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jwt.io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req.params.id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press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2A59"/>
                </a:solidFill>
              </a:defRPr>
            </a:lvl1pPr>
          </a:lstStyle>
          <a:p>
            <a:pPr/>
            <a:r>
              <a:t>Express introduction</a:t>
            </a:r>
          </a:p>
        </p:txBody>
      </p:sp>
      <p:sp>
        <p:nvSpPr>
          <p:cNvPr id="120" name="Our first server applic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first server application</a:t>
            </a:r>
          </a:p>
        </p:txBody>
      </p:sp>
      <p:sp>
        <p:nvSpPr>
          <p:cNvPr id="121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xpress architectur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EX</a:t>
            </a:r>
          </a:p>
        </p:txBody>
      </p:sp>
      <p:sp>
        <p:nvSpPr>
          <p:cNvPr id="16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6" name="Create a server that will get a number param on the url and print that param"/>
          <p:cNvSpPr txBox="1"/>
          <p:nvPr/>
        </p:nvSpPr>
        <p:spPr>
          <a:xfrm>
            <a:off x="1178620" y="1612075"/>
            <a:ext cx="10693400" cy="673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Create a server that will get a number param on the url and print that param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press architecture - middleware func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14781">
              <a:defRPr sz="426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</a:t>
            </a:r>
          </a:p>
        </p:txBody>
      </p:sp>
      <p:sp>
        <p:nvSpPr>
          <p:cNvPr id="16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1" name="The middleware function has the following signature…"/>
          <p:cNvSpPr txBox="1"/>
          <p:nvPr/>
        </p:nvSpPr>
        <p:spPr>
          <a:xfrm>
            <a:off x="1178620" y="1612075"/>
            <a:ext cx="10693400" cy="1423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middleware function has the following signature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function(req, res, next)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req is the request object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res represents the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next will pass to the next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your choice is to either call next or to return the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passing to next we can change the request response object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use async functions as well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place one function, list of functions, array of function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press architecture - middleware function - req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8045">
              <a:defRPr sz="37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 - req</a:t>
            </a:r>
          </a:p>
        </p:txBody>
      </p:sp>
      <p:sp>
        <p:nvSpPr>
          <p:cNvPr id="17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6" name="An object representing the request…"/>
          <p:cNvSpPr txBox="1"/>
          <p:nvPr/>
        </p:nvSpPr>
        <p:spPr>
          <a:xfrm>
            <a:off x="1178620" y="1612075"/>
            <a:ext cx="10693400" cy="1183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An object representing the request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common properties: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req.params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req.headers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req.query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req.url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req.method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It is common to add key values to the response</a:t>
            </a:r>
          </a:p>
          <a:p>
            <a:pPr algn="l">
              <a:lnSpc>
                <a:spcPct val="150000"/>
              </a:lnSpc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press architecture - middleware function - re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8045">
              <a:defRPr sz="37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 - res</a:t>
            </a:r>
          </a:p>
        </p:txBody>
      </p:sp>
      <p:sp>
        <p:nvSpPr>
          <p:cNvPr id="17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1" name="An object representing the response…"/>
          <p:cNvSpPr txBox="1"/>
          <p:nvPr/>
        </p:nvSpPr>
        <p:spPr>
          <a:xfrm>
            <a:off x="1178620" y="1612075"/>
            <a:ext cx="10693400" cy="1126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An object representing the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Useful properties and methods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res.send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res.json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res.status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res.redirect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res.sendFile</a:t>
            </a:r>
          </a:p>
          <a:p>
            <a:pPr algn="l">
              <a:lnSpc>
                <a:spcPct val="150000"/>
              </a:lnSpc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press architecture - middleware function - nex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2204">
              <a:defRPr sz="372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 - next</a:t>
            </a:r>
          </a:p>
        </p:txBody>
      </p:sp>
      <p:sp>
        <p:nvSpPr>
          <p:cNvPr id="18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6" name="next is in charge to pass the req and response to the next middleware function in line…"/>
          <p:cNvSpPr txBox="1"/>
          <p:nvPr/>
        </p:nvSpPr>
        <p:spPr>
          <a:xfrm>
            <a:off x="1178620" y="1612075"/>
            <a:ext cx="10693400" cy="1360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next is in charge to pass the req and response to the next middleware function in line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next middleware function can belong to the same app.[method] or a different one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To skip the rest of the functions in this app.[method] and jump to the next app.[method] you can pass next(‘route’)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will not work with </a:t>
            </a:r>
            <a:r>
              <a:rPr>
                <a:solidFill>
                  <a:srgbClr val="E62A59"/>
                </a:solidFill>
              </a:rPr>
              <a:t>use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To pass an error we do next(new Error(…))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press architectu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architecture</a:t>
            </a:r>
          </a:p>
        </p:txBody>
      </p:sp>
      <p:sp>
        <p:nvSpPr>
          <p:cNvPr id="18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91" name="Line"/>
          <p:cNvSpPr/>
          <p:nvPr/>
        </p:nvSpPr>
        <p:spPr>
          <a:xfrm>
            <a:off x="1181100" y="3987800"/>
            <a:ext cx="1111005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app"/>
          <p:cNvSpPr txBox="1"/>
          <p:nvPr/>
        </p:nvSpPr>
        <p:spPr>
          <a:xfrm>
            <a:off x="672439" y="3338170"/>
            <a:ext cx="6617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</a:t>
            </a:r>
          </a:p>
        </p:txBody>
      </p:sp>
      <p:sp>
        <p:nvSpPr>
          <p:cNvPr id="193" name="Middleware1"/>
          <p:cNvSpPr/>
          <p:nvPr/>
        </p:nvSpPr>
        <p:spPr>
          <a:xfrm>
            <a:off x="1676400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Middleware1</a:t>
            </a:r>
          </a:p>
        </p:txBody>
      </p:sp>
      <p:sp>
        <p:nvSpPr>
          <p:cNvPr id="194" name="Middleware2"/>
          <p:cNvSpPr/>
          <p:nvPr/>
        </p:nvSpPr>
        <p:spPr>
          <a:xfrm>
            <a:off x="4242727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Middleware2</a:t>
            </a:r>
          </a:p>
        </p:txBody>
      </p:sp>
      <p:sp>
        <p:nvSpPr>
          <p:cNvPr id="195" name="Middleware3"/>
          <p:cNvSpPr/>
          <p:nvPr/>
        </p:nvSpPr>
        <p:spPr>
          <a:xfrm>
            <a:off x="6809054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Middleware3</a:t>
            </a:r>
          </a:p>
        </p:txBody>
      </p:sp>
      <p:sp>
        <p:nvSpPr>
          <p:cNvPr id="196" name="Middleware4"/>
          <p:cNvSpPr/>
          <p:nvPr/>
        </p:nvSpPr>
        <p:spPr>
          <a:xfrm>
            <a:off x="9375381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Middleware4</a:t>
            </a:r>
          </a:p>
        </p:txBody>
      </p:sp>
      <p:sp>
        <p:nvSpPr>
          <p:cNvPr id="200" name="Connection Line"/>
          <p:cNvSpPr/>
          <p:nvPr/>
        </p:nvSpPr>
        <p:spPr>
          <a:xfrm>
            <a:off x="1053091" y="4830993"/>
            <a:ext cx="4238477" cy="646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1" fill="norm" stroke="1" extrusionOk="0">
                <a:moveTo>
                  <a:pt x="21600" y="0"/>
                </a:moveTo>
                <a:cubicBezTo>
                  <a:pt x="14486" y="19311"/>
                  <a:pt x="7286" y="21600"/>
                  <a:pt x="0" y="6868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8" name="Req"/>
          <p:cNvSpPr txBox="1"/>
          <p:nvPr/>
        </p:nvSpPr>
        <p:spPr>
          <a:xfrm>
            <a:off x="655523" y="4379570"/>
            <a:ext cx="6955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</a:t>
            </a:r>
          </a:p>
        </p:txBody>
      </p:sp>
      <p:sp>
        <p:nvSpPr>
          <p:cNvPr id="201" name="Connection Line"/>
          <p:cNvSpPr/>
          <p:nvPr/>
        </p:nvSpPr>
        <p:spPr>
          <a:xfrm>
            <a:off x="5628458" y="4864132"/>
            <a:ext cx="4852245" cy="54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3"/>
                </a:moveTo>
                <a:cubicBezTo>
                  <a:pt x="14390" y="21600"/>
                  <a:pt x="7190" y="21456"/>
                  <a:pt x="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press pattern - middleware creator -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2308">
              <a:defRPr sz="4440">
                <a:solidFill>
                  <a:srgbClr val="E62A59"/>
                </a:solidFill>
              </a:defRPr>
            </a:lvl1pPr>
          </a:lstStyle>
          <a:p>
            <a:pPr/>
            <a:r>
              <a:t>Express pattern - middleware creator -EX</a:t>
            </a:r>
          </a:p>
        </p:txBody>
      </p:sp>
      <p:sp>
        <p:nvSpPr>
          <p:cNvPr id="20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06" name="This pattern is used to send options to our middleware…"/>
          <p:cNvSpPr txBox="1"/>
          <p:nvPr/>
        </p:nvSpPr>
        <p:spPr>
          <a:xfrm>
            <a:off x="1178620" y="1612075"/>
            <a:ext cx="10693400" cy="1236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pattern is used to send options to our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use closure to place variable configuration values above the middleware function.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exercise this pattern by creating a configurable middleware which we pass a name string to it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That middleware should print ‘hello &lt;name&gt;’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press pattern - community middlewa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2308">
              <a:defRPr sz="4440">
                <a:solidFill>
                  <a:srgbClr val="E62A59"/>
                </a:solidFill>
              </a:defRPr>
            </a:lvl1pPr>
          </a:lstStyle>
          <a:p>
            <a:pPr/>
            <a:r>
              <a:t>Express pattern - community middleware</a:t>
            </a:r>
          </a:p>
        </p:txBody>
      </p:sp>
      <p:sp>
        <p:nvSpPr>
          <p:cNvPr id="20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1" name="Express is a very popular node framework…"/>
          <p:cNvSpPr txBox="1"/>
          <p:nvPr/>
        </p:nvSpPr>
        <p:spPr>
          <a:xfrm>
            <a:off x="1178620" y="1612075"/>
            <a:ext cx="10693400" cy="1236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 is a very popular node framework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large community develops a lot of 3rd party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Almost all of those middleware we attach with the create middleware pattern we learned before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Each middleware we have to supply it’s own configurations.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go over the popular middlewares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xpress - community middleware - static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2308">
              <a:defRPr sz="4440">
                <a:solidFill>
                  <a:srgbClr val="E62A59"/>
                </a:solidFill>
              </a:defRPr>
            </a:lvl1pPr>
          </a:lstStyle>
          <a:p>
            <a:pPr/>
            <a:r>
              <a:t>Express - community middleware - static</a:t>
            </a:r>
          </a:p>
        </p:txBody>
      </p:sp>
      <p:sp>
        <p:nvSpPr>
          <p:cNvPr id="21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6" name="express.static - The static middleware is used to serve static files…"/>
          <p:cNvSpPr txBox="1"/>
          <p:nvPr/>
        </p:nvSpPr>
        <p:spPr>
          <a:xfrm>
            <a:off x="1178620" y="1612075"/>
            <a:ext cx="10693400" cy="16102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express.static - The static middleware is used to serve static files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need to give it the path to the folder where our static files are located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requesting a static file we will not need to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give create a virtual folder by providing the path.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As an ex: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create a static assets directory with an image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install the static middleware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activate the server and make sure you can request the image and see it in the browser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Do you think it’s a good idea to let express serve static files?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xpress pattern - adding to the reques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03097">
              <a:defRPr sz="4140">
                <a:solidFill>
                  <a:srgbClr val="E62A59"/>
                </a:solidFill>
              </a:defRPr>
            </a:lvl1pPr>
          </a:lstStyle>
          <a:p>
            <a:pPr/>
            <a:r>
              <a:t>Express pattern - adding to the request - EX</a:t>
            </a:r>
          </a:p>
        </p:txBody>
      </p:sp>
      <p:sp>
        <p:nvSpPr>
          <p:cNvPr id="21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21" name="Another pattern commonly used in express is modifying the request object…"/>
          <p:cNvSpPr txBox="1"/>
          <p:nvPr/>
        </p:nvSpPr>
        <p:spPr>
          <a:xfrm>
            <a:off x="1178620" y="1612075"/>
            <a:ext cx="10693400" cy="156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Another pattern commonly used in express is modifying the request object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request object is passed between middlewares so it can be used to transfer data from middleware to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if we will add a key to the request object with data, the same request object with the same key and data is passed to the next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create the following middleware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Check if we have an Authorization header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if so create a req.user with the data that was passed in that header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Otherwise pass a status 401 with an unauthorized message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ur goal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Our goals</a:t>
            </a:r>
          </a:p>
        </p:txBody>
      </p:sp>
      <p:sp>
        <p:nvSpPr>
          <p:cNvPr id="12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26" name="What is express and why do we need it?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What is express and why do we need it?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Understand Express architecture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Understand the patterns we use with express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Using those patterns solve common server problems like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request body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Authentication / Authorization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will also learn how to split our server files and arrange them properly for a well structured application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xpress pattern - adding to the reques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9833">
              <a:defRPr sz="4619">
                <a:solidFill>
                  <a:srgbClr val="E62A59"/>
                </a:solidFill>
              </a:defRPr>
            </a:lvl1pPr>
          </a:lstStyle>
          <a:p>
            <a:pPr/>
            <a:r>
              <a:t>Express pattern - adding to the request</a:t>
            </a:r>
          </a:p>
        </p:txBody>
      </p:sp>
      <p:sp>
        <p:nvSpPr>
          <p:cNvPr id="22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26" name="Let’s examine popular common community middlewares that use this pattern to help us solve problems"/>
          <p:cNvSpPr txBox="1"/>
          <p:nvPr/>
        </p:nvSpPr>
        <p:spPr>
          <a:xfrm>
            <a:off x="1178620" y="1612075"/>
            <a:ext cx="10693400" cy="10175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examine popular common community middlewares that use this pattern to help us solve problems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press pattern - adding to the reques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9833">
              <a:defRPr sz="4619">
                <a:solidFill>
                  <a:srgbClr val="E62A59"/>
                </a:solidFill>
              </a:defRPr>
            </a:lvl1pPr>
          </a:lstStyle>
          <a:p>
            <a:pPr/>
            <a:r>
              <a:t>Express pattern - adding to the request</a:t>
            </a:r>
          </a:p>
        </p:txBody>
      </p:sp>
      <p:sp>
        <p:nvSpPr>
          <p:cNvPr id="2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1" name="Let’s examine popular common community middlewares that use this pattern to help us solve problems"/>
          <p:cNvSpPr txBox="1"/>
          <p:nvPr/>
        </p:nvSpPr>
        <p:spPr>
          <a:xfrm>
            <a:off x="1178620" y="1612075"/>
            <a:ext cx="10693400" cy="10175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examine popular common community middlewares that use this pattern to help us solve problems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xpress pattern - request body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request body - EX</a:t>
            </a:r>
          </a:p>
        </p:txBody>
      </p:sp>
      <p:sp>
        <p:nvSpPr>
          <p:cNvPr id="23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6" name="Some requests like post and put are sent with data from the user in the request body…"/>
          <p:cNvSpPr txBox="1"/>
          <p:nvPr/>
        </p:nvSpPr>
        <p:spPr>
          <a:xfrm>
            <a:off x="1178620" y="1612075"/>
            <a:ext cx="10693400" cy="156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Some requests like post and put are sent with data from the user in the request body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That data can be sent in different format : form-data, json, etc.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We would like to grab the data sent in our express middleware functions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body-parser is a middleware that will populate req.body with the data the user sent in the body of the request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That data needs to be validated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EX: add this middleware to parse json data sent in the request body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ress pattern - Strategy patter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Strategy pattern</a:t>
            </a:r>
          </a:p>
        </p:txBody>
      </p:sp>
      <p:sp>
        <p:nvSpPr>
          <p:cNvPr id="23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1" name="In the strategy pattern the different strategies need to implement a certain interface…"/>
          <p:cNvSpPr txBox="1"/>
          <p:nvPr/>
        </p:nvSpPr>
        <p:spPr>
          <a:xfrm>
            <a:off x="1178620" y="1612075"/>
            <a:ext cx="10693400" cy="12594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In the strategy pattern the different strategies need to implement a certain interface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Our middleware can use different strategy to perform a certain action.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In express this pattern usually look like this</a:t>
            </a: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examine some middlewares that use this pattern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  <p:sp>
        <p:nvSpPr>
          <p:cNvPr id="242" name="app.use(middlewareCreator({…"/>
          <p:cNvSpPr txBox="1"/>
          <p:nvPr/>
        </p:nvSpPr>
        <p:spPr>
          <a:xfrm>
            <a:off x="2183717" y="4900314"/>
            <a:ext cx="665167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b="0" sz="19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CDCFE"/>
                </a:solidFill>
              </a:rPr>
              <a:t>app</a:t>
            </a:r>
            <a:r>
              <a:rPr>
                <a:solidFill>
                  <a:srgbClr val="D4D4D4"/>
                </a:solidFill>
              </a:rPr>
              <a:t>.</a:t>
            </a:r>
            <a:r>
              <a:t>use</a:t>
            </a:r>
            <a:r>
              <a:rPr>
                <a:solidFill>
                  <a:srgbClr val="D4D4D4"/>
                </a:solidFill>
              </a:rPr>
              <a:t>(</a:t>
            </a:r>
            <a:r>
              <a:t>middlewareCreator</a:t>
            </a:r>
            <a:r>
              <a:rPr>
                <a:solidFill>
                  <a:srgbClr val="D4D4D4"/>
                </a:solidFill>
              </a:rPr>
              <a:t>({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000"/>
              </a:lnSpc>
              <a:defRPr b="0" sz="1900">
                <a:solidFill>
                  <a:srgbClr val="4EC9B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strategy: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SomeCommunityStrategy</a:t>
            </a:r>
            <a:r>
              <a:rPr>
                <a:solidFill>
                  <a:srgbClr val="D4D4D4"/>
                </a:solidFill>
              </a:rPr>
              <a:t>(...)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000"/>
              </a:lnSpc>
              <a:defRPr b="0"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}))</a:t>
            </a:r>
          </a:p>
        </p:txBody>
      </p:sp>
      <p:sp>
        <p:nvSpPr>
          <p:cNvPr id="243" name="middlewareCreator.attachStrategy(new SomeStrategy(...));…"/>
          <p:cNvSpPr txBox="1"/>
          <p:nvPr/>
        </p:nvSpPr>
        <p:spPr>
          <a:xfrm>
            <a:off x="2199298" y="6146799"/>
            <a:ext cx="839496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b="0" sz="19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middlewareCreator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attachStrategy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SomeStrategy</a:t>
            </a:r>
            <a:r>
              <a:rPr>
                <a:solidFill>
                  <a:srgbClr val="D4D4D4"/>
                </a:solidFill>
              </a:rPr>
              <a:t>(...));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000"/>
              </a:lnSpc>
              <a:defRPr b="0" sz="19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use</a:t>
            </a:r>
            <a:r>
              <a:rPr>
                <a:solidFill>
                  <a:srgbClr val="D4D4D4"/>
                </a:solidFill>
              </a:rPr>
              <a:t>(</a:t>
            </a:r>
            <a:r>
              <a:t>middlewareCreator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initialize</a:t>
            </a:r>
            <a:r>
              <a:rPr>
                <a:solidFill>
                  <a:srgbClr val="D4D4D4"/>
                </a:solidFill>
              </a:rPr>
              <a:t>())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Express pattern - session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sessions</a:t>
            </a:r>
          </a:p>
        </p:txBody>
      </p:sp>
      <p:sp>
        <p:nvSpPr>
          <p:cNvPr id="24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8" name="The session information is usually stored on the server…"/>
          <p:cNvSpPr txBox="1"/>
          <p:nvPr/>
        </p:nvSpPr>
        <p:spPr>
          <a:xfrm>
            <a:off x="1178620" y="1612075"/>
            <a:ext cx="10693400" cy="1682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session information is usually stored on the server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server sends a cookie to the client with a hashed encrypted session id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client will send his cookies with the encrypted session id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server will decrypt the session id and use it to retrieve the user session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Where we save the session data can vary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Memory (dev only)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Database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Memory database (Redis, Memcached)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Cookies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press pattern - express-session middlewa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85572">
              <a:defRPr sz="3960">
                <a:solidFill>
                  <a:srgbClr val="E62A59"/>
                </a:solidFill>
              </a:defRPr>
            </a:lvl1pPr>
          </a:lstStyle>
          <a:p>
            <a:pPr/>
            <a:r>
              <a:t>Express pattern - express-session middleware</a:t>
            </a:r>
          </a:p>
        </p:txBody>
      </p:sp>
      <p:sp>
        <p:nvSpPr>
          <p:cNvPr id="25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53" name="With express-session we can use sessions in our express app…"/>
          <p:cNvSpPr txBox="1"/>
          <p:nvPr/>
        </p:nvSpPr>
        <p:spPr>
          <a:xfrm>
            <a:off x="1178620" y="1612075"/>
            <a:ext cx="10693400" cy="1580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With express-session we can use sessions in our express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session will be added to the request object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req.session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req.session is a regular js object which you can retrieve keys and set key values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express-session can store the session data in all the common available options we just need to set the appropriate store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default store is memory and is not recommended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EX: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create 2 pages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the first one the user enters text in a text input and when he submits the form we save what he typed in the 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the second page displays that data from the session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xpress pattern - express-session strateg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14781">
              <a:defRPr sz="4260">
                <a:solidFill>
                  <a:srgbClr val="E62A59"/>
                </a:solidFill>
              </a:defRPr>
            </a:lvl1pPr>
          </a:lstStyle>
          <a:p>
            <a:pPr/>
            <a:r>
              <a:t>Express pattern - express-session strategy</a:t>
            </a:r>
          </a:p>
        </p:txBody>
      </p:sp>
      <p:sp>
        <p:nvSpPr>
          <p:cNvPr id="25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58" name="The express-session middleware uses the strategy pattern to decide how to store the session data…"/>
          <p:cNvSpPr txBox="1"/>
          <p:nvPr/>
        </p:nvSpPr>
        <p:spPr>
          <a:xfrm>
            <a:off x="1178620" y="1612075"/>
            <a:ext cx="10693400" cy="1485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express-session middleware uses the strategy pattern to decide how to store the session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By default it is stored in the memory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EX: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Switch the strategy to store the data in the file system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The strategy to do that is called session-file-store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the option to specify a new storing strategy is called store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Express pattern - Authentica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Authentication</a:t>
            </a:r>
          </a:p>
        </p:txBody>
      </p:sp>
      <p:sp>
        <p:nvSpPr>
          <p:cNvPr id="26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63" name="Dealing with authentication in express is also done via the pattern of adding data to the request object combined with the strategy pattern…"/>
          <p:cNvSpPr txBox="1"/>
          <p:nvPr/>
        </p:nvSpPr>
        <p:spPr>
          <a:xfrm>
            <a:off x="1178620" y="1612075"/>
            <a:ext cx="10693400" cy="1580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Dealing with authentication in express is also done via the pattern of adding data to the request object combined with the strategy pattern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After the user is authenticated we are adding the user property to the request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req.user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attach the strategy of how we want to authenticate where a strategy can be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username and password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facebook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twitter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etc.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middleware we want to use for authentication is called passport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press pattern - passpor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passport</a:t>
            </a:r>
          </a:p>
        </p:txBody>
      </p:sp>
      <p:sp>
        <p:nvSpPr>
          <p:cNvPr id="26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68" name="Passport is an authentication middleware…"/>
          <p:cNvSpPr txBox="1"/>
          <p:nvPr/>
        </p:nvSpPr>
        <p:spPr>
          <a:xfrm>
            <a:off x="1178620" y="1612075"/>
            <a:ext cx="10693400" cy="1306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 is an authentication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You connect an authentication strategy to passport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That strategy can be something that you write but usually you will use community strategies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 will take care of placing req.user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 will take care of persistent login session (needs to be disabled when not needed)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To connect passport we need the following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xpress - passport - 1. Strateg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passport - 1. Strategy</a:t>
            </a:r>
          </a:p>
        </p:txBody>
      </p:sp>
      <p:sp>
        <p:nvSpPr>
          <p:cNvPr id="27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73" name="Strategy determines the way we will authenticate the user…"/>
          <p:cNvSpPr txBox="1"/>
          <p:nvPr/>
        </p:nvSpPr>
        <p:spPr>
          <a:xfrm>
            <a:off x="1178620" y="1612075"/>
            <a:ext cx="10693400" cy="1142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Strategy determines the way we will authenticate the 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username + password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JWT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Facebook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attach it via passport.use(new OurStrategy(…))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Expres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Express</a:t>
            </a:r>
          </a:p>
        </p:txBody>
      </p:sp>
      <p:sp>
        <p:nvSpPr>
          <p:cNvPr id="1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1" name="Express is a framework for creating web server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 is a framework for creating web server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It will get a request and send a proper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Minimalistic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Unopinionated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Fast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Very easy learning curve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Large community that develops a lot of plugins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press - passport - 2. Verify Callback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passport - 2. Verify Callback</a:t>
            </a:r>
          </a:p>
        </p:txBody>
      </p:sp>
      <p:sp>
        <p:nvSpPr>
          <p:cNvPr id="27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78" name="The verify callback will get the authentication data and will need to…"/>
          <p:cNvSpPr txBox="1"/>
          <p:nvPr/>
        </p:nvSpPr>
        <p:spPr>
          <a:xfrm>
            <a:off x="1178620" y="1612075"/>
            <a:ext cx="10693400" cy="1470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verify callback will get the authentication data and will need to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find the user that match the authentication data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if not finding a user return false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If error we can return an 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example for the username password strategy we can do the following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Look for a user with that username (if not return false)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found a user then verify that the password match and if so return the 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verify callback will get a done method as last argument and will need to call with error as first argument and the user as the second (or false if authentication failed)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press - passport - 3. Session?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passport - 3. Session?</a:t>
            </a:r>
          </a:p>
        </p:txBody>
      </p:sp>
      <p:sp>
        <p:nvSpPr>
          <p:cNvPr id="28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83" name="When adding our authentication we need to decide if we want to persist the user login with a session…"/>
          <p:cNvSpPr txBox="1"/>
          <p:nvPr/>
        </p:nvSpPr>
        <p:spPr>
          <a:xfrm>
            <a:off x="1178620" y="1612075"/>
            <a:ext cx="10693400" cy="1306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When adding our authentication we need to decide if we want to persist the user login with a 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Can you give example where we would like to persist with a session and an example where we wouldn’t?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To persist to session we have to do the following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Add express-session middleware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Add passport.session() middleware after passport.initialize()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implement passport.serializeUser(function(user, done) { …})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implement passport.deserializeUser(function(id, done) { … })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xpress passpor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passport - EX</a:t>
            </a:r>
          </a:p>
        </p:txBody>
      </p:sp>
      <p:sp>
        <p:nvSpPr>
          <p:cNvPr id="28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88" name="For our first ex. we will use passport to authenticate with credentials…"/>
          <p:cNvSpPr txBox="1"/>
          <p:nvPr/>
        </p:nvSpPr>
        <p:spPr>
          <a:xfrm>
            <a:off x="1178620" y="1612075"/>
            <a:ext cx="10693400" cy="141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our first ex. we will use passport to authenticate with credentials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user will provide a username and a password and we will need to authenticate him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create an object containing the usernames and password of our users (usually this will reside in the database)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connect the proper strategy for the job which is called passport-local and requires a verify callback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persist the login to the session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passport-local also required bodyParser installed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xpress passport - Authentication in REST serve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2204">
              <a:defRPr sz="3720">
                <a:solidFill>
                  <a:srgbClr val="E62A59"/>
                </a:solidFill>
              </a:defRPr>
            </a:lvl1pPr>
          </a:lstStyle>
          <a:p>
            <a:pPr/>
            <a:r>
              <a:t>Express passport - Authentication in REST server</a:t>
            </a:r>
          </a:p>
        </p:txBody>
      </p:sp>
      <p:sp>
        <p:nvSpPr>
          <p:cNvPr id="29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93" name="For REST server it is common to authenticate using some sort of token authentication…"/>
          <p:cNvSpPr txBox="1"/>
          <p:nvPr/>
        </p:nvSpPr>
        <p:spPr>
          <a:xfrm>
            <a:off x="1178620" y="1612075"/>
            <a:ext cx="10693400" cy="13613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REST server it is common to authenticate using some sort of token authentication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user will enter his username and password and upon successful login he will get a token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token will have to be attached to any subsequent requests the user makes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The token is usually attach to the request as a header usually the header is called Authorization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This authentication does not require sessions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xpress passport - JW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passport - JWT</a:t>
            </a:r>
          </a:p>
        </p:txBody>
      </p:sp>
      <p:sp>
        <p:nvSpPr>
          <p:cNvPr id="29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98" name="JWT is a popular token authentication standard…"/>
          <p:cNvSpPr txBox="1"/>
          <p:nvPr/>
        </p:nvSpPr>
        <p:spPr>
          <a:xfrm>
            <a:off x="1178620" y="1612075"/>
            <a:ext cx="10693400" cy="1580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JWT is a popular token authentication standard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After user logs in he will recieve a JWT token which he needs to pass in the Authorization header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Authorization: Bearer &lt;token&gt;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token is encrypted using a secret, only the one that holds the secret can decrypt the token (the server holds the secret)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token contains data the can only be viewed by the one who holds the secret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Although it is protected we do not store sensitive information in the token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can store information in the token like the user primary key that we can use to grab the user from the database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Let’s examine the JWT structure: </a:t>
            </a:r>
            <a:r>
              <a:rPr u="sng">
                <a:hlinkClick r:id="rId2" invalidUrl="" action="" tgtFrame="" tooltip="" history="1" highlightClick="0" endSnd="0"/>
              </a:rPr>
              <a:t>jwt.io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xpress passport - JW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passport - JWT - EX</a:t>
            </a:r>
          </a:p>
        </p:txBody>
      </p:sp>
      <p:sp>
        <p:nvSpPr>
          <p:cNvPr id="30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03" name="Let’s create a login page that will issue a token on success login…"/>
          <p:cNvSpPr txBox="1"/>
          <p:nvPr/>
        </p:nvSpPr>
        <p:spPr>
          <a:xfrm>
            <a:off x="1178620" y="1612075"/>
            <a:ext cx="10693400" cy="141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Let’s create a login page that will issue a token on success login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user can grab that token and send a request to a restricted route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use Passport for authentication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use passport-jwt strategy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the login page you can use the username and password strategy we used before (this time we do not require to use sessions)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to create the token we will use the package node-jsonwebtoken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add the user id in the payload of the token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Express - Authoriza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Authorization</a:t>
            </a:r>
          </a:p>
        </p:txBody>
      </p:sp>
      <p:sp>
        <p:nvSpPr>
          <p:cNvPr id="30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08" name="The popular way to deal with authorization is by using the roles system…"/>
          <p:cNvSpPr txBox="1"/>
          <p:nvPr/>
        </p:nvSpPr>
        <p:spPr>
          <a:xfrm>
            <a:off x="1178620" y="1612075"/>
            <a:ext cx="10693400" cy="15257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popular way to deal with authorization is by using the roles system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 role is identified by a string name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 resource is identified by a route with access to data (data is usually matching our database tables)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Every resource has a set of actions that we can preform on the data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read, write, delete, update…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Each role can perform certain actions on resources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roles are usually arranged by parent child hierarchy. for example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 Admin - can do everything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User - can read all users and update only my 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Guest - can only login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xpress - Authorization Roles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Authorization Roles - EX</a:t>
            </a:r>
          </a:p>
        </p:txBody>
      </p:sp>
      <p:sp>
        <p:nvSpPr>
          <p:cNvPr id="31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13" name="From the previous ex, add a role to every user…"/>
          <p:cNvSpPr txBox="1"/>
          <p:nvPr/>
        </p:nvSpPr>
        <p:spPr>
          <a:xfrm>
            <a:off x="1178620" y="1612075"/>
            <a:ext cx="10693400" cy="1087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From the previous ex, add a role to every 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create a single user with admin role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only the admin can view all the users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all the other users will receive a 403 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Express - Authorization - ACL Authorization in databas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15468">
              <a:defRPr sz="3240">
                <a:solidFill>
                  <a:srgbClr val="E62A59"/>
                </a:solidFill>
              </a:defRPr>
            </a:lvl1pPr>
          </a:lstStyle>
          <a:p>
            <a:pPr/>
            <a:r>
              <a:t>Express - Authorization - ACL Authorization in database</a:t>
            </a:r>
          </a:p>
        </p:txBody>
      </p:sp>
      <p:sp>
        <p:nvSpPr>
          <p:cNvPr id="31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18" name="When the authorization get’s a bit more complex we will need to save the roles in the database…"/>
          <p:cNvSpPr txBox="1"/>
          <p:nvPr/>
        </p:nvSpPr>
        <p:spPr>
          <a:xfrm>
            <a:off x="1178620" y="1612075"/>
            <a:ext cx="10693400" cy="1251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When the authorization get’s a bit more complex we will need to save the roles in the database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acl is a package that can connect to different databases and help us  persist the roles in the database.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It will also help us manage the roles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create new roles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create parent child roles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Express pattern- Route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pattern- Router</a:t>
            </a:r>
          </a:p>
        </p:txBody>
      </p:sp>
      <p:sp>
        <p:nvSpPr>
          <p:cNvPr id="32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23" name="You can use Router to split your server application to chunks…"/>
          <p:cNvSpPr txBox="1"/>
          <p:nvPr/>
        </p:nvSpPr>
        <p:spPr>
          <a:xfrm>
            <a:off x="1178620" y="1612075"/>
            <a:ext cx="10693400" cy="1526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can use Router to split your server application to chunks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each chunk you can use </a:t>
            </a:r>
            <a:r>
              <a:rPr>
                <a:solidFill>
                  <a:srgbClr val="E62A59"/>
                </a:solidFill>
              </a:rPr>
              <a:t>router.[METHOD]</a:t>
            </a:r>
            <a:r>
              <a:t> to attach a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Routers help us split our application to different files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connect the Router to the main app with </a:t>
            </a:r>
            <a:r>
              <a:rPr>
                <a:solidFill>
                  <a:srgbClr val="E62A59"/>
                </a:solidFill>
              </a:rPr>
              <a:t>app.use(router)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It helps to look at the urls of your app to get inspired how to split your app to routers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For example if you are creating a REST server with the following api’s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/user/:id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/task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/task/:id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If those are your urls then consider having 2 Routers one for user and one for task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xpress architecture - App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App - EX</a:t>
            </a:r>
          </a:p>
        </p:txBody>
      </p:sp>
      <p:sp>
        <p:nvSpPr>
          <p:cNvPr id="13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6" name="Building an express app starts with creating an express app…"/>
          <p:cNvSpPr txBox="1"/>
          <p:nvPr/>
        </p:nvSpPr>
        <p:spPr>
          <a:xfrm>
            <a:off x="1178620" y="1612075"/>
            <a:ext cx="10693400" cy="1357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Building an express app starts with creating an express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An app contains methods to run on each request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Usually we will have one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app listens to a certain port for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start by installing express and starting to listen on a port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app will listen for request and activate certain methods on certain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Express pattern- Router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pattern- Router - EX</a:t>
            </a:r>
          </a:p>
        </p:txBody>
      </p:sp>
      <p:sp>
        <p:nvSpPr>
          <p:cNvPr id="32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28" name="Create a new file user.js that will contain a user router…"/>
          <p:cNvSpPr txBox="1"/>
          <p:nvPr/>
        </p:nvSpPr>
        <p:spPr>
          <a:xfrm>
            <a:off x="1178620" y="1612075"/>
            <a:ext cx="10693400" cy="1050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Create a new file user.js that will contain a user router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user router will define a route to grab list of users and define a route to grab a single 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Connect that router to the main express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Express app configura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app configuration</a:t>
            </a:r>
          </a:p>
        </p:txBody>
      </p:sp>
      <p:sp>
        <p:nvSpPr>
          <p:cNvPr id="33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33" name="Express app configuration determines how our express app will behave…"/>
          <p:cNvSpPr txBox="1"/>
          <p:nvPr/>
        </p:nvSpPr>
        <p:spPr>
          <a:xfrm>
            <a:off x="1178620" y="1612075"/>
            <a:ext cx="10693400" cy="13677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Express app configuration determines how our express app will behave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When creating express app we have default configurations set for us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can change the configuration using: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app.set(key, value)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can get the value of a configuration: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app.get(key)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Few configuration options we will examine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views - the directory of the application views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view engine - the view engine to use to render the views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Express Views - Template engin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Views - Template engine</a:t>
            </a:r>
          </a:p>
        </p:txBody>
      </p:sp>
      <p:sp>
        <p:nvSpPr>
          <p:cNvPr id="33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38" name="We create the views using template engine…"/>
          <p:cNvSpPr txBox="1"/>
          <p:nvPr/>
        </p:nvSpPr>
        <p:spPr>
          <a:xfrm>
            <a:off x="1178620" y="1612075"/>
            <a:ext cx="10693400" cy="16852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create the views using template engine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Template engine convert a text syntax + data to html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text syntax will vary between each template engine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Think about the middleware as our controller and the template engine as our view so our server application turns into a model view controller architecture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express supports all the popular template engines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recommend using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1. Pug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2. Mustache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In this lesson we will integrate Mustache with express which is html based and easier to learn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Pug has more built in features but is not html based and has a bit harder learning curve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Express Views - configuration views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8150">
              <a:defRPr sz="4500">
                <a:solidFill>
                  <a:srgbClr val="E62A59"/>
                </a:solidFill>
              </a:defRPr>
            </a:lvl1pPr>
          </a:lstStyle>
          <a:p>
            <a:pPr/>
            <a:r>
              <a:t>Express Views - configuration views - EX</a:t>
            </a:r>
          </a:p>
        </p:txBody>
      </p:sp>
      <p:sp>
        <p:nvSpPr>
          <p:cNvPr id="34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43" name="the views configuration need to be set to the directory where you view files will reside…"/>
          <p:cNvSpPr txBox="1"/>
          <p:nvPr/>
        </p:nvSpPr>
        <p:spPr>
          <a:xfrm>
            <a:off x="1178620" y="1612075"/>
            <a:ext cx="10693400" cy="1261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views configuration need to be set to the directory where you view files will reside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template files will end with </a:t>
            </a:r>
            <a:r>
              <a:rPr>
                <a:solidFill>
                  <a:srgbClr val="E62A59"/>
                </a:solidFill>
              </a:rPr>
              <a:t>mst</a:t>
            </a:r>
            <a:r>
              <a:t> extension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EX: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create a folder called views where  our template files will reside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point the views configuration to that file.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xpress Views - set the view engin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Views - set the view engine</a:t>
            </a:r>
          </a:p>
        </p:txBody>
      </p:sp>
      <p:sp>
        <p:nvSpPr>
          <p:cNvPr id="34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48" name="you connect a template engine using app.engine(ext, theEngine)…"/>
          <p:cNvSpPr txBox="1"/>
          <p:nvPr/>
        </p:nvSpPr>
        <p:spPr>
          <a:xfrm>
            <a:off x="1178620" y="1612075"/>
            <a:ext cx="10693400" cy="11561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connect a template engine using app.engine(ext, theEngine)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set the default engine to use using app.set(‘view engine’, ext)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this will be used when the extension is omitted or different then what is specified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Install </a:t>
            </a:r>
            <a:r>
              <a:rPr>
                <a:solidFill>
                  <a:srgbClr val="E62A59"/>
                </a:solidFill>
              </a:rPr>
              <a:t>mustache-express</a:t>
            </a:r>
            <a:r>
              <a:t> and set it as the template engine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Express Views - Your first templat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9833">
              <a:defRPr sz="4619">
                <a:solidFill>
                  <a:srgbClr val="E62A59"/>
                </a:solidFill>
              </a:defRPr>
            </a:lvl1pPr>
          </a:lstStyle>
          <a:p>
            <a:pPr/>
            <a:r>
              <a:t>Express Views - Your first template - EX</a:t>
            </a:r>
          </a:p>
        </p:txBody>
      </p:sp>
      <p:sp>
        <p:nvSpPr>
          <p:cNvPr id="35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53" name="Create your first template index.mst with an hello message…"/>
          <p:cNvSpPr txBox="1"/>
          <p:nvPr/>
        </p:nvSpPr>
        <p:spPr>
          <a:xfrm>
            <a:off x="1178620" y="1612075"/>
            <a:ext cx="10693400" cy="99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Create your first template index.mst with an hello message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Try to pass data between the middleware and the template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Express Generator - arranging the file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1518">
              <a:defRPr sz="4740">
                <a:solidFill>
                  <a:srgbClr val="E62A59"/>
                </a:solidFill>
              </a:defRPr>
            </a:lvl1pPr>
          </a:lstStyle>
          <a:p>
            <a:pPr/>
            <a:r>
              <a:t>Express Generator - arranging the files</a:t>
            </a:r>
          </a:p>
        </p:txBody>
      </p:sp>
      <p:sp>
        <p:nvSpPr>
          <p:cNvPr id="35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58" name="The express generator helps you bootstrap an express project…"/>
          <p:cNvSpPr txBox="1"/>
          <p:nvPr/>
        </p:nvSpPr>
        <p:spPr>
          <a:xfrm>
            <a:off x="1178620" y="1612075"/>
            <a:ext cx="10693400" cy="1209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express generator helps you bootstrap an express project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It will arrange the files in one of the recommended ways to arrange your project files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It can connect a template engine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package </a:t>
            </a:r>
            <a:r>
              <a:rPr>
                <a:solidFill>
                  <a:srgbClr val="E62A59"/>
                </a:solidFill>
              </a:rPr>
              <a:t>express-generator</a:t>
            </a:r>
            <a:r>
              <a:t> is usually installed globaly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Let’s try and install this package and bootstrap a new application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ummar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36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63" name="In this lesson we covered the patterns we use on an express application…"/>
          <p:cNvSpPr txBox="1"/>
          <p:nvPr/>
        </p:nvSpPr>
        <p:spPr>
          <a:xfrm>
            <a:off x="1178620" y="1612075"/>
            <a:ext cx="10693400" cy="1314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In this lesson we covered the patterns we use on an express application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took those patterns and solve common server problems like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request body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Authentication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Authorization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also saw how we create view and attach a view engine to our app.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press architecture - Middlewar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- EX</a:t>
            </a:r>
          </a:p>
        </p:txBody>
      </p:sp>
      <p:sp>
        <p:nvSpPr>
          <p:cNvPr id="13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1" name="A middleware is a function that will be called on certain requests…"/>
          <p:cNvSpPr txBox="1"/>
          <p:nvPr/>
        </p:nvSpPr>
        <p:spPr>
          <a:xfrm>
            <a:off x="1178620" y="1612075"/>
            <a:ext cx="10693400" cy="1357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 middleware is a function that will be called on certain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That function have access to the request, response, next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request - object containing information about the current request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response - used to send the response back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next - used to pass to the next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Add your first middleware, on all get requests, send a response of hello world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xpress architecture - Attaching a middlewa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85572">
              <a:defRPr sz="396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Attaching a middleware</a:t>
            </a:r>
          </a:p>
        </p:txBody>
      </p:sp>
      <p:sp>
        <p:nvSpPr>
          <p:cNvPr id="14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6" name="Attaching a middleware is used with app.[METHOD] where method can be one of the following:…"/>
          <p:cNvSpPr txBox="1"/>
          <p:nvPr/>
        </p:nvSpPr>
        <p:spPr>
          <a:xfrm>
            <a:off x="1178620" y="1434275"/>
            <a:ext cx="10693400" cy="1571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  <a:r>
              <a:t>Attaching a middleware is used with app.[METHOD] where method can be one of the following: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  <a:r>
              <a:t>The middleware will work based on the request type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use </a:t>
            </a:r>
          </a:p>
          <a:p>
            <a:pPr lvl="2" marL="1536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used for added behaviour and usually not to deal with routes usually placed at the top</a:t>
            </a:r>
          </a:p>
          <a:p>
            <a:pPr lvl="2" marL="1536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optional path and will match path prefix as well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all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get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post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put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delete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patch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options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head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algn="l" defTabSz="457200">
              <a:lnSpc>
                <a:spcPct val="150000"/>
              </a:lnSpc>
              <a:defRPr b="0" sz="22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algn="l">
              <a:lnSpc>
                <a:spcPct val="150000"/>
              </a:lnSpc>
              <a:defRPr sz="2200"/>
            </a:pPr>
          </a:p>
          <a:p>
            <a:pPr algn="l">
              <a:lnSpc>
                <a:spcPct val="150000"/>
              </a:lnSpc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press architecture - middleware path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path</a:t>
            </a:r>
          </a:p>
        </p:txBody>
      </p:sp>
      <p:sp>
        <p:nvSpPr>
          <p:cNvPr id="14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1" name="The first argument of the middleware is the path…"/>
          <p:cNvSpPr txBox="1"/>
          <p:nvPr/>
        </p:nvSpPr>
        <p:spPr>
          <a:xfrm>
            <a:off x="1178620" y="1612075"/>
            <a:ext cx="10693400" cy="1731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first argument of the middleware is the path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With </a:t>
            </a:r>
            <a:r>
              <a:rPr>
                <a:solidFill>
                  <a:srgbClr val="E62A59"/>
                </a:solidFill>
              </a:rPr>
              <a:t>use</a:t>
            </a:r>
            <a:r>
              <a:t> the default value of the path is “/” which means it will work on all the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match on the not use route methods should match exactly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path can be:  regular expression or string, or array of strings / regex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path can transfer params in the route (query or fragment do not effect the match)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 use a library called path-to-regexp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https://www.npmjs.com/package/path-to-regexp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examine some path examples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press architecture - middleware path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path</a:t>
            </a:r>
          </a:p>
        </p:txBody>
      </p:sp>
      <p:sp>
        <p:nvSpPr>
          <p:cNvPr id="15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6" name="app.use(‘/user’, …)…"/>
          <p:cNvSpPr txBox="1"/>
          <p:nvPr/>
        </p:nvSpPr>
        <p:spPr>
          <a:xfrm>
            <a:off x="1178620" y="1612075"/>
            <a:ext cx="10693400" cy="1236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app.use(‘/user’,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  or /user/foo/bar/hello/wold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 or /userhello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app.all(‘/user’,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/user/foo/bar/…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app.get(‘/user/:id’)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/user/30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rPr u="sng">
                <a:hlinkClick r:id="rId2" invalidUrl="" action="" tgtFrame="" tooltip="" history="1" highlightClick="0" endSnd="0"/>
              </a:rPr>
              <a:t>req.params.id</a:t>
            </a:r>
            <a:r>
              <a:t> === ’30’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app.get(‘/user/:id(\\d+)’,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/user/30 and </a:t>
            </a:r>
            <a:r>
              <a:rPr u="sng">
                <a:hlinkClick r:id="rId2" invalidUrl="" action="" tgtFrame="" tooltip="" history="1" highlightClick="0" endSnd="0"/>
              </a:rPr>
              <a:t>req.params.id</a:t>
            </a:r>
            <a:r>
              <a:t> === ’30’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/user/foo</a:t>
            </a:r>
          </a:p>
          <a:p>
            <a:pPr algn="l" defTabSz="457200">
              <a:lnSpc>
                <a:spcPct val="1500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press architecture - middleware path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path</a:t>
            </a:r>
          </a:p>
        </p:txBody>
      </p:sp>
      <p:sp>
        <p:nvSpPr>
          <p:cNvPr id="15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1" name="app.get(/\/user/)…"/>
          <p:cNvSpPr txBox="1"/>
          <p:nvPr/>
        </p:nvSpPr>
        <p:spPr>
          <a:xfrm>
            <a:off x="1178620" y="1612075"/>
            <a:ext cx="10693400" cy="843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app.get(/\/user/)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 or /sdfasdf/user/sdfsdf or /sdf/userfasdf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app.all(‘/user/*’,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/user/ or /user/foo/bar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