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9" r:id="rId50"/>
    <p:sldId id="323" r:id="rId51"/>
    <p:sldId id="322" r:id="rId52"/>
    <p:sldId id="321" r:id="rId53"/>
    <p:sldId id="320" r:id="rId54"/>
    <p:sldId id="324" r:id="rId55"/>
    <p:sldId id="313" r:id="rId56"/>
    <p:sldId id="318" r:id="rId57"/>
    <p:sldId id="337" r:id="rId58"/>
    <p:sldId id="310" r:id="rId59"/>
    <p:sldId id="336" r:id="rId60"/>
    <p:sldId id="338" r:id="rId61"/>
    <p:sldId id="339" r:id="rId62"/>
    <p:sldId id="340" r:id="rId63"/>
    <p:sldId id="341" r:id="rId64"/>
    <p:sldId id="345" r:id="rId65"/>
    <p:sldId id="344" r:id="rId66"/>
    <p:sldId id="346" r:id="rId67"/>
    <p:sldId id="347" r:id="rId68"/>
    <p:sldId id="348" r:id="rId69"/>
    <p:sldId id="357" r:id="rId70"/>
    <p:sldId id="325" r:id="rId71"/>
    <p:sldId id="326" r:id="rId72"/>
    <p:sldId id="328" r:id="rId73"/>
    <p:sldId id="327" r:id="rId74"/>
    <p:sldId id="329" r:id="rId75"/>
    <p:sldId id="330" r:id="rId76"/>
    <p:sldId id="331" r:id="rId77"/>
    <p:sldId id="332" r:id="rId78"/>
    <p:sldId id="333" r:id="rId79"/>
    <p:sldId id="334" r:id="rId80"/>
    <p:sldId id="350" r:id="rId81"/>
    <p:sldId id="335" r:id="rId82"/>
    <p:sldId id="351" r:id="rId83"/>
    <p:sldId id="352" r:id="rId84"/>
    <p:sldId id="353" r:id="rId85"/>
    <p:sldId id="354" r:id="rId86"/>
    <p:sldId id="355" r:id="rId87"/>
    <p:sldId id="356" r:id="rId88"/>
    <p:sldId id="358" r:id="rId89"/>
    <p:sldId id="359" r:id="rId90"/>
    <p:sldId id="360" r:id="rId91"/>
    <p:sldId id="361" r:id="rId92"/>
    <p:sldId id="363" r:id="rId93"/>
    <p:sldId id="365" r:id="rId94"/>
    <p:sldId id="364" r:id="rId95"/>
    <p:sldId id="367" r:id="rId96"/>
    <p:sldId id="368" r:id="rId97"/>
    <p:sldId id="369" r:id="rId98"/>
    <p:sldId id="362" r:id="rId99"/>
    <p:sldId id="319" r:id="rId10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ED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>
        <p:scale>
          <a:sx n="100" d="100"/>
          <a:sy n="100" d="100"/>
        </p:scale>
        <p:origin x="-19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F2E4-6184-449E-9F00-60532182892E}" type="datetimeFigureOut">
              <a:rPr lang="de-DE" smtClean="0"/>
              <a:pPr/>
              <a:t>10.04.2018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251C-802D-40FE-B816-B2CFD7941CB3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Introduction to GIT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Collaboration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Creating something </a:t>
            </a:r>
            <a:r>
              <a:rPr lang="de-DE" b="1" dirty="0" smtClean="0"/>
              <a:t>alone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You</a:t>
            </a:r>
          </a:p>
          <a:p>
            <a:pPr lvl="1"/>
            <a:r>
              <a:rPr lang="de-DE" dirty="0" smtClean="0"/>
              <a:t>Your Files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Collaboration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Creating something </a:t>
            </a:r>
            <a:r>
              <a:rPr lang="de-DE" b="1" dirty="0" smtClean="0"/>
              <a:t>alone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You</a:t>
            </a:r>
          </a:p>
          <a:p>
            <a:pPr lvl="1"/>
            <a:r>
              <a:rPr lang="de-DE" dirty="0" smtClean="0"/>
              <a:t>Your Files</a:t>
            </a:r>
          </a:p>
          <a:p>
            <a:r>
              <a:rPr lang="de-DE" dirty="0" smtClean="0"/>
              <a:t>Creating something </a:t>
            </a:r>
            <a:r>
              <a:rPr lang="de-DE" b="1" dirty="0" smtClean="0"/>
              <a:t>in a team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You</a:t>
            </a:r>
          </a:p>
          <a:p>
            <a:pPr lvl="1"/>
            <a:r>
              <a:rPr lang="de-DE" dirty="0" smtClean="0"/>
              <a:t>Your Team members</a:t>
            </a:r>
          </a:p>
          <a:p>
            <a:pPr lvl="1"/>
            <a:r>
              <a:rPr lang="de-DE" dirty="0" smtClean="0"/>
              <a:t>Your Files</a:t>
            </a:r>
          </a:p>
          <a:p>
            <a:pPr lvl="1"/>
            <a:r>
              <a:rPr lang="de-DE" dirty="0" smtClean="0"/>
              <a:t>Your Team members‘ files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Collaboration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Creating something </a:t>
            </a:r>
            <a:r>
              <a:rPr lang="de-DE" b="1" dirty="0" smtClean="0"/>
              <a:t>alone</a:t>
            </a:r>
            <a:r>
              <a:rPr lang="de-DE" dirty="0" smtClean="0"/>
              <a:t>:</a:t>
            </a:r>
          </a:p>
          <a:p>
            <a:pPr lvl="1"/>
            <a:r>
              <a:rPr lang="de-DE" sz="4000" b="1" dirty="0" smtClean="0"/>
              <a:t>EASY</a:t>
            </a:r>
          </a:p>
          <a:p>
            <a:r>
              <a:rPr lang="de-DE" dirty="0" smtClean="0"/>
              <a:t>Creating something </a:t>
            </a:r>
            <a:r>
              <a:rPr lang="de-DE" b="1" dirty="0" smtClean="0"/>
              <a:t>in a team</a:t>
            </a:r>
            <a:r>
              <a:rPr lang="de-DE" dirty="0" smtClean="0"/>
              <a:t>:</a:t>
            </a:r>
          </a:p>
          <a:p>
            <a:pPr lvl="1"/>
            <a:r>
              <a:rPr lang="de-DE" sz="4000" b="1" dirty="0" smtClean="0"/>
              <a:t>NOT SO EASY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Collaboration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de-DE" b="1" dirty="0" smtClean="0"/>
              <a:t>You want to write a book „mybook.docx“ about </a:t>
            </a:r>
          </a:p>
          <a:p>
            <a:pPr marL="514350" indent="-514350">
              <a:buNone/>
            </a:pPr>
            <a:r>
              <a:rPr lang="de-DE" b="1" dirty="0" smtClean="0"/>
              <a:t>your home country with your friend.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Collaboration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de-DE" b="1" dirty="0" smtClean="0"/>
              <a:t>You want to write a book „mybook.docx“ about </a:t>
            </a:r>
          </a:p>
          <a:p>
            <a:pPr marL="514350" indent="-514350">
              <a:buNone/>
            </a:pPr>
            <a:r>
              <a:rPr lang="de-DE" b="1" dirty="0" smtClean="0"/>
              <a:t>your home country with your friend.</a:t>
            </a:r>
          </a:p>
          <a:p>
            <a:pPr marL="514350" indent="-514350">
              <a:buNone/>
            </a:pPr>
            <a:endParaRPr lang="de-DE" b="1" u="sng" dirty="0" smtClean="0"/>
          </a:p>
          <a:p>
            <a:pPr marL="514350" indent="-514350">
              <a:buNone/>
            </a:pPr>
            <a:r>
              <a:rPr lang="de-DE" b="1" u="sng" dirty="0" smtClean="0"/>
              <a:t>You</a:t>
            </a:r>
            <a:r>
              <a:rPr lang="de-DE" dirty="0" smtClean="0"/>
              <a:t>: „Can you please check Chapter 4 and write something?“ </a:t>
            </a:r>
          </a:p>
          <a:p>
            <a:pPr marL="514350" indent="-514350">
              <a:buNone/>
            </a:pPr>
            <a:r>
              <a:rPr lang="de-DE" b="1" u="sng" dirty="0" smtClean="0"/>
              <a:t>Your buddy</a:t>
            </a:r>
            <a:r>
              <a:rPr lang="de-DE" dirty="0" smtClean="0"/>
              <a:t>: „Okay, I need two days for that.“</a:t>
            </a:r>
            <a:endParaRPr lang="de-DE" b="1" dirty="0"/>
          </a:p>
          <a:p>
            <a:pPr marL="514350" indent="-514350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Collaboration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42950" indent="-742950">
              <a:buNone/>
            </a:pPr>
            <a:r>
              <a:rPr lang="de-DE" sz="4000" b="1" dirty="0" smtClean="0"/>
              <a:t>Right after sending the Email to your friend ...</a:t>
            </a:r>
          </a:p>
          <a:p>
            <a:pPr marL="742950" indent="-742950">
              <a:buNone/>
            </a:pPr>
            <a:endParaRPr lang="de-DE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de-DE" sz="4000" dirty="0" smtClean="0"/>
              <a:t>Now you see a few typos in your copy of the book and you fix them.</a:t>
            </a:r>
            <a:endParaRPr lang="de-DE" sz="4000" dirty="0"/>
          </a:p>
          <a:p>
            <a:pPr marL="742950" indent="-742950">
              <a:buFont typeface="+mj-lt"/>
              <a:buAutoNum type="arabicPeriod"/>
            </a:pPr>
            <a:r>
              <a:rPr lang="de-DE" sz="4000" dirty="0" smtClean="0"/>
              <a:t>You have an idea of what images you would use for Chapter 1 and you insert them.</a:t>
            </a:r>
          </a:p>
          <a:p>
            <a:pPr marL="742950" indent="-742950">
              <a:buNone/>
            </a:pPr>
            <a:endParaRPr lang="de-DE" sz="4000" dirty="0" smtClean="0"/>
          </a:p>
          <a:p>
            <a:pPr marL="742950" indent="-742950">
              <a:buNone/>
            </a:pPr>
            <a:r>
              <a:rPr lang="de-DE" sz="4000" dirty="0"/>
              <a:t>	</a:t>
            </a:r>
            <a:r>
              <a:rPr lang="de-DE" sz="4000" b="1" dirty="0" smtClean="0"/>
              <a:t>Now your friend does not work with the most updated version of your book anymore.</a:t>
            </a:r>
            <a:endParaRPr lang="de-DE" sz="4000" dirty="0"/>
          </a:p>
          <a:p>
            <a:pPr marL="742950" indent="-742950">
              <a:buFont typeface="+mj-lt"/>
              <a:buAutoNum type="arabicPeriod"/>
            </a:pPr>
            <a:endParaRPr lang="de-DE" sz="4000" dirty="0" smtClean="0"/>
          </a:p>
          <a:p>
            <a:pPr marL="514350" indent="-514350">
              <a:buNone/>
            </a:pPr>
            <a:endParaRPr lang="de-DE" sz="4000" b="1" dirty="0" smtClean="0"/>
          </a:p>
          <a:p>
            <a:pPr marL="514350" indent="-514350">
              <a:buNone/>
            </a:pP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Collaboration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smtClean="0"/>
              <a:t>After two days your friend sends you back his</a:t>
            </a:r>
          </a:p>
          <a:p>
            <a:pPr>
              <a:buNone/>
            </a:pPr>
            <a:r>
              <a:rPr lang="de-DE" b="1" dirty="0" smtClean="0"/>
              <a:t>copy.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87624" y="3140968"/>
            <a:ext cx="309634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Mybook.docx</a:t>
            </a:r>
          </a:p>
          <a:p>
            <a:pPr algn="ctr"/>
            <a:r>
              <a:rPr lang="de-DE" sz="2800" dirty="0" smtClean="0"/>
              <a:t>With </a:t>
            </a:r>
            <a:r>
              <a:rPr lang="de-DE" sz="2800" b="1" dirty="0" smtClean="0"/>
              <a:t>your changes</a:t>
            </a:r>
          </a:p>
          <a:p>
            <a:pPr algn="ctr"/>
            <a:endParaRPr lang="de-DE" sz="2800" dirty="0"/>
          </a:p>
        </p:txBody>
      </p:sp>
      <p:sp>
        <p:nvSpPr>
          <p:cNvPr id="5" name="Rectangle 4"/>
          <p:cNvSpPr/>
          <p:nvPr/>
        </p:nvSpPr>
        <p:spPr>
          <a:xfrm>
            <a:off x="4788024" y="3140968"/>
            <a:ext cx="309634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Mybook.docx</a:t>
            </a:r>
          </a:p>
          <a:p>
            <a:pPr algn="ctr"/>
            <a:r>
              <a:rPr lang="de-DE" sz="2800" dirty="0" smtClean="0"/>
              <a:t>With </a:t>
            </a:r>
            <a:r>
              <a:rPr lang="de-DE" sz="2800" b="1" dirty="0" smtClean="0"/>
              <a:t>your</a:t>
            </a:r>
            <a:r>
              <a:rPr lang="de-DE" sz="2800" dirty="0" smtClean="0"/>
              <a:t> </a:t>
            </a:r>
            <a:r>
              <a:rPr lang="de-DE" sz="2800" b="1" dirty="0" smtClean="0"/>
              <a:t>friends‘ changes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Collaboration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539552" y="1412776"/>
            <a:ext cx="309634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Mybook.docx</a:t>
            </a:r>
          </a:p>
          <a:p>
            <a:pPr algn="ctr"/>
            <a:r>
              <a:rPr lang="de-DE" sz="2800" dirty="0" smtClean="0"/>
              <a:t>With </a:t>
            </a:r>
            <a:r>
              <a:rPr lang="de-DE" sz="2800" b="1" dirty="0" smtClean="0"/>
              <a:t>your changes</a:t>
            </a:r>
          </a:p>
          <a:p>
            <a:pPr algn="ctr"/>
            <a:endParaRPr lang="de-DE" sz="2800" dirty="0"/>
          </a:p>
        </p:txBody>
      </p:sp>
      <p:sp>
        <p:nvSpPr>
          <p:cNvPr id="5" name="Rectangle 4"/>
          <p:cNvSpPr/>
          <p:nvPr/>
        </p:nvSpPr>
        <p:spPr>
          <a:xfrm>
            <a:off x="5436096" y="1412776"/>
            <a:ext cx="3096344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Mybook.docx</a:t>
            </a:r>
          </a:p>
          <a:p>
            <a:pPr algn="ctr"/>
            <a:r>
              <a:rPr lang="de-DE" sz="2800" dirty="0" smtClean="0"/>
              <a:t>With </a:t>
            </a:r>
            <a:r>
              <a:rPr lang="de-DE" sz="2800" b="1" dirty="0" smtClean="0"/>
              <a:t>your</a:t>
            </a:r>
            <a:r>
              <a:rPr lang="de-DE" sz="2800" dirty="0" smtClean="0"/>
              <a:t> </a:t>
            </a:r>
            <a:r>
              <a:rPr lang="de-DE" sz="2800" b="1" dirty="0" smtClean="0"/>
              <a:t>friends‘ changes</a:t>
            </a:r>
            <a:endParaRPr lang="de-DE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484784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   GIT</a:t>
            </a:r>
          </a:p>
          <a:p>
            <a:r>
              <a:rPr lang="de-DE" sz="2400" b="1" dirty="0" smtClean="0"/>
              <a:t>MERGE</a:t>
            </a:r>
            <a:endParaRPr lang="de-DE" sz="2400" b="1" dirty="0"/>
          </a:p>
        </p:txBody>
      </p:sp>
      <p:sp>
        <p:nvSpPr>
          <p:cNvPr id="9" name="Down Arrow 8"/>
          <p:cNvSpPr/>
          <p:nvPr/>
        </p:nvSpPr>
        <p:spPr>
          <a:xfrm>
            <a:off x="4139952" y="2636912"/>
            <a:ext cx="792088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3059832" y="5301208"/>
            <a:ext cx="3096344" cy="116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Mybook.docx</a:t>
            </a:r>
            <a:endParaRPr lang="de-D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771800" y="1628800"/>
            <a:ext cx="554461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Some Website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2492896"/>
            <a:ext cx="5544616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771800" y="5661248"/>
            <a:ext cx="554461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79512" y="162880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#1 </a:t>
            </a:r>
          </a:p>
          <a:p>
            <a:r>
              <a:rPr lang="de-DE" sz="2000" b="1" dirty="0" smtClean="0"/>
              <a:t>-&gt; Redesign Header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771800" y="1628800"/>
            <a:ext cx="554461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Some Website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2492896"/>
            <a:ext cx="5544616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771800" y="5661248"/>
            <a:ext cx="554461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179512" y="162880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#1 </a:t>
            </a:r>
          </a:p>
          <a:p>
            <a:r>
              <a:rPr lang="de-DE" sz="2000" b="1" dirty="0" smtClean="0"/>
              <a:t>-&gt; Redesign Header</a:t>
            </a:r>
            <a:endParaRPr lang="de-DE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74545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#2 </a:t>
            </a:r>
          </a:p>
          <a:p>
            <a:r>
              <a:rPr lang="de-DE" sz="2000" b="1" dirty="0" smtClean="0"/>
              <a:t>-&gt; Redesign Footer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What is GIT?</a:t>
            </a:r>
          </a:p>
          <a:p>
            <a:pPr marL="514350" indent="-514350">
              <a:buAutoNum type="arabicPeriod"/>
            </a:pPr>
            <a:r>
              <a:rPr lang="de-DE" dirty="0" smtClean="0"/>
              <a:t>History</a:t>
            </a:r>
          </a:p>
          <a:p>
            <a:pPr marL="514350" indent="-514350">
              <a:buAutoNum type="arabicPeriod"/>
            </a:pPr>
            <a:r>
              <a:rPr lang="de-DE" dirty="0" smtClean="0"/>
              <a:t>Collaboration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Feature Branches</a:t>
            </a:r>
          </a:p>
          <a:p>
            <a:pPr marL="514350" indent="-514350">
              <a:buAutoNum type="arabicPeriod"/>
            </a:pPr>
            <a:r>
              <a:rPr lang="de-DE" dirty="0" smtClean="0"/>
              <a:t>Vocabulary</a:t>
            </a:r>
          </a:p>
          <a:p>
            <a:pPr marL="514350" indent="-514350">
              <a:buAutoNum type="arabicPeriod"/>
            </a:pPr>
            <a:r>
              <a:rPr lang="de-DE" dirty="0" smtClean="0"/>
              <a:t>GitHub</a:t>
            </a:r>
          </a:p>
          <a:p>
            <a:pPr marL="514350" indent="-514350">
              <a:buAutoNum type="arabicPeriod"/>
            </a:pPr>
            <a:r>
              <a:rPr lang="de-DE" dirty="0" smtClean="0"/>
              <a:t>Remote Repository Commands</a:t>
            </a:r>
          </a:p>
          <a:p>
            <a:pPr marL="514350" indent="-514350">
              <a:buAutoNum type="arabicPeriod"/>
            </a:pPr>
            <a:r>
              <a:rPr lang="de-DE" dirty="0" smtClean="0"/>
              <a:t>Lets GIT our hands dirty ...</a:t>
            </a:r>
          </a:p>
          <a:p>
            <a:pPr marL="514350" indent="-514350">
              <a:buAutoNum type="arabicPeriod"/>
            </a:pPr>
            <a:r>
              <a:rPr lang="de-DE" dirty="0" smtClean="0"/>
              <a:t>Closer look at Commits</a:t>
            </a:r>
          </a:p>
          <a:p>
            <a:pPr marL="514350" indent="-514350">
              <a:buAutoNum type="arabicPeriod"/>
            </a:pPr>
            <a:r>
              <a:rPr lang="de-DE" dirty="0" smtClean="0"/>
              <a:t> Merging</a:t>
            </a:r>
          </a:p>
          <a:p>
            <a:pPr marL="514350" indent="-514350">
              <a:buAutoNum type="arabicPeriod"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Day 1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771800" y="1628800"/>
            <a:ext cx="5544616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UNDER CONSTRUCTION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2492896"/>
            <a:ext cx="5544616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771800" y="5661248"/>
            <a:ext cx="55446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UNDER CONSTRUCTION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62880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#1 </a:t>
            </a:r>
          </a:p>
          <a:p>
            <a:r>
              <a:rPr lang="de-DE" sz="2000" b="1" dirty="0" smtClean="0"/>
              <a:t>-&gt; Redesign Header</a:t>
            </a:r>
            <a:endParaRPr lang="de-DE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74545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#2 </a:t>
            </a:r>
          </a:p>
          <a:p>
            <a:r>
              <a:rPr lang="de-DE" sz="2000" b="1" dirty="0" smtClean="0"/>
              <a:t>-&gt; Redesign Footer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Day 2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771800" y="1628800"/>
            <a:ext cx="5544616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UNDER CONSTRUCTION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2492896"/>
            <a:ext cx="5544616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771800" y="5661248"/>
            <a:ext cx="55446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UNDER CONSTRUCTION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62880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#1 </a:t>
            </a:r>
          </a:p>
          <a:p>
            <a:r>
              <a:rPr lang="de-DE" sz="2000" b="1" dirty="0" smtClean="0"/>
              <a:t>-&gt; Redesign Header</a:t>
            </a:r>
            <a:endParaRPr lang="de-DE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74545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#2 </a:t>
            </a:r>
          </a:p>
          <a:p>
            <a:r>
              <a:rPr lang="de-DE" sz="2000" b="1" dirty="0" smtClean="0"/>
              <a:t>-&gt; Redesign Footer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 of Day 2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771800" y="1628800"/>
            <a:ext cx="5544616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UNDER CONSTRUCTION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2492896"/>
            <a:ext cx="5544616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771800" y="5661248"/>
            <a:ext cx="554461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AMAZING FOOTER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62880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#1 </a:t>
            </a:r>
          </a:p>
          <a:p>
            <a:r>
              <a:rPr lang="de-DE" sz="2000" b="1" dirty="0" smtClean="0"/>
              <a:t>-&gt; Redesign Header</a:t>
            </a:r>
            <a:endParaRPr lang="de-DE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74545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#2 </a:t>
            </a:r>
          </a:p>
          <a:p>
            <a:r>
              <a:rPr lang="de-DE" sz="2000" b="1" dirty="0" smtClean="0"/>
              <a:t>-&gt; Redesign Footer</a:t>
            </a:r>
            <a:endParaRPr lang="de-DE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 of Day 2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2771800" y="1628800"/>
            <a:ext cx="5544616" cy="792088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UNDER CONSTRUCTION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1800" y="2492896"/>
            <a:ext cx="5544616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771800" y="5661248"/>
            <a:ext cx="554461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AMAZING FOOTER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62880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#1 </a:t>
            </a:r>
          </a:p>
          <a:p>
            <a:r>
              <a:rPr lang="de-DE" sz="2000" b="1" dirty="0" smtClean="0"/>
              <a:t>-&gt; Redesign Header</a:t>
            </a:r>
            <a:endParaRPr lang="de-DE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745450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Task #2 </a:t>
            </a:r>
          </a:p>
          <a:p>
            <a:r>
              <a:rPr lang="de-DE" sz="2000" b="1" dirty="0" smtClean="0"/>
              <a:t>-&gt; Redesign Footer</a:t>
            </a:r>
            <a:endParaRPr lang="de-DE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11560" y="2708920"/>
            <a:ext cx="8172400" cy="864096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PROBLEM: </a:t>
            </a:r>
            <a:r>
              <a:rPr lang="de-DE" sz="2400" dirty="0" smtClean="0"/>
              <a:t>UPLOADING WEBSITE WITH LUMPY HEADER CODE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2992589">
            <a:off x="6342812" y="349069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2992589">
            <a:off x="6342812" y="349069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Some Website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2992589">
            <a:off x="6342812" y="349069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UNDER CONSTRUCTION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7812360" y="2636912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2992589">
            <a:off x="6342812" y="349069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UNDER CONSTRUCTION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7812360" y="3378764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2992589">
            <a:off x="6342812" y="349069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UNDER CONSTRUCTION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7812360" y="2636912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What is GIT?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 Control System (VCS)</a:t>
            </a:r>
          </a:p>
          <a:p>
            <a:r>
              <a:rPr lang="de-DE" b="1" dirty="0" smtClean="0"/>
              <a:t>GIT helps us manage our project‘s files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2992589">
            <a:off x="6342812" y="349069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UNDER CONSTRUCTION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7812360" y="3378764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2992589">
            <a:off x="6342812" y="349069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7812360" y="3378764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6516216" y="52292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FOOTER IS DONE.</a:t>
            </a:r>
          </a:p>
          <a:p>
            <a:r>
              <a:rPr lang="de-DE" b="1" dirty="0" smtClean="0"/>
              <a:t>MERGE IT INTO</a:t>
            </a:r>
          </a:p>
          <a:p>
            <a:r>
              <a:rPr lang="de-DE" b="1" dirty="0" smtClean="0"/>
              <a:t>THE TREE </a:t>
            </a:r>
          </a:p>
          <a:p>
            <a:r>
              <a:rPr lang="de-DE" b="1" dirty="0" smtClean="0"/>
              <a:t>(=MASTER BRANCH)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2248597">
            <a:off x="6111738" y="349649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52292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FOOTER IS DONE.</a:t>
            </a:r>
          </a:p>
          <a:p>
            <a:r>
              <a:rPr lang="de-DE" b="1" dirty="0" smtClean="0"/>
              <a:t>MERGE IT INTO</a:t>
            </a:r>
          </a:p>
          <a:p>
            <a:r>
              <a:rPr lang="de-DE" b="1" dirty="0" smtClean="0"/>
              <a:t>THE TREE </a:t>
            </a:r>
          </a:p>
          <a:p>
            <a:r>
              <a:rPr lang="de-DE" b="1" dirty="0" smtClean="0"/>
              <a:t>(=MASTER BRANCH)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 rot="1257904">
            <a:off x="5782723" y="3522407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52292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FOOTER IS DONE.</a:t>
            </a:r>
          </a:p>
          <a:p>
            <a:r>
              <a:rPr lang="de-DE" b="1" dirty="0" smtClean="0"/>
              <a:t>MERGE IT INTO</a:t>
            </a:r>
          </a:p>
          <a:p>
            <a:r>
              <a:rPr lang="de-DE" b="1" dirty="0" smtClean="0"/>
              <a:t>THE TREE </a:t>
            </a:r>
          </a:p>
          <a:p>
            <a:r>
              <a:rPr lang="de-DE" b="1" dirty="0" smtClean="0"/>
              <a:t>(=MASTER BRANCH)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5292080" y="3501008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Footer-changes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52292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FOOTER IS DONE.</a:t>
            </a:r>
          </a:p>
          <a:p>
            <a:r>
              <a:rPr lang="de-DE" b="1" dirty="0" smtClean="0"/>
              <a:t>MERGE IT INTO</a:t>
            </a:r>
          </a:p>
          <a:p>
            <a:r>
              <a:rPr lang="de-DE" b="1" dirty="0" smtClean="0"/>
              <a:t>THE TREE </a:t>
            </a:r>
          </a:p>
          <a:p>
            <a:r>
              <a:rPr lang="de-DE" b="1" dirty="0" smtClean="0"/>
              <a:t>(=MASTER BRANCH)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 rot="2992589">
            <a:off x="6342813" y="28004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HEADER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7884368" y="2708920"/>
            <a:ext cx="36004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6516216" y="52292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HEADER IS DONE.</a:t>
            </a:r>
          </a:p>
          <a:p>
            <a:r>
              <a:rPr lang="de-DE" b="1" dirty="0" smtClean="0"/>
              <a:t>MERGE IT INTO</a:t>
            </a:r>
          </a:p>
          <a:p>
            <a:r>
              <a:rPr lang="de-DE" b="1" dirty="0" smtClean="0"/>
              <a:t>THE TREE </a:t>
            </a:r>
          </a:p>
          <a:p>
            <a:r>
              <a:rPr lang="de-DE" b="1" dirty="0" smtClean="0"/>
              <a:t>(=MASTER BRANCH)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HEADER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52233">
            <a:off x="5884002" y="2646625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2292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HEADER IS DONE.</a:t>
            </a:r>
          </a:p>
          <a:p>
            <a:r>
              <a:rPr lang="de-DE" b="1" dirty="0" smtClean="0"/>
              <a:t>MERGE IT INTO</a:t>
            </a:r>
          </a:p>
          <a:p>
            <a:r>
              <a:rPr lang="de-DE" b="1" dirty="0" smtClean="0"/>
              <a:t>THE TREE </a:t>
            </a:r>
          </a:p>
          <a:p>
            <a:r>
              <a:rPr lang="de-DE" b="1" dirty="0" smtClean="0"/>
              <a:t>(=MASTER BRANCH)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HEADER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468114">
            <a:off x="5448334" y="2502484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2292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HEADER IS DONE.</a:t>
            </a:r>
          </a:p>
          <a:p>
            <a:r>
              <a:rPr lang="de-DE" b="1" dirty="0" smtClean="0"/>
              <a:t>MERGE IT INTO</a:t>
            </a:r>
          </a:p>
          <a:p>
            <a:r>
              <a:rPr lang="de-DE" b="1" dirty="0" smtClean="0"/>
              <a:t>THE TREE </a:t>
            </a:r>
          </a:p>
          <a:p>
            <a:r>
              <a:rPr lang="de-DE" b="1" dirty="0" smtClean="0"/>
              <a:t>(=MASTER BRANCH)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HEADER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080" y="2420888"/>
            <a:ext cx="299641" cy="23225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Header-changes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2292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HEADER IS DONE.</a:t>
            </a:r>
          </a:p>
          <a:p>
            <a:r>
              <a:rPr lang="de-DE" b="1" dirty="0" smtClean="0"/>
              <a:t>MERGE IT INTO</a:t>
            </a:r>
          </a:p>
          <a:p>
            <a:r>
              <a:rPr lang="de-DE" b="1" dirty="0" smtClean="0"/>
              <a:t>THE TREE </a:t>
            </a:r>
          </a:p>
          <a:p>
            <a:r>
              <a:rPr lang="de-DE" b="1" dirty="0" smtClean="0"/>
              <a:t>(=MASTER BRANCH)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Feature Branches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076056" y="4077072"/>
            <a:ext cx="648072" cy="25922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067944" y="1412776"/>
            <a:ext cx="2592288" cy="2664296"/>
          </a:xfrm>
          <a:prstGeom prst="ellipse">
            <a:avLst/>
          </a:prstGeom>
          <a:solidFill>
            <a:srgbClr val="4EED33"/>
          </a:solidFill>
          <a:ln>
            <a:solidFill>
              <a:srgbClr val="4EE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5536" y="5445224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FOOTER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3212976"/>
            <a:ext cx="2664296" cy="2160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95536" y="2636912"/>
            <a:ext cx="2664296" cy="504056"/>
          </a:xfrm>
          <a:prstGeom prst="rect">
            <a:avLst/>
          </a:prstGeom>
          <a:solidFill>
            <a:srgbClr val="4EED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AMAZING HEADER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What is GIT?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 Control System (VCS)</a:t>
            </a:r>
          </a:p>
          <a:p>
            <a:r>
              <a:rPr lang="de-DE" b="1" dirty="0" smtClean="0"/>
              <a:t>GIT helps us manage our project‘s files</a:t>
            </a:r>
            <a:endParaRPr lang="de-D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798369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are the three core functions of GIT?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are the three core functions of GIT?</a:t>
            </a:r>
          </a:p>
          <a:p>
            <a:pPr lvl="1"/>
            <a:r>
              <a:rPr lang="de-DE" dirty="0" smtClean="0"/>
              <a:t>History</a:t>
            </a:r>
          </a:p>
          <a:p>
            <a:pPr lvl="1"/>
            <a:r>
              <a:rPr lang="de-DE" dirty="0" smtClean="0"/>
              <a:t>Collaboration</a:t>
            </a:r>
          </a:p>
          <a:p>
            <a:pPr lvl="1"/>
            <a:r>
              <a:rPr lang="de-DE" dirty="0" smtClean="0"/>
              <a:t>Feature Branches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Vocabulary Time-Out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Repository?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Vocabulary Time-Out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Repository</a:t>
            </a:r>
          </a:p>
          <a:p>
            <a:pPr lvl="1"/>
            <a:r>
              <a:rPr lang="en-US" dirty="0" smtClean="0"/>
              <a:t>Working directory, your project files folder	</a:t>
            </a:r>
          </a:p>
          <a:p>
            <a:pPr lvl="1"/>
            <a:r>
              <a:rPr lang="en-US" dirty="0" smtClean="0"/>
              <a:t>GIT's job is to keep track of any changes here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Vocabulary Time-Out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Repository</a:t>
            </a:r>
          </a:p>
          <a:p>
            <a:pPr lvl="1"/>
            <a:r>
              <a:rPr lang="en-US" dirty="0" smtClean="0"/>
              <a:t>Working directory, your project files folder	</a:t>
            </a:r>
          </a:p>
          <a:p>
            <a:pPr lvl="1"/>
            <a:r>
              <a:rPr lang="en-US" dirty="0" smtClean="0"/>
              <a:t>GIT's job is to keep track of any changes here</a:t>
            </a:r>
          </a:p>
          <a:p>
            <a:r>
              <a:rPr lang="en-US" b="1" dirty="0" smtClean="0"/>
              <a:t>Commit?</a:t>
            </a:r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Vocabulary Time-Out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 smtClean="0"/>
              <a:t>Repository</a:t>
            </a:r>
          </a:p>
          <a:p>
            <a:pPr lvl="1"/>
            <a:r>
              <a:rPr lang="en-US" dirty="0" smtClean="0"/>
              <a:t>Working directory, your project files folder	</a:t>
            </a:r>
          </a:p>
          <a:p>
            <a:pPr lvl="1"/>
            <a:r>
              <a:rPr lang="en-US" dirty="0" smtClean="0"/>
              <a:t>GIT's job is to keep track of any changes here</a:t>
            </a:r>
          </a:p>
          <a:p>
            <a:r>
              <a:rPr lang="en-US" b="1" dirty="0" smtClean="0"/>
              <a:t>Commit</a:t>
            </a:r>
          </a:p>
          <a:p>
            <a:pPr lvl="1"/>
            <a:r>
              <a:rPr lang="en-US" dirty="0" smtClean="0"/>
              <a:t>GIT does not save changes in its history,	</a:t>
            </a:r>
          </a:p>
          <a:p>
            <a:pPr lvl="1">
              <a:buNone/>
            </a:pPr>
            <a:r>
              <a:rPr lang="en-US" dirty="0" smtClean="0"/>
              <a:t>	until we actively commit those changes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b="1" dirty="0" smtClean="0"/>
              <a:t>= "GIT's way of saving"</a:t>
            </a:r>
            <a:endParaRPr lang="en-US" dirty="0" smtClean="0"/>
          </a:p>
          <a:p>
            <a:pPr lvl="1"/>
            <a:r>
              <a:rPr lang="en-US" dirty="0" smtClean="0"/>
              <a:t>In a text-editor, we hit "Save" or CTRL+S and	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then save it.	</a:t>
            </a:r>
          </a:p>
          <a:p>
            <a:pPr lvl="1"/>
            <a:r>
              <a:rPr lang="en-US" dirty="0" smtClean="0"/>
              <a:t>In GIT, nothing gets saved into history until	</a:t>
            </a:r>
          </a:p>
          <a:p>
            <a:pPr lvl="1">
              <a:buNone/>
            </a:pPr>
            <a:r>
              <a:rPr lang="en-US" dirty="0" smtClean="0"/>
              <a:t>    we hit </a:t>
            </a:r>
            <a:r>
              <a:rPr lang="en-US" b="1" dirty="0" smtClean="0"/>
              <a:t>COMMIT</a:t>
            </a:r>
          </a:p>
          <a:p>
            <a:pPr lvl="1"/>
            <a:endParaRPr lang="en-US" b="1" dirty="0" smtClean="0"/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Vocabulary Time-Out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Before we commit ... </a:t>
            </a:r>
            <a:r>
              <a:rPr lang="de-DE" b="1" dirty="0"/>
              <a:t>w</a:t>
            </a:r>
            <a:r>
              <a:rPr lang="de-DE" b="1" dirty="0" smtClean="0"/>
              <a:t>e STAGE!</a:t>
            </a:r>
          </a:p>
          <a:p>
            <a:r>
              <a:rPr lang="en-US" b="1" dirty="0" smtClean="0"/>
              <a:t>STAGING </a:t>
            </a:r>
            <a:r>
              <a:rPr lang="en-US" dirty="0" smtClean="0"/>
              <a:t>= we prepare something,</a:t>
            </a:r>
          </a:p>
          <a:p>
            <a:pPr lvl="1"/>
            <a:r>
              <a:rPr lang="en-US" dirty="0" smtClean="0"/>
              <a:t>like if you want to sell a house, </a:t>
            </a:r>
          </a:p>
          <a:p>
            <a:pPr lvl="1"/>
            <a:r>
              <a:rPr lang="en-US" dirty="0" smtClean="0"/>
              <a:t>first you have to prepare it, </a:t>
            </a:r>
          </a:p>
          <a:p>
            <a:pPr lvl="1"/>
            <a:r>
              <a:rPr lang="en-US" dirty="0" smtClean="0"/>
              <a:t>make it nice and clean then you sell it.</a:t>
            </a:r>
          </a:p>
          <a:p>
            <a:pPr lvl="1"/>
            <a:endParaRPr lang="en-US" b="1" dirty="0" smtClean="0"/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Index.html – before staging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ildergebnis für ugly 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7072362" cy="4928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Index.html – staged and ready to commit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482" name="Picture 2" descr="Bildergebnis für beautiful ho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71612"/>
            <a:ext cx="8258996" cy="46434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States</a:t>
            </a:r>
            <a:endParaRPr lang="de-DE" dirty="0"/>
          </a:p>
        </p:txBody>
      </p:sp>
      <p:pic>
        <p:nvPicPr>
          <p:cNvPr id="2150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422" y="2649594"/>
            <a:ext cx="571504" cy="571504"/>
          </a:xfrm>
          <a:prstGeom prst="rect">
            <a:avLst/>
          </a:prstGeom>
          <a:noFill/>
        </p:spPr>
      </p:pic>
      <p:pic>
        <p:nvPicPr>
          <p:cNvPr id="5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83" y="3435412"/>
            <a:ext cx="571504" cy="571504"/>
          </a:xfrm>
          <a:prstGeom prst="rect">
            <a:avLst/>
          </a:prstGeom>
          <a:noFill/>
        </p:spPr>
      </p:pic>
      <p:pic>
        <p:nvPicPr>
          <p:cNvPr id="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877" y="4190320"/>
            <a:ext cx="571504" cy="571504"/>
          </a:xfrm>
          <a:prstGeom prst="rect">
            <a:avLst/>
          </a:prstGeom>
          <a:noFill/>
        </p:spPr>
      </p:pic>
      <p:pic>
        <p:nvPicPr>
          <p:cNvPr id="8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76138"/>
            <a:ext cx="571504" cy="571504"/>
          </a:xfrm>
          <a:prstGeom prst="rect">
            <a:avLst/>
          </a:prstGeom>
          <a:noFill/>
        </p:spPr>
      </p:pic>
      <p:pic>
        <p:nvPicPr>
          <p:cNvPr id="9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199" y="5724634"/>
            <a:ext cx="571504" cy="5715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21043" y="1649462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 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pic>
        <p:nvPicPr>
          <p:cNvPr id="1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71" y="2661843"/>
            <a:ext cx="571504" cy="571504"/>
          </a:xfrm>
          <a:prstGeom prst="rect">
            <a:avLst/>
          </a:prstGeom>
          <a:noFill/>
        </p:spPr>
      </p:pic>
      <p:pic>
        <p:nvPicPr>
          <p:cNvPr id="13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632" y="3447661"/>
            <a:ext cx="571504" cy="571504"/>
          </a:xfrm>
          <a:prstGeom prst="rect">
            <a:avLst/>
          </a:prstGeom>
          <a:noFill/>
        </p:spPr>
      </p:pic>
      <p:pic>
        <p:nvPicPr>
          <p:cNvPr id="1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748" y="5736883"/>
            <a:ext cx="571504" cy="57150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8896" y="1661711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Modified 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57356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77409" y="3789040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7704" y="6021288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What is GIT?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does GIT do, that makes managing our files easier?</a:t>
            </a:r>
          </a:p>
          <a:p>
            <a:endParaRPr lang="de-DE" dirty="0"/>
          </a:p>
          <a:p>
            <a:pPr marL="514350" indent="-514350">
              <a:buAutoNum type="arabicPeriod"/>
            </a:pPr>
            <a:r>
              <a:rPr lang="de-DE" dirty="0" smtClean="0"/>
              <a:t>History</a:t>
            </a:r>
          </a:p>
          <a:p>
            <a:pPr marL="514350" indent="-514350">
              <a:buAutoNum type="arabicPeriod"/>
            </a:pPr>
            <a:r>
              <a:rPr lang="de-DE" dirty="0" smtClean="0"/>
              <a:t>Collaboration</a:t>
            </a:r>
          </a:p>
          <a:p>
            <a:pPr marL="514350" indent="-514350">
              <a:buAutoNum type="arabicPeriod"/>
            </a:pPr>
            <a:r>
              <a:rPr lang="de-DE" dirty="0" smtClean="0"/>
              <a:t>Feature branches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States</a:t>
            </a:r>
            <a:endParaRPr lang="de-DE" dirty="0"/>
          </a:p>
        </p:txBody>
      </p:sp>
      <p:pic>
        <p:nvPicPr>
          <p:cNvPr id="2150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422" y="2649594"/>
            <a:ext cx="571504" cy="571504"/>
          </a:xfrm>
          <a:prstGeom prst="rect">
            <a:avLst/>
          </a:prstGeom>
          <a:noFill/>
        </p:spPr>
      </p:pic>
      <p:pic>
        <p:nvPicPr>
          <p:cNvPr id="5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83" y="3435412"/>
            <a:ext cx="571504" cy="571504"/>
          </a:xfrm>
          <a:prstGeom prst="rect">
            <a:avLst/>
          </a:prstGeom>
          <a:noFill/>
        </p:spPr>
      </p:pic>
      <p:pic>
        <p:nvPicPr>
          <p:cNvPr id="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877" y="4190320"/>
            <a:ext cx="571504" cy="571504"/>
          </a:xfrm>
          <a:prstGeom prst="rect">
            <a:avLst/>
          </a:prstGeom>
          <a:noFill/>
        </p:spPr>
      </p:pic>
      <p:pic>
        <p:nvPicPr>
          <p:cNvPr id="8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76138"/>
            <a:ext cx="571504" cy="571504"/>
          </a:xfrm>
          <a:prstGeom prst="rect">
            <a:avLst/>
          </a:prstGeom>
          <a:noFill/>
        </p:spPr>
      </p:pic>
      <p:pic>
        <p:nvPicPr>
          <p:cNvPr id="9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199" y="5724634"/>
            <a:ext cx="571504" cy="5715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21043" y="1649462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 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pic>
        <p:nvPicPr>
          <p:cNvPr id="1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71" y="2661843"/>
            <a:ext cx="571504" cy="571504"/>
          </a:xfrm>
          <a:prstGeom prst="rect">
            <a:avLst/>
          </a:prstGeom>
          <a:noFill/>
        </p:spPr>
      </p:pic>
      <p:pic>
        <p:nvPicPr>
          <p:cNvPr id="13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632" y="3447661"/>
            <a:ext cx="571504" cy="571504"/>
          </a:xfrm>
          <a:prstGeom prst="rect">
            <a:avLst/>
          </a:prstGeom>
          <a:noFill/>
        </p:spPr>
      </p:pic>
      <p:pic>
        <p:nvPicPr>
          <p:cNvPr id="1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748" y="5736883"/>
            <a:ext cx="571504" cy="57150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8896" y="1661711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Modified 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57356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77409" y="3789040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7704" y="6021288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States</a:t>
            </a:r>
            <a:endParaRPr lang="de-DE" dirty="0"/>
          </a:p>
        </p:txBody>
      </p:sp>
      <p:pic>
        <p:nvPicPr>
          <p:cNvPr id="2150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422" y="2649594"/>
            <a:ext cx="571504" cy="571504"/>
          </a:xfrm>
          <a:prstGeom prst="rect">
            <a:avLst/>
          </a:prstGeom>
          <a:noFill/>
        </p:spPr>
      </p:pic>
      <p:pic>
        <p:nvPicPr>
          <p:cNvPr id="5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83" y="3435412"/>
            <a:ext cx="571504" cy="571504"/>
          </a:xfrm>
          <a:prstGeom prst="rect">
            <a:avLst/>
          </a:prstGeom>
          <a:noFill/>
        </p:spPr>
      </p:pic>
      <p:pic>
        <p:nvPicPr>
          <p:cNvPr id="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877" y="4190320"/>
            <a:ext cx="571504" cy="571504"/>
          </a:xfrm>
          <a:prstGeom prst="rect">
            <a:avLst/>
          </a:prstGeom>
          <a:noFill/>
        </p:spPr>
      </p:pic>
      <p:pic>
        <p:nvPicPr>
          <p:cNvPr id="8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76138"/>
            <a:ext cx="571504" cy="571504"/>
          </a:xfrm>
          <a:prstGeom prst="rect">
            <a:avLst/>
          </a:prstGeom>
          <a:noFill/>
        </p:spPr>
      </p:pic>
      <p:pic>
        <p:nvPicPr>
          <p:cNvPr id="9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199" y="5724634"/>
            <a:ext cx="571504" cy="5715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21043" y="1649462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 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pic>
        <p:nvPicPr>
          <p:cNvPr id="1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71" y="2661843"/>
            <a:ext cx="571504" cy="571504"/>
          </a:xfrm>
          <a:prstGeom prst="rect">
            <a:avLst/>
          </a:prstGeom>
          <a:noFill/>
        </p:spPr>
      </p:pic>
      <p:pic>
        <p:nvPicPr>
          <p:cNvPr id="13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632" y="3447661"/>
            <a:ext cx="571504" cy="571504"/>
          </a:xfrm>
          <a:prstGeom prst="rect">
            <a:avLst/>
          </a:prstGeom>
          <a:noFill/>
        </p:spPr>
      </p:pic>
      <p:pic>
        <p:nvPicPr>
          <p:cNvPr id="1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748" y="5736883"/>
            <a:ext cx="571504" cy="57150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8896" y="1661711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Modified 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57356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672" y="3447661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788" y="5736883"/>
            <a:ext cx="571504" cy="571504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24249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77409" y="3789040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7704" y="6021288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563888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85548" y="3795441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564766" y="6010897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1603" y="2636912"/>
            <a:ext cx="571504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States</a:t>
            </a:r>
            <a:endParaRPr lang="de-DE" dirty="0"/>
          </a:p>
        </p:txBody>
      </p:sp>
      <p:pic>
        <p:nvPicPr>
          <p:cNvPr id="2150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422" y="2649594"/>
            <a:ext cx="571504" cy="571504"/>
          </a:xfrm>
          <a:prstGeom prst="rect">
            <a:avLst/>
          </a:prstGeom>
          <a:noFill/>
        </p:spPr>
      </p:pic>
      <p:pic>
        <p:nvPicPr>
          <p:cNvPr id="5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83" y="3435412"/>
            <a:ext cx="571504" cy="571504"/>
          </a:xfrm>
          <a:prstGeom prst="rect">
            <a:avLst/>
          </a:prstGeom>
          <a:noFill/>
        </p:spPr>
      </p:pic>
      <p:pic>
        <p:nvPicPr>
          <p:cNvPr id="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877" y="4190320"/>
            <a:ext cx="571504" cy="571504"/>
          </a:xfrm>
          <a:prstGeom prst="rect">
            <a:avLst/>
          </a:prstGeom>
          <a:noFill/>
        </p:spPr>
      </p:pic>
      <p:pic>
        <p:nvPicPr>
          <p:cNvPr id="8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76138"/>
            <a:ext cx="571504" cy="571504"/>
          </a:xfrm>
          <a:prstGeom prst="rect">
            <a:avLst/>
          </a:prstGeom>
          <a:noFill/>
        </p:spPr>
      </p:pic>
      <p:pic>
        <p:nvPicPr>
          <p:cNvPr id="9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199" y="5724634"/>
            <a:ext cx="571504" cy="5715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21043" y="1649462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 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pic>
        <p:nvPicPr>
          <p:cNvPr id="1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71" y="2661843"/>
            <a:ext cx="571504" cy="571504"/>
          </a:xfrm>
          <a:prstGeom prst="rect">
            <a:avLst/>
          </a:prstGeom>
          <a:noFill/>
        </p:spPr>
      </p:pic>
      <p:pic>
        <p:nvPicPr>
          <p:cNvPr id="13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632" y="3447661"/>
            <a:ext cx="571504" cy="571504"/>
          </a:xfrm>
          <a:prstGeom prst="rect">
            <a:avLst/>
          </a:prstGeom>
          <a:noFill/>
        </p:spPr>
      </p:pic>
      <p:pic>
        <p:nvPicPr>
          <p:cNvPr id="1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748" y="5736883"/>
            <a:ext cx="571504" cy="57150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8896" y="1661711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Modified 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57356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672" y="3447661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788" y="5736883"/>
            <a:ext cx="571504" cy="571504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24249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pic>
        <p:nvPicPr>
          <p:cNvPr id="2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48" y="3447661"/>
            <a:ext cx="571504" cy="571504"/>
          </a:xfrm>
          <a:prstGeom prst="rect">
            <a:avLst/>
          </a:prstGeom>
          <a:noFill/>
        </p:spPr>
      </p:pic>
      <p:pic>
        <p:nvPicPr>
          <p:cNvPr id="2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8964" y="5736883"/>
            <a:ext cx="571504" cy="571504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657461" y="1661711"/>
            <a:ext cx="129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Commited</a:t>
            </a:r>
          </a:p>
          <a:p>
            <a:r>
              <a:rPr lang="de-DE" sz="2000" b="1" dirty="0" smtClean="0"/>
              <a:t>Files</a:t>
            </a:r>
            <a:endParaRPr lang="de-DE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77409" y="3789040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7704" y="6021288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563888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85548" y="3795441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564766" y="6010897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1603" y="2636912"/>
            <a:ext cx="571504" cy="571504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/>
          <p:nvPr/>
        </p:nvCxnSpPr>
        <p:spPr>
          <a:xfrm flipV="1">
            <a:off x="5169724" y="3789769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168846" y="6010897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States</a:t>
            </a:r>
            <a:endParaRPr lang="de-DE" dirty="0"/>
          </a:p>
        </p:txBody>
      </p:sp>
      <p:pic>
        <p:nvPicPr>
          <p:cNvPr id="2150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422" y="2649594"/>
            <a:ext cx="571504" cy="571504"/>
          </a:xfrm>
          <a:prstGeom prst="rect">
            <a:avLst/>
          </a:prstGeom>
          <a:noFill/>
        </p:spPr>
      </p:pic>
      <p:pic>
        <p:nvPicPr>
          <p:cNvPr id="5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83" y="3435412"/>
            <a:ext cx="571504" cy="571504"/>
          </a:xfrm>
          <a:prstGeom prst="rect">
            <a:avLst/>
          </a:prstGeom>
          <a:noFill/>
        </p:spPr>
      </p:pic>
      <p:pic>
        <p:nvPicPr>
          <p:cNvPr id="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877" y="4190320"/>
            <a:ext cx="571504" cy="571504"/>
          </a:xfrm>
          <a:prstGeom prst="rect">
            <a:avLst/>
          </a:prstGeom>
          <a:noFill/>
        </p:spPr>
      </p:pic>
      <p:pic>
        <p:nvPicPr>
          <p:cNvPr id="8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76138"/>
            <a:ext cx="571504" cy="571504"/>
          </a:xfrm>
          <a:prstGeom prst="rect">
            <a:avLst/>
          </a:prstGeom>
          <a:noFill/>
        </p:spPr>
      </p:pic>
      <p:pic>
        <p:nvPicPr>
          <p:cNvPr id="9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199" y="5724634"/>
            <a:ext cx="571504" cy="5715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21043" y="1649462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 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pic>
        <p:nvPicPr>
          <p:cNvPr id="1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71" y="2661843"/>
            <a:ext cx="571504" cy="571504"/>
          </a:xfrm>
          <a:prstGeom prst="rect">
            <a:avLst/>
          </a:prstGeom>
          <a:noFill/>
        </p:spPr>
      </p:pic>
      <p:pic>
        <p:nvPicPr>
          <p:cNvPr id="13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632" y="3447661"/>
            <a:ext cx="571504" cy="571504"/>
          </a:xfrm>
          <a:prstGeom prst="rect">
            <a:avLst/>
          </a:prstGeom>
          <a:noFill/>
        </p:spPr>
      </p:pic>
      <p:pic>
        <p:nvPicPr>
          <p:cNvPr id="1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748" y="5736883"/>
            <a:ext cx="571504" cy="57150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8896" y="1661711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Modified 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57356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672" y="3447661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788" y="5736883"/>
            <a:ext cx="571504" cy="571504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24249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pic>
        <p:nvPicPr>
          <p:cNvPr id="2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48" y="3447661"/>
            <a:ext cx="571504" cy="571504"/>
          </a:xfrm>
          <a:prstGeom prst="rect">
            <a:avLst/>
          </a:prstGeom>
          <a:noFill/>
        </p:spPr>
      </p:pic>
      <p:pic>
        <p:nvPicPr>
          <p:cNvPr id="2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8964" y="5736883"/>
            <a:ext cx="571504" cy="571504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657461" y="1661711"/>
            <a:ext cx="129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Commited</a:t>
            </a:r>
          </a:p>
          <a:p>
            <a:r>
              <a:rPr lang="de-DE" sz="2000" b="1" dirty="0" smtClean="0"/>
              <a:t>Files</a:t>
            </a:r>
            <a:endParaRPr lang="de-DE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77409" y="3789040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7704" y="6021288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563888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85548" y="3795441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564766" y="6010897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1603" y="2636912"/>
            <a:ext cx="571504" cy="571504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/>
          <p:nvPr/>
        </p:nvCxnSpPr>
        <p:spPr>
          <a:xfrm flipV="1">
            <a:off x="5169724" y="3789769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168846" y="6010897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Bildergebnis für github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4620" y="939893"/>
            <a:ext cx="648072" cy="64807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380312" y="162880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Remote</a:t>
            </a:r>
          </a:p>
          <a:p>
            <a:r>
              <a:rPr lang="de-DE" sz="2000" b="1" dirty="0" smtClean="0"/>
              <a:t>Repository</a:t>
            </a:r>
            <a:endParaRPr lang="de-DE" sz="2000" b="1" dirty="0"/>
          </a:p>
        </p:txBody>
      </p:sp>
      <p:pic>
        <p:nvPicPr>
          <p:cNvPr id="44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250" y="3429000"/>
            <a:ext cx="571504" cy="571504"/>
          </a:xfrm>
          <a:prstGeom prst="rect">
            <a:avLst/>
          </a:prstGeom>
          <a:noFill/>
        </p:spPr>
      </p:pic>
      <p:pic>
        <p:nvPicPr>
          <p:cNvPr id="45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366" y="5718222"/>
            <a:ext cx="571504" cy="571504"/>
          </a:xfrm>
          <a:prstGeom prst="rect">
            <a:avLst/>
          </a:prstGeom>
          <a:noFill/>
        </p:spPr>
      </p:pic>
      <p:cxnSp>
        <p:nvCxnSpPr>
          <p:cNvPr id="46" name="Straight Arrow Connector 45"/>
          <p:cNvCxnSpPr/>
          <p:nvPr/>
        </p:nvCxnSpPr>
        <p:spPr>
          <a:xfrm flipV="1">
            <a:off x="6805126" y="3771108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804248" y="5992236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States</a:t>
            </a:r>
            <a:endParaRPr lang="de-DE" dirty="0"/>
          </a:p>
        </p:txBody>
      </p:sp>
      <p:pic>
        <p:nvPicPr>
          <p:cNvPr id="2150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422" y="2649594"/>
            <a:ext cx="571504" cy="571504"/>
          </a:xfrm>
          <a:prstGeom prst="rect">
            <a:avLst/>
          </a:prstGeom>
          <a:noFill/>
        </p:spPr>
      </p:pic>
      <p:pic>
        <p:nvPicPr>
          <p:cNvPr id="5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83" y="3435412"/>
            <a:ext cx="571504" cy="571504"/>
          </a:xfrm>
          <a:prstGeom prst="rect">
            <a:avLst/>
          </a:prstGeom>
          <a:noFill/>
        </p:spPr>
      </p:pic>
      <p:pic>
        <p:nvPicPr>
          <p:cNvPr id="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877" y="4190320"/>
            <a:ext cx="571504" cy="571504"/>
          </a:xfrm>
          <a:prstGeom prst="rect">
            <a:avLst/>
          </a:prstGeom>
          <a:noFill/>
        </p:spPr>
      </p:pic>
      <p:pic>
        <p:nvPicPr>
          <p:cNvPr id="8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976138"/>
            <a:ext cx="571504" cy="571504"/>
          </a:xfrm>
          <a:prstGeom prst="rect">
            <a:avLst/>
          </a:prstGeom>
          <a:noFill/>
        </p:spPr>
      </p:pic>
      <p:pic>
        <p:nvPicPr>
          <p:cNvPr id="9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199" y="5724634"/>
            <a:ext cx="571504" cy="57150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21043" y="1649462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 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pic>
        <p:nvPicPr>
          <p:cNvPr id="1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4971" y="2661843"/>
            <a:ext cx="571504" cy="571504"/>
          </a:xfrm>
          <a:prstGeom prst="rect">
            <a:avLst/>
          </a:prstGeom>
          <a:noFill/>
        </p:spPr>
      </p:pic>
      <p:pic>
        <p:nvPicPr>
          <p:cNvPr id="13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632" y="3447661"/>
            <a:ext cx="571504" cy="571504"/>
          </a:xfrm>
          <a:prstGeom prst="rect">
            <a:avLst/>
          </a:prstGeom>
          <a:noFill/>
        </p:spPr>
      </p:pic>
      <p:pic>
        <p:nvPicPr>
          <p:cNvPr id="1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748" y="5736883"/>
            <a:ext cx="571504" cy="57150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418896" y="1661711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Modified 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57356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672" y="3447661"/>
            <a:ext cx="571504" cy="571504"/>
          </a:xfrm>
          <a:prstGeom prst="rect">
            <a:avLst/>
          </a:prstGeom>
          <a:noFill/>
        </p:spPr>
      </p:pic>
      <p:pic>
        <p:nvPicPr>
          <p:cNvPr id="22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788" y="5736883"/>
            <a:ext cx="571504" cy="571504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24249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pic>
        <p:nvPicPr>
          <p:cNvPr id="26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48" y="3447661"/>
            <a:ext cx="571504" cy="571504"/>
          </a:xfrm>
          <a:prstGeom prst="rect">
            <a:avLst/>
          </a:prstGeom>
          <a:noFill/>
        </p:spPr>
      </p:pic>
      <p:pic>
        <p:nvPicPr>
          <p:cNvPr id="2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8964" y="5736883"/>
            <a:ext cx="571504" cy="571504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657461" y="1661711"/>
            <a:ext cx="129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Commited</a:t>
            </a:r>
          </a:p>
          <a:p>
            <a:r>
              <a:rPr lang="de-DE" sz="2000" b="1" dirty="0" smtClean="0"/>
              <a:t>Files</a:t>
            </a:r>
            <a:endParaRPr lang="de-DE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877409" y="3789040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7704" y="6021288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563888" y="2924944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85548" y="3795441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564766" y="6010897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1603" y="2636912"/>
            <a:ext cx="571504" cy="571504"/>
          </a:xfrm>
          <a:prstGeom prst="rect">
            <a:avLst/>
          </a:prstGeom>
          <a:noFill/>
        </p:spPr>
      </p:pic>
      <p:cxnSp>
        <p:nvCxnSpPr>
          <p:cNvPr id="38" name="Straight Arrow Connector 37"/>
          <p:cNvCxnSpPr/>
          <p:nvPr/>
        </p:nvCxnSpPr>
        <p:spPr>
          <a:xfrm flipV="1">
            <a:off x="5169724" y="3789769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168846" y="6010897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Bildergebnis für github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4620" y="939893"/>
            <a:ext cx="648072" cy="64807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380312" y="162880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Remote</a:t>
            </a:r>
          </a:p>
          <a:p>
            <a:r>
              <a:rPr lang="de-DE" sz="2000" b="1" dirty="0" smtClean="0"/>
              <a:t>Repository</a:t>
            </a:r>
            <a:endParaRPr lang="de-DE" sz="2000" b="1" dirty="0"/>
          </a:p>
        </p:txBody>
      </p:sp>
      <p:pic>
        <p:nvPicPr>
          <p:cNvPr id="44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250" y="3429000"/>
            <a:ext cx="571504" cy="571504"/>
          </a:xfrm>
          <a:prstGeom prst="rect">
            <a:avLst/>
          </a:prstGeom>
          <a:noFill/>
        </p:spPr>
      </p:pic>
      <p:pic>
        <p:nvPicPr>
          <p:cNvPr id="45" name="Picture 2" descr="Bildergebnis für fil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366" y="5718222"/>
            <a:ext cx="571504" cy="571504"/>
          </a:xfrm>
          <a:prstGeom prst="rect">
            <a:avLst/>
          </a:prstGeom>
          <a:noFill/>
        </p:spPr>
      </p:pic>
      <p:cxnSp>
        <p:nvCxnSpPr>
          <p:cNvPr id="46" name="Straight Arrow Connector 45"/>
          <p:cNvCxnSpPr/>
          <p:nvPr/>
        </p:nvCxnSpPr>
        <p:spPr>
          <a:xfrm flipV="1">
            <a:off x="6805126" y="3771108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804248" y="5992236"/>
            <a:ext cx="626412" cy="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9552" y="1268760"/>
            <a:ext cx="6624736" cy="5256584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tangle 41"/>
          <p:cNvSpPr/>
          <p:nvPr/>
        </p:nvSpPr>
        <p:spPr>
          <a:xfrm>
            <a:off x="7236296" y="764704"/>
            <a:ext cx="1656184" cy="5760640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56424" y="950284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LOCAL</a:t>
            </a:r>
            <a:endParaRPr lang="de-DE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125689" y="436566"/>
            <a:ext cx="100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REMOTE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GitHub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= Your Remote Repository on the web</a:t>
            </a:r>
          </a:p>
          <a:p>
            <a:r>
              <a:rPr lang="de-DE" dirty="0" smtClean="0"/>
              <a:t>Free: Public Repositories</a:t>
            </a:r>
          </a:p>
          <a:p>
            <a:r>
              <a:rPr lang="de-DE" dirty="0" smtClean="0"/>
              <a:t>Premium: Public + Private Repositories</a:t>
            </a:r>
          </a:p>
          <a:p>
            <a:endParaRPr lang="de-DE" dirty="0" smtClean="0"/>
          </a:p>
          <a:p>
            <a:r>
              <a:rPr lang="de-DE" dirty="0" smtClean="0"/>
              <a:t>Public: Everybody can see your code</a:t>
            </a:r>
          </a:p>
          <a:p>
            <a:r>
              <a:rPr lang="de-DE" dirty="0" smtClean="0"/>
              <a:t>Private: You decide who can see your code</a:t>
            </a:r>
          </a:p>
          <a:p>
            <a:endParaRPr lang="de-DE" dirty="0" smtClean="0"/>
          </a:p>
          <a:p>
            <a:r>
              <a:rPr lang="de-DE" u="sng" dirty="0" smtClean="0"/>
              <a:t>BitBucket.com:</a:t>
            </a:r>
            <a:r>
              <a:rPr lang="de-DE" dirty="0" smtClean="0"/>
              <a:t> Free Private Repositories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Remote Repository Commands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Clone</a:t>
            </a:r>
          </a:p>
          <a:p>
            <a:pPr lvl="1"/>
            <a:r>
              <a:rPr lang="de-DE" dirty="0" smtClean="0"/>
              <a:t>Download an entire remote repository as a local repository</a:t>
            </a:r>
          </a:p>
          <a:p>
            <a:r>
              <a:rPr lang="de-DE" dirty="0" smtClean="0"/>
              <a:t>Fork</a:t>
            </a:r>
          </a:p>
          <a:p>
            <a:pPr lvl="1"/>
            <a:r>
              <a:rPr lang="de-DE" dirty="0" smtClean="0"/>
              <a:t>Download an entire remote repository as another remote repository</a:t>
            </a:r>
          </a:p>
          <a:p>
            <a:r>
              <a:rPr lang="de-DE" dirty="0" smtClean="0"/>
              <a:t>Push</a:t>
            </a:r>
          </a:p>
          <a:p>
            <a:pPr lvl="1"/>
            <a:r>
              <a:rPr lang="de-DE" dirty="0" smtClean="0"/>
              <a:t>Uploading/Pushing our local repository to the remote server</a:t>
            </a:r>
          </a:p>
          <a:p>
            <a:r>
              <a:rPr lang="de-DE" dirty="0" smtClean="0"/>
              <a:t>Pull</a:t>
            </a:r>
          </a:p>
          <a:p>
            <a:pPr lvl="1"/>
            <a:r>
              <a:rPr lang="de-DE" dirty="0" smtClean="0"/>
              <a:t>Downloading/Pulling the remote repository‘s latest changes into our local repository</a:t>
            </a:r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A commit</a:t>
            </a:r>
            <a:r>
              <a:rPr lang="de-DE" dirty="0" smtClean="0"/>
              <a:t> contains:</a:t>
            </a:r>
          </a:p>
          <a:p>
            <a:pPr lvl="1"/>
            <a:r>
              <a:rPr lang="de-DE" dirty="0" smtClean="0"/>
              <a:t>A state of a directory</a:t>
            </a:r>
          </a:p>
          <a:p>
            <a:pPr lvl="1"/>
            <a:r>
              <a:rPr lang="de-DE" dirty="0" smtClean="0"/>
              <a:t>A pointer to its antecedent commit</a:t>
            </a:r>
          </a:p>
          <a:p>
            <a:r>
              <a:rPr lang="de-DE" b="1" u="sng" dirty="0" smtClean="0"/>
              <a:t>A commit</a:t>
            </a:r>
            <a:r>
              <a:rPr lang="de-DE" dirty="0" smtClean="0"/>
              <a:t> is:</a:t>
            </a:r>
          </a:p>
          <a:p>
            <a:pPr lvl="1"/>
            <a:r>
              <a:rPr lang="de-DE" dirty="0" smtClean="0"/>
              <a:t>Identified by a </a:t>
            </a:r>
            <a:r>
              <a:rPr lang="de-DE" b="1" u="sng" dirty="0" smtClean="0"/>
              <a:t>ref</a:t>
            </a:r>
          </a:p>
          <a:p>
            <a:r>
              <a:rPr lang="de-DE" b="1" u="sng" dirty="0" smtClean="0"/>
              <a:t>HEAD</a:t>
            </a:r>
            <a:r>
              <a:rPr lang="de-DE" dirty="0" smtClean="0"/>
              <a:t> is a pointer that is always pointing at the commit you are currently working on.</a:t>
            </a:r>
            <a:endParaRPr lang="de-D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Ok ...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sz="5400" dirty="0" smtClean="0"/>
          </a:p>
          <a:p>
            <a:pPr>
              <a:buNone/>
            </a:pPr>
            <a:r>
              <a:rPr lang="de-DE" sz="5400" dirty="0" smtClean="0"/>
              <a:t>	  8. Lets </a:t>
            </a:r>
            <a:r>
              <a:rPr lang="de-DE" sz="5400" b="1" u="sng" dirty="0" smtClean="0"/>
              <a:t>GIT</a:t>
            </a:r>
            <a:r>
              <a:rPr lang="de-DE" sz="5400" dirty="0" smtClean="0"/>
              <a:t> our hands dirty 	</a:t>
            </a:r>
          </a:p>
          <a:p>
            <a:pPr>
              <a:buNone/>
            </a:pPr>
            <a:r>
              <a:rPr lang="de-DE" sz="5400" dirty="0" smtClean="0"/>
              <a:t>				</a:t>
            </a:r>
            <a:endParaRPr lang="de-DE" sz="5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Preparations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http://blogs.pdmlab.com/alexander.zeitler/</a:t>
            </a:r>
          </a:p>
          <a:p>
            <a:pPr>
              <a:buNone/>
            </a:pPr>
            <a:r>
              <a:rPr lang="de-DE" dirty="0" smtClean="0"/>
              <a:t>articles/installing-and-configuring-p4merge-for-</a:t>
            </a:r>
          </a:p>
          <a:p>
            <a:pPr>
              <a:buNone/>
            </a:pPr>
            <a:r>
              <a:rPr lang="de-DE" dirty="0" smtClean="0"/>
              <a:t>git-on-ubuntu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Let us install P4Merge together ...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History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GIT keeps track on every change that we make on our files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043608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1439652" y="37170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d8cfdjd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755576" y="1412776"/>
            <a:ext cx="1440160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043608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5708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1439652" y="37170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d8cfdjd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755576" y="1412776"/>
            <a:ext cx="1440160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043608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088407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5708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1439652" y="37170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8" idx="0"/>
          </p:cNvCxnSpPr>
          <p:nvPr/>
        </p:nvCxnSpPr>
        <p:spPr>
          <a:xfrm>
            <a:off x="3484451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d8cfdjd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2771800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gfc33jd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755576" y="1412776"/>
            <a:ext cx="1440160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043608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088407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5708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1439652" y="37170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8" idx="0"/>
          </p:cNvCxnSpPr>
          <p:nvPr/>
        </p:nvCxnSpPr>
        <p:spPr>
          <a:xfrm>
            <a:off x="3484451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d8cfdjd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2771800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gfc33jd</a:t>
            </a:r>
            <a:endParaRPr lang="de-DE" dirty="0"/>
          </a:p>
        </p:txBody>
      </p:sp>
      <p:cxnSp>
        <p:nvCxnSpPr>
          <p:cNvPr id="24" name="Straight Arrow Connector 23"/>
          <p:cNvCxnSpPr>
            <a:stCxn id="6" idx="2"/>
            <a:endCxn id="5" idx="6"/>
          </p:cNvCxnSpPr>
          <p:nvPr/>
        </p:nvCxnSpPr>
        <p:spPr>
          <a:xfrm flipH="1">
            <a:off x="1835696" y="3320988"/>
            <a:ext cx="12527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303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C1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2771800" y="1412776"/>
            <a:ext cx="1440160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043608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088407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5708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1439652" y="37170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8" idx="0"/>
          </p:cNvCxnSpPr>
          <p:nvPr/>
        </p:nvCxnSpPr>
        <p:spPr>
          <a:xfrm>
            <a:off x="3484451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2040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d8cfdjd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2771800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gfc33jd</a:t>
            </a:r>
            <a:endParaRPr lang="de-DE" dirty="0"/>
          </a:p>
        </p:txBody>
      </p:sp>
      <p:cxnSp>
        <p:nvCxnSpPr>
          <p:cNvPr id="24" name="Straight Arrow Connector 23"/>
          <p:cNvCxnSpPr>
            <a:stCxn id="6" idx="2"/>
            <a:endCxn id="5" idx="6"/>
          </p:cNvCxnSpPr>
          <p:nvPr/>
        </p:nvCxnSpPr>
        <p:spPr>
          <a:xfrm flipH="1">
            <a:off x="1835696" y="3320988"/>
            <a:ext cx="12527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303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C1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2771800" y="1412776"/>
            <a:ext cx="1440160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043608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088407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5708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1439652" y="37170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8" idx="0"/>
          </p:cNvCxnSpPr>
          <p:nvPr/>
        </p:nvCxnSpPr>
        <p:spPr>
          <a:xfrm>
            <a:off x="3484451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4739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4932040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Index.html*</a:t>
            </a:r>
          </a:p>
        </p:txBody>
      </p:sp>
      <p:cxnSp>
        <p:nvCxnSpPr>
          <p:cNvPr id="15" name="Straight Connector 14"/>
          <p:cNvCxnSpPr>
            <a:stCxn id="13" idx="4"/>
            <a:endCxn id="14" idx="0"/>
          </p:cNvCxnSpPr>
          <p:nvPr/>
        </p:nvCxnSpPr>
        <p:spPr>
          <a:xfrm>
            <a:off x="5610783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d8cfdjd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2771800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gfc33jd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4860032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23j8ss</a:t>
            </a:r>
            <a:endParaRPr lang="de-DE" dirty="0"/>
          </a:p>
        </p:txBody>
      </p:sp>
      <p:cxnSp>
        <p:nvCxnSpPr>
          <p:cNvPr id="24" name="Straight Arrow Connector 23"/>
          <p:cNvCxnSpPr>
            <a:stCxn id="6" idx="2"/>
            <a:endCxn id="5" idx="6"/>
          </p:cNvCxnSpPr>
          <p:nvPr/>
        </p:nvCxnSpPr>
        <p:spPr>
          <a:xfrm flipH="1">
            <a:off x="1835696" y="3320988"/>
            <a:ext cx="12527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6" idx="6"/>
          </p:cNvCxnSpPr>
          <p:nvPr/>
        </p:nvCxnSpPr>
        <p:spPr>
          <a:xfrm flipH="1">
            <a:off x="3880495" y="3320988"/>
            <a:ext cx="1334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303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C1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4140927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C2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4860032" y="1412776"/>
            <a:ext cx="1440160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043608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088407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5708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1439652" y="37170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8" idx="0"/>
          </p:cNvCxnSpPr>
          <p:nvPr/>
        </p:nvCxnSpPr>
        <p:spPr>
          <a:xfrm>
            <a:off x="3484451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4739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4932040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Index.html*</a:t>
            </a:r>
          </a:p>
        </p:txBody>
      </p:sp>
      <p:cxnSp>
        <p:nvCxnSpPr>
          <p:cNvPr id="15" name="Straight Connector 14"/>
          <p:cNvCxnSpPr>
            <a:stCxn id="13" idx="4"/>
            <a:endCxn id="14" idx="0"/>
          </p:cNvCxnSpPr>
          <p:nvPr/>
        </p:nvCxnSpPr>
        <p:spPr>
          <a:xfrm>
            <a:off x="5610783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48264" y="4437112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Index.html**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5576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d8cfdjd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2771800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gfc33jd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4860032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23j8ss</a:t>
            </a:r>
            <a:endParaRPr lang="de-DE" dirty="0"/>
          </a:p>
        </p:txBody>
      </p:sp>
      <p:cxnSp>
        <p:nvCxnSpPr>
          <p:cNvPr id="24" name="Straight Arrow Connector 23"/>
          <p:cNvCxnSpPr>
            <a:stCxn id="6" idx="2"/>
            <a:endCxn id="5" idx="6"/>
          </p:cNvCxnSpPr>
          <p:nvPr/>
        </p:nvCxnSpPr>
        <p:spPr>
          <a:xfrm flipH="1">
            <a:off x="1835696" y="3320988"/>
            <a:ext cx="12527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6" idx="6"/>
          </p:cNvCxnSpPr>
          <p:nvPr/>
        </p:nvCxnSpPr>
        <p:spPr>
          <a:xfrm flipH="1">
            <a:off x="3880495" y="3320988"/>
            <a:ext cx="1334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303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C1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4140927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C2</a:t>
            </a:r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4860032" y="1412776"/>
            <a:ext cx="1440160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Closer look at commits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043608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088407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755576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</a:t>
            </a:r>
          </a:p>
          <a:p>
            <a:pPr algn="ctr"/>
            <a:r>
              <a:rPr lang="de-DE" dirty="0" smtClean="0"/>
              <a:t>Navbar.js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5708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</a:t>
            </a:r>
          </a:p>
        </p:txBody>
      </p: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>
            <a:off x="1439652" y="371703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8" idx="0"/>
          </p:cNvCxnSpPr>
          <p:nvPr/>
        </p:nvCxnSpPr>
        <p:spPr>
          <a:xfrm>
            <a:off x="3484451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4739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4932040" y="4437112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Index.html*</a:t>
            </a:r>
          </a:p>
        </p:txBody>
      </p:sp>
      <p:cxnSp>
        <p:nvCxnSpPr>
          <p:cNvPr id="15" name="Straight Connector 14"/>
          <p:cNvCxnSpPr>
            <a:stCxn id="13" idx="4"/>
            <a:endCxn id="14" idx="0"/>
          </p:cNvCxnSpPr>
          <p:nvPr/>
        </p:nvCxnSpPr>
        <p:spPr>
          <a:xfrm>
            <a:off x="5610783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02971" y="292494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6948264" y="4437112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Main.js**</a:t>
            </a:r>
          </a:p>
          <a:p>
            <a:pPr algn="ctr"/>
            <a:r>
              <a:rPr lang="de-DE" dirty="0" smtClean="0"/>
              <a:t>Navbar.js*</a:t>
            </a:r>
          </a:p>
          <a:p>
            <a:pPr algn="ctr"/>
            <a:r>
              <a:rPr lang="de-DE" dirty="0" smtClean="0"/>
              <a:t>Index.html**</a:t>
            </a:r>
          </a:p>
        </p:txBody>
      </p:sp>
      <p:cxnSp>
        <p:nvCxnSpPr>
          <p:cNvPr id="18" name="Straight Connector 17"/>
          <p:cNvCxnSpPr>
            <a:stCxn id="16" idx="4"/>
            <a:endCxn id="17" idx="0"/>
          </p:cNvCxnSpPr>
          <p:nvPr/>
        </p:nvCxnSpPr>
        <p:spPr>
          <a:xfrm>
            <a:off x="7699015" y="3717032"/>
            <a:ext cx="5333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5576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d8cfdjd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2771800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gfc33jd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4860032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23j8ss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6948264" y="198884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xyx893</a:t>
            </a:r>
            <a:endParaRPr lang="de-DE" dirty="0"/>
          </a:p>
        </p:txBody>
      </p:sp>
      <p:cxnSp>
        <p:nvCxnSpPr>
          <p:cNvPr id="24" name="Straight Arrow Connector 23"/>
          <p:cNvCxnSpPr>
            <a:stCxn id="6" idx="2"/>
            <a:endCxn id="5" idx="6"/>
          </p:cNvCxnSpPr>
          <p:nvPr/>
        </p:nvCxnSpPr>
        <p:spPr>
          <a:xfrm flipH="1">
            <a:off x="1835696" y="3320988"/>
            <a:ext cx="12527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6" idx="6"/>
          </p:cNvCxnSpPr>
          <p:nvPr/>
        </p:nvCxnSpPr>
        <p:spPr>
          <a:xfrm flipH="1">
            <a:off x="3880495" y="3320988"/>
            <a:ext cx="13342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13" idx="6"/>
          </p:cNvCxnSpPr>
          <p:nvPr/>
        </p:nvCxnSpPr>
        <p:spPr>
          <a:xfrm flipH="1">
            <a:off x="6006827" y="332098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303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C1</a:t>
            </a:r>
            <a:endParaRPr lang="de-DE" dirty="0"/>
          </a:p>
        </p:txBody>
      </p:sp>
      <p:sp>
        <p:nvSpPr>
          <p:cNvPr id="36" name="TextBox 35"/>
          <p:cNvSpPr txBox="1"/>
          <p:nvPr/>
        </p:nvSpPr>
        <p:spPr>
          <a:xfrm>
            <a:off x="4140927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C2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6301167" y="2636912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Pointer</a:t>
            </a:r>
          </a:p>
          <a:p>
            <a:r>
              <a:rPr lang="de-DE" dirty="0" smtClean="0"/>
              <a:t>to C3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6948264" y="1412776"/>
            <a:ext cx="1440160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add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15616" y="1772816"/>
          <a:ext cx="7560840" cy="369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0"/>
                <a:gridCol w="1890210"/>
                <a:gridCol w="1890210"/>
                <a:gridCol w="1890210"/>
              </a:tblGrid>
              <a:tr h="918102">
                <a:tc>
                  <a:txBody>
                    <a:bodyPr/>
                    <a:lstStyle/>
                    <a:p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New Files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Modified Files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Deleted Files</a:t>
                      </a:r>
                      <a:endParaRPr lang="de-DE" sz="2800" dirty="0"/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git add –u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/>
                        <a:t>X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/>
                        <a:t>X</a:t>
                      </a:r>
                      <a:endParaRPr lang="de-DE" sz="2800" b="1" dirty="0"/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git</a:t>
                      </a:r>
                      <a:r>
                        <a:rPr lang="de-DE" sz="2800" baseline="0" dirty="0" smtClean="0"/>
                        <a:t> add .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/>
                        <a:t>X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/>
                        <a:t>X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800" b="1" dirty="0"/>
                    </a:p>
                  </a:txBody>
                  <a:tcPr/>
                </a:tc>
              </a:tr>
              <a:tr h="918102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git add</a:t>
                      </a:r>
                      <a:r>
                        <a:rPr lang="de-DE" sz="2800" baseline="0" dirty="0" smtClean="0"/>
                        <a:t> -A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/>
                        <a:t>X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/>
                        <a:t>X</a:t>
                      </a:r>
                      <a:endParaRPr lang="de-DE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/>
                        <a:t>X</a:t>
                      </a:r>
                      <a:endParaRPr lang="de-DE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History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de-DE" u="sng" dirty="0" smtClean="0"/>
              <a:t>Oct. 2017:</a:t>
            </a:r>
            <a:r>
              <a:rPr lang="de-DE" dirty="0" smtClean="0"/>
              <a:t> We have a file </a:t>
            </a:r>
            <a:r>
              <a:rPr lang="de-DE" b="1" u="sng" dirty="0" smtClean="0"/>
              <a:t>banners.css</a:t>
            </a:r>
          </a:p>
          <a:p>
            <a:pPr marL="514350" indent="-514350">
              <a:buNone/>
            </a:pPr>
            <a:r>
              <a:rPr lang="de-DE" u="sng" dirty="0" smtClean="0"/>
              <a:t>Dec.2017:</a:t>
            </a:r>
            <a:r>
              <a:rPr lang="de-DE" b="1" dirty="0" smtClean="0"/>
              <a:t> </a:t>
            </a:r>
            <a:r>
              <a:rPr lang="de-DE" dirty="0" smtClean="0"/>
              <a:t>We do some changes in </a:t>
            </a:r>
            <a:r>
              <a:rPr lang="de-DE" b="1" u="sng" dirty="0" smtClean="0"/>
              <a:t>banners.css</a:t>
            </a:r>
          </a:p>
          <a:p>
            <a:pPr marL="514350" indent="-514350">
              <a:buNone/>
            </a:pPr>
            <a:r>
              <a:rPr lang="de-DE" u="sng" dirty="0" smtClean="0"/>
              <a:t>Jan.2018:</a:t>
            </a:r>
            <a:r>
              <a:rPr lang="de-DE" dirty="0" smtClean="0"/>
              <a:t> Our page breaks for some reason!</a:t>
            </a:r>
          </a:p>
          <a:p>
            <a:pPr marL="514350" indent="-514350">
              <a:buNone/>
            </a:pPr>
            <a:r>
              <a:rPr lang="de-DE" dirty="0" smtClean="0"/>
              <a:t>We take a look at banners.css from Oct. 2017 and see, that we </a:t>
            </a:r>
            <a:r>
              <a:rPr lang="de-DE" b="1" dirty="0" smtClean="0"/>
              <a:t>removed</a:t>
            </a:r>
            <a:r>
              <a:rPr lang="de-DE" dirty="0" smtClean="0"/>
              <a:t> the lines</a:t>
            </a:r>
          </a:p>
          <a:p>
            <a:pPr marL="514350" indent="-514350">
              <a:buNone/>
            </a:pPr>
            <a:r>
              <a:rPr lang="de-DE" i="1" dirty="0" smtClean="0"/>
              <a:t>„ float: left;</a:t>
            </a:r>
          </a:p>
          <a:p>
            <a:pPr marL="514350" indent="-514350">
              <a:buNone/>
            </a:pPr>
            <a:r>
              <a:rPr lang="de-DE" i="1" dirty="0" smtClean="0"/>
              <a:t>   padding: 2rem;</a:t>
            </a:r>
          </a:p>
          <a:p>
            <a:pPr marL="514350" indent="-514350">
              <a:buNone/>
            </a:pPr>
            <a:r>
              <a:rPr lang="de-DE" i="1" dirty="0" smtClean="0"/>
              <a:t>   margin: 2rem; </a:t>
            </a:r>
            <a:r>
              <a:rPr lang="de-DE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States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1475656" y="1661711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9925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14221" y="1661711"/>
            <a:ext cx="129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Commited</a:t>
            </a:r>
          </a:p>
          <a:p>
            <a:r>
              <a:rPr lang="de-DE" sz="2000" b="1" dirty="0" smtClean="0"/>
              <a:t>Files</a:t>
            </a:r>
            <a:endParaRPr lang="de-DE" sz="2000" b="1" dirty="0"/>
          </a:p>
        </p:txBody>
      </p:sp>
      <p:pic>
        <p:nvPicPr>
          <p:cNvPr id="10244" name="Picture 4" descr="Bildergebnis für github 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380" y="939893"/>
            <a:ext cx="648072" cy="64807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437072" y="162880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Remote</a:t>
            </a:r>
          </a:p>
          <a:p>
            <a:r>
              <a:rPr lang="de-DE" sz="2000" b="1" dirty="0" smtClean="0"/>
              <a:t>Repository</a:t>
            </a:r>
            <a:endParaRPr lang="de-DE" sz="20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08680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928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930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git diff</a:t>
            </a:r>
            <a:endParaRPr lang="de-DE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75656" y="1661711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9925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14221" y="1661711"/>
            <a:ext cx="129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Commited</a:t>
            </a:r>
          </a:p>
          <a:p>
            <a:r>
              <a:rPr lang="de-DE" sz="2000" b="1" dirty="0" smtClean="0"/>
              <a:t>Files</a:t>
            </a:r>
            <a:endParaRPr lang="de-DE" sz="2000" b="1" dirty="0"/>
          </a:p>
        </p:txBody>
      </p:sp>
      <p:pic>
        <p:nvPicPr>
          <p:cNvPr id="10244" name="Picture 4" descr="Bildergebnis für github 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380" y="939893"/>
            <a:ext cx="648072" cy="64807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437072" y="162880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Remote</a:t>
            </a:r>
          </a:p>
          <a:p>
            <a:r>
              <a:rPr lang="de-DE" sz="2000" b="1" dirty="0" smtClean="0"/>
              <a:t>Repository</a:t>
            </a:r>
            <a:endParaRPr lang="de-DE" sz="20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08680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928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930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691680" y="2708920"/>
            <a:ext cx="792088" cy="792088"/>
          </a:xfrm>
          <a:prstGeom prst="ellipse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5004048" y="2708920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git diff HEAD~1</a:t>
            </a:r>
            <a:endParaRPr lang="de-DE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75656" y="1661711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9925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14221" y="1661711"/>
            <a:ext cx="129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Commited</a:t>
            </a:r>
          </a:p>
          <a:p>
            <a:r>
              <a:rPr lang="de-DE" sz="2000" b="1" dirty="0" smtClean="0"/>
              <a:t>Files</a:t>
            </a:r>
            <a:endParaRPr lang="de-DE" sz="2000" b="1" dirty="0"/>
          </a:p>
        </p:txBody>
      </p:sp>
      <p:pic>
        <p:nvPicPr>
          <p:cNvPr id="10244" name="Picture 4" descr="Bildergebnis für github 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380" y="939893"/>
            <a:ext cx="648072" cy="64807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437072" y="162880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Remote</a:t>
            </a:r>
          </a:p>
          <a:p>
            <a:r>
              <a:rPr lang="de-DE" sz="2000" b="1" dirty="0" smtClean="0"/>
              <a:t>Repository</a:t>
            </a:r>
            <a:endParaRPr lang="de-DE" sz="20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08680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928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930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044883" y="2708920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347864" y="2708920"/>
            <a:ext cx="792088" cy="792088"/>
          </a:xfrm>
          <a:prstGeom prst="ellipse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1619672" y="2708920"/>
            <a:ext cx="792088" cy="792088"/>
          </a:xfrm>
          <a:prstGeom prst="ellipse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git diff --staged</a:t>
            </a:r>
            <a:endParaRPr lang="de-DE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75656" y="1661711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9925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14221" y="1661711"/>
            <a:ext cx="129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Commited</a:t>
            </a:r>
          </a:p>
          <a:p>
            <a:r>
              <a:rPr lang="de-DE" sz="2000" b="1" dirty="0" smtClean="0"/>
              <a:t>Files</a:t>
            </a:r>
            <a:endParaRPr lang="de-DE" sz="2000" b="1" dirty="0"/>
          </a:p>
        </p:txBody>
      </p:sp>
      <p:pic>
        <p:nvPicPr>
          <p:cNvPr id="10244" name="Picture 4" descr="Bildergebnis für github 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380" y="939893"/>
            <a:ext cx="648072" cy="64807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437072" y="162880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Remote</a:t>
            </a:r>
          </a:p>
          <a:p>
            <a:r>
              <a:rPr lang="de-DE" sz="2000" b="1" dirty="0" smtClean="0"/>
              <a:t>Repository</a:t>
            </a:r>
            <a:endParaRPr lang="de-DE" sz="20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08680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928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930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044883" y="2708920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347864" y="2708920"/>
            <a:ext cx="792088" cy="792088"/>
          </a:xfrm>
          <a:prstGeom prst="ellipse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git diff master origin/master</a:t>
            </a:r>
            <a:endParaRPr lang="de-DE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75656" y="1661711"/>
            <a:ext cx="1172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Working</a:t>
            </a:r>
          </a:p>
          <a:p>
            <a:r>
              <a:rPr lang="de-DE" sz="2000" b="1" dirty="0" smtClean="0"/>
              <a:t>Directory</a:t>
            </a:r>
            <a:endParaRPr lang="de-DE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99255" y="1661711"/>
            <a:ext cx="90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Staged</a:t>
            </a:r>
          </a:p>
          <a:p>
            <a:r>
              <a:rPr lang="de-DE" sz="2000" b="1" dirty="0" smtClean="0"/>
              <a:t>    Files</a:t>
            </a:r>
            <a:endParaRPr lang="de-DE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14221" y="1661711"/>
            <a:ext cx="129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Commited</a:t>
            </a:r>
          </a:p>
          <a:p>
            <a:r>
              <a:rPr lang="de-DE" sz="2000" b="1" dirty="0" smtClean="0"/>
              <a:t>Files</a:t>
            </a:r>
            <a:endParaRPr lang="de-DE" sz="2000" b="1" dirty="0"/>
          </a:p>
        </p:txBody>
      </p:sp>
      <p:pic>
        <p:nvPicPr>
          <p:cNvPr id="10244" name="Picture 4" descr="Bildergebnis für github 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380" y="939893"/>
            <a:ext cx="648072" cy="64807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437072" y="1628800"/>
            <a:ext cx="1333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Remote</a:t>
            </a:r>
          </a:p>
          <a:p>
            <a:r>
              <a:rPr lang="de-DE" sz="2000" b="1" dirty="0" smtClean="0"/>
              <a:t>Repository</a:t>
            </a:r>
            <a:endParaRPr lang="de-DE" sz="2000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08680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928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930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732240" y="2708920"/>
            <a:ext cx="792088" cy="7920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5004048" y="2708920"/>
            <a:ext cx="792088" cy="792088"/>
          </a:xfrm>
          <a:prstGeom prst="ellipse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Our branches so far ...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12" name="Straight Arrow Connector 11"/>
          <p:cNvCxnSpPr>
            <a:stCxn id="8" idx="2"/>
            <a:endCxn id="4" idx="6"/>
          </p:cNvCxnSpPr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5576" y="3284984"/>
            <a:ext cx="5688632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Our branches so far ...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12" name="Straight Arrow Connector 11"/>
          <p:cNvCxnSpPr>
            <a:stCxn id="8" idx="2"/>
            <a:endCxn id="4" idx="6"/>
          </p:cNvCxnSpPr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5576" y="3284984"/>
            <a:ext cx="5688632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 need a new branch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12" name="Straight Arrow Connector 11"/>
          <p:cNvCxnSpPr>
            <a:stCxn id="8" idx="2"/>
            <a:endCxn id="4" idx="6"/>
          </p:cNvCxnSpPr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67744" y="1772816"/>
            <a:ext cx="61926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MYNEWBRANCH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18" name="Oval 17"/>
          <p:cNvSpPr/>
          <p:nvPr/>
        </p:nvSpPr>
        <p:spPr>
          <a:xfrm>
            <a:off x="428396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19" name="Oval 18"/>
          <p:cNvSpPr/>
          <p:nvPr/>
        </p:nvSpPr>
        <p:spPr>
          <a:xfrm>
            <a:off x="572412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cxnSp>
        <p:nvCxnSpPr>
          <p:cNvPr id="21" name="Straight Arrow Connector 20"/>
          <p:cNvCxnSpPr>
            <a:stCxn id="17" idx="4"/>
            <a:endCxn id="8" idx="0"/>
          </p:cNvCxnSpPr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7" idx="6"/>
          </p:cNvCxnSpPr>
          <p:nvPr/>
        </p:nvCxnSpPr>
        <p:spPr>
          <a:xfrm flipH="1">
            <a:off x="3419872" y="260090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18" idx="6"/>
          </p:cNvCxnSpPr>
          <p:nvPr/>
        </p:nvCxnSpPr>
        <p:spPr>
          <a:xfrm flipH="1">
            <a:off x="4932040" y="26009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5576" y="3284984"/>
            <a:ext cx="77048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 need a new branch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12" name="Straight Arrow Connector 11"/>
          <p:cNvCxnSpPr>
            <a:stCxn id="8" idx="2"/>
            <a:endCxn id="4" idx="6"/>
          </p:cNvCxnSpPr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67744" y="1772816"/>
            <a:ext cx="61926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MYNEWBRANCH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18" name="Oval 17"/>
          <p:cNvSpPr/>
          <p:nvPr/>
        </p:nvSpPr>
        <p:spPr>
          <a:xfrm>
            <a:off x="428396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19" name="Oval 18"/>
          <p:cNvSpPr/>
          <p:nvPr/>
        </p:nvSpPr>
        <p:spPr>
          <a:xfrm>
            <a:off x="572412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cxnSp>
        <p:nvCxnSpPr>
          <p:cNvPr id="21" name="Straight Arrow Connector 20"/>
          <p:cNvCxnSpPr>
            <a:stCxn id="17" idx="4"/>
            <a:endCxn id="8" idx="0"/>
          </p:cNvCxnSpPr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7" idx="6"/>
          </p:cNvCxnSpPr>
          <p:nvPr/>
        </p:nvCxnSpPr>
        <p:spPr>
          <a:xfrm flipH="1">
            <a:off x="3419872" y="260090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18" idx="6"/>
          </p:cNvCxnSpPr>
          <p:nvPr/>
        </p:nvCxnSpPr>
        <p:spPr>
          <a:xfrm flipH="1">
            <a:off x="4932040" y="26009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0"/>
            <a:endCxn id="19" idx="6"/>
          </p:cNvCxnSpPr>
          <p:nvPr/>
        </p:nvCxnSpPr>
        <p:spPr>
          <a:xfrm flipH="1" flipV="1">
            <a:off x="6372200" y="2600908"/>
            <a:ext cx="1116124" cy="1280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64288" y="388183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6876256" y="2924944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Merge</a:t>
            </a:r>
            <a:endParaRPr lang="de-DE" b="1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5576" y="3284984"/>
            <a:ext cx="77048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Fast Forward Merges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12" name="Straight Arrow Connector 11"/>
          <p:cNvCxnSpPr>
            <a:stCxn id="8" idx="2"/>
            <a:endCxn id="4" idx="6"/>
          </p:cNvCxnSpPr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67744" y="1772816"/>
            <a:ext cx="61926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MYNEWBRANCH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18" name="Oval 17"/>
          <p:cNvSpPr/>
          <p:nvPr/>
        </p:nvSpPr>
        <p:spPr>
          <a:xfrm>
            <a:off x="428396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19" name="Oval 18"/>
          <p:cNvSpPr/>
          <p:nvPr/>
        </p:nvSpPr>
        <p:spPr>
          <a:xfrm>
            <a:off x="572412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cxnSp>
        <p:nvCxnSpPr>
          <p:cNvPr id="21" name="Straight Arrow Connector 20"/>
          <p:cNvCxnSpPr>
            <a:stCxn id="17" idx="4"/>
            <a:endCxn id="8" idx="0"/>
          </p:cNvCxnSpPr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7" idx="6"/>
          </p:cNvCxnSpPr>
          <p:nvPr/>
        </p:nvCxnSpPr>
        <p:spPr>
          <a:xfrm flipH="1">
            <a:off x="3419872" y="260090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9" idx="2"/>
          </p:cNvCxnSpPr>
          <p:nvPr/>
        </p:nvCxnSpPr>
        <p:spPr>
          <a:xfrm>
            <a:off x="4932040" y="26009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0"/>
            <a:endCxn id="19" idx="6"/>
          </p:cNvCxnSpPr>
          <p:nvPr/>
        </p:nvCxnSpPr>
        <p:spPr>
          <a:xfrm flipH="1" flipV="1">
            <a:off x="6372200" y="2600908"/>
            <a:ext cx="1116124" cy="1280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64288" y="388183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6876256" y="2924944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Merge</a:t>
            </a:r>
            <a:endParaRPr lang="de-DE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5229200"/>
            <a:ext cx="4471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FAST FORWARD :</a:t>
            </a:r>
          </a:p>
          <a:p>
            <a:r>
              <a:rPr lang="de-DE" dirty="0" smtClean="0"/>
              <a:t>- Git sees two branches as one branch</a:t>
            </a:r>
          </a:p>
          <a:p>
            <a:pPr>
              <a:buFontTx/>
              <a:buChar char="-"/>
            </a:pPr>
            <a:r>
              <a:rPr lang="de-DE" dirty="0" smtClean="0"/>
              <a:t> Only makes sense of no commits have been</a:t>
            </a:r>
          </a:p>
          <a:p>
            <a:r>
              <a:rPr lang="de-DE" dirty="0" smtClean="0"/>
              <a:t>   done on the master‘s branch meanwhile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History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GIT provides seeing the </a:t>
            </a:r>
            <a:r>
              <a:rPr lang="de-DE" b="1" u="sng" dirty="0" smtClean="0"/>
              <a:t>history</a:t>
            </a:r>
            <a:r>
              <a:rPr lang="de-DE" dirty="0" smtClean="0"/>
              <a:t> of a file</a:t>
            </a:r>
          </a:p>
          <a:p>
            <a:r>
              <a:rPr lang="de-DE" dirty="0" smtClean="0"/>
              <a:t>GIT provides </a:t>
            </a:r>
            <a:r>
              <a:rPr lang="de-DE" b="1" u="sng" dirty="0" smtClean="0"/>
              <a:t>reverting</a:t>
            </a:r>
            <a:r>
              <a:rPr lang="de-DE" dirty="0" smtClean="0"/>
              <a:t>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5576" y="3284984"/>
            <a:ext cx="77048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Disabled Fast Forward Merges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12" name="Straight Arrow Connector 11"/>
          <p:cNvCxnSpPr>
            <a:stCxn id="8" idx="2"/>
            <a:endCxn id="4" idx="6"/>
          </p:cNvCxnSpPr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67744" y="1772816"/>
            <a:ext cx="61926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MYNEWBRANCH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18" name="Oval 17"/>
          <p:cNvSpPr/>
          <p:nvPr/>
        </p:nvSpPr>
        <p:spPr>
          <a:xfrm>
            <a:off x="428396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19" name="Oval 18"/>
          <p:cNvSpPr/>
          <p:nvPr/>
        </p:nvSpPr>
        <p:spPr>
          <a:xfrm>
            <a:off x="572412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cxnSp>
        <p:nvCxnSpPr>
          <p:cNvPr id="21" name="Straight Arrow Connector 20"/>
          <p:cNvCxnSpPr>
            <a:stCxn id="17" idx="4"/>
            <a:endCxn id="8" idx="0"/>
          </p:cNvCxnSpPr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7" idx="6"/>
          </p:cNvCxnSpPr>
          <p:nvPr/>
        </p:nvCxnSpPr>
        <p:spPr>
          <a:xfrm flipH="1">
            <a:off x="3419872" y="260090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6"/>
            <a:endCxn id="19" idx="2"/>
          </p:cNvCxnSpPr>
          <p:nvPr/>
        </p:nvCxnSpPr>
        <p:spPr>
          <a:xfrm>
            <a:off x="4932040" y="26009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64288" y="388183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499992" y="3501008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Merge</a:t>
            </a:r>
            <a:endParaRPr lang="de-DE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5229200"/>
            <a:ext cx="268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Disabled FAST FORWARD :</a:t>
            </a:r>
          </a:p>
          <a:p>
            <a:r>
              <a:rPr lang="de-DE" dirty="0" smtClean="0"/>
              <a:t>- C3 will be merged into C2</a:t>
            </a:r>
            <a:endParaRPr lang="de-DE" dirty="0"/>
          </a:p>
        </p:txBody>
      </p:sp>
      <p:cxnSp>
        <p:nvCxnSpPr>
          <p:cNvPr id="29" name="Straight Connector 28"/>
          <p:cNvCxnSpPr>
            <a:stCxn id="8" idx="6"/>
            <a:endCxn id="19" idx="4"/>
          </p:cNvCxnSpPr>
          <p:nvPr/>
        </p:nvCxnSpPr>
        <p:spPr>
          <a:xfrm flipV="1">
            <a:off x="3131840" y="2924944"/>
            <a:ext cx="2916324" cy="12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8" idx="6"/>
          </p:cNvCxnSpPr>
          <p:nvPr/>
        </p:nvCxnSpPr>
        <p:spPr>
          <a:xfrm flipH="1" flipV="1">
            <a:off x="3131840" y="4185084"/>
            <a:ext cx="4032448" cy="20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5576" y="3284984"/>
            <a:ext cx="77048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Disable Fast Forward Merges / Automatic Merges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12" name="Straight Arrow Connector 11"/>
          <p:cNvCxnSpPr>
            <a:stCxn id="8" idx="2"/>
            <a:endCxn id="4" idx="6"/>
          </p:cNvCxnSpPr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67744" y="1772816"/>
            <a:ext cx="61926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MYNEWBRANCH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18" name="Oval 17"/>
          <p:cNvSpPr/>
          <p:nvPr/>
        </p:nvSpPr>
        <p:spPr>
          <a:xfrm>
            <a:off x="428396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19" name="Oval 18"/>
          <p:cNvSpPr/>
          <p:nvPr/>
        </p:nvSpPr>
        <p:spPr>
          <a:xfrm>
            <a:off x="5724128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cxnSp>
        <p:nvCxnSpPr>
          <p:cNvPr id="21" name="Straight Arrow Connector 20"/>
          <p:cNvCxnSpPr>
            <a:stCxn id="17" idx="4"/>
            <a:endCxn id="8" idx="0"/>
          </p:cNvCxnSpPr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17" idx="6"/>
          </p:cNvCxnSpPr>
          <p:nvPr/>
        </p:nvCxnSpPr>
        <p:spPr>
          <a:xfrm flipH="1">
            <a:off x="3419872" y="260090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18" idx="6"/>
          </p:cNvCxnSpPr>
          <p:nvPr/>
        </p:nvCxnSpPr>
        <p:spPr>
          <a:xfrm flipH="1">
            <a:off x="4932040" y="26009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0"/>
            <a:endCxn id="19" idx="4"/>
          </p:cNvCxnSpPr>
          <p:nvPr/>
        </p:nvCxnSpPr>
        <p:spPr>
          <a:xfrm flipV="1">
            <a:off x="5760132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135713" y="3843730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6876256" y="2924944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Merge</a:t>
            </a:r>
            <a:endParaRPr lang="de-DE" b="1" dirty="0"/>
          </a:p>
        </p:txBody>
      </p:sp>
      <p:sp>
        <p:nvSpPr>
          <p:cNvPr id="23" name="Oval 22"/>
          <p:cNvSpPr/>
          <p:nvPr/>
        </p:nvSpPr>
        <p:spPr>
          <a:xfrm>
            <a:off x="3995936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5436096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cxnSp>
        <p:nvCxnSpPr>
          <p:cNvPr id="27" name="Straight Arrow Connector 26"/>
          <p:cNvCxnSpPr>
            <a:stCxn id="23" idx="2"/>
            <a:endCxn id="8" idx="6"/>
          </p:cNvCxnSpPr>
          <p:nvPr/>
        </p:nvCxnSpPr>
        <p:spPr>
          <a:xfrm flipH="1">
            <a:off x="3131840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23" idx="6"/>
          </p:cNvCxnSpPr>
          <p:nvPr/>
        </p:nvCxnSpPr>
        <p:spPr>
          <a:xfrm flipH="1">
            <a:off x="4644008" y="41850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2"/>
            <a:endCxn id="24" idx="6"/>
          </p:cNvCxnSpPr>
          <p:nvPr/>
        </p:nvCxnSpPr>
        <p:spPr>
          <a:xfrm flipH="1">
            <a:off x="6084168" y="4167766"/>
            <a:ext cx="1051545" cy="17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51920" y="5229200"/>
            <a:ext cx="268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Disabled FAST FORWARD :</a:t>
            </a:r>
          </a:p>
          <a:p>
            <a:r>
              <a:rPr lang="de-DE" dirty="0" smtClean="0"/>
              <a:t>- C3 will be merged into C4</a:t>
            </a:r>
            <a:endParaRPr lang="de-DE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Merge Conflicts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2123728" y="551723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 C1 -&gt; File index.html has been created </a:t>
            </a:r>
            <a:endParaRPr lang="de-DE" dirty="0"/>
          </a:p>
        </p:txBody>
      </p:sp>
      <p:sp>
        <p:nvSpPr>
          <p:cNvPr id="33" name="Rectangle 32"/>
          <p:cNvSpPr/>
          <p:nvPr/>
        </p:nvSpPr>
        <p:spPr>
          <a:xfrm>
            <a:off x="755576" y="3284984"/>
            <a:ext cx="59046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Merge Conflicts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551723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 C2 -&gt; We added </a:t>
            </a:r>
            <a:r>
              <a:rPr lang="de-DE" b="1" dirty="0" smtClean="0"/>
              <a:t>&lt;h1&gt;Hallo &lt;/h1&gt; </a:t>
            </a:r>
            <a:r>
              <a:rPr lang="de-DE" dirty="0" smtClean="0"/>
              <a:t>to index.html on line 1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5576" y="3284984"/>
            <a:ext cx="59046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5576" y="3284984"/>
            <a:ext cx="59046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67744" y="1772816"/>
            <a:ext cx="43924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HALLOMARS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Merge Conflicts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51723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HalloMars C1 -&gt; We changed line to </a:t>
            </a:r>
            <a:r>
              <a:rPr lang="de-DE" b="1" dirty="0" smtClean="0"/>
              <a:t>&lt;h1&gt;Hallo Mars&lt;/h1&gt;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55576" y="3284984"/>
            <a:ext cx="59046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Merge Conflicts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51723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 C3 -&gt; We changed line to </a:t>
            </a:r>
            <a:r>
              <a:rPr lang="de-DE" b="1" dirty="0" smtClean="0"/>
              <a:t>&lt;h1&gt;Hallo World&lt;/h1&gt;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2267744" y="1772816"/>
            <a:ext cx="43924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HALLOMARS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95936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3131840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67744" y="1772816"/>
            <a:ext cx="43924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HALLOMARS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576" y="3284984"/>
            <a:ext cx="59046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Merge Conflicts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51723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 C4 -&gt; Merge HalloMars C1 into Master C3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95936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3131840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  <a:endCxn id="8" idx="6"/>
          </p:cNvCxnSpPr>
          <p:nvPr/>
        </p:nvCxnSpPr>
        <p:spPr>
          <a:xfrm flipH="1" flipV="1">
            <a:off x="3419872" y="2600908"/>
            <a:ext cx="670972" cy="1355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1960" y="2060848"/>
            <a:ext cx="4437690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Merge-Conflict. Both index.html versions 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                             were commited at least once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                             each branch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67744" y="1772816"/>
            <a:ext cx="4392488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HALLOMARS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576" y="3284984"/>
            <a:ext cx="5904656" cy="1512168"/>
          </a:xfrm>
          <a:prstGeom prst="rect">
            <a:avLst/>
          </a:prstGeom>
          <a:solidFill>
            <a:schemeClr val="bg1">
              <a:lumMod val="85000"/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MASTER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Merge Conflicts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97160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551723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 C4 -&gt; Decided for Master C3 version.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2483768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19672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71800" y="227687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07804" y="2924944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995936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3131840" y="41850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1"/>
            <a:endCxn id="8" idx="6"/>
          </p:cNvCxnSpPr>
          <p:nvPr/>
        </p:nvCxnSpPr>
        <p:spPr>
          <a:xfrm flipH="1" flipV="1">
            <a:off x="3419872" y="2600908"/>
            <a:ext cx="670972" cy="1355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36096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cxnSp>
        <p:nvCxnSpPr>
          <p:cNvPr id="19" name="Straight Arrow Connector 18"/>
          <p:cNvCxnSpPr>
            <a:stCxn id="18" idx="2"/>
            <a:endCxn id="12" idx="6"/>
          </p:cNvCxnSpPr>
          <p:nvPr/>
        </p:nvCxnSpPr>
        <p:spPr>
          <a:xfrm flipH="1">
            <a:off x="4644008" y="41850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89959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48376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4067944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5652120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7236296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7308304" y="3068960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>
          <a:xfrm>
            <a:off x="7776356" y="35010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673224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5148064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3563888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97971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 smtClean="0"/>
              <a:t>Our goal</a:t>
            </a:r>
            <a:r>
              <a:rPr lang="de-DE" dirty="0" smtClean="0"/>
              <a:t>: we want to get back to C3</a:t>
            </a:r>
            <a:endParaRPr lang="de-DE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Option 1: Hard Reset</a:t>
            </a:r>
          </a:p>
          <a:p>
            <a:pPr lvl="1"/>
            <a:r>
              <a:rPr lang="de-DE" dirty="0" smtClean="0"/>
              <a:t>We just move our head back to C3 and ignore the following commits</a:t>
            </a:r>
          </a:p>
        </p:txBody>
      </p:sp>
      <p:sp>
        <p:nvSpPr>
          <p:cNvPr id="4" name="Oval 3"/>
          <p:cNvSpPr/>
          <p:nvPr/>
        </p:nvSpPr>
        <p:spPr>
          <a:xfrm>
            <a:off x="89959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48376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4067944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5652120" y="4005064"/>
            <a:ext cx="1080120" cy="10081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7236296" y="4005064"/>
            <a:ext cx="1080120" cy="10081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4139952" y="3068960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4608004" y="35010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673224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5148064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3563888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97971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08104" y="3760465"/>
            <a:ext cx="2952328" cy="15121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5379013" y="2996952"/>
            <a:ext cx="364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Cut out from the branch, e.g.</a:t>
            </a:r>
          </a:p>
          <a:p>
            <a:r>
              <a:rPr lang="de-DE" dirty="0" smtClean="0"/>
              <a:t>C5 is not the latest commit anymore.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History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GIT provides seeing the </a:t>
            </a:r>
            <a:r>
              <a:rPr lang="de-DE" b="1" u="sng" dirty="0" smtClean="0"/>
              <a:t>history</a:t>
            </a:r>
            <a:r>
              <a:rPr lang="de-DE" dirty="0" smtClean="0"/>
              <a:t> of a file</a:t>
            </a:r>
          </a:p>
          <a:p>
            <a:r>
              <a:rPr lang="de-DE" dirty="0" smtClean="0"/>
              <a:t>GIT provides </a:t>
            </a:r>
            <a:r>
              <a:rPr lang="de-DE" b="1" u="sng" dirty="0" smtClean="0"/>
              <a:t>reverting</a:t>
            </a:r>
            <a:r>
              <a:rPr lang="de-DE" dirty="0" smtClean="0"/>
              <a:t> changes</a:t>
            </a:r>
          </a:p>
          <a:p>
            <a:pPr>
              <a:buNone/>
            </a:pPr>
            <a:endParaRPr lang="de-DE" dirty="0"/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-&gt; Nothing is ever lost</a:t>
            </a:r>
          </a:p>
          <a:p>
            <a:pPr>
              <a:buNone/>
            </a:pPr>
            <a:r>
              <a:rPr lang="de-DE" dirty="0" smtClean="0"/>
              <a:t>-&gt; Nothing is ever final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Option 1: Hard Reset</a:t>
            </a:r>
          </a:p>
          <a:p>
            <a:pPr lvl="1"/>
            <a:r>
              <a:rPr lang="de-DE" dirty="0" smtClean="0"/>
              <a:t>We just move our head back to C3 and ignore the following commits</a:t>
            </a:r>
          </a:p>
        </p:txBody>
      </p:sp>
      <p:sp>
        <p:nvSpPr>
          <p:cNvPr id="4" name="Oval 3"/>
          <p:cNvSpPr/>
          <p:nvPr/>
        </p:nvSpPr>
        <p:spPr>
          <a:xfrm>
            <a:off x="89959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48376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4067944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5652120" y="4005064"/>
            <a:ext cx="1080120" cy="10081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7236296" y="4005064"/>
            <a:ext cx="1080120" cy="10081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4139952" y="3068960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4608004" y="35010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673224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5148064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3563888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97971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5576" y="5427221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Problem: </a:t>
            </a:r>
            <a:r>
              <a:rPr lang="de-DE" sz="2800" dirty="0" smtClean="0"/>
              <a:t>If the commits C4 and C5 are already in the remote repository, pushing does not work anymore!</a:t>
            </a:r>
          </a:p>
          <a:p>
            <a:r>
              <a:rPr lang="de-DE" sz="2800" b="1" dirty="0" smtClean="0"/>
              <a:t>Only solution here would be re-create remote repo!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8104" y="3760465"/>
            <a:ext cx="2952328" cy="15121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379013" y="2996952"/>
            <a:ext cx="328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They exist on the remote branch,</a:t>
            </a:r>
          </a:p>
          <a:p>
            <a:r>
              <a:rPr lang="de-DE" b="1" u="sng" dirty="0" smtClean="0"/>
              <a:t>Not</a:t>
            </a:r>
            <a:r>
              <a:rPr lang="de-DE" dirty="0" smtClean="0"/>
              <a:t> on the local branch anymore</a:t>
            </a:r>
            <a:endParaRPr lang="de-DE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/>
          </a:bodyPr>
          <a:lstStyle/>
          <a:p>
            <a:r>
              <a:rPr lang="de-DE" b="1" dirty="0" smtClean="0"/>
              <a:t>Option 2: Branching with Checkout</a:t>
            </a:r>
          </a:p>
          <a:p>
            <a:pPr lvl="1"/>
            <a:r>
              <a:rPr lang="de-DE" dirty="0" smtClean="0"/>
              <a:t>We checkout </a:t>
            </a:r>
          </a:p>
        </p:txBody>
      </p:sp>
      <p:sp>
        <p:nvSpPr>
          <p:cNvPr id="4" name="Oval 3"/>
          <p:cNvSpPr/>
          <p:nvPr/>
        </p:nvSpPr>
        <p:spPr>
          <a:xfrm>
            <a:off x="89959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48376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4067944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5652120" y="4005064"/>
            <a:ext cx="1080120" cy="10081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7236296" y="4005064"/>
            <a:ext cx="1080120" cy="10081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7308304" y="2996952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>
          <a:xfrm>
            <a:off x="7776356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673224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5148064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3563888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97971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/>
          </a:bodyPr>
          <a:lstStyle/>
          <a:p>
            <a:r>
              <a:rPr lang="de-DE" b="1" dirty="0" smtClean="0"/>
              <a:t>Option 2: Branching with Checkout</a:t>
            </a:r>
          </a:p>
          <a:p>
            <a:pPr lvl="1"/>
            <a:r>
              <a:rPr lang="de-DE" dirty="0" smtClean="0"/>
              <a:t>We checkout </a:t>
            </a:r>
          </a:p>
        </p:txBody>
      </p:sp>
      <p:sp>
        <p:nvSpPr>
          <p:cNvPr id="4" name="Oval 3"/>
          <p:cNvSpPr/>
          <p:nvPr/>
        </p:nvSpPr>
        <p:spPr>
          <a:xfrm>
            <a:off x="89959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48376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4067944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5652120" y="4005064"/>
            <a:ext cx="1080120" cy="10081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7236296" y="4005064"/>
            <a:ext cx="1080120" cy="10081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4139952" y="2996952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608004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673224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5148064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3563888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97971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2991" y="2996952"/>
            <a:ext cx="337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C5 is still the latest commit in </a:t>
            </a:r>
          </a:p>
          <a:p>
            <a:r>
              <a:rPr lang="de-DE" dirty="0" smtClean="0"/>
              <a:t>the branch and </a:t>
            </a:r>
            <a:r>
              <a:rPr lang="de-DE" b="1" dirty="0" smtClean="0"/>
              <a:t>HEAD is detached</a:t>
            </a:r>
            <a:endParaRPr lang="de-DE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64625" y="5733256"/>
            <a:ext cx="296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 go back to C3 and start all</a:t>
            </a:r>
          </a:p>
          <a:p>
            <a:r>
              <a:rPr lang="de-DE" dirty="0" smtClean="0"/>
              <a:t>over from here again.</a:t>
            </a:r>
            <a:endParaRPr lang="de-DE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/>
          </a:bodyPr>
          <a:lstStyle/>
          <a:p>
            <a:r>
              <a:rPr lang="de-DE" b="1" dirty="0" smtClean="0"/>
              <a:t>Option 2: Branching with Checkout</a:t>
            </a:r>
          </a:p>
          <a:p>
            <a:pPr lvl="1"/>
            <a:r>
              <a:rPr lang="de-DE" dirty="0" smtClean="0"/>
              <a:t>We checkout </a:t>
            </a:r>
          </a:p>
        </p:txBody>
      </p:sp>
      <p:sp>
        <p:nvSpPr>
          <p:cNvPr id="4" name="Oval 3"/>
          <p:cNvSpPr/>
          <p:nvPr/>
        </p:nvSpPr>
        <p:spPr>
          <a:xfrm>
            <a:off x="89959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48376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4067944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5652120" y="4005064"/>
            <a:ext cx="1080120" cy="10081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7236296" y="4005064"/>
            <a:ext cx="1080120" cy="10081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4139952" y="2996952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608004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673224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5148064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3563888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97971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2991" y="2996952"/>
            <a:ext cx="337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C5 is still the latest commit in </a:t>
            </a:r>
          </a:p>
          <a:p>
            <a:r>
              <a:rPr lang="de-DE" dirty="0" smtClean="0"/>
              <a:t>the branch and </a:t>
            </a:r>
            <a:r>
              <a:rPr lang="de-DE" b="1" dirty="0" smtClean="0"/>
              <a:t>HEAD is detached</a:t>
            </a:r>
            <a:endParaRPr lang="de-DE" b="1" dirty="0"/>
          </a:p>
        </p:txBody>
      </p:sp>
      <p:sp>
        <p:nvSpPr>
          <p:cNvPr id="18" name="Oval 17"/>
          <p:cNvSpPr/>
          <p:nvPr/>
        </p:nvSpPr>
        <p:spPr>
          <a:xfrm>
            <a:off x="5724128" y="55892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</a:t>
            </a:r>
            <a:r>
              <a:rPr lang="de-DE" dirty="0" smtClean="0"/>
              <a:t>ew </a:t>
            </a:r>
          </a:p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cxnSp>
        <p:nvCxnSpPr>
          <p:cNvPr id="20" name="Straight Arrow Connector 19"/>
          <p:cNvCxnSpPr>
            <a:stCxn id="6" idx="4"/>
            <a:endCxn id="18" idx="2"/>
          </p:cNvCxnSpPr>
          <p:nvPr/>
        </p:nvCxnSpPr>
        <p:spPr>
          <a:xfrm>
            <a:off x="4608004" y="5013176"/>
            <a:ext cx="11161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4625" y="5733256"/>
            <a:ext cx="296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 go back to C3 and start all</a:t>
            </a:r>
          </a:p>
          <a:p>
            <a:r>
              <a:rPr lang="de-DE" dirty="0" smtClean="0"/>
              <a:t>over from here again.</a:t>
            </a:r>
            <a:endParaRPr lang="de-DE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/>
          </a:bodyPr>
          <a:lstStyle/>
          <a:p>
            <a:r>
              <a:rPr lang="de-DE" b="1" dirty="0" smtClean="0"/>
              <a:t>Option 2: Branching with Checkout</a:t>
            </a:r>
          </a:p>
          <a:p>
            <a:pPr lvl="1"/>
            <a:r>
              <a:rPr lang="de-DE" dirty="0" smtClean="0"/>
              <a:t>We checkout </a:t>
            </a:r>
          </a:p>
        </p:txBody>
      </p:sp>
      <p:sp>
        <p:nvSpPr>
          <p:cNvPr id="4" name="Oval 3"/>
          <p:cNvSpPr/>
          <p:nvPr/>
        </p:nvSpPr>
        <p:spPr>
          <a:xfrm>
            <a:off x="89959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48376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4067944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5652120" y="4005064"/>
            <a:ext cx="1080120" cy="10081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7236296" y="4005064"/>
            <a:ext cx="1080120" cy="10081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4139952" y="2996952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608004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6732240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5148064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3563888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97971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2991" y="2996952"/>
            <a:ext cx="337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C5 is still the latest commit in </a:t>
            </a:r>
          </a:p>
          <a:p>
            <a:r>
              <a:rPr lang="de-DE" dirty="0" smtClean="0"/>
              <a:t>the branch and </a:t>
            </a:r>
            <a:r>
              <a:rPr lang="de-DE" b="1" dirty="0" smtClean="0"/>
              <a:t>HEAD is detached</a:t>
            </a:r>
            <a:endParaRPr lang="de-DE" b="1" dirty="0"/>
          </a:p>
        </p:txBody>
      </p:sp>
      <p:sp>
        <p:nvSpPr>
          <p:cNvPr id="18" name="Oval 17"/>
          <p:cNvSpPr/>
          <p:nvPr/>
        </p:nvSpPr>
        <p:spPr>
          <a:xfrm>
            <a:off x="5724128" y="55892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</a:t>
            </a:r>
            <a:r>
              <a:rPr lang="de-DE" dirty="0" smtClean="0"/>
              <a:t>ew </a:t>
            </a:r>
          </a:p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cxnSp>
        <p:nvCxnSpPr>
          <p:cNvPr id="20" name="Straight Arrow Connector 19"/>
          <p:cNvCxnSpPr>
            <a:stCxn id="6" idx="4"/>
            <a:endCxn id="18" idx="2"/>
          </p:cNvCxnSpPr>
          <p:nvPr/>
        </p:nvCxnSpPr>
        <p:spPr>
          <a:xfrm>
            <a:off x="4608004" y="5013176"/>
            <a:ext cx="111612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64625" y="5733256"/>
            <a:ext cx="296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We go back to C3 and start all</a:t>
            </a:r>
          </a:p>
          <a:p>
            <a:r>
              <a:rPr lang="de-DE" dirty="0" smtClean="0"/>
              <a:t>over from here again.</a:t>
            </a:r>
          </a:p>
          <a:p>
            <a:r>
              <a:rPr lang="de-DE" b="1" u="sng" dirty="0" smtClean="0"/>
              <a:t>No problem push remotely</a:t>
            </a:r>
            <a:endParaRPr lang="de-DE" b="1" u="sng" dirty="0"/>
          </a:p>
        </p:txBody>
      </p:sp>
      <p:sp>
        <p:nvSpPr>
          <p:cNvPr id="21" name="Oval 20"/>
          <p:cNvSpPr/>
          <p:nvPr/>
        </p:nvSpPr>
        <p:spPr>
          <a:xfrm>
            <a:off x="7236296" y="55892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</a:t>
            </a:r>
            <a:r>
              <a:rPr lang="de-DE" dirty="0" smtClean="0"/>
              <a:t>ew </a:t>
            </a:r>
          </a:p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cxnSp>
        <p:nvCxnSpPr>
          <p:cNvPr id="22" name="Straight Arrow Connector 21"/>
          <p:cNvCxnSpPr>
            <a:stCxn id="18" idx="6"/>
            <a:endCxn id="21" idx="2"/>
          </p:cNvCxnSpPr>
          <p:nvPr/>
        </p:nvCxnSpPr>
        <p:spPr>
          <a:xfrm>
            <a:off x="6804248" y="609329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17951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76368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275856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86003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644420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6516216" y="3068960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>
          <a:xfrm>
            <a:off x="6984268" y="35010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594015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4355976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2843808" y="45091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25963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Option 3: Reverting</a:t>
            </a:r>
            <a:endParaRPr lang="de-DE"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17951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C1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176368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C2</a:t>
            </a:r>
            <a:endParaRPr lang="de-DE" dirty="0"/>
          </a:p>
        </p:txBody>
      </p:sp>
      <p:sp>
        <p:nvSpPr>
          <p:cNvPr id="6" name="Oval 5"/>
          <p:cNvSpPr/>
          <p:nvPr/>
        </p:nvSpPr>
        <p:spPr>
          <a:xfrm>
            <a:off x="3275856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C3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4860032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C4</a:t>
            </a:r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644420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7956376" y="3068960"/>
            <a:ext cx="936104" cy="432048"/>
          </a:xfrm>
          <a:prstGeom prst="rect">
            <a:avLst/>
          </a:prstGeom>
          <a:solidFill>
            <a:srgbClr val="4E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HEAD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6" idx="0"/>
          </p:cNvCxnSpPr>
          <p:nvPr/>
        </p:nvCxnSpPr>
        <p:spPr>
          <a:xfrm>
            <a:off x="8424428" y="35010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7" idx="6"/>
          </p:cNvCxnSpPr>
          <p:nvPr/>
        </p:nvCxnSpPr>
        <p:spPr>
          <a:xfrm flipH="1">
            <a:off x="594015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6"/>
          </p:cNvCxnSpPr>
          <p:nvPr/>
        </p:nvCxnSpPr>
        <p:spPr>
          <a:xfrm flipH="1">
            <a:off x="4355976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5" idx="6"/>
          </p:cNvCxnSpPr>
          <p:nvPr/>
        </p:nvCxnSpPr>
        <p:spPr>
          <a:xfrm flipH="1">
            <a:off x="2843808" y="45091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4" idx="6"/>
          </p:cNvCxnSpPr>
          <p:nvPr/>
        </p:nvCxnSpPr>
        <p:spPr>
          <a:xfrm flipH="1">
            <a:off x="1259632" y="45091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Option 3: Reverting</a:t>
            </a:r>
            <a:endParaRPr lang="de-DE" b="1" dirty="0"/>
          </a:p>
        </p:txBody>
      </p:sp>
      <p:sp>
        <p:nvSpPr>
          <p:cNvPr id="16" name="Oval 15"/>
          <p:cNvSpPr/>
          <p:nvPr/>
        </p:nvSpPr>
        <p:spPr>
          <a:xfrm>
            <a:off x="7884368" y="4005064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C6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6" idx="2"/>
            <a:endCxn id="8" idx="6"/>
          </p:cNvCxnSpPr>
          <p:nvPr/>
        </p:nvCxnSpPr>
        <p:spPr>
          <a:xfrm flipH="1">
            <a:off x="7524328" y="450912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4"/>
            <a:endCxn id="16" idx="4"/>
          </p:cNvCxnSpPr>
          <p:nvPr/>
        </p:nvCxnSpPr>
        <p:spPr>
          <a:xfrm rot="16200000" flipH="1">
            <a:off x="6120172" y="2708920"/>
            <a:ext cx="12700" cy="4608512"/>
          </a:xfrm>
          <a:prstGeom prst="bentConnector3">
            <a:avLst>
              <a:gd name="adj1" fmla="val 58500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2080" y="5949280"/>
            <a:ext cx="2093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Merges C3 into C5</a:t>
            </a:r>
          </a:p>
          <a:p>
            <a:r>
              <a:rPr lang="de-DE" b="1" dirty="0" smtClean="0"/>
              <a:t>a</a:t>
            </a:r>
            <a:r>
              <a:rPr lang="de-DE" b="1" dirty="0" smtClean="0"/>
              <a:t>s a new commit C6</a:t>
            </a:r>
          </a:p>
          <a:p>
            <a:r>
              <a:rPr lang="de-DE" b="1" dirty="0" smtClean="0"/>
              <a:t>          C6 = C3</a:t>
            </a:r>
            <a:endParaRPr lang="de-DE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05105" y="3122151"/>
            <a:ext cx="345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 forward-moving undo operation</a:t>
            </a:r>
            <a:endParaRPr lang="de-DE" b="1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Git Reset, Revert, Checkout</a:t>
            </a:r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43608" y="1556792"/>
          <a:ext cx="7488831" cy="4608510"/>
        </p:xfrm>
        <a:graphic>
          <a:graphicData uri="http://schemas.openxmlformats.org/drawingml/2006/table">
            <a:tbl>
              <a:tblPr/>
              <a:tblGrid>
                <a:gridCol w="2496277"/>
                <a:gridCol w="2496277"/>
                <a:gridCol w="2496277"/>
              </a:tblGrid>
              <a:tr h="336869">
                <a:tc>
                  <a:txBody>
                    <a:bodyPr/>
                    <a:lstStyle/>
                    <a:p>
                      <a:r>
                        <a:rPr lang="de-DE" sz="1400"/>
                        <a:t>Command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Scope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Common use cases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337059">
                <a:tc>
                  <a:txBody>
                    <a:bodyPr/>
                    <a:lstStyle/>
                    <a:p>
                      <a:r>
                        <a:rPr lang="de-DE" sz="1400"/>
                        <a:t>git reset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Commit-level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Discard commits in a private branch or throw away uncommited changes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36869">
                <a:tc>
                  <a:txBody>
                    <a:bodyPr/>
                    <a:lstStyle/>
                    <a:p>
                      <a:r>
                        <a:rPr lang="de-DE" sz="1400"/>
                        <a:t>git reset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File-level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Unstage a file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836964">
                <a:tc>
                  <a:txBody>
                    <a:bodyPr/>
                    <a:lstStyle/>
                    <a:p>
                      <a:r>
                        <a:rPr lang="de-DE" sz="1400"/>
                        <a:t>git checkout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Commit-level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Switch between branches or inspect old snapshots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836964">
                <a:tc>
                  <a:txBody>
                    <a:bodyPr/>
                    <a:lstStyle/>
                    <a:p>
                      <a:r>
                        <a:rPr lang="de-DE" sz="1400"/>
                        <a:t>git checkout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File-level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Discard changes in the working directory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86916">
                <a:tc>
                  <a:txBody>
                    <a:bodyPr/>
                    <a:lstStyle/>
                    <a:p>
                      <a:r>
                        <a:rPr lang="de-DE" sz="1400"/>
                        <a:t>git revert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Commit-level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Undo commits in a public branch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36869">
                <a:tc>
                  <a:txBody>
                    <a:bodyPr/>
                    <a:lstStyle/>
                    <a:p>
                      <a:r>
                        <a:rPr lang="de-DE" sz="1400"/>
                        <a:t>git revert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File-level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(N/A)</a:t>
                      </a:r>
                    </a:p>
                  </a:txBody>
                  <a:tcPr marL="38282" marR="38282" marT="38282" marB="3828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Reverting Changes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Unstage files</a:t>
            </a:r>
          </a:p>
          <a:p>
            <a:pPr lvl="1"/>
            <a:r>
              <a:rPr lang="de-DE" dirty="0" smtClean="0"/>
              <a:t>git reset &lt;filename&gt;</a:t>
            </a:r>
          </a:p>
          <a:p>
            <a:pPr lvl="1"/>
            <a:r>
              <a:rPr lang="de-DE" dirty="0" smtClean="0"/>
              <a:t>git reset .</a:t>
            </a:r>
          </a:p>
          <a:p>
            <a:r>
              <a:rPr lang="de-DE" b="1" dirty="0" smtClean="0"/>
              <a:t>Undo Changes</a:t>
            </a:r>
            <a:r>
              <a:rPr lang="de-DE" dirty="0" smtClean="0"/>
              <a:t> in the working directory</a:t>
            </a:r>
          </a:p>
          <a:p>
            <a:pPr lvl="1"/>
            <a:r>
              <a:rPr lang="de-DE" dirty="0" smtClean="0"/>
              <a:t>git checkout -- &lt;filename&gt;</a:t>
            </a:r>
          </a:p>
          <a:p>
            <a:pPr lvl="1"/>
            <a:r>
              <a:rPr lang="de-DE" dirty="0" smtClean="0"/>
              <a:t>git checkout -- .</a:t>
            </a:r>
            <a:endParaRPr lang="de-DE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7. Remote and Local Repository Commands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467544" y="2852936"/>
            <a:ext cx="309634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COMMIT</a:t>
            </a:r>
          </a:p>
          <a:p>
            <a:pPr algn="ctr"/>
            <a:r>
              <a:rPr lang="de-DE" sz="2400" b="1" dirty="0" smtClean="0"/>
              <a:t>RESET</a:t>
            </a:r>
          </a:p>
          <a:p>
            <a:pPr algn="ctr"/>
            <a:r>
              <a:rPr lang="de-DE" sz="2400" b="1" dirty="0" smtClean="0"/>
              <a:t>CHECKOUT</a:t>
            </a:r>
          </a:p>
          <a:p>
            <a:pPr algn="ctr"/>
            <a:r>
              <a:rPr lang="de-DE" sz="2400" b="1" dirty="0" smtClean="0"/>
              <a:t>ADD </a:t>
            </a:r>
          </a:p>
          <a:p>
            <a:pPr algn="ctr"/>
            <a:r>
              <a:rPr lang="de-DE" sz="2400" b="1" dirty="0" smtClean="0"/>
              <a:t>RM</a:t>
            </a:r>
          </a:p>
          <a:p>
            <a:pPr algn="ctr"/>
            <a:r>
              <a:rPr lang="de-DE" sz="2400" b="1" dirty="0" smtClean="0"/>
              <a:t>STATUS</a:t>
            </a:r>
          </a:p>
          <a:p>
            <a:pPr algn="ctr"/>
            <a:r>
              <a:rPr lang="de-DE" sz="2400" b="1" dirty="0" smtClean="0"/>
              <a:t>DIFF</a:t>
            </a:r>
          </a:p>
          <a:p>
            <a:pPr algn="ctr"/>
            <a:r>
              <a:rPr lang="de-DE" sz="2400" b="1" dirty="0" smtClean="0"/>
              <a:t>MERGE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420888"/>
            <a:ext cx="104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LOCAL </a:t>
            </a:r>
            <a:endParaRPr lang="de-DE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364088" y="2852936"/>
            <a:ext cx="309634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CLONE</a:t>
            </a:r>
          </a:p>
          <a:p>
            <a:pPr algn="ctr"/>
            <a:r>
              <a:rPr lang="de-DE" sz="2400" b="1" dirty="0" smtClean="0"/>
              <a:t>FORK</a:t>
            </a:r>
          </a:p>
          <a:p>
            <a:pPr algn="ctr"/>
            <a:r>
              <a:rPr lang="de-DE" sz="2400" b="1" dirty="0" smtClean="0"/>
              <a:t>PUSH </a:t>
            </a:r>
          </a:p>
          <a:p>
            <a:pPr algn="ctr"/>
            <a:r>
              <a:rPr lang="de-DE" sz="2400" b="1" dirty="0" smtClean="0"/>
              <a:t>PULL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242088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REMOTE</a:t>
            </a:r>
            <a:endParaRPr lang="de-DE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</Words>
  <Application>Microsoft Office PowerPoint</Application>
  <PresentationFormat>On-screen Show (4:3)</PresentationFormat>
  <Paragraphs>806</Paragraphs>
  <Slides>99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Introduction to GIT</vt:lpstr>
      <vt:lpstr>1. Agenda</vt:lpstr>
      <vt:lpstr>1. What is GIT?</vt:lpstr>
      <vt:lpstr>1. What is GIT?</vt:lpstr>
      <vt:lpstr>1. What is GIT?</vt:lpstr>
      <vt:lpstr>2. History</vt:lpstr>
      <vt:lpstr>1. History</vt:lpstr>
      <vt:lpstr>1. History</vt:lpstr>
      <vt:lpstr>1. History</vt:lpstr>
      <vt:lpstr>2. Collaboration</vt:lpstr>
      <vt:lpstr>2. Collaboration</vt:lpstr>
      <vt:lpstr>2. Collaboration</vt:lpstr>
      <vt:lpstr>2. Collaboration</vt:lpstr>
      <vt:lpstr>2. Collaboration</vt:lpstr>
      <vt:lpstr>2. Collaboration</vt:lpstr>
      <vt:lpstr>2. Collaboration</vt:lpstr>
      <vt:lpstr>2. Collaboration</vt:lpstr>
      <vt:lpstr>3. Feature Branches</vt:lpstr>
      <vt:lpstr>3. Feature Branches</vt:lpstr>
      <vt:lpstr>Day 1</vt:lpstr>
      <vt:lpstr>Day 2</vt:lpstr>
      <vt:lpstr>End of Day 2</vt:lpstr>
      <vt:lpstr>End of Day 2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3. Feature Branches</vt:lpstr>
      <vt:lpstr>Review</vt:lpstr>
      <vt:lpstr>Review</vt:lpstr>
      <vt:lpstr>4. Vocabulary Time-Out</vt:lpstr>
      <vt:lpstr>4. Vocabulary Time-Out</vt:lpstr>
      <vt:lpstr>4. Vocabulary Time-Out</vt:lpstr>
      <vt:lpstr>4. Vocabulary Time-Out</vt:lpstr>
      <vt:lpstr>4. Vocabulary Time-Out</vt:lpstr>
      <vt:lpstr>Index.html – before staging</vt:lpstr>
      <vt:lpstr>Index.html – staged and ready to commit</vt:lpstr>
      <vt:lpstr>Git States</vt:lpstr>
      <vt:lpstr>Git States</vt:lpstr>
      <vt:lpstr>Git States</vt:lpstr>
      <vt:lpstr>Git States</vt:lpstr>
      <vt:lpstr>Git States</vt:lpstr>
      <vt:lpstr>Git States</vt:lpstr>
      <vt:lpstr>5. GitHub</vt:lpstr>
      <vt:lpstr>6. Remote Repository Commands</vt:lpstr>
      <vt:lpstr>Closer look at commits</vt:lpstr>
      <vt:lpstr>Ok ...</vt:lpstr>
      <vt:lpstr>Preparations</vt:lpstr>
      <vt:lpstr>Closer look at commits</vt:lpstr>
      <vt:lpstr>Closer look at commits</vt:lpstr>
      <vt:lpstr>Closer look at commits</vt:lpstr>
      <vt:lpstr>Closer look at commits</vt:lpstr>
      <vt:lpstr>Closer look at commits</vt:lpstr>
      <vt:lpstr>Closer look at commits</vt:lpstr>
      <vt:lpstr>Closer look at commits</vt:lpstr>
      <vt:lpstr>Closer look at commits</vt:lpstr>
      <vt:lpstr>Closer look at commits</vt:lpstr>
      <vt:lpstr>git add</vt:lpstr>
      <vt:lpstr>Git States</vt:lpstr>
      <vt:lpstr>git diff</vt:lpstr>
      <vt:lpstr>git diff HEAD~1</vt:lpstr>
      <vt:lpstr>git diff --staged</vt:lpstr>
      <vt:lpstr>git diff master origin/master</vt:lpstr>
      <vt:lpstr>Our branches so far ...</vt:lpstr>
      <vt:lpstr>Our branches so far ...</vt:lpstr>
      <vt:lpstr>We need a new branch</vt:lpstr>
      <vt:lpstr>We need a new branch</vt:lpstr>
      <vt:lpstr>Fast Forward Merges</vt:lpstr>
      <vt:lpstr>Disabled Fast Forward Merges</vt:lpstr>
      <vt:lpstr>Disable Fast Forward Merges / Automatic Merges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Reverting Changes</vt:lpstr>
      <vt:lpstr>Reverting Changes</vt:lpstr>
      <vt:lpstr>Reverting Changes</vt:lpstr>
      <vt:lpstr>Reverting Changes</vt:lpstr>
      <vt:lpstr>Reverting Changes</vt:lpstr>
      <vt:lpstr>Reverting Changes</vt:lpstr>
      <vt:lpstr>Reverting Changes</vt:lpstr>
      <vt:lpstr>Reverting Changes</vt:lpstr>
      <vt:lpstr>Reverting Changes</vt:lpstr>
      <vt:lpstr>Git Reset, Revert, Checkout</vt:lpstr>
      <vt:lpstr>Reverting Changes</vt:lpstr>
      <vt:lpstr>7. Remote and Local Repository Commands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janwin</dc:creator>
  <cp:lastModifiedBy>janwin</cp:lastModifiedBy>
  <cp:revision>385</cp:revision>
  <dcterms:created xsi:type="dcterms:W3CDTF">2017-10-18T11:33:45Z</dcterms:created>
  <dcterms:modified xsi:type="dcterms:W3CDTF">2018-04-30T14:52:00Z</dcterms:modified>
</cp:coreProperties>
</file>