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0080625" cy="7559675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2058" y="-90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84B2D563-8D0D-43D7-B498-4A35169F8A42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3A87531E-435B-440D-9B70-6A7105E78858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C50E4F-214E-4426-9947-939394E04841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9865B6-2093-4567-AB2E-02D72D1C98C5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DBDB70-0FFB-402B-BAA3-385371D1AE98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041DA5-88F2-4B3E-8037-7A942C4A268E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9ACC9C-D826-4A72-964F-21DD7D7FD7AB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638E231-DAD7-4FB4-BD2A-AF1D30BD0020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CEBD53-0992-4F88-A770-032C1B7B7998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CE661B-0FAC-4EA2-B76A-405B63341CCF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594C8D-94B2-4E24-9568-24AC95DDB329}" type="slidenum">
              <a:t>‹#›</a:t>
            </a:fld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D3DE3A-EA88-4EA2-9778-FD0EF6B4E5D8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67CECD-E84E-492A-8D99-1FFA03FC4A8D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1239"/>
              </a:spcBef>
              <a:spcAft>
                <a:spcPts val="0"/>
              </a:spcAft>
              <a:buSzPct val="45000"/>
              <a:buFont typeface="StarSymbol"/>
              <a:buNone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marR="0" lvl="0" indent="-324000">
              <a:spcBef>
                <a:spcPts val="1239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marR="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marR="0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marR="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marR="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marR="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marR="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marR="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marR="0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05AAED0-8348-46DA-9432-33692FB1D643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1239"/>
        </a:spcBef>
        <a:spcAft>
          <a:spcPts val="0"/>
        </a:spcAft>
        <a:tabLst/>
        <a:defRPr lang="en-US" sz="28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>
              <a:latin typeface="+mn-lt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US" sz="4000" b="1">
                <a:latin typeface="+mn-lt"/>
              </a:rPr>
              <a:t>Homework Assignment 1</a:t>
            </a:r>
          </a:p>
          <a:p>
            <a:pPr marL="0" lvl="0" indent="0" algn="ctr">
              <a:buNone/>
            </a:pPr>
            <a:endParaRPr lang="en-US" sz="4000" b="1">
              <a:latin typeface="+mn-lt"/>
            </a:endParaRPr>
          </a:p>
          <a:p>
            <a:pPr marL="0" lvl="0" indent="0" algn="ctr">
              <a:buNone/>
            </a:pPr>
            <a:r>
              <a:rPr lang="en-US" sz="3200">
                <a:latin typeface="+mn-lt"/>
              </a:rPr>
              <a:t>jan.schulz@devugees.org</a:t>
            </a:r>
          </a:p>
          <a:p>
            <a:pPr marL="0" lvl="0" indent="0" algn="ctr">
              <a:buNone/>
            </a:pPr>
            <a:r>
              <a:rPr lang="en-US" sz="3200">
                <a:latin typeface="+mn-lt"/>
              </a:rPr>
              <a:t>aemal.sayer@devugees.org</a:t>
            </a:r>
          </a:p>
          <a:p>
            <a:pPr marL="0" lvl="0" indent="0" algn="ctr">
              <a:buNone/>
            </a:pPr>
            <a:endParaRPr lang="en-US" sz="320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+mj-lt"/>
              </a:rPr>
              <a:t>1. Functions and Return Values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159440" cy="4384440"/>
          </a:xfrm>
        </p:spPr>
        <p:txBody>
          <a:bodyPr/>
          <a:lstStyle>
            <a:defPPr marL="432000" marR="0" lvl="0" indent="-324000">
              <a:spcBef>
                <a:spcPts val="1239"/>
              </a:spcBef>
              <a:spcAft>
                <a:spcPts val="0"/>
              </a:spcAft>
              <a:buSzPct val="45000"/>
              <a:buFont typeface="StarSymbol"/>
              <a:buNone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marR="0" lvl="0" indent="-324000">
              <a:spcBef>
                <a:spcPts val="1239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marR="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marR="0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marR="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marR="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marR="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marR="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marR="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marR="0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>
              <a:buNone/>
            </a:pPr>
            <a:r>
              <a:rPr lang="en-US" sz="1200" dirty="0">
                <a:latin typeface="+mj-lt"/>
              </a:rPr>
              <a:t>These functions are given here:</a:t>
            </a:r>
          </a:p>
          <a:p>
            <a:pPr lvl="0">
              <a:buNone/>
            </a:pPr>
            <a:endParaRPr lang="en-US" sz="1200" dirty="0">
              <a:latin typeface="+mj-lt"/>
            </a:endParaRPr>
          </a:p>
          <a:p>
            <a:pPr lvl="0">
              <a:buNone/>
            </a:pPr>
            <a:r>
              <a:rPr lang="en-US" sz="1200" dirty="0">
                <a:latin typeface="+mj-lt"/>
              </a:rPr>
              <a:t>function f(x) {</a:t>
            </a:r>
          </a:p>
          <a:p>
            <a:pPr lvl="1" rtl="0" hangingPunct="0">
              <a:buNone/>
            </a:pPr>
            <a:r>
              <a:rPr lang="en-US" sz="1200" dirty="0">
                <a:latin typeface="+mj-lt"/>
              </a:rPr>
              <a:t>return g(x) + h(x) + q(x) + 2;</a:t>
            </a:r>
          </a:p>
          <a:p>
            <a:pPr lvl="0">
              <a:buNone/>
            </a:pPr>
            <a:r>
              <a:rPr lang="en-US" sz="1200" dirty="0">
                <a:latin typeface="+mj-lt"/>
              </a:rPr>
              <a:t>}</a:t>
            </a:r>
          </a:p>
          <a:p>
            <a:pPr lvl="0">
              <a:buNone/>
            </a:pPr>
            <a:endParaRPr lang="en-US" sz="1200" dirty="0">
              <a:latin typeface="+mj-lt"/>
            </a:endParaRPr>
          </a:p>
          <a:p>
            <a:pPr lvl="0">
              <a:buNone/>
            </a:pPr>
            <a:r>
              <a:rPr lang="en-US" sz="1200" dirty="0">
                <a:latin typeface="+mj-lt"/>
              </a:rPr>
              <a:t>function g(x) {</a:t>
            </a:r>
          </a:p>
          <a:p>
            <a:pPr lvl="1" rtl="0" hangingPunct="0">
              <a:buNone/>
            </a:pPr>
            <a:r>
              <a:rPr lang="en-US" sz="1200" dirty="0">
                <a:latin typeface="+mj-lt"/>
              </a:rPr>
              <a:t>return 2*x + 4;</a:t>
            </a:r>
          </a:p>
          <a:p>
            <a:pPr lvl="0">
              <a:buNone/>
            </a:pPr>
            <a:r>
              <a:rPr lang="en-US" sz="1200" dirty="0">
                <a:latin typeface="+mj-lt"/>
              </a:rPr>
              <a:t>}</a:t>
            </a:r>
          </a:p>
          <a:p>
            <a:pPr lvl="0">
              <a:buNone/>
            </a:pPr>
            <a:endParaRPr lang="en-US" sz="1400" dirty="0">
              <a:latin typeface="+mj-lt"/>
            </a:endParaRPr>
          </a:p>
          <a:p>
            <a:pPr lvl="0">
              <a:buNone/>
            </a:pPr>
            <a:r>
              <a:rPr lang="en-US" sz="1400" dirty="0">
                <a:latin typeface="+mj-lt"/>
              </a:rPr>
              <a:t>function h(x) {</a:t>
            </a:r>
          </a:p>
          <a:p>
            <a:pPr lvl="1" rtl="0" hangingPunct="0">
              <a:buNone/>
            </a:pPr>
            <a:r>
              <a:rPr lang="en-US" sz="1400" dirty="0">
                <a:latin typeface="+mj-lt"/>
              </a:rPr>
              <a:t>return q(x) + 4;</a:t>
            </a:r>
          </a:p>
          <a:p>
            <a:pPr lvl="0">
              <a:buNone/>
            </a:pPr>
            <a:r>
              <a:rPr lang="en-US" sz="1400" dirty="0" smtClean="0">
                <a:latin typeface="+mj-lt"/>
              </a:rPr>
              <a:t>}</a:t>
            </a:r>
            <a:endParaRPr lang="en-US" sz="1400" dirty="0">
              <a:latin typeface="+mj-lt"/>
            </a:endParaRPr>
          </a:p>
          <a:p>
            <a:pPr lvl="0">
              <a:buNone/>
            </a:pPr>
            <a:r>
              <a:rPr lang="en-US" sz="1400" dirty="0">
                <a:latin typeface="+mj-lt"/>
              </a:rPr>
              <a:t>function q(x) {</a:t>
            </a:r>
          </a:p>
          <a:p>
            <a:pPr lvl="1" rtl="0" hangingPunct="0">
              <a:buNone/>
            </a:pPr>
            <a:r>
              <a:rPr lang="en-US" sz="1400" dirty="0">
                <a:latin typeface="+mj-lt"/>
              </a:rPr>
              <a:t>return 2 + x;</a:t>
            </a:r>
          </a:p>
          <a:p>
            <a:pPr lvl="0">
              <a:buNone/>
            </a:pPr>
            <a:r>
              <a:rPr lang="en-US" sz="1400" dirty="0">
                <a:latin typeface="+mj-lt"/>
              </a:rPr>
              <a:t>}</a:t>
            </a:r>
          </a:p>
          <a:p>
            <a:pPr lvl="0">
              <a:buNone/>
            </a:pPr>
            <a:endParaRPr lang="en-US" sz="1400" dirty="0">
              <a:latin typeface="+mj-lt"/>
            </a:endParaRPr>
          </a:p>
          <a:p>
            <a:pPr lvl="0">
              <a:buNone/>
            </a:pPr>
            <a:endParaRPr lang="en-US" sz="1400" dirty="0">
              <a:latin typeface="+mj-lt"/>
            </a:endParaRP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4893120" y="1828800"/>
            <a:ext cx="4159440" cy="4384440"/>
          </a:xfrm>
        </p:spPr>
        <p:txBody>
          <a:bodyPr/>
          <a:lstStyle>
            <a:defPPr marL="432000" marR="0" lvl="0" indent="-324000">
              <a:spcBef>
                <a:spcPts val="1239"/>
              </a:spcBef>
              <a:spcAft>
                <a:spcPts val="0"/>
              </a:spcAft>
              <a:buSzPct val="45000"/>
              <a:buFont typeface="StarSymbol"/>
              <a:buNone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marR="0" lvl="0" indent="-324000">
              <a:spcBef>
                <a:spcPts val="1239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marR="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marR="0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marR="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marR="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marR="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marR="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marR="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marR="0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>
              <a:buNone/>
            </a:pPr>
            <a:r>
              <a:rPr lang="en-US">
                <a:latin typeface="+mj-lt"/>
              </a:rPr>
              <a:t>1. What is the value of q(6)?</a:t>
            </a:r>
          </a:p>
          <a:p>
            <a:pPr lvl="0">
              <a:buNone/>
            </a:pPr>
            <a:r>
              <a:rPr lang="en-US">
                <a:latin typeface="+mj-lt"/>
              </a:rPr>
              <a:t>2. What is the value of h(8) ?</a:t>
            </a:r>
          </a:p>
          <a:p>
            <a:pPr lvl="0">
              <a:buNone/>
            </a:pPr>
            <a:r>
              <a:rPr lang="en-US">
                <a:latin typeface="+mj-lt"/>
              </a:rPr>
              <a:t>3. What is the value of f(12) ?</a:t>
            </a:r>
          </a:p>
          <a:p>
            <a:pPr lvl="0">
              <a:buNone/>
            </a:pPr>
            <a:endParaRPr lang="en-US">
              <a:latin typeface="+mj-lt"/>
            </a:endParaRPr>
          </a:p>
          <a:p>
            <a:pPr lvl="0">
              <a:buNone/>
            </a:pPr>
            <a:r>
              <a:rPr lang="en-US">
                <a:latin typeface="+mj-lt"/>
              </a:rPr>
              <a:t>NOTE: Do not compile this. Use your your mind and a pencil to solve this.</a:t>
            </a:r>
          </a:p>
          <a:p>
            <a:pPr lvl="0">
              <a:buNone/>
            </a:pPr>
            <a:endParaRPr lang="en-US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+mj-lt"/>
              </a:rPr>
              <a:t>2. Syntax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1239"/>
              </a:spcBef>
              <a:spcAft>
                <a:spcPts val="0"/>
              </a:spcAft>
              <a:buSzPct val="45000"/>
              <a:buFont typeface="StarSymbol"/>
              <a:buNone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marR="0" lvl="0" indent="-324000">
              <a:spcBef>
                <a:spcPts val="1239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marR="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marR="0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marR="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marR="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marR="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marR="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marR="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marR="0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>
              <a:buNone/>
            </a:pPr>
            <a:r>
              <a:rPr lang="en-US" sz="800" b="1" dirty="0">
                <a:latin typeface="+mj-lt"/>
              </a:rPr>
              <a:t>1. </a:t>
            </a:r>
            <a:r>
              <a:rPr lang="en-US" sz="800" b="1" dirty="0" err="1">
                <a:latin typeface="+mj-lt"/>
              </a:rPr>
              <a:t>Whats</a:t>
            </a:r>
            <a:r>
              <a:rPr lang="en-US" sz="800" b="1" dirty="0">
                <a:latin typeface="+mj-lt"/>
              </a:rPr>
              <a:t> wrong in this code? Please correct it! Try without compiling!</a:t>
            </a:r>
          </a:p>
          <a:p>
            <a:pPr lvl="0">
              <a:buNone/>
            </a:pPr>
            <a:endParaRPr lang="en-US" sz="800" dirty="0">
              <a:latin typeface="+mj-lt"/>
            </a:endParaRPr>
          </a:p>
          <a:p>
            <a:pPr lvl="0">
              <a:buNone/>
            </a:pPr>
            <a:r>
              <a:rPr lang="en-US" sz="1000" dirty="0" err="1">
                <a:latin typeface="+mj-lt"/>
              </a:rPr>
              <a:t>var</a:t>
            </a:r>
            <a:r>
              <a:rPr lang="en-US" sz="1000" dirty="0">
                <a:latin typeface="+mj-lt"/>
              </a:rPr>
              <a:t> hallo = </a:t>
            </a:r>
            <a:r>
              <a:rPr lang="en-US" sz="1000" dirty="0" err="1">
                <a:latin typeface="+mj-lt"/>
              </a:rPr>
              <a:t>foo</a:t>
            </a:r>
            <a:r>
              <a:rPr lang="en-US" sz="1000" dirty="0">
                <a:latin typeface="+mj-lt"/>
              </a:rPr>
              <a:t>;</a:t>
            </a:r>
          </a:p>
          <a:p>
            <a:pPr lvl="0">
              <a:buNone/>
            </a:pPr>
            <a:endParaRPr lang="en-US" sz="1000" dirty="0">
              <a:latin typeface="+mj-lt"/>
            </a:endParaRPr>
          </a:p>
          <a:p>
            <a:pPr lvl="0">
              <a:buNone/>
            </a:pPr>
            <a:r>
              <a:rPr lang="en-US" sz="1000" dirty="0">
                <a:latin typeface="+mj-lt"/>
              </a:rPr>
              <a:t>function </a:t>
            </a:r>
            <a:r>
              <a:rPr lang="en-US" sz="1000" dirty="0" err="1">
                <a:latin typeface="+mj-lt"/>
              </a:rPr>
              <a:t>sayHello</a:t>
            </a:r>
            <a:r>
              <a:rPr lang="en-US" sz="1000" dirty="0">
                <a:latin typeface="+mj-lt"/>
              </a:rPr>
              <a:t>( {</a:t>
            </a:r>
          </a:p>
          <a:p>
            <a:pPr lvl="1" rtl="0" hangingPunct="0">
              <a:buNone/>
            </a:pPr>
            <a:r>
              <a:rPr lang="en-US" sz="1000" dirty="0">
                <a:latin typeface="+mj-lt"/>
              </a:rPr>
              <a:t>console.log(‘Hallo World);</a:t>
            </a:r>
          </a:p>
          <a:p>
            <a:pPr lvl="0">
              <a:buNone/>
            </a:pPr>
            <a:r>
              <a:rPr lang="en-US" sz="1000" dirty="0">
                <a:latin typeface="+mj-lt"/>
              </a:rPr>
              <a:t>}</a:t>
            </a:r>
          </a:p>
          <a:p>
            <a:pPr lvl="0">
              <a:buNone/>
            </a:pPr>
            <a:endParaRPr lang="en-US" sz="1000" dirty="0">
              <a:latin typeface="+mj-lt"/>
            </a:endParaRPr>
          </a:p>
          <a:p>
            <a:pPr lvl="0">
              <a:buNone/>
            </a:pPr>
            <a:r>
              <a:rPr lang="en-US" sz="1000" dirty="0">
                <a:latin typeface="+mj-lt"/>
              </a:rPr>
              <a:t>function countThe7 (array) {</a:t>
            </a:r>
          </a:p>
          <a:p>
            <a:pPr lvl="1" rtl="0" hangingPunct="0">
              <a:buNone/>
            </a:pPr>
            <a:r>
              <a:rPr lang="en-US" sz="1000" dirty="0" err="1">
                <a:latin typeface="+mj-lt"/>
              </a:rPr>
              <a:t>var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numSevens</a:t>
            </a:r>
            <a:r>
              <a:rPr lang="en-US" sz="1000" dirty="0">
                <a:latin typeface="+mj-lt"/>
              </a:rPr>
              <a:t> = 0;</a:t>
            </a:r>
          </a:p>
          <a:p>
            <a:pPr lvl="1" rtl="0" hangingPunct="0">
              <a:buNone/>
            </a:pPr>
            <a:r>
              <a:rPr lang="en-US" sz="1000" dirty="0">
                <a:latin typeface="+mj-lt"/>
              </a:rPr>
              <a:t>for(</a:t>
            </a:r>
            <a:r>
              <a:rPr lang="en-US" sz="1000" dirty="0" err="1">
                <a:latin typeface="+mj-lt"/>
              </a:rPr>
              <a:t>var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i</a:t>
            </a:r>
            <a:r>
              <a:rPr lang="en-US" sz="1000" dirty="0">
                <a:latin typeface="+mj-lt"/>
              </a:rPr>
              <a:t>=0; </a:t>
            </a:r>
            <a:r>
              <a:rPr lang="en-US" sz="1000" dirty="0" err="1">
                <a:latin typeface="+mj-lt"/>
              </a:rPr>
              <a:t>i</a:t>
            </a:r>
            <a:r>
              <a:rPr lang="en-US" sz="1000" dirty="0">
                <a:latin typeface="+mj-lt"/>
              </a:rPr>
              <a:t>&lt;</a:t>
            </a:r>
            <a:r>
              <a:rPr lang="en-US" sz="1000" dirty="0" err="1">
                <a:latin typeface="+mj-lt"/>
              </a:rPr>
              <a:t>array.lenth</a:t>
            </a:r>
            <a:r>
              <a:rPr lang="en-US" sz="1000" dirty="0">
                <a:latin typeface="+mj-lt"/>
              </a:rPr>
              <a:t>; </a:t>
            </a:r>
            <a:r>
              <a:rPr lang="en-US" sz="1000" dirty="0" err="1">
                <a:latin typeface="+mj-lt"/>
              </a:rPr>
              <a:t>i</a:t>
            </a:r>
            <a:r>
              <a:rPr lang="en-US" sz="1000" dirty="0">
                <a:latin typeface="+mj-lt"/>
              </a:rPr>
              <a:t> = </a:t>
            </a:r>
            <a:r>
              <a:rPr lang="en-US" sz="1000" dirty="0" err="1">
                <a:latin typeface="+mj-lt"/>
              </a:rPr>
              <a:t>i</a:t>
            </a:r>
            <a:r>
              <a:rPr lang="en-US" sz="1000" dirty="0">
                <a:latin typeface="+mj-lt"/>
              </a:rPr>
              <a:t>++) {</a:t>
            </a:r>
          </a:p>
          <a:p>
            <a:pPr lvl="2" rtl="0" hangingPunct="0">
              <a:buNone/>
            </a:pPr>
            <a:r>
              <a:rPr lang="en-US" sz="1000" dirty="0">
                <a:latin typeface="+mj-lt"/>
              </a:rPr>
              <a:t>if( array[</a:t>
            </a:r>
            <a:r>
              <a:rPr lang="en-US" sz="1000" dirty="0" err="1">
                <a:latin typeface="+mj-lt"/>
              </a:rPr>
              <a:t>i</a:t>
            </a:r>
            <a:r>
              <a:rPr lang="en-US" sz="1000" dirty="0">
                <a:latin typeface="+mj-lt"/>
              </a:rPr>
              <a:t>] = 7 ) {</a:t>
            </a:r>
          </a:p>
          <a:p>
            <a:pPr lvl="3" rtl="0" hangingPunct="0">
              <a:buNone/>
            </a:pPr>
            <a:r>
              <a:rPr lang="en-US" sz="1000" dirty="0" err="1">
                <a:latin typeface="+mj-lt"/>
              </a:rPr>
              <a:t>theSevens</a:t>
            </a:r>
            <a:r>
              <a:rPr lang="en-US" sz="1000" dirty="0">
                <a:latin typeface="+mj-lt"/>
              </a:rPr>
              <a:t>++;</a:t>
            </a:r>
          </a:p>
          <a:p>
            <a:pPr lvl="2" rtl="0" hangingPunct="0">
              <a:buNone/>
            </a:pPr>
            <a:r>
              <a:rPr lang="en-US" sz="1000" dirty="0">
                <a:latin typeface="+mj-lt"/>
              </a:rPr>
              <a:t>}</a:t>
            </a:r>
          </a:p>
          <a:p>
            <a:pPr lvl="1" rtl="0" hangingPunct="0">
              <a:buNone/>
            </a:pPr>
            <a:r>
              <a:rPr lang="en-US" sz="1000" dirty="0">
                <a:latin typeface="+mj-lt"/>
              </a:rPr>
              <a:t>}</a:t>
            </a:r>
          </a:p>
          <a:p>
            <a:pPr lvl="0">
              <a:buNone/>
            </a:pPr>
            <a:r>
              <a:rPr lang="en-US" sz="1000" dirty="0">
                <a:latin typeface="+mj-lt"/>
              </a:rPr>
              <a:t>return </a:t>
            </a:r>
            <a:r>
              <a:rPr lang="en-US" sz="1000" dirty="0" err="1">
                <a:latin typeface="+mj-lt"/>
              </a:rPr>
              <a:t>numSeven</a:t>
            </a:r>
            <a:r>
              <a:rPr lang="en-US" sz="1000" dirty="0">
                <a:latin typeface="+mj-lt"/>
              </a:rPr>
              <a:t>;</a:t>
            </a:r>
          </a:p>
          <a:p>
            <a:pPr lvl="0">
              <a:buNone/>
            </a:pPr>
            <a:r>
              <a:rPr lang="en-US" sz="1000" dirty="0" smtClean="0">
                <a:latin typeface="+mj-lt"/>
              </a:rPr>
              <a:t>}</a:t>
            </a:r>
            <a:endParaRPr lang="en-US" sz="1000" dirty="0">
              <a:latin typeface="+mj-lt"/>
            </a:endParaRPr>
          </a:p>
          <a:p>
            <a:pPr lvl="0">
              <a:buNone/>
            </a:pPr>
            <a:r>
              <a:rPr lang="en-US" sz="1000" dirty="0" err="1">
                <a:latin typeface="+mj-lt"/>
              </a:rPr>
              <a:t>sayHello</a:t>
            </a:r>
            <a:r>
              <a:rPr lang="en-US" sz="1000" dirty="0">
                <a:latin typeface="+mj-lt"/>
              </a:rPr>
              <a:t>();</a:t>
            </a:r>
          </a:p>
          <a:p>
            <a:pPr lvl="0">
              <a:buNone/>
            </a:pPr>
            <a:r>
              <a:rPr lang="en-US" sz="1000" dirty="0">
                <a:latin typeface="+mj-lt"/>
              </a:rPr>
              <a:t>console.log countThe7( array = [1,4,7,3,7,1,7,0,-1,7] );</a:t>
            </a:r>
          </a:p>
          <a:p>
            <a:pPr lvl="0">
              <a:buNone/>
            </a:pPr>
            <a:endParaRPr lang="en-US" sz="800" dirty="0">
              <a:latin typeface="+mj-lt"/>
            </a:endParaRPr>
          </a:p>
          <a:p>
            <a:pPr lvl="0">
              <a:buNone/>
            </a:pPr>
            <a:endParaRPr lang="en-US" sz="800" dirty="0">
              <a:latin typeface="+mj-lt"/>
            </a:endParaRPr>
          </a:p>
          <a:p>
            <a:pPr lvl="0">
              <a:buNone/>
            </a:pPr>
            <a:endParaRPr lang="en-US" sz="800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latin typeface="+mn-lt"/>
              </a:rPr>
              <a:t>2. Syntax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4359" y="1769400"/>
            <a:ext cx="9071640" cy="4384440"/>
          </a:xfrm>
        </p:spPr>
        <p:txBody>
          <a:bodyPr/>
          <a:lstStyle>
            <a:defPPr marL="432000" marR="0" lvl="0" indent="-324000">
              <a:spcBef>
                <a:spcPts val="1239"/>
              </a:spcBef>
              <a:spcAft>
                <a:spcPts val="0"/>
              </a:spcAft>
              <a:buSzPct val="45000"/>
              <a:buFont typeface="StarSymbol"/>
              <a:buNone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marR="0" lvl="0" indent="-324000">
              <a:spcBef>
                <a:spcPts val="1239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marR="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marR="0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marR="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marR="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marR="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marR="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marR="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marR="0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>
              <a:buNone/>
            </a:pPr>
            <a:r>
              <a:rPr lang="en-US" sz="1600" b="1" dirty="0">
                <a:latin typeface="+mj-lt"/>
              </a:rPr>
              <a:t>2. Again, </a:t>
            </a:r>
            <a:r>
              <a:rPr lang="en-US" sz="1600" b="1" dirty="0" err="1">
                <a:latin typeface="+mj-lt"/>
              </a:rPr>
              <a:t>whats</a:t>
            </a:r>
            <a:r>
              <a:rPr lang="en-US" sz="1600" b="1" dirty="0">
                <a:latin typeface="+mj-lt"/>
              </a:rPr>
              <a:t> wrong in this code? Please correct it! Try without compiling</a:t>
            </a:r>
            <a:r>
              <a:rPr lang="en-US" sz="1600" b="1" dirty="0" smtClean="0">
                <a:latin typeface="+mj-lt"/>
              </a:rPr>
              <a:t>! (1/2)</a:t>
            </a:r>
            <a:endParaRPr lang="en-US" sz="1600" b="1" dirty="0">
              <a:latin typeface="+mj-lt"/>
            </a:endParaRPr>
          </a:p>
          <a:p>
            <a:pPr lvl="0">
              <a:buNone/>
            </a:pPr>
            <a:endParaRPr lang="en-US" sz="1600" dirty="0">
              <a:latin typeface="+mj-lt"/>
            </a:endParaRPr>
          </a:p>
          <a:p>
            <a:pPr lvl="0">
              <a:buNone/>
            </a:pPr>
            <a:r>
              <a:rPr lang="en-US" sz="1600" dirty="0" err="1">
                <a:latin typeface="+mj-lt"/>
              </a:rPr>
              <a:t>var</a:t>
            </a:r>
            <a:r>
              <a:rPr lang="en-US" sz="1600" dirty="0">
                <a:latin typeface="+mj-lt"/>
              </a:rPr>
              <a:t> fruits = [‘Apple’, ‘</a:t>
            </a:r>
            <a:r>
              <a:rPr lang="en-US" sz="1600" dirty="0" err="1">
                <a:latin typeface="+mj-lt"/>
              </a:rPr>
              <a:t>Ba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na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na</a:t>
            </a:r>
            <a:r>
              <a:rPr lang="en-US" sz="1600" dirty="0">
                <a:latin typeface="+mj-lt"/>
              </a:rPr>
              <a:t>, ‘Mango’; ‘Grapefruit’];</a:t>
            </a:r>
          </a:p>
          <a:p>
            <a:pPr lvl="0">
              <a:buNone/>
            </a:pPr>
            <a:endParaRPr lang="en-US" sz="1600" dirty="0">
              <a:latin typeface="+mj-lt"/>
            </a:endParaRPr>
          </a:p>
          <a:p>
            <a:pPr lvl="0">
              <a:buNone/>
            </a:pPr>
            <a:r>
              <a:rPr lang="en-US" sz="1600" dirty="0">
                <a:latin typeface="+mj-lt"/>
              </a:rPr>
              <a:t>fruits[‘0’] = ‘Lemon’;</a:t>
            </a:r>
          </a:p>
          <a:p>
            <a:pPr lvl="0">
              <a:buNone/>
            </a:pPr>
            <a:r>
              <a:rPr lang="en-US" sz="1600" dirty="0" err="1">
                <a:latin typeface="+mj-lt"/>
              </a:rPr>
              <a:t>fruits.Banana</a:t>
            </a:r>
            <a:r>
              <a:rPr lang="en-US" sz="1600" dirty="0">
                <a:latin typeface="+mj-lt"/>
              </a:rPr>
              <a:t> = ‘Melon’;</a:t>
            </a:r>
          </a:p>
          <a:p>
            <a:pPr lvl="0">
              <a:buNone/>
            </a:pPr>
            <a:endParaRPr lang="en-US" sz="1600" dirty="0">
              <a:latin typeface="+mj-lt"/>
            </a:endParaRPr>
          </a:p>
          <a:p>
            <a:pPr lvl="0">
              <a:buNone/>
            </a:pPr>
            <a:r>
              <a:rPr lang="en-US" sz="1600" dirty="0">
                <a:latin typeface="+mj-lt"/>
              </a:rPr>
              <a:t>for(</a:t>
            </a:r>
            <a:r>
              <a:rPr lang="en-US" sz="1600" dirty="0" err="1">
                <a:latin typeface="+mj-lt"/>
              </a:rPr>
              <a:t>var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i</a:t>
            </a:r>
            <a:r>
              <a:rPr lang="en-US" sz="1600" dirty="0">
                <a:latin typeface="+mj-lt"/>
              </a:rPr>
              <a:t>=0; </a:t>
            </a:r>
            <a:r>
              <a:rPr lang="en-US" sz="1600" dirty="0" err="1">
                <a:latin typeface="+mj-lt"/>
              </a:rPr>
              <a:t>i</a:t>
            </a:r>
            <a:r>
              <a:rPr lang="en-US" sz="1600" dirty="0">
                <a:latin typeface="+mj-lt"/>
              </a:rPr>
              <a:t>&lt;10; </a:t>
            </a:r>
            <a:r>
              <a:rPr lang="en-US" sz="1600" dirty="0" err="1">
                <a:latin typeface="+mj-lt"/>
              </a:rPr>
              <a:t>i</a:t>
            </a:r>
            <a:r>
              <a:rPr lang="en-US" sz="1600" dirty="0">
                <a:latin typeface="+mj-lt"/>
              </a:rPr>
              <a:t>++) {</a:t>
            </a:r>
          </a:p>
          <a:p>
            <a:pPr lvl="1" rtl="0" hangingPunct="0">
              <a:buNone/>
            </a:pPr>
            <a:r>
              <a:rPr lang="en-US" sz="1600" dirty="0">
                <a:latin typeface="+mj-lt"/>
              </a:rPr>
              <a:t>fruits[</a:t>
            </a:r>
            <a:r>
              <a:rPr lang="en-US" sz="1600" dirty="0" err="1">
                <a:latin typeface="+mj-lt"/>
              </a:rPr>
              <a:t>i</a:t>
            </a:r>
            <a:r>
              <a:rPr lang="en-US" sz="1600" dirty="0">
                <a:latin typeface="+mj-lt"/>
              </a:rPr>
              <a:t>] = ‘Pickle’;</a:t>
            </a:r>
          </a:p>
          <a:p>
            <a:pPr lvl="0">
              <a:buNone/>
            </a:pPr>
            <a:r>
              <a:rPr lang="en-US" sz="1600" dirty="0">
                <a:latin typeface="+mj-lt"/>
              </a:rPr>
              <a:t>}</a:t>
            </a:r>
            <a:endParaRPr lang="en-US" sz="1400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latin typeface="+mn-lt"/>
              </a:rPr>
              <a:t>2. Syntax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4359" y="1769400"/>
            <a:ext cx="9071640" cy="4384440"/>
          </a:xfrm>
        </p:spPr>
        <p:txBody>
          <a:bodyPr/>
          <a:lstStyle>
            <a:defPPr marL="432000" marR="0" lvl="0" indent="-324000">
              <a:spcBef>
                <a:spcPts val="1239"/>
              </a:spcBef>
              <a:spcAft>
                <a:spcPts val="0"/>
              </a:spcAft>
              <a:buSzPct val="45000"/>
              <a:buFont typeface="StarSymbol"/>
              <a:buNone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marR="0" lvl="0" indent="-324000">
              <a:spcBef>
                <a:spcPts val="1239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marR="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marR="0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marR="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marR="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marR="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marR="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marR="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marR="0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>
              <a:buNone/>
            </a:pPr>
            <a:r>
              <a:rPr lang="en-US" sz="1600" b="1" dirty="0">
                <a:latin typeface="+mj-lt"/>
              </a:rPr>
              <a:t>2. Again, </a:t>
            </a:r>
            <a:r>
              <a:rPr lang="en-US" sz="1600" b="1" dirty="0" err="1">
                <a:latin typeface="+mj-lt"/>
              </a:rPr>
              <a:t>whats</a:t>
            </a:r>
            <a:r>
              <a:rPr lang="en-US" sz="1600" b="1" dirty="0">
                <a:latin typeface="+mj-lt"/>
              </a:rPr>
              <a:t> wrong in this code? Please correct it! Try without compiling</a:t>
            </a:r>
            <a:r>
              <a:rPr lang="en-US" sz="1600" b="1" dirty="0" smtClean="0">
                <a:latin typeface="+mj-lt"/>
              </a:rPr>
              <a:t>! (2/2)</a:t>
            </a:r>
            <a:endParaRPr lang="en-US" sz="1600" b="1" dirty="0">
              <a:latin typeface="+mj-lt"/>
            </a:endParaRPr>
          </a:p>
          <a:p>
            <a:pPr lvl="0">
              <a:buNone/>
            </a:pPr>
            <a:endParaRPr lang="en-US" sz="1600" dirty="0">
              <a:latin typeface="+mj-lt"/>
            </a:endParaRPr>
          </a:p>
          <a:p>
            <a:pPr lvl="0">
              <a:buNone/>
            </a:pPr>
            <a:endParaRPr lang="en-US" sz="1400" dirty="0"/>
          </a:p>
          <a:p>
            <a:pPr lvl="0">
              <a:buNone/>
            </a:pPr>
            <a:r>
              <a:rPr lang="en-US" sz="1400" dirty="0" err="1">
                <a:latin typeface="+mj-lt"/>
              </a:rPr>
              <a:t>var</a:t>
            </a:r>
            <a:r>
              <a:rPr lang="en-US" sz="1400" dirty="0">
                <a:latin typeface="+mj-lt"/>
              </a:rPr>
              <a:t> ‘</a:t>
            </a:r>
            <a:r>
              <a:rPr lang="en-US" sz="1400" dirty="0" err="1">
                <a:latin typeface="+mj-lt"/>
              </a:rPr>
              <a:t>fullrandom</a:t>
            </a:r>
            <a:r>
              <a:rPr lang="en-US" sz="1400" dirty="0">
                <a:latin typeface="+mj-lt"/>
              </a:rPr>
              <a:t>’ = {</a:t>
            </a:r>
          </a:p>
          <a:p>
            <a:pPr lvl="1" rtl="0" hangingPunct="0">
              <a:buNone/>
            </a:pPr>
            <a:r>
              <a:rPr lang="en-US" sz="1400" dirty="0">
                <a:latin typeface="+mj-lt"/>
              </a:rPr>
              <a:t>123: 456;</a:t>
            </a:r>
          </a:p>
          <a:p>
            <a:pPr lvl="1" rtl="0" hangingPunct="0">
              <a:buNone/>
            </a:pPr>
            <a:r>
              <a:rPr lang="en-US" sz="1400" dirty="0">
                <a:latin typeface="+mj-lt"/>
              </a:rPr>
              <a:t>‘hallo’: ‘world’,</a:t>
            </a:r>
          </a:p>
          <a:p>
            <a:pPr lvl="1" rtl="0" hangingPunct="0">
              <a:buNone/>
            </a:pPr>
            <a:r>
              <a:rPr lang="en-US" sz="1400" dirty="0">
                <a:latin typeface="+mj-lt"/>
              </a:rPr>
              <a:t>cars: [ ‘</a:t>
            </a:r>
            <a:r>
              <a:rPr lang="en-US" sz="1400" dirty="0" err="1">
                <a:latin typeface="+mj-lt"/>
              </a:rPr>
              <a:t>bmw</a:t>
            </a:r>
            <a:r>
              <a:rPr lang="en-US" sz="1400" dirty="0">
                <a:latin typeface="+mj-lt"/>
              </a:rPr>
              <a:t>’; ‘</a:t>
            </a:r>
            <a:r>
              <a:rPr lang="en-US" sz="1400" dirty="0" err="1">
                <a:latin typeface="+mj-lt"/>
              </a:rPr>
              <a:t>porsche</a:t>
            </a:r>
            <a:r>
              <a:rPr lang="en-US" sz="1400" dirty="0">
                <a:latin typeface="+mj-lt"/>
              </a:rPr>
              <a:t>’; ‘</a:t>
            </a:r>
            <a:r>
              <a:rPr lang="en-US" sz="1400" dirty="0" err="1">
                <a:latin typeface="+mj-lt"/>
              </a:rPr>
              <a:t>tesla</a:t>
            </a:r>
            <a:r>
              <a:rPr lang="en-US" sz="1400" dirty="0">
                <a:latin typeface="+mj-lt"/>
              </a:rPr>
              <a:t>’, </a:t>
            </a:r>
            <a:r>
              <a:rPr lang="en-US" sz="1400" dirty="0" err="1">
                <a:latin typeface="+mj-lt"/>
              </a:rPr>
              <a:t>peugeot</a:t>
            </a:r>
            <a:r>
              <a:rPr lang="en-US" sz="1400" dirty="0">
                <a:latin typeface="+mj-lt"/>
              </a:rPr>
              <a:t> ];</a:t>
            </a:r>
          </a:p>
          <a:p>
            <a:pPr lvl="0">
              <a:buNone/>
            </a:pPr>
            <a:r>
              <a:rPr lang="en-US" sz="1400" dirty="0">
                <a:latin typeface="+mj-lt"/>
              </a:rPr>
              <a:t>}</a:t>
            </a:r>
          </a:p>
          <a:p>
            <a:pPr lvl="0">
              <a:buNone/>
            </a:pPr>
            <a:endParaRPr lang="en-US" sz="1400" dirty="0">
              <a:latin typeface="+mj-lt"/>
            </a:endParaRPr>
          </a:p>
          <a:p>
            <a:pPr lvl="0">
              <a:buNone/>
            </a:pPr>
            <a:r>
              <a:rPr lang="en-US" sz="1400" dirty="0">
                <a:latin typeface="+mj-lt"/>
              </a:rPr>
              <a:t>fullrandom.123 = 789;</a:t>
            </a:r>
          </a:p>
          <a:p>
            <a:pPr lvl="0">
              <a:buNone/>
            </a:pPr>
            <a:r>
              <a:rPr lang="en-US" sz="1400" dirty="0" err="1">
                <a:latin typeface="+mj-lt"/>
              </a:rPr>
              <a:t>var</a:t>
            </a:r>
            <a:r>
              <a:rPr lang="en-US" sz="1400" dirty="0">
                <a:latin typeface="+mj-lt"/>
              </a:rPr>
              <a:t> key = ‘</a:t>
            </a:r>
            <a:r>
              <a:rPr lang="en-US" sz="1400" dirty="0" err="1">
                <a:latin typeface="+mj-lt"/>
              </a:rPr>
              <a:t>halloooooo</a:t>
            </a:r>
            <a:r>
              <a:rPr lang="en-US" sz="1400" dirty="0">
                <a:latin typeface="+mj-lt"/>
              </a:rPr>
              <a:t>’;</a:t>
            </a:r>
          </a:p>
          <a:p>
            <a:pPr lvl="0">
              <a:buNone/>
            </a:pPr>
            <a:r>
              <a:rPr lang="en-US" sz="1400" dirty="0" err="1">
                <a:latin typeface="+mj-lt"/>
              </a:rPr>
              <a:t>fullrandom</a:t>
            </a:r>
            <a:r>
              <a:rPr lang="en-US" sz="1400" dirty="0">
                <a:latin typeface="+mj-lt"/>
              </a:rPr>
              <a:t>[key] = (‘</a:t>
            </a:r>
            <a:r>
              <a:rPr lang="en-US" sz="1400" dirty="0" err="1">
                <a:latin typeface="+mj-lt"/>
              </a:rPr>
              <a:t>woooooooorld</a:t>
            </a:r>
            <a:r>
              <a:rPr lang="en-US" sz="1400" dirty="0">
                <a:latin typeface="+mj-lt"/>
              </a:rPr>
              <a:t>’);;</a:t>
            </a:r>
            <a:endParaRPr lang="en-US" sz="1400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latin typeface="+mn-lt"/>
              </a:rPr>
              <a:t>3. Arrays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1239"/>
              </a:spcBef>
              <a:spcAft>
                <a:spcPts val="0"/>
              </a:spcAft>
              <a:buSzPct val="45000"/>
              <a:buFont typeface="StarSymbol"/>
              <a:buNone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marR="0" lvl="0" indent="-324000">
              <a:spcBef>
                <a:spcPts val="1239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marR="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marR="0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marR="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marR="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marR="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marR="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marR="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marR="0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>
              <a:buNone/>
            </a:pPr>
            <a:r>
              <a:rPr lang="en-US" sz="1600" b="1" dirty="0">
                <a:latin typeface="+mn-lt"/>
              </a:rPr>
              <a:t>1.</a:t>
            </a:r>
            <a:r>
              <a:rPr lang="en-US" sz="1600" dirty="0">
                <a:latin typeface="+mn-lt"/>
              </a:rPr>
              <a:t> Create an array with some years where persons were born</a:t>
            </a:r>
          </a:p>
          <a:p>
            <a:pPr lvl="0">
              <a:buNone/>
            </a:pPr>
            <a:r>
              <a:rPr lang="en-US" sz="1600" b="1" dirty="0">
                <a:latin typeface="+mn-lt"/>
              </a:rPr>
              <a:t>2.</a:t>
            </a:r>
            <a:r>
              <a:rPr lang="en-US" sz="1600" dirty="0">
                <a:latin typeface="+mn-lt"/>
              </a:rPr>
              <a:t> Create an empty array (just [] )</a:t>
            </a:r>
          </a:p>
          <a:p>
            <a:pPr lvl="0">
              <a:buNone/>
            </a:pPr>
            <a:r>
              <a:rPr lang="en-US" sz="1600" b="1" dirty="0">
                <a:latin typeface="+mn-lt"/>
              </a:rPr>
              <a:t>3.</a:t>
            </a:r>
            <a:r>
              <a:rPr lang="en-US" sz="1600" dirty="0">
                <a:latin typeface="+mn-lt"/>
              </a:rPr>
              <a:t> Use a loop to fill the array with the ages of the persons</a:t>
            </a:r>
          </a:p>
          <a:p>
            <a:pPr lvl="0">
              <a:buNone/>
            </a:pPr>
            <a:r>
              <a:rPr lang="en-US" sz="1600" b="1" dirty="0">
                <a:latin typeface="+mn-lt"/>
              </a:rPr>
              <a:t>4. </a:t>
            </a:r>
            <a:r>
              <a:rPr lang="en-US" sz="1600" dirty="0">
                <a:latin typeface="+mn-lt"/>
              </a:rPr>
              <a:t>Use another loop to log into the console whether each person is of full age (18 or older), as well as their age</a:t>
            </a:r>
          </a:p>
          <a:p>
            <a:pPr lvl="0">
              <a:buNone/>
            </a:pPr>
            <a:r>
              <a:rPr lang="en-US" sz="1600" b="1" dirty="0">
                <a:latin typeface="+mn-lt"/>
              </a:rPr>
              <a:t>5.</a:t>
            </a:r>
            <a:r>
              <a:rPr lang="en-US" sz="1600" dirty="0">
                <a:latin typeface="+mn-lt"/>
              </a:rPr>
              <a:t> Finally, create a function called </a:t>
            </a:r>
            <a:r>
              <a:rPr lang="en-US" sz="1600" dirty="0" err="1">
                <a:latin typeface="+mn-lt"/>
              </a:rPr>
              <a:t>printFullAge</a:t>
            </a:r>
            <a:r>
              <a:rPr lang="en-US" sz="1600" dirty="0">
                <a:latin typeface="+mn-lt"/>
              </a:rPr>
              <a:t> which receives the array of years as an argument, executes the steps 2., 3. and 4. and returns an array of true/false </a:t>
            </a:r>
            <a:r>
              <a:rPr lang="en-US" sz="1600" dirty="0" err="1">
                <a:latin typeface="+mn-lt"/>
              </a:rPr>
              <a:t>boolean</a:t>
            </a:r>
            <a:r>
              <a:rPr lang="en-US" sz="1600" dirty="0">
                <a:latin typeface="+mn-lt"/>
              </a:rPr>
              <a:t> values: true if the person is of full age (&gt;= 18 years) and false if not (&lt; 18 years)</a:t>
            </a:r>
          </a:p>
          <a:p>
            <a:pPr lvl="0">
              <a:buNone/>
            </a:pPr>
            <a:r>
              <a:rPr lang="en-US" sz="1600" b="1" dirty="0">
                <a:latin typeface="+mn-lt"/>
              </a:rPr>
              <a:t>6.</a:t>
            </a:r>
            <a:r>
              <a:rPr lang="en-US" sz="1600" dirty="0">
                <a:latin typeface="+mn-lt"/>
              </a:rPr>
              <a:t> Call the function with two different arrays and store the results in two variables: full_1 and full_2</a:t>
            </a:r>
          </a:p>
          <a:p>
            <a:pPr lvl="0">
              <a:buNone/>
            </a:pPr>
            <a:endParaRPr lang="en-US" sz="1600" dirty="0">
              <a:latin typeface="+mn-lt"/>
            </a:endParaRPr>
          </a:p>
          <a:p>
            <a:pPr lvl="0">
              <a:buNone/>
            </a:pPr>
            <a:r>
              <a:rPr lang="en-US" sz="1600" b="1" dirty="0">
                <a:latin typeface="+mn-lt"/>
              </a:rPr>
              <a:t>Example input:</a:t>
            </a:r>
            <a:r>
              <a:rPr lang="en-US" sz="1600" dirty="0">
                <a:latin typeface="+mn-lt"/>
              </a:rPr>
              <a:t>  [1965, 2008, 1992]</a:t>
            </a:r>
          </a:p>
          <a:p>
            <a:pPr lvl="0">
              <a:buNone/>
            </a:pPr>
            <a:r>
              <a:rPr lang="en-US" sz="1600" b="1" dirty="0">
                <a:latin typeface="+mn-lt"/>
              </a:rPr>
              <a:t>Example output:</a:t>
            </a:r>
            <a:r>
              <a:rPr lang="en-US" sz="1600" dirty="0">
                <a:latin typeface="+mn-lt"/>
              </a:rPr>
              <a:t> [true, false, true]</a:t>
            </a:r>
          </a:p>
          <a:p>
            <a:pPr lvl="0">
              <a:buNone/>
            </a:pPr>
            <a:endParaRPr lang="en-US" sz="1600" dirty="0">
              <a:latin typeface="+mn-lt"/>
            </a:endParaRPr>
          </a:p>
          <a:p>
            <a:pPr lvl="0">
              <a:buNone/>
            </a:pPr>
            <a:r>
              <a:rPr lang="en-US" sz="1600" dirty="0">
                <a:latin typeface="+mn-lt"/>
              </a:rPr>
              <a:t>Hint: you can use a loop not only to read from an array, like y[</a:t>
            </a:r>
            <a:r>
              <a:rPr lang="en-US" sz="1600" dirty="0" err="1">
                <a:latin typeface="+mn-lt"/>
              </a:rPr>
              <a:t>i</a:t>
            </a:r>
            <a:r>
              <a:rPr lang="en-US" sz="1600" dirty="0">
                <a:latin typeface="+mn-lt"/>
              </a:rPr>
              <a:t>], but also to set values in an array, like y[</a:t>
            </a:r>
            <a:r>
              <a:rPr lang="en-US" sz="1600" dirty="0" err="1">
                <a:latin typeface="+mn-lt"/>
              </a:rPr>
              <a:t>i</a:t>
            </a:r>
            <a:r>
              <a:rPr lang="en-US" sz="1600" dirty="0">
                <a:latin typeface="+mn-lt"/>
              </a:rPr>
              <a:t>] = ... You can also use the specific array methods.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latin typeface="+mj-lt"/>
              </a:rPr>
              <a:t>4. Arrays and Nested Loops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1239"/>
              </a:spcBef>
              <a:spcAft>
                <a:spcPts val="0"/>
              </a:spcAft>
              <a:buSzPct val="45000"/>
              <a:buFont typeface="StarSymbol"/>
              <a:buNone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marR="0" lvl="0" indent="-324000">
              <a:spcBef>
                <a:spcPts val="1239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marR="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marR="0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marR="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marR="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marR="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marR="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marR="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marR="0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>
              <a:buNone/>
            </a:pPr>
            <a:r>
              <a:rPr lang="en-US" sz="1400" dirty="0">
                <a:latin typeface="+mj-lt"/>
              </a:rPr>
              <a:t>Create a function </a:t>
            </a:r>
            <a:r>
              <a:rPr lang="en-US" sz="1400" dirty="0" err="1">
                <a:latin typeface="+mj-lt"/>
              </a:rPr>
              <a:t>numberTable</a:t>
            </a:r>
            <a:r>
              <a:rPr lang="en-US" sz="1400" dirty="0">
                <a:latin typeface="+mj-lt"/>
              </a:rPr>
              <a:t>() with 2 parameters: </a:t>
            </a:r>
            <a:r>
              <a:rPr lang="en-US" sz="1400" b="1" dirty="0">
                <a:latin typeface="+mj-lt"/>
              </a:rPr>
              <a:t>rows</a:t>
            </a:r>
            <a:r>
              <a:rPr lang="en-US" sz="1400" dirty="0">
                <a:latin typeface="+mj-lt"/>
              </a:rPr>
              <a:t> and </a:t>
            </a:r>
            <a:r>
              <a:rPr lang="en-US" sz="1400" b="1" dirty="0">
                <a:latin typeface="+mj-lt"/>
              </a:rPr>
              <a:t>columns</a:t>
            </a:r>
            <a:r>
              <a:rPr lang="en-US" sz="1400" dirty="0">
                <a:latin typeface="+mj-lt"/>
              </a:rPr>
              <a:t>.</a:t>
            </a:r>
          </a:p>
          <a:p>
            <a:pPr lvl="0">
              <a:buNone/>
            </a:pPr>
            <a:r>
              <a:rPr lang="en-US" sz="1400" b="1" dirty="0">
                <a:latin typeface="+mj-lt"/>
              </a:rPr>
              <a:t>1.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numberTable</a:t>
            </a:r>
            <a:r>
              <a:rPr lang="en-US" sz="1400" dirty="0">
                <a:latin typeface="+mj-lt"/>
              </a:rPr>
              <a:t>(rows, columns) should return an array with length of </a:t>
            </a:r>
            <a:r>
              <a:rPr lang="en-US" sz="1400" b="1" dirty="0">
                <a:latin typeface="+mj-lt"/>
              </a:rPr>
              <a:t>rows</a:t>
            </a:r>
            <a:r>
              <a:rPr lang="en-US" sz="1400" dirty="0">
                <a:latin typeface="+mj-lt"/>
              </a:rPr>
              <a:t>. In each item of the array there should be another array with length of </a:t>
            </a:r>
            <a:r>
              <a:rPr lang="en-US" sz="1400" b="1" dirty="0">
                <a:latin typeface="+mj-lt"/>
              </a:rPr>
              <a:t>columns</a:t>
            </a:r>
            <a:r>
              <a:rPr lang="en-US" sz="1400" dirty="0">
                <a:latin typeface="+mj-lt"/>
              </a:rPr>
              <a:t> and all items should be 0; Use a for-loop to create the array.</a:t>
            </a:r>
          </a:p>
          <a:p>
            <a:pPr lvl="0">
              <a:buNone/>
            </a:pPr>
            <a:r>
              <a:rPr lang="en-US" sz="1400" b="1" dirty="0">
                <a:latin typeface="+mj-lt"/>
              </a:rPr>
              <a:t>Example:</a:t>
            </a:r>
          </a:p>
          <a:p>
            <a:pPr lvl="1" rtl="0" hangingPunct="0">
              <a:buNone/>
            </a:pPr>
            <a:r>
              <a:rPr lang="en-US" sz="1400" i="1" dirty="0" err="1">
                <a:latin typeface="+mj-lt"/>
              </a:rPr>
              <a:t>numberTable</a:t>
            </a:r>
            <a:r>
              <a:rPr lang="en-US" sz="1400" i="1" dirty="0">
                <a:latin typeface="+mj-lt"/>
              </a:rPr>
              <a:t>(3, 4)</a:t>
            </a:r>
            <a:r>
              <a:rPr lang="en-US" sz="1400" dirty="0">
                <a:latin typeface="+mj-lt"/>
              </a:rPr>
              <a:t> would return</a:t>
            </a:r>
          </a:p>
          <a:p>
            <a:pPr lvl="1" rtl="0" hangingPunct="0">
              <a:buNone/>
            </a:pPr>
            <a:r>
              <a:rPr lang="en-US" sz="1400" dirty="0">
                <a:latin typeface="+mj-lt"/>
              </a:rPr>
              <a:t>[ [0, 0, 0, 0], [0, 0, 0, 0], [0, 0, 0, 0] ]</a:t>
            </a:r>
          </a:p>
          <a:p>
            <a:pPr lvl="0">
              <a:buNone/>
            </a:pPr>
            <a:r>
              <a:rPr lang="en-US" sz="1400" b="1" dirty="0">
                <a:latin typeface="+mj-lt"/>
              </a:rPr>
              <a:t>2.</a:t>
            </a:r>
            <a:r>
              <a:rPr lang="en-US" sz="1400" dirty="0">
                <a:latin typeface="+mj-lt"/>
              </a:rPr>
              <a:t> Modify the code so that instead of all items of the inner arrays being 0,</a:t>
            </a:r>
          </a:p>
          <a:p>
            <a:pPr lvl="0">
              <a:buNone/>
            </a:pPr>
            <a:r>
              <a:rPr lang="en-US" sz="1400" dirty="0">
                <a:latin typeface="+mj-lt"/>
              </a:rPr>
              <a:t>    they should have an ascending number from 0 to </a:t>
            </a:r>
            <a:r>
              <a:rPr lang="en-US" sz="1400" b="1" dirty="0">
                <a:latin typeface="+mj-lt"/>
              </a:rPr>
              <a:t>columns</a:t>
            </a:r>
            <a:r>
              <a:rPr lang="en-US" sz="1400" dirty="0">
                <a:latin typeface="+mj-lt"/>
              </a:rPr>
              <a:t>.</a:t>
            </a:r>
          </a:p>
          <a:p>
            <a:pPr lvl="0">
              <a:buNone/>
            </a:pPr>
            <a:r>
              <a:rPr lang="en-US" sz="1400" b="1" dirty="0">
                <a:latin typeface="+mj-lt"/>
              </a:rPr>
              <a:t>Example:</a:t>
            </a:r>
            <a:r>
              <a:rPr lang="en-US" sz="1400" dirty="0">
                <a:latin typeface="+mj-lt"/>
              </a:rPr>
              <a:t>   </a:t>
            </a:r>
          </a:p>
          <a:p>
            <a:pPr lvl="1" rtl="0" hangingPunct="0">
              <a:buNone/>
            </a:pPr>
            <a:r>
              <a:rPr lang="en-US" sz="1400" i="1" dirty="0" err="1">
                <a:latin typeface="+mj-lt"/>
              </a:rPr>
              <a:t>numberTable</a:t>
            </a:r>
            <a:r>
              <a:rPr lang="en-US" sz="1400" i="1" dirty="0">
                <a:latin typeface="+mj-lt"/>
              </a:rPr>
              <a:t>(3, 4)</a:t>
            </a:r>
            <a:r>
              <a:rPr lang="en-US" sz="1400" dirty="0">
                <a:latin typeface="+mj-lt"/>
              </a:rPr>
              <a:t> would return</a:t>
            </a:r>
          </a:p>
          <a:p>
            <a:pPr lvl="1" rtl="0" hangingPunct="0">
              <a:buNone/>
            </a:pPr>
            <a:r>
              <a:rPr lang="en-US" sz="1400" dirty="0">
                <a:latin typeface="+mj-lt"/>
              </a:rPr>
              <a:t>[ [1, 2, 3, 4], [1, 2, 3, 4], [1, 2, 3, 4] ];</a:t>
            </a:r>
          </a:p>
          <a:p>
            <a:pPr lvl="0">
              <a:buNone/>
            </a:pPr>
            <a:endParaRPr lang="en-US" sz="1400" dirty="0">
              <a:latin typeface="+mj-lt"/>
            </a:endParaRPr>
          </a:p>
          <a:p>
            <a:pPr lvl="0">
              <a:buNone/>
            </a:pPr>
            <a:r>
              <a:rPr lang="en-US" sz="1400" b="1" dirty="0">
                <a:latin typeface="+mj-lt"/>
              </a:rPr>
              <a:t>3. </a:t>
            </a:r>
            <a:r>
              <a:rPr lang="en-US" sz="1400" dirty="0">
                <a:latin typeface="+mj-lt"/>
              </a:rPr>
              <a:t>Modify the code so that </a:t>
            </a:r>
            <a:r>
              <a:rPr lang="en-US" sz="1400" dirty="0" err="1">
                <a:latin typeface="+mj-lt"/>
              </a:rPr>
              <a:t>numberTable</a:t>
            </a:r>
            <a:r>
              <a:rPr lang="en-US" sz="1400" dirty="0">
                <a:latin typeface="+mj-lt"/>
              </a:rPr>
              <a:t>(3, 4) would return</a:t>
            </a:r>
          </a:p>
          <a:p>
            <a:pPr lvl="1" rtl="0" hangingPunct="0">
              <a:buNone/>
            </a:pPr>
            <a:r>
              <a:rPr lang="en-US" sz="1400" dirty="0">
                <a:latin typeface="+mj-lt"/>
              </a:rPr>
              <a:t>[ [1, 2, 3, 4], [5, 6, 7, 8], [9, 10, 11, 12] ];</a:t>
            </a:r>
          </a:p>
          <a:p>
            <a:pPr lvl="0">
              <a:buNone/>
            </a:pPr>
            <a:endParaRPr lang="en-US" sz="1400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752</Words>
  <Application>Microsoft Office PowerPoint</Application>
  <PresentationFormat>On-screen Show (4:3)</PresentationFormat>
  <Paragraphs>97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</vt:lpstr>
      <vt:lpstr>Slide 1</vt:lpstr>
      <vt:lpstr>1. Functions and Return Values</vt:lpstr>
      <vt:lpstr>2. Syntax</vt:lpstr>
      <vt:lpstr>2. Syntax</vt:lpstr>
      <vt:lpstr>2. Syntax</vt:lpstr>
      <vt:lpstr>3. Arrays</vt:lpstr>
      <vt:lpstr>4. Arrays and Nested Loops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janwin</dc:creator>
  <cp:lastModifiedBy>janwin</cp:lastModifiedBy>
  <cp:revision>37</cp:revision>
  <dcterms:created xsi:type="dcterms:W3CDTF">2017-08-22T18:30:08Z</dcterms:created>
  <dcterms:modified xsi:type="dcterms:W3CDTF">2018-05-23T15:35:08Z</dcterms:modified>
</cp:coreProperties>
</file>