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6" r:id="rId10"/>
    <p:sldId id="265" r:id="rId11"/>
    <p:sldId id="268" r:id="rId12"/>
    <p:sldId id="269" r:id="rId13"/>
    <p:sldId id="271" r:id="rId14"/>
    <p:sldId id="261" r:id="rId15"/>
    <p:sldId id="270" r:id="rId16"/>
    <p:sldId id="262" r:id="rId17"/>
    <p:sldId id="272" r:id="rId18"/>
    <p:sldId id="279" r:id="rId19"/>
    <p:sldId id="273" r:id="rId20"/>
    <p:sldId id="275" r:id="rId21"/>
    <p:sldId id="277" r:id="rId22"/>
    <p:sldId id="276" r:id="rId23"/>
    <p:sldId id="278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D1C6-1C80-4AB1-8533-98DC5D598068}" type="datetimeFigureOut">
              <a:rPr lang="de-DE" smtClean="0"/>
              <a:pPr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5238-E514-4206-8B3F-26A6D9C8E47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JQuery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Part </a:t>
            </a:r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</a:t>
            </a:r>
            <a:r>
              <a:rPr lang="de-DE" dirty="0" smtClean="0"/>
              <a:t>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5. Retrieve data from the server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smtClean="0"/>
              <a:t>$(‘div‘).load(‘content.html‘);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smtClean="0"/>
              <a:t>-&gt; loads the content of an HTML files into a div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6. Respond to user interaction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	</a:t>
            </a:r>
            <a:r>
              <a:rPr lang="de-DE" dirty="0" smtClean="0"/>
              <a:t>$(‘div‘).click( function() {</a:t>
            </a:r>
          </a:p>
          <a:p>
            <a:pPr>
              <a:buNone/>
            </a:pPr>
            <a:r>
              <a:rPr lang="de-DE" dirty="0" smtClean="0"/>
              <a:t>		alert(‘Hallo World‘);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});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-&gt; when clicking on any div, alert Hallo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Benefits of JQuery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b="1" dirty="0" smtClean="0"/>
              <a:t>Minimal Code</a:t>
            </a:r>
          </a:p>
          <a:p>
            <a:pPr marL="914400" lvl="1" indent="-514350"/>
            <a:r>
              <a:rPr lang="de-DE" dirty="0" smtClean="0"/>
              <a:t>Jquery operates on </a:t>
            </a:r>
            <a:r>
              <a:rPr lang="de-DE" b="1" dirty="0" smtClean="0"/>
              <a:t>sets of elements</a:t>
            </a:r>
          </a:p>
          <a:p>
            <a:pPr marL="514350" indent="-514350">
              <a:buAutoNum type="arabicPeriod"/>
            </a:pPr>
            <a:r>
              <a:rPr lang="de-DE" b="1" dirty="0" smtClean="0"/>
              <a:t>Large Library</a:t>
            </a:r>
          </a:p>
          <a:p>
            <a:pPr marL="914400" lvl="1" indent="-514350"/>
            <a:r>
              <a:rPr lang="de-DE" dirty="0" smtClean="0"/>
              <a:t>Wide variety of inventive and useful modules</a:t>
            </a:r>
          </a:p>
          <a:p>
            <a:pPr marL="514350" indent="-514350">
              <a:buAutoNum type="arabicPeriod"/>
            </a:pPr>
            <a:r>
              <a:rPr lang="de-DE" b="1" dirty="0" smtClean="0"/>
              <a:t>Strong community</a:t>
            </a:r>
          </a:p>
          <a:p>
            <a:pPr marL="914400" lvl="1" indent="-514350"/>
            <a:r>
              <a:rPr lang="de-DE" dirty="0" smtClean="0"/>
              <a:t>Stack Overflow = Your new best friend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Cross-Browser Support</a:t>
            </a:r>
          </a:p>
          <a:p>
            <a:pPr marL="914400" lvl="1" indent="-514350"/>
            <a:r>
              <a:rPr lang="de-DE" dirty="0" smtClean="0"/>
              <a:t>Chrome, Firefox, IE, Safari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AJAX Support</a:t>
            </a:r>
          </a:p>
          <a:p>
            <a:pPr marL="914400" lvl="1" indent="-514350"/>
            <a:r>
              <a:rPr lang="de-DE" dirty="0" smtClean="0"/>
              <a:t>Easier than in VanillaJS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914400" lvl="1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Benefits of JQuery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Biggest benefit: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 		   	         </a:t>
            </a:r>
            <a:r>
              <a:rPr lang="de-DE" b="1" u="sng" dirty="0" smtClean="0"/>
              <a:t>Everybody uses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Introduction to NPM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NPM = </a:t>
            </a:r>
            <a:r>
              <a:rPr lang="de-DE" b="1" dirty="0" smtClean="0"/>
              <a:t>Node Package Manager</a:t>
            </a:r>
          </a:p>
          <a:p>
            <a:pPr lvl="1"/>
            <a:r>
              <a:rPr lang="de-DE" dirty="0" smtClean="0"/>
              <a:t>Manages (Mainly Installs and Removes) packages for </a:t>
            </a:r>
            <a:r>
              <a:rPr lang="de-DE" b="1" u="sng" dirty="0" smtClean="0"/>
              <a:t>NodeJS</a:t>
            </a:r>
            <a:r>
              <a:rPr lang="de-DE" dirty="0" smtClean="0"/>
              <a:t> applications</a:t>
            </a:r>
          </a:p>
          <a:p>
            <a:r>
              <a:rPr lang="de-DE" dirty="0" smtClean="0"/>
              <a:t>NodeJS = Serverside JavaScript</a:t>
            </a:r>
          </a:p>
          <a:p>
            <a:pPr lvl="1"/>
            <a:r>
              <a:rPr lang="de-DE" dirty="0" smtClean="0"/>
              <a:t>More on that later ...</a:t>
            </a:r>
          </a:p>
          <a:p>
            <a:r>
              <a:rPr lang="de-DE" dirty="0" smtClean="0"/>
              <a:t>Let us install watch-http-server</a:t>
            </a:r>
          </a:p>
          <a:p>
            <a:pPr>
              <a:buNone/>
            </a:pPr>
            <a:r>
              <a:rPr lang="de-DE" b="1" dirty="0"/>
              <a:t> </a:t>
            </a:r>
            <a:r>
              <a:rPr lang="de-DE" b="1" dirty="0" smtClean="0"/>
              <a:t>   sudo npm install –g watch-http-server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$() and jQuery()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$() is a synonym for jQuery()</a:t>
            </a:r>
          </a:p>
          <a:p>
            <a:r>
              <a:rPr lang="de-DE" dirty="0" smtClean="0"/>
              <a:t>$() or jQuery()</a:t>
            </a:r>
          </a:p>
          <a:p>
            <a:pPr lvl="1"/>
            <a:r>
              <a:rPr lang="de-DE" dirty="0" smtClean="0"/>
              <a:t> selects a DOM element</a:t>
            </a:r>
          </a:p>
          <a:p>
            <a:pPr lvl="1"/>
            <a:r>
              <a:rPr lang="de-DE" dirty="0" smtClean="0"/>
              <a:t>wraps jQuery functionality around it</a:t>
            </a:r>
          </a:p>
          <a:p>
            <a:pPr lvl="1"/>
            <a:r>
              <a:rPr lang="de-DE" dirty="0" smtClean="0"/>
              <a:t>returns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$() and jQuery()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$() is a synonym for jQuery()</a:t>
            </a:r>
          </a:p>
          <a:p>
            <a:r>
              <a:rPr lang="de-DE" dirty="0" smtClean="0"/>
              <a:t>$() or jQuery()</a:t>
            </a:r>
          </a:p>
          <a:p>
            <a:pPr lvl="1"/>
            <a:r>
              <a:rPr lang="de-DE" dirty="0" smtClean="0"/>
              <a:t> selects a DOM element</a:t>
            </a:r>
          </a:p>
          <a:p>
            <a:pPr lvl="1"/>
            <a:r>
              <a:rPr lang="de-DE" dirty="0" smtClean="0"/>
              <a:t>wraps jQuery functionality around it</a:t>
            </a:r>
          </a:p>
          <a:p>
            <a:pPr lvl="1"/>
            <a:r>
              <a:rPr lang="de-DE" dirty="0" smtClean="0"/>
              <a:t>returns it</a:t>
            </a:r>
          </a:p>
          <a:p>
            <a:r>
              <a:rPr lang="de-DE" b="1" dirty="0" smtClean="0"/>
              <a:t>It is not the native JavaScript Object for DOM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Selectors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Most Used Basic Selectors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2276872"/>
          <a:ext cx="835292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.CLASSNAME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 all elements with a specific class =</a:t>
                      </a:r>
                      <a:r>
                        <a:rPr lang="de-DE" baseline="0" dirty="0" smtClean="0"/>
                        <a:t> CLASSNAME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#IDNAME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</a:t>
                      </a:r>
                      <a:r>
                        <a:rPr lang="de-DE" baseline="0" dirty="0" smtClean="0"/>
                        <a:t> one element with a specific id = IDNAME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</a:t>
                      </a:r>
                      <a:r>
                        <a:rPr lang="de-DE" baseline="0" dirty="0" smtClean="0"/>
                        <a:t>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 all TAG2</a:t>
                      </a:r>
                      <a:r>
                        <a:rPr lang="de-DE" baseline="0" dirty="0" smtClean="0"/>
                        <a:t> elements which are children to TAG1</a:t>
                      </a:r>
                    </a:p>
                    <a:p>
                      <a:r>
                        <a:rPr lang="de-DE" baseline="0" dirty="0" smtClean="0"/>
                        <a:t>i.e. </a:t>
                      </a:r>
                      <a:r>
                        <a:rPr lang="de-DE" b="1" baseline="0" dirty="0" smtClean="0"/>
                        <a:t>li a </a:t>
                      </a:r>
                      <a:r>
                        <a:rPr lang="de-DE" b="0" baseline="0" dirty="0" smtClean="0"/>
                        <a:t>would give all anchor-tags within</a:t>
                      </a:r>
                      <a:endParaRPr lang="de-DE" b="1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 &gt;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</a:t>
                      </a:r>
                      <a:r>
                        <a:rPr lang="de-DE" b="0" baseline="0" dirty="0" smtClean="0"/>
                        <a:t> all TAG2 elements which are </a:t>
                      </a:r>
                      <a:r>
                        <a:rPr lang="de-DE" b="1" baseline="0" dirty="0" smtClean="0"/>
                        <a:t>direct children </a:t>
                      </a:r>
                      <a:r>
                        <a:rPr lang="de-DE" b="0" baseline="0" dirty="0" smtClean="0"/>
                        <a:t>to TAG1</a:t>
                      </a:r>
                    </a:p>
                    <a:p>
                      <a:r>
                        <a:rPr lang="de-DE" b="0" baseline="0" dirty="0" smtClean="0"/>
                        <a:t>i.e. </a:t>
                      </a:r>
                      <a:r>
                        <a:rPr lang="de-DE" b="1" baseline="0" dirty="0" smtClean="0"/>
                        <a:t>li &gt; a</a:t>
                      </a:r>
                      <a:r>
                        <a:rPr lang="de-DE" b="0" baseline="0" dirty="0" smtClean="0"/>
                        <a:t> would give all anchor-tags within as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TAG.CLASSNAME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 all TAG </a:t>
                      </a:r>
                      <a:r>
                        <a:rPr lang="de-DE" b="0" baseline="0" dirty="0" smtClean="0"/>
                        <a:t>elements which have the class CLASSNAME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TAG#IDNAME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 all TAG elements which have the class IDNAME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 +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 the</a:t>
                      </a:r>
                      <a:r>
                        <a:rPr lang="de-DE" b="0" baseline="0" dirty="0" smtClean="0"/>
                        <a:t> first adjacent TAG2 element after the TAG1 element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TAG1, TAG2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Selects</a:t>
                      </a:r>
                      <a:r>
                        <a:rPr lang="de-DE" b="0" baseline="0" dirty="0" smtClean="0"/>
                        <a:t> all Tags with TAG1 and all tags with TAG2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Selectors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de-DE" dirty="0" smtClean="0"/>
              <a:t>Advanced Advanced Selectors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2276872"/>
          <a:ext cx="83529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TAG:gq(0)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TAG which have index &gt; 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TAG:eq(0)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TAG which have index = 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TAG:lt(2)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TAG which have index &lt; 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TR:even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 all elements of TR which have even index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TR:odd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TR which have odd index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TR:nth-child(even)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TR which have even index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TR:nth-child(odd)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Selects</a:t>
                      </a:r>
                      <a:r>
                        <a:rPr lang="de-DE" baseline="0" dirty="0" smtClean="0"/>
                        <a:t> all elements of TR which have odd index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TD:contains(‘Hallo‘)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Selects all elements of TD which contain</a:t>
                      </a:r>
                      <a:r>
                        <a:rPr lang="de-DE" baseline="0" dirty="0" smtClean="0"/>
                        <a:t> a string ‘Hallo‘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Traversal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Each selected Element can be a starting point for further DOM traversal</a:t>
            </a:r>
          </a:p>
          <a:p>
            <a:pPr lvl="1"/>
            <a:r>
              <a:rPr lang="de-DE" dirty="0" smtClean="0"/>
              <a:t>Traversal = Walking along a path</a:t>
            </a:r>
          </a:p>
          <a:p>
            <a:r>
              <a:rPr lang="de-DE" dirty="0" smtClean="0"/>
              <a:t>An </a:t>
            </a:r>
            <a:r>
              <a:rPr lang="de-DE" b="1" dirty="0" smtClean="0"/>
              <a:t>element A</a:t>
            </a:r>
            <a:r>
              <a:rPr lang="de-DE" dirty="0" smtClean="0"/>
              <a:t> can be </a:t>
            </a:r>
          </a:p>
          <a:p>
            <a:pPr lvl="1"/>
            <a:r>
              <a:rPr lang="de-DE" dirty="0" smtClean="0"/>
              <a:t>Parent</a:t>
            </a:r>
          </a:p>
          <a:p>
            <a:pPr lvl="1"/>
            <a:r>
              <a:rPr lang="de-DE" dirty="0"/>
              <a:t>C</a:t>
            </a:r>
            <a:r>
              <a:rPr lang="de-DE" dirty="0" smtClean="0"/>
              <a:t>hild</a:t>
            </a:r>
          </a:p>
          <a:p>
            <a:pPr lvl="1"/>
            <a:r>
              <a:rPr lang="de-DE" dirty="0" smtClean="0"/>
              <a:t>Direct Sibling (by having the same direct parent)</a:t>
            </a:r>
          </a:p>
          <a:p>
            <a:pPr lvl="1"/>
            <a:r>
              <a:rPr lang="de-DE" dirty="0" smtClean="0"/>
              <a:t>Indirect Sibling (by having the same indirect parent)</a:t>
            </a:r>
          </a:p>
          <a:p>
            <a:pPr>
              <a:buNone/>
            </a:pPr>
            <a:r>
              <a:rPr lang="de-DE" dirty="0" smtClean="0"/>
              <a:t>... To an </a:t>
            </a:r>
            <a:r>
              <a:rPr lang="de-DE" b="1" dirty="0" smtClean="0"/>
              <a:t>element B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Introduction to JQuery</a:t>
            </a:r>
          </a:p>
          <a:p>
            <a:pPr marL="514350" indent="-514350">
              <a:buAutoNum type="arabicPeriod"/>
            </a:pPr>
            <a:r>
              <a:rPr lang="de-DE" dirty="0" smtClean="0"/>
              <a:t>The six core functions of JQuery</a:t>
            </a:r>
          </a:p>
          <a:p>
            <a:pPr marL="514350" indent="-514350">
              <a:buAutoNum type="arabicPeriod"/>
            </a:pPr>
            <a:r>
              <a:rPr lang="de-DE" dirty="0" smtClean="0"/>
              <a:t>Benefits of JQuery</a:t>
            </a:r>
          </a:p>
          <a:p>
            <a:pPr marL="514350" indent="-514350">
              <a:buAutoNum type="arabicPeriod"/>
            </a:pPr>
            <a:r>
              <a:rPr lang="de-DE" dirty="0" smtClean="0"/>
              <a:t>Introduction to NPM</a:t>
            </a:r>
          </a:p>
          <a:p>
            <a:pPr marL="514350" indent="-514350">
              <a:buAutoNum type="arabicPeriod"/>
            </a:pPr>
            <a:r>
              <a:rPr lang="de-DE" dirty="0" smtClean="0"/>
              <a:t>$() and jQuery()</a:t>
            </a:r>
          </a:p>
          <a:p>
            <a:pPr marL="514350" indent="-514350">
              <a:buAutoNum type="arabicPeriod"/>
            </a:pPr>
            <a:r>
              <a:rPr lang="de-DE" dirty="0" smtClean="0"/>
              <a:t>Selectors</a:t>
            </a:r>
          </a:p>
          <a:p>
            <a:pPr marL="514350" indent="-514350">
              <a:buAutoNum type="arabicPeriod"/>
            </a:pPr>
            <a:r>
              <a:rPr lang="de-DE" dirty="0" smtClean="0"/>
              <a:t>DOM Traversal</a:t>
            </a:r>
          </a:p>
          <a:p>
            <a:pPr marL="514350" indent="-514350">
              <a:buAutoNum type="arabicPeriod"/>
            </a:pPr>
            <a:r>
              <a:rPr lang="de-DE" dirty="0" smtClean="0"/>
              <a:t>Filter</a:t>
            </a:r>
          </a:p>
          <a:p>
            <a:pPr marL="514350" indent="-514350">
              <a:buAutoNum type="arabicPeriod"/>
            </a:pPr>
            <a:r>
              <a:rPr lang="de-DE" dirty="0" smtClean="0"/>
              <a:t>Chaining</a:t>
            </a:r>
          </a:p>
          <a:p>
            <a:pPr marL="514350" indent="-514350">
              <a:buAutoNum type="arabicPeriod"/>
            </a:pPr>
            <a:r>
              <a:rPr lang="de-DE" dirty="0" smtClean="0"/>
              <a:t>Native DOM </a:t>
            </a:r>
            <a:r>
              <a:rPr lang="de-DE" dirty="0" smtClean="0"/>
              <a:t>Objects</a:t>
            </a:r>
            <a:endParaRPr lang="de-DE" dirty="0" smtClean="0"/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Traversal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).parent() </a:t>
            </a:r>
          </a:p>
          <a:p>
            <a:pPr>
              <a:buNone/>
            </a:pPr>
            <a:r>
              <a:rPr lang="de-DE" dirty="0" smtClean="0"/>
              <a:t>	-&gt; gives the direct parent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).parents() </a:t>
            </a:r>
          </a:p>
          <a:p>
            <a:pPr>
              <a:buNone/>
            </a:pPr>
            <a:r>
              <a:rPr lang="de-DE" dirty="0" smtClean="0"/>
              <a:t>	-&gt; gives all parents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).children() </a:t>
            </a:r>
          </a:p>
          <a:p>
            <a:pPr>
              <a:buNone/>
            </a:pPr>
            <a:r>
              <a:rPr lang="de-DE" dirty="0" smtClean="0"/>
              <a:t>	-&gt; gives all children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E1</a:t>
            </a:r>
            <a:r>
              <a:rPr lang="de-DE" dirty="0" smtClean="0"/>
              <a:t>).parentsUntil(</a:t>
            </a:r>
            <a:r>
              <a:rPr lang="de-DE" b="1" dirty="0" smtClean="0"/>
              <a:t>E2</a:t>
            </a:r>
            <a:r>
              <a:rPr lang="de-DE" dirty="0" smtClean="0"/>
              <a:t>)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-&gt; gives all parent elements from </a:t>
            </a:r>
            <a:r>
              <a:rPr lang="de-DE" b="1" dirty="0" smtClean="0"/>
              <a:t>E1 </a:t>
            </a:r>
            <a:r>
              <a:rPr lang="de-DE" dirty="0" smtClean="0"/>
              <a:t>to </a:t>
            </a:r>
            <a:r>
              <a:rPr lang="de-DE" b="1" dirty="0" smtClean="0"/>
              <a:t>E2</a:t>
            </a:r>
          </a:p>
          <a:p>
            <a:pPr>
              <a:buNone/>
            </a:pPr>
            <a:r>
              <a:rPr lang="de-DE" b="1" dirty="0"/>
              <a:t> </a:t>
            </a:r>
            <a:r>
              <a:rPr lang="de-DE" b="1" dirty="0" smtClean="0"/>
              <a:t>       </a:t>
            </a:r>
            <a:r>
              <a:rPr lang="de-DE" dirty="0" smtClean="0"/>
              <a:t>except </a:t>
            </a:r>
            <a:r>
              <a:rPr lang="de-DE" b="1" dirty="0" smtClean="0"/>
              <a:t>E1 </a:t>
            </a:r>
            <a:r>
              <a:rPr lang="de-DE" dirty="0" smtClean="0"/>
              <a:t>and </a:t>
            </a:r>
            <a:r>
              <a:rPr lang="de-DE" b="1" dirty="0" smtClean="0"/>
              <a:t>E2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E1</a:t>
            </a:r>
            <a:r>
              <a:rPr lang="de-DE" dirty="0" smtClean="0"/>
              <a:t>).closest(</a:t>
            </a:r>
            <a:r>
              <a:rPr lang="de-DE" b="1" dirty="0" smtClean="0"/>
              <a:t>E2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dirty="0" smtClean="0"/>
              <a:t>	-&gt; either the closest sibling or the closest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parent that matches E2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Traversal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139952" y="177281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BODY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755576" y="357301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DIV#NAVBAR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>
          <a:xfrm>
            <a:off x="3682196" y="3573016"/>
            <a:ext cx="17886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DIV#CONTENT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P#A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>
          <a:xfrm>
            <a:off x="1259632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P#B</a:t>
            </a:r>
            <a:endParaRPr lang="de-DE" b="1" dirty="0"/>
          </a:p>
        </p:txBody>
      </p:sp>
      <p:cxnSp>
        <p:nvCxnSpPr>
          <p:cNvPr id="9" name="Straight Arrow Connector 11"/>
          <p:cNvCxnSpPr>
            <a:stCxn id="7" idx="0"/>
            <a:endCxn id="5" idx="2"/>
          </p:cNvCxnSpPr>
          <p:nvPr/>
        </p:nvCxnSpPr>
        <p:spPr>
          <a:xfrm rot="5400000" flipH="1" flipV="1">
            <a:off x="611560" y="4005064"/>
            <a:ext cx="936104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8" idx="0"/>
            <a:endCxn id="5" idx="2"/>
          </p:cNvCxnSpPr>
          <p:nvPr/>
        </p:nvCxnSpPr>
        <p:spPr>
          <a:xfrm rot="16200000" flipV="1">
            <a:off x="1151620" y="4401108"/>
            <a:ext cx="936104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4" idx="2"/>
          </p:cNvCxnSpPr>
          <p:nvPr/>
        </p:nvCxnSpPr>
        <p:spPr>
          <a:xfrm rot="5400000" flipH="1" flipV="1">
            <a:off x="2375756" y="1376772"/>
            <a:ext cx="1368152" cy="3024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4" idx="2"/>
          </p:cNvCxnSpPr>
          <p:nvPr/>
        </p:nvCxnSpPr>
        <p:spPr>
          <a:xfrm rot="16200000" flipV="1">
            <a:off x="3890179" y="2886685"/>
            <a:ext cx="1368152" cy="4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91880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H3</a:t>
            </a:r>
            <a:endParaRPr lang="de-DE" b="1" dirty="0"/>
          </a:p>
        </p:txBody>
      </p:sp>
      <p:cxnSp>
        <p:nvCxnSpPr>
          <p:cNvPr id="19" name="Elbow Connector 18"/>
          <p:cNvCxnSpPr>
            <a:stCxn id="17" idx="0"/>
            <a:endCxn id="6" idx="2"/>
          </p:cNvCxnSpPr>
          <p:nvPr/>
        </p:nvCxnSpPr>
        <p:spPr>
          <a:xfrm rot="5400000" flipH="1" flipV="1">
            <a:off x="3782166" y="4146826"/>
            <a:ext cx="936104" cy="652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32040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FORM</a:t>
            </a:r>
            <a:endParaRPr lang="de-DE" b="1" dirty="0"/>
          </a:p>
        </p:txBody>
      </p:sp>
      <p:cxnSp>
        <p:nvCxnSpPr>
          <p:cNvPr id="21" name="Elbow Connector 20"/>
          <p:cNvCxnSpPr>
            <a:stCxn id="20" idx="0"/>
            <a:endCxn id="6" idx="2"/>
          </p:cNvCxnSpPr>
          <p:nvPr/>
        </p:nvCxnSpPr>
        <p:spPr>
          <a:xfrm rot="16200000" flipV="1">
            <a:off x="4502247" y="4079326"/>
            <a:ext cx="936104" cy="7875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44208" y="357301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DIV#FOOTER</a:t>
            </a:r>
            <a:endParaRPr lang="de-DE" b="1" dirty="0"/>
          </a:p>
        </p:txBody>
      </p:sp>
      <p:sp>
        <p:nvSpPr>
          <p:cNvPr id="43" name="Rectangle 42"/>
          <p:cNvSpPr/>
          <p:nvPr/>
        </p:nvSpPr>
        <p:spPr>
          <a:xfrm>
            <a:off x="6766965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DIV</a:t>
            </a:r>
            <a:endParaRPr lang="de-DE" b="1" dirty="0"/>
          </a:p>
        </p:txBody>
      </p:sp>
      <p:cxnSp>
        <p:nvCxnSpPr>
          <p:cNvPr id="47" name="Straight Arrow Connector 46"/>
          <p:cNvCxnSpPr>
            <a:stCxn id="43" idx="0"/>
            <a:endCxn id="24" idx="2"/>
          </p:cNvCxnSpPr>
          <p:nvPr/>
        </p:nvCxnSpPr>
        <p:spPr>
          <a:xfrm flipV="1">
            <a:off x="7199013" y="4005064"/>
            <a:ext cx="1279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4" idx="0"/>
            <a:endCxn id="4" idx="2"/>
          </p:cNvCxnSpPr>
          <p:nvPr/>
        </p:nvCxnSpPr>
        <p:spPr>
          <a:xfrm rot="16200000" flipV="1">
            <a:off x="5202070" y="1574794"/>
            <a:ext cx="1368152" cy="26282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67744" y="49411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P#C</a:t>
            </a:r>
            <a:endParaRPr lang="de-DE" b="1" dirty="0"/>
          </a:p>
        </p:txBody>
      </p:sp>
      <p:cxnSp>
        <p:nvCxnSpPr>
          <p:cNvPr id="25" name="Elbow Connector 24"/>
          <p:cNvCxnSpPr>
            <a:stCxn id="22" idx="0"/>
            <a:endCxn id="5" idx="2"/>
          </p:cNvCxnSpPr>
          <p:nvPr/>
        </p:nvCxnSpPr>
        <p:spPr>
          <a:xfrm rot="16200000" flipV="1">
            <a:off x="1655676" y="3897052"/>
            <a:ext cx="936104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81098" y="587727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SPAN</a:t>
            </a:r>
            <a:endParaRPr lang="de-DE" b="1" dirty="0"/>
          </a:p>
        </p:txBody>
      </p:sp>
      <p:cxnSp>
        <p:nvCxnSpPr>
          <p:cNvPr id="28" name="Straight Arrow Connector 27"/>
          <p:cNvCxnSpPr>
            <a:stCxn id="26" idx="0"/>
            <a:endCxn id="43" idx="2"/>
          </p:cNvCxnSpPr>
          <p:nvPr/>
        </p:nvCxnSpPr>
        <p:spPr>
          <a:xfrm flipH="1" flipV="1">
            <a:off x="7199013" y="5373216"/>
            <a:ext cx="14133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Traversal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).next() </a:t>
            </a:r>
          </a:p>
          <a:p>
            <a:pPr>
              <a:buNone/>
            </a:pPr>
            <a:r>
              <a:rPr lang="de-DE" dirty="0" smtClean="0"/>
              <a:t>	-&gt; gives the next direct sibling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).prev() </a:t>
            </a:r>
          </a:p>
          <a:p>
            <a:pPr>
              <a:buNone/>
            </a:pPr>
            <a:r>
              <a:rPr lang="de-DE" dirty="0" smtClean="0"/>
              <a:t>	-&gt; gives the previous direct sibling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).nextAll() </a:t>
            </a:r>
          </a:p>
          <a:p>
            <a:pPr>
              <a:buNone/>
            </a:pPr>
            <a:r>
              <a:rPr lang="de-DE" dirty="0" smtClean="0"/>
              <a:t>	-&gt; gives </a:t>
            </a:r>
            <a:r>
              <a:rPr lang="de-DE" b="1" u="sng" dirty="0" smtClean="0"/>
              <a:t>all</a:t>
            </a:r>
            <a:r>
              <a:rPr lang="de-DE" dirty="0" smtClean="0"/>
              <a:t> next direct siblings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).prevAll() </a:t>
            </a:r>
          </a:p>
          <a:p>
            <a:pPr>
              <a:buNone/>
            </a:pPr>
            <a:r>
              <a:rPr lang="de-DE" dirty="0" smtClean="0"/>
              <a:t>	-&gt; gives </a:t>
            </a:r>
            <a:r>
              <a:rPr lang="de-DE" b="1" u="sng" dirty="0" smtClean="0"/>
              <a:t>all</a:t>
            </a:r>
            <a:r>
              <a:rPr lang="de-DE" dirty="0" smtClean="0"/>
              <a:t> previous direct siblings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).siblings()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-&gt; gives </a:t>
            </a:r>
            <a:r>
              <a:rPr lang="de-DE" b="1" u="sng" dirty="0" smtClean="0"/>
              <a:t>all</a:t>
            </a:r>
            <a:r>
              <a:rPr lang="de-DE" dirty="0" smtClean="0"/>
              <a:t> siblings, including </a:t>
            </a:r>
            <a:r>
              <a:rPr lang="de-DE" b="1" dirty="0"/>
              <a:t>E</a:t>
            </a:r>
            <a:endParaRPr lang="de-DE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DOM Traversal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).nextAll().first()</a:t>
            </a:r>
          </a:p>
          <a:p>
            <a:pPr>
              <a:buNone/>
            </a:pPr>
            <a:r>
              <a:rPr lang="de-DE" dirty="0" smtClean="0"/>
              <a:t>	-&gt; gives the </a:t>
            </a:r>
            <a:r>
              <a:rPr lang="de-DE" b="1" u="sng" dirty="0" smtClean="0"/>
              <a:t>first</a:t>
            </a:r>
            <a:r>
              <a:rPr lang="de-DE" dirty="0" smtClean="0"/>
              <a:t> direct sibling of </a:t>
            </a:r>
            <a:r>
              <a:rPr lang="de-DE" b="1" dirty="0" smtClean="0"/>
              <a:t>E</a:t>
            </a:r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).nextAll().last()</a:t>
            </a:r>
          </a:p>
          <a:p>
            <a:pPr>
              <a:buNone/>
            </a:pPr>
            <a:r>
              <a:rPr lang="de-DE" dirty="0" smtClean="0"/>
              <a:t>	-&gt; gives the </a:t>
            </a:r>
            <a:r>
              <a:rPr lang="de-DE" b="1" u="sng" dirty="0" smtClean="0"/>
              <a:t>last</a:t>
            </a:r>
            <a:r>
              <a:rPr lang="de-DE" dirty="0" smtClean="0"/>
              <a:t> direct sibling of </a:t>
            </a:r>
            <a:r>
              <a:rPr lang="de-DE" b="1" dirty="0" smtClean="0"/>
              <a:t>E</a:t>
            </a: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Filter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Define a function that filters out selected DOM elements</a:t>
            </a:r>
          </a:p>
          <a:p>
            <a:r>
              <a:rPr lang="de-DE" dirty="0" smtClean="0"/>
              <a:t>If the function returns true, the element is considered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$(</a:t>
            </a:r>
            <a:r>
              <a:rPr lang="de-DE" b="1" dirty="0" smtClean="0"/>
              <a:t>E</a:t>
            </a:r>
            <a:r>
              <a:rPr lang="de-DE" dirty="0" smtClean="0"/>
              <a:t>).filter(function() { return true; })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-&gt;  considers all </a:t>
            </a:r>
            <a:r>
              <a:rPr lang="de-DE" b="1" dirty="0" smtClean="0"/>
              <a:t>E</a:t>
            </a:r>
            <a:r>
              <a:rPr lang="de-DE" dirty="0" smtClean="0"/>
              <a:t>, no filter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$(‘a‘).filter(function() { </a:t>
            </a:r>
          </a:p>
          <a:p>
            <a:pPr>
              <a:buNone/>
            </a:pPr>
            <a:r>
              <a:rPr lang="de-DE" dirty="0" smtClean="0"/>
              <a:t>	if (this.hostname.indexOf(‘google‘) !== -1)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return true;</a:t>
            </a:r>
          </a:p>
          <a:p>
            <a:pPr>
              <a:buNone/>
            </a:pPr>
            <a:r>
              <a:rPr lang="de-DE" dirty="0" smtClean="0"/>
              <a:t>});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-&gt; Selects all Links that point to Google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Chaining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Each Jquery selector returns an Object that methods, too</a:t>
            </a:r>
          </a:p>
          <a:p>
            <a:r>
              <a:rPr lang="de-DE" dirty="0" smtClean="0"/>
              <a:t>Calling a methods returns an Object again (and again, ...)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$(‘div.hallo‘).parent().closest(‘p‘).find(‘h3.world‘)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10. Native DOM Objects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Jquery does not return native DOM Objects, since it returns a Jquery wrapper around it</a:t>
            </a:r>
          </a:p>
          <a:p>
            <a:r>
              <a:rPr lang="de-DE" dirty="0" smtClean="0"/>
              <a:t>Nevertheless, Native DOM Objects can be extracted using Jquery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var el = $(‘div‘)[0];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var el = $(‘div‘).get(0);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11. Events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User-Driven events</a:t>
            </a:r>
          </a:p>
          <a:p>
            <a:pPr lvl="1"/>
            <a:r>
              <a:rPr lang="de-DE" dirty="0" smtClean="0"/>
              <a:t>Clicks</a:t>
            </a:r>
          </a:p>
          <a:p>
            <a:pPr lvl="1"/>
            <a:r>
              <a:rPr lang="de-DE" dirty="0" smtClean="0"/>
              <a:t>Keyboard Actions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System-Driven events</a:t>
            </a:r>
          </a:p>
          <a:p>
            <a:pPr lvl="1"/>
            <a:r>
              <a:rPr lang="de-DE" dirty="0" smtClean="0"/>
              <a:t>Page load complete</a:t>
            </a:r>
          </a:p>
          <a:p>
            <a:pPr lvl="1"/>
            <a:r>
              <a:rPr lang="de-DE" dirty="0" smtClean="0"/>
              <a:t>Video completes playing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12. Event Delegation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When creating an event for an element </a:t>
            </a:r>
            <a:r>
              <a:rPr lang="de-DE" b="1" dirty="0" smtClean="0"/>
              <a:t>E</a:t>
            </a:r>
            <a:r>
              <a:rPr lang="de-DE" dirty="0" smtClean="0"/>
              <a:t>,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b="1" dirty="0" smtClean="0"/>
              <a:t>E</a:t>
            </a:r>
            <a:r>
              <a:rPr lang="de-DE" dirty="0" smtClean="0"/>
              <a:t> needs to exist</a:t>
            </a:r>
          </a:p>
          <a:p>
            <a:r>
              <a:rPr lang="de-DE" dirty="0" smtClean="0"/>
              <a:t>What if we create another element </a:t>
            </a:r>
            <a:r>
              <a:rPr lang="de-DE" b="1" dirty="0" smtClean="0"/>
              <a:t>E2</a:t>
            </a:r>
            <a:r>
              <a:rPr lang="de-DE" dirty="0" smtClean="0"/>
              <a:t> for which we want to have the same event that is attached to </a:t>
            </a:r>
            <a:r>
              <a:rPr lang="de-DE" b="1" dirty="0" smtClean="0"/>
              <a:t>E</a:t>
            </a:r>
            <a:r>
              <a:rPr lang="de-DE" dirty="0" smtClean="0"/>
              <a:t>?</a:t>
            </a:r>
            <a:endParaRPr lang="de-DE" b="1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 to JQuery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 a JavaScript library</a:t>
            </a:r>
          </a:p>
          <a:p>
            <a:pPr lvl="1"/>
            <a:r>
              <a:rPr lang="de-DE" dirty="0" smtClean="0"/>
              <a:t>Not a framework</a:t>
            </a:r>
          </a:p>
          <a:p>
            <a:r>
              <a:rPr lang="de-DE" dirty="0" smtClean="0"/>
              <a:t>Automates a bunch of common VanillaJS tasks</a:t>
            </a:r>
          </a:p>
          <a:p>
            <a:pPr lvl="1"/>
            <a:r>
              <a:rPr lang="de-DE" dirty="0" smtClean="0"/>
              <a:t>„1 Line of Code“</a:t>
            </a:r>
          </a:p>
          <a:p>
            <a:r>
              <a:rPr lang="de-DE" dirty="0" smtClean="0"/>
              <a:t>10 years old</a:t>
            </a:r>
          </a:p>
          <a:p>
            <a:r>
              <a:rPr lang="de-DE" dirty="0" smtClean="0"/>
              <a:t>Cross-Browser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 to JQuery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JavaScript</a:t>
            </a:r>
            <a:endParaRPr lang="de-DE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868144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HTML</a:t>
            </a:r>
            <a:endParaRPr lang="de-DE" sz="2800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131840" y="364502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7944" y="2924944"/>
            <a:ext cx="10081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baseline="-25000" dirty="0" smtClean="0"/>
              <a:t>DOM</a:t>
            </a:r>
            <a:endParaRPr lang="de-DE" sz="40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 to JQuery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JavaScript</a:t>
            </a:r>
            <a:endParaRPr lang="de-DE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732240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HTML</a:t>
            </a:r>
            <a:endParaRPr lang="de-DE" sz="2800" b="1" dirty="0"/>
          </a:p>
        </p:txBody>
      </p:sp>
      <p:cxnSp>
        <p:nvCxnSpPr>
          <p:cNvPr id="7" name="Straight Arrow Connector 6"/>
          <p:cNvCxnSpPr>
            <a:stCxn id="4" idx="3"/>
            <a:endCxn id="10" idx="1"/>
          </p:cNvCxnSpPr>
          <p:nvPr/>
        </p:nvCxnSpPr>
        <p:spPr>
          <a:xfrm>
            <a:off x="2483768" y="36450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2996952"/>
            <a:ext cx="10081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baseline="-25000" dirty="0" smtClean="0"/>
              <a:t>DOM</a:t>
            </a:r>
            <a:endParaRPr lang="de-DE" sz="4000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491880" y="2852936"/>
            <a:ext cx="20162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JQuery</a:t>
            </a:r>
            <a:endParaRPr lang="de-DE" sz="2800" b="1" dirty="0"/>
          </a:p>
        </p:txBody>
      </p:sp>
      <p:cxnSp>
        <p:nvCxnSpPr>
          <p:cNvPr id="12" name="Straight Arrow Connector 11"/>
          <p:cNvCxnSpPr>
            <a:stCxn id="10" idx="3"/>
            <a:endCxn id="5" idx="1"/>
          </p:cNvCxnSpPr>
          <p:nvPr/>
        </p:nvCxnSpPr>
        <p:spPr>
          <a:xfrm>
            <a:off x="5508104" y="364502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1. Access DOM elements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$(‘div‘)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-&gt; </a:t>
            </a:r>
            <a:r>
              <a:rPr lang="de-DE" u="sng" dirty="0" smtClean="0"/>
              <a:t>access all DIV elements on the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2. Modify the appearance of a page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$(‘div‘).addClass(‘highlight‘);</a:t>
            </a:r>
          </a:p>
          <a:p>
            <a:pPr>
              <a:buNone/>
            </a:pPr>
            <a:r>
              <a:rPr lang="de-DE" dirty="0" smtClean="0"/>
              <a:t>    -&gt; add class highlight to all divs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$(‘div‘).removeClass(‘highlight‘);</a:t>
            </a:r>
          </a:p>
          <a:p>
            <a:pPr>
              <a:buNone/>
            </a:pPr>
            <a:r>
              <a:rPr lang="de-DE" dirty="0" smtClean="0"/>
              <a:t>    -&gt; remove class highlight from all divs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3. Alter the content of a page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	$(‘div‘).append(‘&lt;div&gt;Hallo World&lt;/div&gt;‘);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-&gt; adds a div with Hallo World to all divs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Six Core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b="1" dirty="0" smtClean="0"/>
              <a:t>4. Animate web page changes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	$(‘div‘).fadeOut();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-&gt; each div on the page fades out and  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	    disappears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$(‘div‘).slideUp();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-&gt; each div on the page slides up and disappears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On-screen Show (4:3)</PresentationFormat>
  <Paragraphs>247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JQuery Part 1</vt:lpstr>
      <vt:lpstr>1. Agenda</vt:lpstr>
      <vt:lpstr>1. Introduction to JQuery</vt:lpstr>
      <vt:lpstr>1. Introduction to JQuery</vt:lpstr>
      <vt:lpstr>1. Introduction to JQuery</vt:lpstr>
      <vt:lpstr>2. Six Core Functions</vt:lpstr>
      <vt:lpstr>2. Six Core Functions</vt:lpstr>
      <vt:lpstr>2. Six Core Functions</vt:lpstr>
      <vt:lpstr>2. Six Core Functions</vt:lpstr>
      <vt:lpstr>2. Six Core Functions</vt:lpstr>
      <vt:lpstr>2. Six Core Functions</vt:lpstr>
      <vt:lpstr>3. Benefits of JQuery</vt:lpstr>
      <vt:lpstr>3. Benefits of JQuery</vt:lpstr>
      <vt:lpstr>4. Introduction to NPM</vt:lpstr>
      <vt:lpstr>5. $() and jQuery()</vt:lpstr>
      <vt:lpstr>5. $() and jQuery()</vt:lpstr>
      <vt:lpstr>6. Selectors</vt:lpstr>
      <vt:lpstr>6. Selectors</vt:lpstr>
      <vt:lpstr>7. DOM Traversal</vt:lpstr>
      <vt:lpstr>7. DOM Traversal</vt:lpstr>
      <vt:lpstr>7. DOM Traversal</vt:lpstr>
      <vt:lpstr>7. DOM Traversal</vt:lpstr>
      <vt:lpstr>7. DOM Traversal</vt:lpstr>
      <vt:lpstr>8. Filter</vt:lpstr>
      <vt:lpstr>9. Chaining</vt:lpstr>
      <vt:lpstr>10. Native DOM Objects</vt:lpstr>
      <vt:lpstr>11. Events</vt:lpstr>
      <vt:lpstr>12. Event Delegation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janwin</dc:creator>
  <cp:lastModifiedBy>janwin</cp:lastModifiedBy>
  <cp:revision>96</cp:revision>
  <dcterms:created xsi:type="dcterms:W3CDTF">2017-10-03T14:46:07Z</dcterms:created>
  <dcterms:modified xsi:type="dcterms:W3CDTF">2017-11-16T08:35:02Z</dcterms:modified>
</cp:coreProperties>
</file>