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1" r:id="rId9"/>
    <p:sldId id="291" r:id="rId10"/>
    <p:sldId id="292" r:id="rId11"/>
    <p:sldId id="293" r:id="rId12"/>
    <p:sldId id="295" r:id="rId13"/>
    <p:sldId id="294" r:id="rId14"/>
    <p:sldId id="296" r:id="rId15"/>
    <p:sldId id="297" r:id="rId16"/>
    <p:sldId id="272" r:id="rId17"/>
    <p:sldId id="273" r:id="rId18"/>
    <p:sldId id="276" r:id="rId19"/>
    <p:sldId id="277" r:id="rId20"/>
    <p:sldId id="279" r:id="rId21"/>
    <p:sldId id="298" r:id="rId22"/>
    <p:sldId id="278" r:id="rId23"/>
    <p:sldId id="280" r:id="rId24"/>
    <p:sldId id="281" r:id="rId25"/>
    <p:sldId id="274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300" r:id="rId35"/>
    <p:sldId id="305" r:id="rId36"/>
    <p:sldId id="307" r:id="rId37"/>
    <p:sldId id="308" r:id="rId38"/>
    <p:sldId id="302" r:id="rId39"/>
    <p:sldId id="303" r:id="rId40"/>
    <p:sldId id="309" r:id="rId41"/>
    <p:sldId id="304" r:id="rId42"/>
    <p:sldId id="267" r:id="rId43"/>
    <p:sldId id="266" r:id="rId44"/>
    <p:sldId id="269" r:id="rId45"/>
    <p:sldId id="268" r:id="rId46"/>
    <p:sldId id="270" r:id="rId4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Excellence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Hard-Skills</c:v>
                </c:pt>
                <c:pt idx="1">
                  <c:v>Soft-Skills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0.30000000000000004</c:v>
                </c:pt>
                <c:pt idx="1">
                  <c:v>0.70000000000000007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Success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Hard-Skills</c:v>
                </c:pt>
                <c:pt idx="1">
                  <c:v>Soft-Skills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0.3000000000000001</c:v>
                </c:pt>
                <c:pt idx="1">
                  <c:v>0.70000000000000018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Success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Hard-Skills</c:v>
                </c:pt>
                <c:pt idx="1">
                  <c:v>Soft-Skills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0.30000000000000016</c:v>
                </c:pt>
                <c:pt idx="1">
                  <c:v>0.70000000000000029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EB2C-6D96-43BF-8249-2353D980B0B3}" type="datetimeFigureOut">
              <a:rPr lang="de-DE" smtClean="0"/>
              <a:pPr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9CBD-3D84-4D78-A0D9-79D34937AFCD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jan.schulz@cileria.co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ontac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NodeJS</a:t>
            </a:r>
            <a:br>
              <a:rPr lang="de-DE" dirty="0" smtClean="0"/>
            </a:br>
            <a:r>
              <a:rPr lang="de-DE" dirty="0" smtClean="0"/>
              <a:t>Part 2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COMPLEXITY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Becoming a developer is not easy</a:t>
            </a:r>
          </a:p>
          <a:p>
            <a:r>
              <a:rPr lang="de-DE" dirty="0" smtClean="0"/>
              <a:t>It involves dealing with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COMPLEXITY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Becoming a developer is not easy</a:t>
            </a:r>
          </a:p>
          <a:p>
            <a:r>
              <a:rPr lang="de-DE" dirty="0" smtClean="0"/>
              <a:t>It involves dealing with complexity</a:t>
            </a:r>
          </a:p>
          <a:p>
            <a:r>
              <a:rPr lang="de-DE" dirty="0" smtClean="0"/>
              <a:t>Dealing with complexity:</a:t>
            </a:r>
            <a:endParaRPr lang="de-DE" sz="6000" b="1" dirty="0" smtClean="0"/>
          </a:p>
          <a:p>
            <a:pPr lvl="1">
              <a:buNone/>
            </a:pPr>
            <a:endParaRPr lang="de-DE" sz="6000" b="1" dirty="0" smtClean="0"/>
          </a:p>
          <a:p>
            <a:pPr lvl="1">
              <a:buNone/>
            </a:pPr>
            <a:r>
              <a:rPr lang="de-DE" sz="6000" b="1" dirty="0"/>
              <a:t> </a:t>
            </a:r>
            <a:r>
              <a:rPr lang="de-DE" sz="6000" b="1" dirty="0" smtClean="0"/>
              <a:t>  Divide and Conquer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COMPLEXITY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This is complexity. It gives you the feeling of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being overchallenged which is </a:t>
            </a:r>
            <a:r>
              <a:rPr lang="de-DE" b="1" u="sng" dirty="0" smtClean="0"/>
              <a:t>normal</a:t>
            </a:r>
            <a:r>
              <a:rPr lang="de-DE" dirty="0" smtClean="0"/>
              <a:t>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	     How can you approach complexity?</a:t>
            </a:r>
            <a:endParaRPr lang="de-DE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2482480"/>
            <a:ext cx="3960440" cy="946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COMPLEXITY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Divide and Conquer:</a:t>
            </a:r>
          </a:p>
          <a:p>
            <a:pPr lvl="1">
              <a:buNone/>
            </a:pPr>
            <a:r>
              <a:rPr lang="de-DE" b="1" dirty="0" smtClean="0"/>
              <a:t>	</a:t>
            </a:r>
          </a:p>
          <a:p>
            <a:pPr lvl="1">
              <a:buNone/>
            </a:pPr>
            <a:endParaRPr lang="de-DE" b="1" dirty="0"/>
          </a:p>
          <a:p>
            <a:pPr lvl="1">
              <a:buNone/>
            </a:pPr>
            <a:endParaRPr lang="de-DE" b="1" dirty="0" smtClean="0"/>
          </a:p>
          <a:p>
            <a:pPr lvl="1">
              <a:buNone/>
            </a:pPr>
            <a:r>
              <a:rPr lang="de-DE" b="1" dirty="0" smtClean="0"/>
              <a:t> Dividing a complex problem into simple problems</a:t>
            </a:r>
          </a:p>
          <a:p>
            <a:pPr lvl="1">
              <a:buNone/>
            </a:pPr>
            <a:r>
              <a:rPr lang="de-DE" b="1" dirty="0"/>
              <a:t> </a:t>
            </a:r>
            <a:r>
              <a:rPr lang="de-DE" b="1" dirty="0" smtClean="0"/>
              <a:t>will make the complex problem a simple problem.</a:t>
            </a:r>
          </a:p>
          <a:p>
            <a:pPr lvl="1">
              <a:buNone/>
            </a:pPr>
            <a:r>
              <a:rPr lang="de-DE" b="1" dirty="0"/>
              <a:t> </a:t>
            </a:r>
            <a:r>
              <a:rPr lang="de-DE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COMPLEXITY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348880"/>
            <a:ext cx="8964488" cy="40324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sz="1800" dirty="0" smtClean="0"/>
              <a:t>We gather information ...</a:t>
            </a:r>
          </a:p>
          <a:p>
            <a:pPr>
              <a:buNone/>
            </a:pPr>
            <a:r>
              <a:rPr lang="de-DE" sz="1800" b="1" dirty="0" smtClean="0"/>
              <a:t>It is given that:</a:t>
            </a:r>
          </a:p>
          <a:p>
            <a:pPr>
              <a:buNone/>
            </a:pPr>
            <a:endParaRPr lang="de-DE" sz="1800" dirty="0"/>
          </a:p>
          <a:p>
            <a:pPr>
              <a:buAutoNum type="arabicPeriod"/>
            </a:pPr>
            <a:r>
              <a:rPr lang="de-DE" sz="1800" dirty="0" smtClean="0"/>
              <a:t>a,b,x,y &gt; 0</a:t>
            </a:r>
          </a:p>
          <a:p>
            <a:pPr>
              <a:buAutoNum type="arabicPeriod"/>
            </a:pPr>
            <a:r>
              <a:rPr lang="de-DE" sz="1800" dirty="0" smtClean="0"/>
              <a:t>a,b,x,y are natural numbers = { 1,2,3,4, ..., N } without the 0</a:t>
            </a:r>
          </a:p>
          <a:p>
            <a:pPr>
              <a:buAutoNum type="arabicPeriod"/>
            </a:pPr>
            <a:r>
              <a:rPr lang="de-DE" sz="1800" dirty="0" smtClean="0"/>
              <a:t>x + a = 2</a:t>
            </a:r>
          </a:p>
          <a:p>
            <a:pPr>
              <a:buAutoNum type="arabicPeriod"/>
            </a:pPr>
            <a:r>
              <a:rPr lang="de-DE" sz="1800" dirty="0"/>
              <a:t>b</a:t>
            </a:r>
            <a:r>
              <a:rPr lang="de-DE" sz="1800" dirty="0" smtClean="0"/>
              <a:t> &lt; y</a:t>
            </a:r>
          </a:p>
          <a:p>
            <a:pPr>
              <a:buAutoNum type="arabicPeriod"/>
            </a:pPr>
            <a:r>
              <a:rPr lang="de-DE" sz="1800" dirty="0"/>
              <a:t>b</a:t>
            </a:r>
            <a:r>
              <a:rPr lang="de-DE" sz="1800" dirty="0" smtClean="0"/>
              <a:t> + 4 = y / 4</a:t>
            </a:r>
          </a:p>
          <a:p>
            <a:pPr>
              <a:buAutoNum type="arabicPeriod"/>
            </a:pPr>
            <a:r>
              <a:rPr lang="de-DE" sz="1800" dirty="0" smtClean="0"/>
              <a:t>b + 1 = 2</a:t>
            </a:r>
          </a:p>
          <a:p>
            <a:pPr>
              <a:buAutoNum type="arabicPeriod"/>
            </a:pPr>
            <a:endParaRPr lang="de-DE" sz="1800" dirty="0"/>
          </a:p>
          <a:p>
            <a:pPr>
              <a:buNone/>
            </a:pPr>
            <a:r>
              <a:rPr lang="de-DE" sz="1800" dirty="0" smtClean="0"/>
              <a:t>... </a:t>
            </a:r>
            <a:r>
              <a:rPr lang="de-DE" sz="1800" dirty="0"/>
              <a:t>t</a:t>
            </a:r>
            <a:r>
              <a:rPr lang="de-DE" sz="1800" dirty="0" smtClean="0"/>
              <a:t>hose are all information you need to solve the problem. </a:t>
            </a:r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r>
              <a:rPr lang="de-DE" sz="1800" dirty="0" smtClean="0"/>
              <a:t>Task: Divide and Conquer this problem and solve the equation.</a:t>
            </a:r>
          </a:p>
          <a:p>
            <a:pPr>
              <a:buAutoNum type="arabicPeriod"/>
            </a:pPr>
            <a:endParaRPr lang="de-DE" sz="1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1556792"/>
            <a:ext cx="2808312" cy="6711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COMPLEXITY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dirty="0" smtClean="0"/>
              <a:t>Task:   Create a route /sum which accepts two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   body-parameters x and y and which uses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   the method POST. The route /add should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   return the sum of x + y as JSON.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   I.e. If x = 2 and y = 3, /sum should return </a:t>
            </a:r>
          </a:p>
          <a:p>
            <a:pPr>
              <a:buNone/>
            </a:pPr>
            <a:r>
              <a:rPr lang="de-DE" dirty="0" smtClean="0"/>
              <a:t>            { “sum“: 5 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Do not implement it. Analyze this task and until it </a:t>
            </a:r>
          </a:p>
          <a:p>
            <a:pPr>
              <a:buNone/>
            </a:pPr>
            <a:r>
              <a:rPr lang="de-DE" dirty="0" smtClean="0"/>
              <a:t>appears simple to you! Divide and Conquer!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55576" y="1484784"/>
            <a:ext cx="3816424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Front-End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4008" y="1484784"/>
            <a:ext cx="3816424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Back-End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55576" y="1484784"/>
            <a:ext cx="3816424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endParaRPr lang="de-DE" sz="2800" b="1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=</a:t>
            </a:r>
          </a:p>
          <a:p>
            <a:pPr algn="ctr"/>
            <a:endParaRPr lang="de-DE" sz="2800" b="1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HTTP-Client</a:t>
            </a: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(Chrome, Firefox, ...)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4008" y="1484784"/>
            <a:ext cx="3816424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Back-End</a:t>
            </a:r>
          </a:p>
          <a:p>
            <a:pPr algn="ctr"/>
            <a:endParaRPr lang="de-DE" sz="2800" b="1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=</a:t>
            </a:r>
          </a:p>
          <a:p>
            <a:pPr algn="ctr"/>
            <a:endParaRPr lang="de-DE" sz="2800" b="1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HTTP-Server</a:t>
            </a: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(NodeJS, PHP, 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What is HTTP?</a:t>
            </a:r>
          </a:p>
          <a:p>
            <a:pPr lvl="1"/>
            <a:r>
              <a:rPr lang="de-DE" dirty="0" smtClean="0"/>
              <a:t>HTTP: Protocol</a:t>
            </a:r>
          </a:p>
          <a:p>
            <a:pPr lvl="1"/>
            <a:r>
              <a:rPr lang="de-DE" dirty="0" smtClean="0"/>
              <a:t>Protocol = Set of commands</a:t>
            </a:r>
          </a:p>
          <a:p>
            <a:pPr lvl="1"/>
            <a:r>
              <a:rPr lang="de-DE" dirty="0" smtClean="0"/>
              <a:t>Most used HTTP-commands</a:t>
            </a:r>
          </a:p>
          <a:p>
            <a:pPr lvl="2"/>
            <a:r>
              <a:rPr lang="de-DE" b="1" u="sng" dirty="0" smtClean="0"/>
              <a:t>GET:</a:t>
            </a:r>
            <a:r>
              <a:rPr lang="de-DE" dirty="0" smtClean="0"/>
              <a:t> Reading a resource from a server</a:t>
            </a:r>
          </a:p>
          <a:p>
            <a:pPr lvl="2"/>
            <a:r>
              <a:rPr lang="de-DE" b="1" u="sng" dirty="0" smtClean="0"/>
              <a:t>POST:</a:t>
            </a:r>
            <a:r>
              <a:rPr lang="de-DE" dirty="0" smtClean="0"/>
              <a:t> Creating a new resource on a server</a:t>
            </a:r>
          </a:p>
          <a:p>
            <a:r>
              <a:rPr lang="de-DE" dirty="0" smtClean="0"/>
              <a:t>Command is either a ...</a:t>
            </a:r>
          </a:p>
          <a:p>
            <a:pPr lvl="1"/>
            <a:r>
              <a:rPr lang="de-DE" dirty="0" smtClean="0"/>
              <a:t>REQUEST</a:t>
            </a:r>
          </a:p>
          <a:p>
            <a:pPr lvl="1"/>
            <a:r>
              <a:rPr lang="de-DE" dirty="0" smtClean="0"/>
              <a:t>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What is HTTP?</a:t>
            </a:r>
          </a:p>
          <a:p>
            <a:pPr lvl="1"/>
            <a:r>
              <a:rPr lang="de-DE" dirty="0" smtClean="0"/>
              <a:t>HTTP: Protocol</a:t>
            </a:r>
          </a:p>
          <a:p>
            <a:pPr lvl="1"/>
            <a:r>
              <a:rPr lang="de-DE" dirty="0" smtClean="0"/>
              <a:t>Protocol = Set of commands</a:t>
            </a:r>
          </a:p>
          <a:p>
            <a:pPr lvl="1"/>
            <a:r>
              <a:rPr lang="de-DE" dirty="0" smtClean="0"/>
              <a:t>Most used HTTP-commands</a:t>
            </a:r>
          </a:p>
          <a:p>
            <a:pPr lvl="2"/>
            <a:r>
              <a:rPr lang="de-DE" b="1" u="sng" dirty="0" smtClean="0"/>
              <a:t>GET:</a:t>
            </a:r>
            <a:r>
              <a:rPr lang="de-DE" dirty="0" smtClean="0"/>
              <a:t> Reading a resource from a server</a:t>
            </a:r>
          </a:p>
          <a:p>
            <a:pPr lvl="2"/>
            <a:r>
              <a:rPr lang="de-DE" b="1" u="sng" dirty="0" smtClean="0"/>
              <a:t>POST:</a:t>
            </a:r>
            <a:r>
              <a:rPr lang="de-DE" dirty="0" smtClean="0"/>
              <a:t> Creating a new resource on a server</a:t>
            </a:r>
          </a:p>
          <a:p>
            <a:r>
              <a:rPr lang="de-DE" dirty="0" smtClean="0"/>
              <a:t>Command is either a ...</a:t>
            </a:r>
          </a:p>
          <a:p>
            <a:pPr lvl="1"/>
            <a:r>
              <a:rPr lang="de-DE" dirty="0" smtClean="0"/>
              <a:t>REQUEST</a:t>
            </a:r>
          </a:p>
          <a:p>
            <a:pPr lvl="1"/>
            <a:r>
              <a:rPr lang="de-DE" dirty="0" smtClean="0"/>
              <a:t>RESPONSE</a:t>
            </a:r>
          </a:p>
          <a:p>
            <a:pPr lvl="2"/>
            <a:endParaRPr lang="de-DE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63688" y="1916832"/>
            <a:ext cx="5688632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tx1"/>
                </a:solidFill>
              </a:rPr>
              <a:t>How does an HTTP-command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Middleware</a:t>
            </a:r>
          </a:p>
          <a:p>
            <a:pPr marL="514350" indent="-514350">
              <a:buAutoNum type="arabicPeriod"/>
            </a:pPr>
            <a:r>
              <a:rPr lang="de-DE" dirty="0" smtClean="0"/>
              <a:t>Templates</a:t>
            </a:r>
          </a:p>
          <a:p>
            <a:pPr marL="514350" indent="-514350">
              <a:buAutoNum type="arabicPeriod"/>
            </a:pPr>
            <a:r>
              <a:rPr lang="de-DE" dirty="0" smtClean="0"/>
              <a:t>Relational Databases: SQL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69847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HEAD</a:t>
            </a:r>
            <a:endParaRPr lang="de-DE" sz="3600" dirty="0"/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698477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BODY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69847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HEAD</a:t>
            </a:r>
            <a:endParaRPr lang="de-DE" sz="3600" dirty="0"/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698477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BODY</a:t>
            </a:r>
            <a:endParaRPr lang="de-DE" sz="3600" dirty="0"/>
          </a:p>
        </p:txBody>
      </p:sp>
      <p:sp>
        <p:nvSpPr>
          <p:cNvPr id="6" name="Rectangle 5"/>
          <p:cNvSpPr/>
          <p:nvPr/>
        </p:nvSpPr>
        <p:spPr>
          <a:xfrm>
            <a:off x="1763688" y="1916832"/>
            <a:ext cx="5688632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tx1"/>
                </a:solidFill>
              </a:rPr>
              <a:t>The request </a:t>
            </a:r>
          </a:p>
          <a:p>
            <a:pPr algn="ctr"/>
            <a:r>
              <a:rPr lang="de-DE" sz="2800" dirty="0" smtClean="0">
                <a:solidFill>
                  <a:schemeClr val="tx1"/>
                </a:solidFill>
              </a:rPr>
              <a:t>/GET has an empty body!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There are </a:t>
            </a:r>
            <a:r>
              <a:rPr lang="de-DE" b="1" dirty="0" smtClean="0"/>
              <a:t>17 HTTP-REQUESTS</a:t>
            </a:r>
          </a:p>
          <a:p>
            <a:pPr lvl="1"/>
            <a:r>
              <a:rPr lang="de-DE" dirty="0" smtClean="0"/>
              <a:t>GET -&gt; show me a resource</a:t>
            </a:r>
          </a:p>
          <a:p>
            <a:pPr lvl="1"/>
            <a:r>
              <a:rPr lang="de-DE" dirty="0" smtClean="0"/>
              <a:t>POST -&gt; create a new resource based on the information in the request‘s body</a:t>
            </a:r>
          </a:p>
          <a:p>
            <a:pPr lvl="1"/>
            <a:r>
              <a:rPr lang="de-DE" dirty="0" smtClean="0"/>
              <a:t>PUT -&gt; change a resource based on the requests‘ body</a:t>
            </a:r>
          </a:p>
          <a:p>
            <a:pPr lvl="1"/>
            <a:r>
              <a:rPr lang="de-DE" dirty="0" smtClean="0"/>
              <a:t>DELETE -&gt; delete a resource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There are </a:t>
            </a:r>
            <a:r>
              <a:rPr lang="de-DE" b="1" dirty="0" smtClean="0"/>
              <a:t>50+ HTTP-RESPONSES</a:t>
            </a:r>
          </a:p>
          <a:p>
            <a:pPr lvl="1"/>
            <a:r>
              <a:rPr lang="de-DE" dirty="0" smtClean="0"/>
              <a:t>200 -&gt; OK, your request was processed completely</a:t>
            </a:r>
          </a:p>
          <a:p>
            <a:pPr lvl="1"/>
            <a:r>
              <a:rPr lang="de-DE" dirty="0" smtClean="0"/>
              <a:t>304 -&gt; the last 200 was not modified</a:t>
            </a:r>
          </a:p>
          <a:p>
            <a:pPr lvl="1"/>
            <a:r>
              <a:rPr lang="de-DE" dirty="0" smtClean="0"/>
              <a:t>404 -&gt; resource not found</a:t>
            </a:r>
          </a:p>
          <a:p>
            <a:pPr lvl="1"/>
            <a:r>
              <a:rPr lang="de-DE" dirty="0" smtClean="0"/>
              <a:t>400 -&gt; bad request, i.e. </a:t>
            </a:r>
            <a:r>
              <a:rPr lang="de-DE" dirty="0"/>
              <a:t>w</a:t>
            </a:r>
            <a:r>
              <a:rPr lang="de-DE" dirty="0" smtClean="0"/>
              <a:t>rong request head or  </a:t>
            </a:r>
          </a:p>
          <a:p>
            <a:pPr lvl="1">
              <a:buNone/>
            </a:pPr>
            <a:r>
              <a:rPr lang="de-DE" dirty="0" smtClean="0"/>
              <a:t>                body</a:t>
            </a:r>
          </a:p>
          <a:p>
            <a:pPr lvl="1"/>
            <a:r>
              <a:rPr lang="de-DE" dirty="0" smtClean="0"/>
              <a:t>408 -&gt; timeout, processing the request took too 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 are dealing with GET and POST requests</a:t>
            </a:r>
          </a:p>
          <a:p>
            <a:r>
              <a:rPr lang="de-DE" b="1" u="sng" dirty="0" smtClean="0"/>
              <a:t>GET requests</a:t>
            </a:r>
            <a:r>
              <a:rPr lang="de-DE" b="1" dirty="0" smtClean="0"/>
              <a:t> </a:t>
            </a:r>
            <a:r>
              <a:rPr lang="de-DE" dirty="0" smtClean="0"/>
              <a:t>have a head and an empty body</a:t>
            </a:r>
          </a:p>
          <a:p>
            <a:r>
              <a:rPr lang="de-DE" b="1" u="sng" dirty="0" smtClean="0"/>
              <a:t>POST requests</a:t>
            </a:r>
            <a:r>
              <a:rPr lang="de-DE" dirty="0" smtClean="0"/>
              <a:t> have a head and an non-empty body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HTTP-Client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6256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HTTP-Server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67744" y="3429000"/>
            <a:ext cx="45365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68325" y="2924944"/>
            <a:ext cx="169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REQUEST</a:t>
            </a:r>
            <a:r>
              <a:rPr lang="de-DE" dirty="0" smtClean="0"/>
              <a:t>: GET /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3275856" y="36450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HEAD: GET /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75856" y="4077072"/>
            <a:ext cx="23762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BODY: (EMPTY)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556792"/>
            <a:ext cx="397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Client/Server communication example</a:t>
            </a:r>
          </a:p>
          <a:p>
            <a:r>
              <a:rPr lang="de-DE" b="1" dirty="0" smtClean="0"/>
              <a:t> You open a website www.google.com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 : HTTP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HTTP-Client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6256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HTTP-Server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67744" y="3356992"/>
            <a:ext cx="45365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68325" y="2924944"/>
            <a:ext cx="165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RESPONSE</a:t>
            </a:r>
            <a:r>
              <a:rPr lang="de-DE" dirty="0" smtClean="0"/>
              <a:t>: 200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3275856" y="36450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HEAD: CODE: 200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75856" y="4077072"/>
            <a:ext cx="237626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BODY:</a:t>
            </a:r>
          </a:p>
          <a:p>
            <a:pPr algn="ctr"/>
            <a:r>
              <a:rPr lang="de-DE" dirty="0" smtClean="0"/>
              <a:t>&lt;html&gt;</a:t>
            </a:r>
          </a:p>
          <a:p>
            <a:pPr algn="ctr"/>
            <a:r>
              <a:rPr lang="de-DE" dirty="0" smtClean="0"/>
              <a:t>       &lt;head&gt;</a:t>
            </a:r>
          </a:p>
          <a:p>
            <a:pPr algn="ctr"/>
            <a:r>
              <a:rPr lang="de-DE" dirty="0" smtClean="0"/>
              <a:t>         &lt;/head&gt;</a:t>
            </a:r>
          </a:p>
          <a:p>
            <a:pPr algn="ctr"/>
            <a:r>
              <a:rPr lang="de-DE" dirty="0" smtClean="0"/>
              <a:t>              &lt;body&gt;	           </a:t>
            </a:r>
          </a:p>
          <a:p>
            <a:pPr algn="ctr"/>
            <a:r>
              <a:rPr lang="de-DE" dirty="0" smtClean="0"/>
              <a:t>        &lt;/body&gt;</a:t>
            </a:r>
          </a:p>
          <a:p>
            <a:pPr algn="ctr"/>
            <a:r>
              <a:rPr lang="de-DE" dirty="0" smtClean="0"/>
              <a:t>&lt;/html&gt;</a:t>
            </a:r>
          </a:p>
          <a:p>
            <a:pPr algn="ctr"/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627784" y="1556792"/>
            <a:ext cx="401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Client/Server communication example</a:t>
            </a:r>
          </a:p>
          <a:p>
            <a:r>
              <a:rPr lang="de-DE" b="1" dirty="0" smtClean="0"/>
              <a:t>You receive an answer from Google.com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 : HTTP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HTTP-Client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6256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HTTP-Server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67744" y="3429000"/>
            <a:ext cx="45365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68325" y="2924944"/>
            <a:ext cx="18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REQUEST</a:t>
            </a:r>
            <a:r>
              <a:rPr lang="de-DE" dirty="0" smtClean="0"/>
              <a:t>: POST /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3275856" y="3645024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HEAD: POST /contacts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75856" y="4077072"/>
            <a:ext cx="26642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BODY: </a:t>
            </a:r>
            <a:endParaRPr lang="de-DE" sz="1400" dirty="0"/>
          </a:p>
          <a:p>
            <a:r>
              <a:rPr lang="de-DE" sz="1400" dirty="0" smtClean="0"/>
              <a:t>{</a:t>
            </a:r>
          </a:p>
          <a:p>
            <a:r>
              <a:rPr lang="de-DE" sz="1400" dirty="0" smtClean="0"/>
              <a:t>      name: “Jan“,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email: </a:t>
            </a:r>
            <a:r>
              <a:rPr lang="de-DE" sz="1400" dirty="0" smtClean="0">
                <a:hlinkClick r:id="rId2"/>
              </a:rPr>
              <a:t>jan.schulz@cileria.com</a:t>
            </a:r>
            <a:r>
              <a:rPr lang="de-DE" sz="1400" dirty="0" smtClean="0"/>
              <a:t>,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text: “Hallo World“</a:t>
            </a:r>
          </a:p>
          <a:p>
            <a:r>
              <a:rPr lang="de-DE" sz="1400" dirty="0"/>
              <a:t>}</a:t>
            </a:r>
            <a:endParaRPr lang="de-DE" sz="1400" dirty="0" smtClean="0"/>
          </a:p>
          <a:p>
            <a:r>
              <a:rPr lang="de-DE" dirty="0"/>
              <a:t> </a:t>
            </a:r>
            <a:r>
              <a:rPr lang="de-DE" dirty="0" smtClean="0"/>
              <a:t>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1060" y="1268760"/>
            <a:ext cx="5771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                    </a:t>
            </a:r>
            <a:r>
              <a:rPr lang="de-DE" b="1" u="sng" dirty="0" smtClean="0"/>
              <a:t>Client/Server communication example</a:t>
            </a:r>
          </a:p>
          <a:p>
            <a:r>
              <a:rPr lang="de-DE" b="1" dirty="0" smtClean="0"/>
              <a:t> You post a new contact request to your localhost/contacts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 : HTTP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HTTP-Client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6256" y="2204864"/>
            <a:ext cx="1656184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HTTP-Server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67744" y="3356992"/>
            <a:ext cx="45365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68325" y="2924944"/>
            <a:ext cx="165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RESPONSE</a:t>
            </a:r>
            <a:r>
              <a:rPr lang="de-DE" dirty="0" smtClean="0"/>
              <a:t>: 200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3275856" y="36450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HEAD: CODE: 200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75856" y="4077072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{</a:t>
            </a:r>
          </a:p>
          <a:p>
            <a:r>
              <a:rPr lang="de-DE" dirty="0" smtClean="0"/>
              <a:t>       errorCode: “0“</a:t>
            </a:r>
          </a:p>
          <a:p>
            <a:r>
              <a:rPr lang="de-DE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7784" y="1556792"/>
            <a:ext cx="384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Client/Server communication example</a:t>
            </a:r>
          </a:p>
          <a:p>
            <a:r>
              <a:rPr lang="de-DE" b="1" dirty="0" smtClean="0"/>
              <a:t>You receive an answer from localhost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What‘s the purpose of browsers like Chrome/Firefox/etc. ?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Middleware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Middleware: Code that sits between two layers of software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2123728" y="3356992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REQUEST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3728" y="5589240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RESPONSE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211960" y="4005064"/>
            <a:ext cx="360040" cy="153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What‘s the purpose of browsers like Chrome/Firefox/etc. ?</a:t>
            </a:r>
          </a:p>
          <a:p>
            <a:r>
              <a:rPr lang="de-DE" dirty="0" smtClean="0"/>
              <a:t>They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GET the HTML, JavaScript and CSS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What‘s the purpose of browsers like Chrome/Firefox/etc. ?</a:t>
            </a:r>
          </a:p>
          <a:p>
            <a:r>
              <a:rPr lang="de-DE" dirty="0" smtClean="0"/>
              <a:t>They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GET the HTML, JavaScript and 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u="sng" dirty="0" smtClean="0"/>
              <a:t>Render</a:t>
            </a:r>
            <a:r>
              <a:rPr lang="de-DE" b="1" dirty="0" smtClean="0"/>
              <a:t> </a:t>
            </a:r>
            <a:r>
              <a:rPr lang="de-DE" dirty="0" smtClean="0"/>
              <a:t>a website using HTML and 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What‘s the purpose of browsers like Chrome/Firefox/etc. ?</a:t>
            </a:r>
          </a:p>
          <a:p>
            <a:r>
              <a:rPr lang="de-DE" dirty="0" smtClean="0"/>
              <a:t>They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GET the HTML, JavaScript and 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u="sng" dirty="0" smtClean="0"/>
              <a:t>Render</a:t>
            </a:r>
            <a:r>
              <a:rPr lang="de-DE" b="1" dirty="0" smtClean="0"/>
              <a:t> </a:t>
            </a:r>
            <a:r>
              <a:rPr lang="de-DE" dirty="0" smtClean="0"/>
              <a:t>a website using HTML and 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u="sng" dirty="0" smtClean="0"/>
              <a:t>Compile</a:t>
            </a:r>
            <a:r>
              <a:rPr lang="de-DE" b="1" dirty="0" smtClean="0"/>
              <a:t> </a:t>
            </a:r>
            <a:r>
              <a:rPr lang="de-DE" dirty="0" smtClean="0"/>
              <a:t>JavaScript and make the website interactive.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HTTP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dirty="0" smtClean="0"/>
              <a:t>Task: 25 mins</a:t>
            </a:r>
          </a:p>
          <a:p>
            <a:pPr>
              <a:buNone/>
            </a:pPr>
            <a:endParaRPr lang="de-DE" dirty="0"/>
          </a:p>
          <a:p>
            <a:pPr marL="514350" indent="-514350">
              <a:buAutoNum type="arabicPeriod"/>
            </a:pPr>
            <a:r>
              <a:rPr lang="de-DE" dirty="0" smtClean="0"/>
              <a:t>Describe the difference between frontend and backend development.</a:t>
            </a:r>
          </a:p>
          <a:p>
            <a:pPr marL="514350" indent="-514350">
              <a:buAutoNum type="arabicPeriod"/>
            </a:pPr>
            <a:r>
              <a:rPr lang="de-DE" dirty="0" smtClean="0"/>
              <a:t>Describe the difference between JavaScript run in your browser and JavaScript run on your NodeJS-server.</a:t>
            </a:r>
          </a:p>
          <a:p>
            <a:pPr marL="514350" indent="-514350">
              <a:buAutoNum type="arabicPeriod"/>
            </a:pPr>
            <a:r>
              <a:rPr lang="de-DE" dirty="0" smtClean="0"/>
              <a:t>Describe the difference between $.get() (Jquery) and app.get() (NodeJS).</a:t>
            </a:r>
          </a:p>
          <a:p>
            <a:pPr marL="514350" indent="-514350">
              <a:buAutoNum type="arabicPeriod"/>
            </a:pPr>
            <a:r>
              <a:rPr lang="de-DE" dirty="0" smtClean="0"/>
              <a:t>Do you have access on your DOM-elements in your NodeJS – application?</a:t>
            </a:r>
          </a:p>
          <a:p>
            <a:pPr marL="514350" indent="-514350">
              <a:buAutoNum type="arabicPeriod"/>
            </a:pPr>
            <a:r>
              <a:rPr lang="de-DE" dirty="0" smtClean="0"/>
              <a:t>Do you have access to the filesystem (i.e. “/home/user/halloworld.txt“) from our frontend code?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Teamwork</a:t>
            </a:r>
            <a:endParaRPr lang="de-DE" dirty="0"/>
          </a:p>
        </p:txBody>
      </p:sp>
      <p:pic>
        <p:nvPicPr>
          <p:cNvPr id="53250" name="Picture 2" descr="Bildergebnis für microsoft found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5832648" cy="4373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Teamwork</a:t>
            </a:r>
            <a:endParaRPr lang="de-DE" dirty="0"/>
          </a:p>
        </p:txBody>
      </p:sp>
      <p:pic>
        <p:nvPicPr>
          <p:cNvPr id="56322" name="Picture 2" descr="Ähnliches F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6995061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Teamwork</a:t>
            </a:r>
            <a:endParaRPr lang="de-DE" dirty="0"/>
          </a:p>
        </p:txBody>
      </p:sp>
      <p:pic>
        <p:nvPicPr>
          <p:cNvPr id="59394" name="Picture 2" descr="Bildergebnis für facebook founding te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6657975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Teamwork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  It is only fun working with </a:t>
            </a:r>
            <a:r>
              <a:rPr lang="de-DE" b="1" u="sng" dirty="0" smtClean="0"/>
              <a:t>excellent</a:t>
            </a:r>
            <a:r>
              <a:rPr lang="de-DE" dirty="0" smtClean="0"/>
              <a:t>  people.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Teamwork</a:t>
            </a:r>
            <a:endParaRPr lang="de-DE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547664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Teamwork</a:t>
            </a:r>
            <a:endParaRPr lang="de-DE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547664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03648" y="1621244"/>
            <a:ext cx="684076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2800" b="1" u="sng" dirty="0" smtClean="0"/>
              <a:t>However, Hard-Skills are a precondition.</a:t>
            </a:r>
          </a:p>
          <a:p>
            <a:endParaRPr lang="de-DE" sz="2800" b="1" dirty="0" smtClean="0"/>
          </a:p>
          <a:p>
            <a:r>
              <a:rPr lang="de-DE" sz="2800" b="1" dirty="0" smtClean="0"/>
              <a:t>Without any Hard-Skills</a:t>
            </a:r>
            <a:r>
              <a:rPr lang="de-DE" sz="2800" dirty="0" smtClean="0"/>
              <a:t>, Soft-Skills become meaningless. The team does not need you. </a:t>
            </a:r>
          </a:p>
          <a:p>
            <a:r>
              <a:rPr lang="de-DE" sz="2800" b="1" i="1" dirty="0" smtClean="0"/>
              <a:t>=&gt; The 5th Weel. No success.</a:t>
            </a:r>
          </a:p>
          <a:p>
            <a:endParaRPr lang="de-DE" sz="2800" dirty="0"/>
          </a:p>
          <a:p>
            <a:r>
              <a:rPr lang="de-DE" sz="2800" b="1" dirty="0" smtClean="0"/>
              <a:t>Without any Soft-Skills</a:t>
            </a:r>
            <a:r>
              <a:rPr lang="de-DE" sz="2800" dirty="0" smtClean="0"/>
              <a:t>, the team does not want you and takes the first chance of getting rid of you.</a:t>
            </a:r>
          </a:p>
          <a:p>
            <a:r>
              <a:rPr lang="de-DE" sz="2800" b="1" i="1" dirty="0" smtClean="0"/>
              <a:t>=&gt; The person non-grata. Low success.</a:t>
            </a:r>
            <a:endParaRPr lang="de-DE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Middleware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Middleware: Code that sits between two layers of software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123728" y="3356992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REQUEST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4509120"/>
            <a:ext cx="3816424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MIDDLEWARE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11960" y="4005064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123728" y="5589240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RESPONSE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211960" y="5105966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Teamwork</a:t>
            </a:r>
            <a:endParaRPr lang="de-DE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547664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03648" y="2335520"/>
            <a:ext cx="684076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2800" b="1" u="sng" dirty="0" smtClean="0"/>
              <a:t>Perfect Developer:</a:t>
            </a:r>
          </a:p>
          <a:p>
            <a:endParaRPr lang="de-DE" sz="2800" b="1" i="1" u="sng" dirty="0"/>
          </a:p>
          <a:p>
            <a:r>
              <a:rPr lang="de-DE" sz="2800" i="1" dirty="0" smtClean="0"/>
              <a:t>		Excellent Communicator</a:t>
            </a:r>
          </a:p>
          <a:p>
            <a:r>
              <a:rPr lang="de-DE" sz="2800" i="1" dirty="0" smtClean="0"/>
              <a:t>			         +</a:t>
            </a:r>
          </a:p>
          <a:p>
            <a:r>
              <a:rPr lang="de-DE" sz="2800" i="1" dirty="0" smtClean="0"/>
              <a:t>		   Very Good </a:t>
            </a:r>
            <a:r>
              <a:rPr lang="de-DE" sz="2800" i="1" dirty="0"/>
              <a:t>D</a:t>
            </a:r>
            <a:r>
              <a:rPr lang="de-DE" sz="2800" i="1" dirty="0" smtClean="0"/>
              <a:t>eveloper</a:t>
            </a:r>
            <a:endParaRPr lang="de-DE" sz="2800" i="1" dirty="0"/>
          </a:p>
          <a:p>
            <a:endParaRPr lang="de-DE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Teamwork</a:t>
            </a:r>
            <a:endParaRPr lang="de-DE" dirty="0"/>
          </a:p>
        </p:txBody>
      </p:sp>
      <p:pic>
        <p:nvPicPr>
          <p:cNvPr id="49154" name="Picture 2" descr="Bildergebnis für navy seals team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715000" cy="37528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149647" y="5661248"/>
            <a:ext cx="4917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What does this picture tell you?</a:t>
            </a:r>
            <a:endParaRPr lang="de-D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Relational Databases -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Relational Database: </a:t>
            </a:r>
          </a:p>
          <a:p>
            <a:pPr>
              <a:buNone/>
            </a:pP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87624" y="27089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John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Relational Databases -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Relational Database: </a:t>
            </a:r>
          </a:p>
          <a:p>
            <a:pPr>
              <a:buNone/>
            </a:pP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87624" y="27089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John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95736" y="42930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Street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Number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Main</a:t>
                      </a:r>
                      <a:r>
                        <a:rPr lang="de-DE" baseline="0" dirty="0" smtClean="0"/>
                        <a:t> Street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2051720" y="3573016"/>
            <a:ext cx="864096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Relational Databases -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Relational Database: </a:t>
            </a:r>
          </a:p>
          <a:p>
            <a:pPr>
              <a:buNone/>
            </a:pP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87624" y="27089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John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95736" y="42930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Street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Number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Main</a:t>
                      </a:r>
                      <a:r>
                        <a:rPr lang="de-DE" baseline="0" dirty="0" smtClean="0"/>
                        <a:t> Street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2051720" y="3573016"/>
            <a:ext cx="864096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5616" y="5661248"/>
            <a:ext cx="726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Task: How would this look as JavaScript Object?</a:t>
            </a:r>
            <a:endParaRPr lang="de-D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Relational Databases -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{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firstname: ‘John‘,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lastname: ‘Doe‘,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address: {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street: ‘Main Street‘,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number: 2</a:t>
            </a:r>
          </a:p>
          <a:p>
            <a:pPr>
              <a:buNone/>
            </a:pPr>
            <a:r>
              <a:rPr lang="de-DE" dirty="0" smtClean="0"/>
              <a:t>    }</a:t>
            </a:r>
          </a:p>
          <a:p>
            <a:pPr>
              <a:buNone/>
            </a:pPr>
            <a:r>
              <a:rPr lang="de-DE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Relational Databases -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b="1" u="sng" dirty="0" smtClean="0"/>
              <a:t>Task: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Implement two routes for your personal blog NodeJS server.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GET /contact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Lists all of your contact requests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POST /contact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Creates a new contact request.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 smtClean="0"/>
              <a:t>Note: Create a MySQL database and a table for this.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Middleware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Middleware: Code that sits between two layers of software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123728" y="3356992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REQUEST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4509120"/>
            <a:ext cx="3816424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MIDDLEWARE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11960" y="4005064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123728" y="5589240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RESPONSE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211960" y="5105966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664790" y="5105966"/>
            <a:ext cx="8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next() 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Middleware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Middleware: </a:t>
            </a:r>
            <a:r>
              <a:rPr lang="de-DE" b="1" u="sng" dirty="0" smtClean="0">
                <a:solidFill>
                  <a:schemeClr val="tx1"/>
                </a:solidFill>
              </a:rPr>
              <a:t>creates re-usable ways of dealing with HTTP-requests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Templates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A blueprint for HTML-files</a:t>
            </a:r>
          </a:p>
          <a:p>
            <a:r>
              <a:rPr lang="de-DE" dirty="0" smtClean="0"/>
              <a:t>Placeholders will be replaced by JavaScript-variables when a template is rendered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&lt;html&gt;</a:t>
            </a:r>
          </a:p>
          <a:p>
            <a:pPr>
              <a:buNone/>
            </a:pPr>
            <a:r>
              <a:rPr lang="de-DE" dirty="0" smtClean="0"/>
              <a:t>	&lt;head&gt;&lt;/head&gt;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b="1" dirty="0" smtClean="0"/>
              <a:t>&lt;% if (halloworld) %&gt;</a:t>
            </a:r>
            <a:r>
              <a:rPr lang="de-DE" dirty="0"/>
              <a:t>	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	&lt;h2&gt;</a:t>
            </a:r>
            <a:r>
              <a:rPr lang="de-DE" b="1" dirty="0" smtClean="0"/>
              <a:t>&lt;%=halloworld%&gt;</a:t>
            </a:r>
            <a:r>
              <a:rPr lang="de-DE" dirty="0" smtClean="0"/>
              <a:t>&lt;/h2&gt;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b="1" dirty="0" smtClean="0"/>
              <a:t>&lt;% } %&gt;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&lt;body&gt;&lt;/body&gt;</a:t>
            </a:r>
          </a:p>
          <a:p>
            <a:pPr>
              <a:buNone/>
            </a:pPr>
            <a:r>
              <a:rPr lang="de-DE" dirty="0" smtClean="0"/>
              <a:t>&lt;/html&gt;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Templates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de-DE" b="1" u="sng" dirty="0" smtClean="0"/>
              <a:t>Task: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Convert your personal blog to your own NodeJS </a:t>
            </a:r>
          </a:p>
          <a:p>
            <a:pPr>
              <a:buNone/>
            </a:pPr>
            <a:r>
              <a:rPr lang="de-DE" dirty="0" smtClean="0"/>
              <a:t>server.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1.) Create a static asset /public</a:t>
            </a:r>
          </a:p>
          <a:p>
            <a:pPr>
              <a:buNone/>
            </a:pPr>
            <a:r>
              <a:rPr lang="de-DE" dirty="0" smtClean="0"/>
              <a:t>2.) Implement a route GET /</a:t>
            </a:r>
          </a:p>
          <a:p>
            <a:pPr>
              <a:buNone/>
            </a:pPr>
            <a:r>
              <a:rPr lang="de-DE" dirty="0" smtClean="0"/>
              <a:t>3.) Convert your HTML file to an EJS template.</a:t>
            </a:r>
          </a:p>
          <a:p>
            <a:pPr>
              <a:buNone/>
            </a:pPr>
            <a:r>
              <a:rPr lang="de-DE" dirty="0" smtClean="0"/>
              <a:t>4.) Implement two routes in your app.js</a:t>
            </a:r>
          </a:p>
          <a:p>
            <a:pPr>
              <a:buNone/>
            </a:pPr>
            <a:r>
              <a:rPr lang="de-DE" dirty="0" smtClean="0"/>
              <a:t>		GET /contacts</a:t>
            </a:r>
          </a:p>
          <a:p>
            <a:pPr>
              <a:buNone/>
            </a:pPr>
            <a:r>
              <a:rPr lang="de-DE" dirty="0" smtClean="0"/>
              <a:t>		POST /contacts</a:t>
            </a:r>
          </a:p>
          <a:p>
            <a:pPr>
              <a:buFontTx/>
              <a:buChar char="-"/>
            </a:pPr>
            <a:r>
              <a:rPr lang="de-DE" dirty="0" smtClean="0"/>
              <a:t>for GET /contacts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1. Open a file contacts.json which is in the root folder of the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     server.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2. If it does not exist, create it with the initial content “[]“. Otherwise, read its contents and return them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     as JSON.</a:t>
            </a:r>
          </a:p>
          <a:p>
            <a:pPr>
              <a:buFontTx/>
              <a:buChar char="-"/>
            </a:pPr>
            <a:r>
              <a:rPr lang="de-DE" dirty="0" smtClean="0"/>
              <a:t>for POST /contacts</a:t>
            </a:r>
          </a:p>
          <a:p>
            <a:pPr>
              <a:buNone/>
            </a:pPr>
            <a:r>
              <a:rPr lang="de-DE" dirty="0" smtClean="0"/>
              <a:t>		1. Open a file contacts.json which is in the root folder of the </a:t>
            </a:r>
          </a:p>
          <a:p>
            <a:pPr>
              <a:buNone/>
            </a:pPr>
            <a:r>
              <a:rPr lang="de-DE" dirty="0" smtClean="0"/>
              <a:t>		     server.</a:t>
            </a:r>
          </a:p>
          <a:p>
            <a:pPr>
              <a:buNone/>
            </a:pPr>
            <a:r>
              <a:rPr lang="de-DE" dirty="0" smtClean="0"/>
              <a:t>		2. If it does not exist, create it with the initial content “[]“. Otherwise, read its content and parse it as a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    </a:t>
            </a:r>
            <a:r>
              <a:rPr lang="de-DE" dirty="0"/>
              <a:t> </a:t>
            </a:r>
            <a:r>
              <a:rPr lang="de-DE" dirty="0" smtClean="0"/>
              <a:t>JavaScript object ( an array of objects ).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3. Read the POST body: you should receive 3 variables: name, email and text.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4. Construct an object in which you store name, email and text.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5. Push .4) into the array of 2.)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6. Stringify 5.) as JSON and then save it as contacts.json. (overwrite contacts.json)</a:t>
            </a:r>
          </a:p>
          <a:p>
            <a:pPr>
              <a:buNone/>
            </a:pPr>
            <a:r>
              <a:rPr lang="de-DE" dirty="0" smtClean="0"/>
              <a:t>5.) Change your IP-address in your $.ajax – Request in your main.js to </a:t>
            </a:r>
            <a:r>
              <a:rPr lang="de-DE" dirty="0" smtClean="0">
                <a:hlinkClick r:id="rId2"/>
              </a:rPr>
              <a:t>http://localhost:3000/contacts</a:t>
            </a:r>
            <a:r>
              <a:rPr lang="de-DE" dirty="0" smtClean="0"/>
              <a:t>. </a:t>
            </a:r>
          </a:p>
          <a:p>
            <a:pPr>
              <a:buNone/>
            </a:pPr>
            <a:r>
              <a:rPr lang="de-DE" dirty="0" smtClean="0"/>
              <a:t>6.) Test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EXCOURSE: COMPLEXITY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Becoming a developer is not easy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Microsoft Office PowerPoint</Application>
  <PresentationFormat>On-screen Show (4:3)</PresentationFormat>
  <Paragraphs>332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NodeJS Part 2</vt:lpstr>
      <vt:lpstr>Agenda</vt:lpstr>
      <vt:lpstr>1. Middleware</vt:lpstr>
      <vt:lpstr>1. Middleware</vt:lpstr>
      <vt:lpstr>1. Middleware</vt:lpstr>
      <vt:lpstr>1. Middleware</vt:lpstr>
      <vt:lpstr>2. Templates</vt:lpstr>
      <vt:lpstr>2. Templates</vt:lpstr>
      <vt:lpstr>EXCOURSE: COMPLEXITY</vt:lpstr>
      <vt:lpstr>EXCOURSE: COMPLEXITY</vt:lpstr>
      <vt:lpstr>EXCOURSE: COMPLEXITY</vt:lpstr>
      <vt:lpstr>EXCOURSE: COMPLEXITY</vt:lpstr>
      <vt:lpstr>EXCOURSE: COMPLEXITY</vt:lpstr>
      <vt:lpstr>EXCOURSE: COMPLEXITY</vt:lpstr>
      <vt:lpstr>EXCOURSE: COMPLEXITY</vt:lpstr>
      <vt:lpstr>EXCOURSE: HTTP</vt:lpstr>
      <vt:lpstr>EXCOURSE: HTTP</vt:lpstr>
      <vt:lpstr>EXCOURSE: HTTP</vt:lpstr>
      <vt:lpstr>EXCOURSE: HTTP</vt:lpstr>
      <vt:lpstr>EXCOURSE: HTTP</vt:lpstr>
      <vt:lpstr>EXCOURSE: HTTP</vt:lpstr>
      <vt:lpstr>EXCOURSE: HTTP</vt:lpstr>
      <vt:lpstr>EXCOURSE: HTTP</vt:lpstr>
      <vt:lpstr>EXCOURSE: HTTP</vt:lpstr>
      <vt:lpstr>EXCOURSE: HTTP</vt:lpstr>
      <vt:lpstr>EXCOURSE : HTTP</vt:lpstr>
      <vt:lpstr>EXCOURSE : HTTP</vt:lpstr>
      <vt:lpstr>EXCOURSE : HTTP</vt:lpstr>
      <vt:lpstr>EXCOURSE: HTTP</vt:lpstr>
      <vt:lpstr>EXCOURSE: HTTP</vt:lpstr>
      <vt:lpstr>EXCOURSE: HTTP</vt:lpstr>
      <vt:lpstr>EXCOURSE: HTTP</vt:lpstr>
      <vt:lpstr>EXCOURSE: HTTP</vt:lpstr>
      <vt:lpstr>EXCOURSE: Teamwork</vt:lpstr>
      <vt:lpstr>EXCOURSE: Teamwork</vt:lpstr>
      <vt:lpstr>EXCOURSE: Teamwork</vt:lpstr>
      <vt:lpstr>EXCOURSE: Teamwork</vt:lpstr>
      <vt:lpstr>EXCOURSE: Teamwork</vt:lpstr>
      <vt:lpstr>EXCOURSE: Teamwork</vt:lpstr>
      <vt:lpstr>EXCOURSE: Teamwork</vt:lpstr>
      <vt:lpstr>EXCOURSE: Teamwork</vt:lpstr>
      <vt:lpstr>3. Relational Databases - SQL</vt:lpstr>
      <vt:lpstr>3. Relational Databases - SQL</vt:lpstr>
      <vt:lpstr>3. Relational Databases - SQL</vt:lpstr>
      <vt:lpstr>3. Relational Databases - SQL</vt:lpstr>
      <vt:lpstr>3. Relational Databases - SQL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Part 2</dc:title>
  <dc:creator>janwin</dc:creator>
  <cp:lastModifiedBy>janwin</cp:lastModifiedBy>
  <cp:revision>151</cp:revision>
  <dcterms:created xsi:type="dcterms:W3CDTF">2017-11-21T12:58:29Z</dcterms:created>
  <dcterms:modified xsi:type="dcterms:W3CDTF">2017-12-12T06:52:01Z</dcterms:modified>
</cp:coreProperties>
</file>