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70" r:id="rId9"/>
    <p:sldId id="260" r:id="rId10"/>
    <p:sldId id="261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4" r:id="rId19"/>
    <p:sldId id="276" r:id="rId20"/>
    <p:sldId id="284" r:id="rId21"/>
    <p:sldId id="285" r:id="rId22"/>
    <p:sldId id="286" r:id="rId23"/>
    <p:sldId id="287" r:id="rId24"/>
    <p:sldId id="288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01" r:id="rId33"/>
    <p:sldId id="299" r:id="rId34"/>
    <p:sldId id="291" r:id="rId35"/>
    <p:sldId id="289" r:id="rId36"/>
    <p:sldId id="292" r:id="rId37"/>
    <p:sldId id="300" r:id="rId38"/>
    <p:sldId id="296" r:id="rId39"/>
    <p:sldId id="298" r:id="rId40"/>
    <p:sldId id="297" r:id="rId41"/>
    <p:sldId id="294" r:id="rId42"/>
    <p:sldId id="295" r:id="rId43"/>
    <p:sldId id="316" r:id="rId44"/>
    <p:sldId id="303" r:id="rId45"/>
    <p:sldId id="306" r:id="rId46"/>
    <p:sldId id="307" r:id="rId47"/>
    <p:sldId id="309" r:id="rId48"/>
    <p:sldId id="310" r:id="rId49"/>
    <p:sldId id="311" r:id="rId50"/>
    <p:sldId id="312" r:id="rId51"/>
    <p:sldId id="313" r:id="rId52"/>
    <p:sldId id="314" r:id="rId53"/>
    <p:sldId id="304" r:id="rId54"/>
    <p:sldId id="315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2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32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2808-C5A2-401F-A3CC-CC230719F6B2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49E3-5367-4259-B65B-32757CC6CBA9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devugees_shop2017@gmail.co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NodeJS</a:t>
            </a:r>
            <a:br>
              <a:rPr lang="de-DE" dirty="0" smtClean="0"/>
            </a:br>
            <a:r>
              <a:rPr lang="de-DE" dirty="0" smtClean="0"/>
              <a:t>Part 4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Build-Tools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u="sng" dirty="0" smtClean="0"/>
              <a:t>Webpack</a:t>
            </a:r>
            <a:r>
              <a:rPr lang="de-DE" b="1" dirty="0" smtClean="0"/>
              <a:t> </a:t>
            </a:r>
            <a:r>
              <a:rPr lang="de-DE" b="1" dirty="0" smtClean="0">
                <a:sym typeface="Wingdings" pitchFamily="2" charset="2"/>
              </a:rPr>
              <a:t> We learn Webpack</a:t>
            </a:r>
            <a:endParaRPr lang="de-DE" b="1" u="sng" dirty="0" smtClean="0"/>
          </a:p>
          <a:p>
            <a:r>
              <a:rPr lang="de-DE" dirty="0" smtClean="0"/>
              <a:t>Gulp</a:t>
            </a:r>
          </a:p>
          <a:p>
            <a:r>
              <a:rPr lang="de-DE" dirty="0" smtClean="0"/>
              <a:t>Browserify</a:t>
            </a:r>
          </a:p>
          <a:p>
            <a:r>
              <a:rPr lang="de-DE" dirty="0" smtClean="0"/>
              <a:t>NPM scripts</a:t>
            </a:r>
          </a:p>
          <a:p>
            <a:r>
              <a:rPr lang="de-DE" dirty="0" smtClean="0"/>
              <a:t>Grunt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Scaffolding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2924944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 smtClean="0"/>
              <a:t>?</a:t>
            </a:r>
            <a:endParaRPr lang="de-DE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Scaffolding</a:t>
            </a:r>
            <a:endParaRPr lang="de-DE" dirty="0"/>
          </a:p>
        </p:txBody>
      </p:sp>
      <p:pic>
        <p:nvPicPr>
          <p:cNvPr id="1028" name="Picture 4" descr="Bildergebnis für baugerü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22369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Scaffolding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Scaffolding: Building an app with a </a:t>
            </a:r>
            <a:r>
              <a:rPr lang="de-DE" b="1" u="sng" dirty="0" smtClean="0"/>
              <a:t>shared preset</a:t>
            </a:r>
            <a:r>
              <a:rPr lang="de-DE" dirty="0" smtClean="0"/>
              <a:t> of configuration. </a:t>
            </a:r>
          </a:p>
          <a:p>
            <a:r>
              <a:rPr lang="de-DE" dirty="0" smtClean="0"/>
              <a:t>Other people may build their apps with the same preset as you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Scaffolding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Scaffolding: Building an app with a </a:t>
            </a:r>
            <a:r>
              <a:rPr lang="de-DE" b="1" u="sng" dirty="0" smtClean="0"/>
              <a:t>shared preset</a:t>
            </a:r>
            <a:r>
              <a:rPr lang="de-DE" dirty="0" smtClean="0"/>
              <a:t> of configuration. </a:t>
            </a:r>
          </a:p>
          <a:p>
            <a:r>
              <a:rPr lang="de-DE" dirty="0" smtClean="0"/>
              <a:t>Other people may build their apps with the same preset as you</a:t>
            </a:r>
          </a:p>
          <a:p>
            <a:endParaRPr lang="de-DE" dirty="0"/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	      </a:t>
            </a:r>
            <a:r>
              <a:rPr lang="de-DE" b="1" dirty="0" smtClean="0"/>
              <a:t>Neutrino is Scaffolding for Webpack.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ECMA Script </a:t>
            </a:r>
            <a:r>
              <a:rPr lang="de-DE" dirty="0" smtClean="0"/>
              <a:t>2015/2016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ECMA-Script 2016 is JavaScript with new features shown by new syntaxes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ECMA Script </a:t>
            </a:r>
            <a:r>
              <a:rPr lang="de-DE" dirty="0" smtClean="0"/>
              <a:t>2015/2016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Arrow Functions</a:t>
            </a:r>
            <a:r>
              <a:rPr lang="de-DE" dirty="0" smtClean="0"/>
              <a:t>, mostly used for anonymous callback functions</a:t>
            </a:r>
            <a:endParaRPr lang="de-DE" dirty="0"/>
          </a:p>
          <a:p>
            <a:r>
              <a:rPr lang="de-DE" dirty="0" smtClean="0"/>
              <a:t>Reduce verbosity</a:t>
            </a:r>
          </a:p>
          <a:p>
            <a:r>
              <a:rPr lang="de-DE" dirty="0" smtClean="0"/>
              <a:t>Not used for function constructors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sayWhat( function() { return ‘what‘; } );</a:t>
            </a:r>
          </a:p>
          <a:p>
            <a:pPr>
              <a:buNone/>
            </a:pPr>
            <a:r>
              <a:rPr lang="de-DE" dirty="0"/>
              <a:t>=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sayWhat( ( ) =&gt; { return ‘what‘; }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3. ECMA Script </a:t>
            </a:r>
            <a:r>
              <a:rPr lang="de-DE" dirty="0" smtClean="0"/>
              <a:t>2015/2016</a:t>
            </a:r>
            <a:endParaRPr lang="de-D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Arrow Functions </a:t>
            </a:r>
            <a:r>
              <a:rPr lang="de-DE" dirty="0" smtClean="0"/>
              <a:t>can also have names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var x = () =&gt; { return ‘hallo world‘; 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=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var x = function() { return ‘hallo world‘; 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3. ECMA Script </a:t>
            </a:r>
            <a:r>
              <a:rPr lang="de-DE" dirty="0" smtClean="0"/>
              <a:t>2015/2016</a:t>
            </a:r>
            <a:endParaRPr lang="de-D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de-DE" b="1" dirty="0" smtClean="0"/>
              <a:t>Importing other frontend modules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i</a:t>
            </a:r>
            <a:r>
              <a:rPr lang="de-DE" dirty="0" smtClean="0"/>
              <a:t>mport halloWorld from ‘./halloworld.js‘;</a:t>
            </a: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Font typeface="Symbol"/>
              <a:buChar char="Þ"/>
            </a:pPr>
            <a:r>
              <a:rPr lang="de-DE" dirty="0" smtClean="0"/>
              <a:t> Since we Webpack-Bundling, we avoid to   </a:t>
            </a:r>
          </a:p>
          <a:p>
            <a:pPr>
              <a:buNone/>
            </a:pPr>
            <a:r>
              <a:rPr lang="de-DE" dirty="0" smtClean="0"/>
              <a:t>     include by &lt;script&gt; Tag.</a:t>
            </a:r>
          </a:p>
          <a:p>
            <a:pPr>
              <a:buFont typeface="Symbol"/>
              <a:buChar char="Þ"/>
            </a:pPr>
            <a:r>
              <a:rPr lang="de-DE" dirty="0" smtClean="0"/>
              <a:t> Webpack will generate the HTML file with one</a:t>
            </a:r>
          </a:p>
          <a:p>
            <a:pPr>
              <a:buNone/>
            </a:pPr>
            <a:r>
              <a:rPr lang="de-DE" dirty="0" smtClean="0"/>
              <a:t>     &lt;script src=“bundle.js“&gt; for us.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ECMA Script </a:t>
            </a:r>
            <a:r>
              <a:rPr lang="de-DE" dirty="0" smtClean="0"/>
              <a:t>2015/2016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/>
              <a:t>Exporting frontend modules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export default function halloWorld() {</a:t>
            </a:r>
          </a:p>
          <a:p>
            <a:pPr>
              <a:buNone/>
            </a:pPr>
            <a:r>
              <a:rPr lang="de-DE" dirty="0" smtClean="0"/>
              <a:t>	$(‘body‘). </a:t>
            </a:r>
            <a:r>
              <a:rPr lang="de-DE" dirty="0"/>
              <a:t>h</a:t>
            </a:r>
            <a:r>
              <a:rPr lang="de-DE" dirty="0" smtClean="0"/>
              <a:t>tml(‘hallo world‘);</a:t>
            </a:r>
          </a:p>
          <a:p>
            <a:pPr>
              <a:buNone/>
            </a:pPr>
            <a:r>
              <a:rPr lang="de-DE" dirty="0" smtClean="0"/>
              <a:t>}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  (</a:t>
            </a:r>
            <a:r>
              <a:rPr lang="de-DE" b="1" dirty="0" smtClean="0"/>
              <a:t>default</a:t>
            </a:r>
            <a:r>
              <a:rPr lang="de-DE" dirty="0" smtClean="0"/>
              <a:t> means one function per module)</a:t>
            </a:r>
            <a:endParaRPr lang="de-DE" dirty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Build-Tools</a:t>
            </a:r>
          </a:p>
          <a:p>
            <a:pPr marL="514350" indent="-514350">
              <a:buAutoNum type="arabicPeriod"/>
            </a:pPr>
            <a:r>
              <a:rPr lang="de-DE" dirty="0" smtClean="0"/>
              <a:t>Scaffolding</a:t>
            </a:r>
          </a:p>
          <a:p>
            <a:pPr marL="514350" indent="-514350">
              <a:buAutoNum type="arabicPeriod"/>
            </a:pPr>
            <a:r>
              <a:rPr lang="de-DE" dirty="0" smtClean="0"/>
              <a:t>ECMA Script 2015/2016</a:t>
            </a:r>
          </a:p>
          <a:p>
            <a:pPr marL="514350" indent="-514350">
              <a:buAutoNum type="arabicPeriod"/>
            </a:pPr>
            <a:r>
              <a:rPr lang="de-DE" dirty="0" smtClean="0"/>
              <a:t>Cross Origin Response Header</a:t>
            </a:r>
          </a:p>
          <a:p>
            <a:pPr marL="514350" indent="-514350">
              <a:buAutoNum type="arabicPeriod"/>
            </a:pPr>
            <a:r>
              <a:rPr lang="de-DE" dirty="0" smtClean="0"/>
              <a:t>Our Backend</a:t>
            </a:r>
          </a:p>
          <a:p>
            <a:pPr marL="514350" indent="-514350">
              <a:buAutoNum type="arabicPeriod"/>
            </a:pPr>
            <a:r>
              <a:rPr lang="de-DE" dirty="0" smtClean="0"/>
              <a:t>Sending Mails in Node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ECMA Script </a:t>
            </a:r>
            <a:r>
              <a:rPr lang="de-DE" dirty="0" smtClean="0"/>
              <a:t>2015/2016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b="1" dirty="0" smtClean="0"/>
              <a:t>const: Illegal to reassign identifier, legal to mutate </a:t>
            </a:r>
          </a:p>
          <a:p>
            <a:pPr>
              <a:buNone/>
            </a:pPr>
            <a:endParaRPr lang="de-DE" u="sng" dirty="0" smtClean="0"/>
          </a:p>
          <a:p>
            <a:pPr>
              <a:buNone/>
            </a:pPr>
            <a:r>
              <a:rPr lang="de-DE" dirty="0" smtClean="0"/>
              <a:t>const x = 1;</a:t>
            </a:r>
          </a:p>
          <a:p>
            <a:pPr>
              <a:buNone/>
            </a:pPr>
            <a:r>
              <a:rPr lang="de-DE" dirty="0"/>
              <a:t>x</a:t>
            </a:r>
            <a:r>
              <a:rPr lang="de-DE" dirty="0" smtClean="0"/>
              <a:t> = 2;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c</a:t>
            </a:r>
            <a:r>
              <a:rPr lang="de-DE" dirty="0" smtClean="0"/>
              <a:t>onst obj = {};</a:t>
            </a:r>
          </a:p>
          <a:p>
            <a:pPr>
              <a:buNone/>
            </a:pPr>
            <a:r>
              <a:rPr lang="de-DE" dirty="0" smtClean="0"/>
              <a:t>obj.x = 1;</a:t>
            </a:r>
          </a:p>
          <a:p>
            <a:pPr>
              <a:buNone/>
            </a:pPr>
            <a:r>
              <a:rPr lang="de-DE" dirty="0" smtClean="0"/>
              <a:t>obj.y = 2;</a:t>
            </a:r>
          </a:p>
          <a:p>
            <a:pPr>
              <a:buNone/>
            </a:pPr>
            <a:r>
              <a:rPr lang="de-DE" dirty="0" smtClean="0"/>
              <a:t>obj = {hallo: ‘world‘};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ECMA Script </a:t>
            </a:r>
            <a:r>
              <a:rPr lang="de-DE" dirty="0" smtClean="0"/>
              <a:t>2015/2016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b="1" dirty="0" smtClean="0"/>
              <a:t>var and let: Legal to reassign variable and to </a:t>
            </a:r>
          </a:p>
          <a:p>
            <a:pPr>
              <a:buNone/>
            </a:pPr>
            <a:r>
              <a:rPr lang="de-DE" b="1" dirty="0"/>
              <a:t>	</a:t>
            </a:r>
            <a:r>
              <a:rPr lang="de-DE" b="1" dirty="0" smtClean="0"/>
              <a:t>	          mutate</a:t>
            </a:r>
          </a:p>
          <a:p>
            <a:pPr>
              <a:buNone/>
            </a:pPr>
            <a:endParaRPr lang="de-DE" b="1" u="sng" dirty="0"/>
          </a:p>
          <a:p>
            <a:pPr>
              <a:buNone/>
            </a:pPr>
            <a:r>
              <a:rPr lang="de-DE" dirty="0" smtClean="0"/>
              <a:t>var x = 1;</a:t>
            </a:r>
          </a:p>
          <a:p>
            <a:pPr>
              <a:buNone/>
            </a:pPr>
            <a:r>
              <a:rPr lang="de-DE" dirty="0" smtClean="0"/>
              <a:t>x = 2;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var obj = {};</a:t>
            </a:r>
          </a:p>
          <a:p>
            <a:pPr>
              <a:buNone/>
            </a:pPr>
            <a:r>
              <a:rPr lang="de-DE" dirty="0" smtClean="0"/>
              <a:t>obj.x = 1;</a:t>
            </a:r>
          </a:p>
          <a:p>
            <a:pPr>
              <a:buNone/>
            </a:pPr>
            <a:r>
              <a:rPr lang="de-DE" dirty="0" smtClean="0"/>
              <a:t>obj.y = 2;</a:t>
            </a:r>
          </a:p>
          <a:p>
            <a:pPr>
              <a:buNone/>
            </a:pPr>
            <a:r>
              <a:rPr lang="de-DE" dirty="0" smtClean="0"/>
              <a:t>obj = {hallo: ‘world‘};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ECMA Script </a:t>
            </a:r>
            <a:r>
              <a:rPr lang="de-DE" dirty="0" smtClean="0"/>
              <a:t>2015/2016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/>
              <a:t>var and let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dirty="0"/>
              <a:t>f</a:t>
            </a:r>
            <a:r>
              <a:rPr lang="de-DE" dirty="0" smtClean="0"/>
              <a:t>or(</a:t>
            </a:r>
            <a:r>
              <a:rPr lang="de-DE" b="1" dirty="0" smtClean="0"/>
              <a:t>var</a:t>
            </a:r>
            <a:r>
              <a:rPr lang="de-DE" dirty="0" smtClean="0"/>
              <a:t> i=0;i&lt;10;i++) {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// i exists here</a:t>
            </a:r>
          </a:p>
          <a:p>
            <a:pPr>
              <a:buNone/>
            </a:pPr>
            <a:r>
              <a:rPr lang="de-DE" dirty="0" smtClean="0"/>
              <a:t>}</a:t>
            </a:r>
          </a:p>
          <a:p>
            <a:pPr>
              <a:buNone/>
            </a:pPr>
            <a:r>
              <a:rPr lang="de-DE" dirty="0" smtClean="0"/>
              <a:t>// i exists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3. ECMA Script </a:t>
            </a:r>
            <a:r>
              <a:rPr lang="de-DE" dirty="0" smtClean="0"/>
              <a:t>2015/2016</a:t>
            </a:r>
            <a:endParaRPr lang="de-D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/>
              <a:t>var and let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dirty="0" smtClean="0"/>
              <a:t>for(</a:t>
            </a:r>
            <a:r>
              <a:rPr lang="de-DE" b="1" dirty="0" smtClean="0"/>
              <a:t>let</a:t>
            </a:r>
            <a:r>
              <a:rPr lang="de-DE" dirty="0" smtClean="0"/>
              <a:t> i=0;i&lt;10;i++) {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// i exists here</a:t>
            </a:r>
          </a:p>
          <a:p>
            <a:pPr>
              <a:buNone/>
            </a:pPr>
            <a:r>
              <a:rPr lang="de-DE" dirty="0" smtClean="0"/>
              <a:t>}</a:t>
            </a:r>
          </a:p>
          <a:p>
            <a:pPr>
              <a:buNone/>
            </a:pPr>
            <a:r>
              <a:rPr lang="de-DE" dirty="0" smtClean="0"/>
              <a:t>// i does </a:t>
            </a:r>
            <a:r>
              <a:rPr lang="de-DE" b="1" dirty="0" smtClean="0"/>
              <a:t>NOT</a:t>
            </a:r>
            <a:r>
              <a:rPr lang="de-DE" dirty="0" smtClean="0"/>
              <a:t> exists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ECMA Script </a:t>
            </a:r>
            <a:r>
              <a:rPr lang="de-DE" dirty="0" smtClean="0"/>
              <a:t>2015/2016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b="1" dirty="0" smtClean="0"/>
              <a:t>Destructuring 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dirty="0" smtClean="0"/>
              <a:t>var obj = {x:1, y:2}</a:t>
            </a:r>
          </a:p>
          <a:p>
            <a:pPr>
              <a:buNone/>
            </a:pPr>
            <a:r>
              <a:rPr lang="de-DE" dirty="0" smtClean="0"/>
              <a:t>var { x } = obj;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=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var obj = {x:1,y:2}</a:t>
            </a:r>
            <a:endParaRPr lang="de-DE" dirty="0"/>
          </a:p>
          <a:p>
            <a:pPr>
              <a:buNone/>
            </a:pPr>
            <a:r>
              <a:rPr lang="de-DE" dirty="0" smtClean="0"/>
              <a:t>var x = obj.x;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Cross Origin Resource Sharing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/>
          </a:bodyPr>
          <a:lstStyle/>
          <a:p>
            <a:r>
              <a:rPr lang="de-DE" dirty="0" smtClean="0"/>
              <a:t>Cross Origin Response Headers (CORS) are part of the HTTP – response of a server. </a:t>
            </a:r>
          </a:p>
          <a:p>
            <a:r>
              <a:rPr lang="de-DE" dirty="0" smtClean="0"/>
              <a:t>It allows responding to HTTP-Clients which are outside of the current domain.</a:t>
            </a:r>
          </a:p>
          <a:p>
            <a:r>
              <a:rPr lang="de-DE" dirty="0" smtClean="0"/>
              <a:t>Examples for domains?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Cross Origin Resource Sharing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Cross Origin Response Headers (CORS) are part of the HTTP – response of a server. </a:t>
            </a:r>
          </a:p>
          <a:p>
            <a:r>
              <a:rPr lang="de-DE" dirty="0" smtClean="0"/>
              <a:t>It allows responding to HTTP-Server which are outside of the current domain.</a:t>
            </a:r>
          </a:p>
          <a:p>
            <a:r>
              <a:rPr lang="de-DE" dirty="0" smtClean="0"/>
              <a:t>Examples for domains?</a:t>
            </a:r>
          </a:p>
          <a:p>
            <a:pPr lvl="1"/>
            <a:r>
              <a:rPr lang="de-DE" dirty="0" smtClean="0"/>
              <a:t>youtube.com, google.com, facebook.com, localhost</a:t>
            </a:r>
          </a:p>
          <a:p>
            <a:r>
              <a:rPr lang="de-DE" dirty="0" smtClean="0"/>
              <a:t>Example for subdomains?</a:t>
            </a:r>
          </a:p>
          <a:p>
            <a:pPr lvl="1"/>
            <a:r>
              <a:rPr lang="de-DE" b="1" u="sng" dirty="0" smtClean="0"/>
              <a:t>WWW</a:t>
            </a:r>
            <a:r>
              <a:rPr lang="de-DE" dirty="0" smtClean="0"/>
              <a:t>.youtube.com, </a:t>
            </a:r>
            <a:r>
              <a:rPr lang="de-DE" b="1" u="sng" dirty="0" smtClean="0"/>
              <a:t>API</a:t>
            </a:r>
            <a:r>
              <a:rPr lang="de-DE" dirty="0" smtClean="0"/>
              <a:t>.youtube.com, </a:t>
            </a:r>
            <a:r>
              <a:rPr lang="de-DE" b="1" u="sng" dirty="0" smtClean="0"/>
              <a:t>API</a:t>
            </a:r>
            <a:r>
              <a:rPr lang="de-DE" dirty="0" smtClean="0"/>
              <a:t>.facebook.com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Cross Origin Resource </a:t>
            </a:r>
            <a:r>
              <a:rPr lang="de-DE" dirty="0" smtClean="0"/>
              <a:t>Sharing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de-DE" dirty="0" smtClean="0"/>
              <a:t>CORS prevents servers from sending data to unauthorized HTTP-Clients, i.e.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3429000"/>
            <a:ext cx="22322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HTTP-Client does </a:t>
            </a:r>
          </a:p>
          <a:p>
            <a:pPr algn="ctr"/>
            <a:r>
              <a:rPr lang="de-DE" dirty="0" smtClean="0"/>
              <a:t>AJAX on</a:t>
            </a:r>
          </a:p>
          <a:p>
            <a:pPr algn="ctr"/>
            <a:r>
              <a:rPr lang="de-DE" dirty="0" smtClean="0"/>
              <a:t>www.facebook.com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292080" y="3429000"/>
            <a:ext cx="22322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dirty="0" smtClean="0"/>
              <a:t>www.facebook.com</a:t>
            </a:r>
            <a:endParaRPr lang="de-DE" dirty="0"/>
          </a:p>
        </p:txBody>
      </p:sp>
      <p:sp>
        <p:nvSpPr>
          <p:cNvPr id="6" name="Right Arrow 5"/>
          <p:cNvSpPr/>
          <p:nvPr/>
        </p:nvSpPr>
        <p:spPr>
          <a:xfrm>
            <a:off x="3563888" y="4005064"/>
            <a:ext cx="16561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691680" y="580526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Facebook Frontend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58052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Facebook</a:t>
            </a:r>
          </a:p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3491880" y="4725144"/>
            <a:ext cx="16561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Cross Origin Resource </a:t>
            </a:r>
            <a:r>
              <a:rPr lang="de-DE" dirty="0" smtClean="0"/>
              <a:t>Sharing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/>
          </a:bodyPr>
          <a:lstStyle/>
          <a:p>
            <a:r>
              <a:rPr lang="de-DE" dirty="0" smtClean="0"/>
              <a:t>CORS prevents servers from sending data to unauthorized HTTP-Clients, i.e.</a:t>
            </a:r>
          </a:p>
          <a:p>
            <a:r>
              <a:rPr lang="de-DE" b="1" dirty="0" smtClean="0"/>
              <a:t>Checked by our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3429000"/>
            <a:ext cx="22322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HTTP-Client does </a:t>
            </a:r>
          </a:p>
          <a:p>
            <a:pPr algn="ctr"/>
            <a:r>
              <a:rPr lang="de-DE" dirty="0" smtClean="0"/>
              <a:t>AJAX on</a:t>
            </a:r>
            <a:endParaRPr lang="de-DE" dirty="0" smtClean="0"/>
          </a:p>
          <a:p>
            <a:pPr algn="ctr"/>
            <a:r>
              <a:rPr lang="de-DE" dirty="0" smtClean="0"/>
              <a:t>Localhost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292080" y="3429000"/>
            <a:ext cx="22322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dirty="0" smtClean="0"/>
              <a:t>www.facebook.com</a:t>
            </a:r>
            <a:endParaRPr lang="de-DE" dirty="0"/>
          </a:p>
        </p:txBody>
      </p:sp>
      <p:sp>
        <p:nvSpPr>
          <p:cNvPr id="6" name="Right Arrow 5"/>
          <p:cNvSpPr/>
          <p:nvPr/>
        </p:nvSpPr>
        <p:spPr>
          <a:xfrm>
            <a:off x="3563888" y="4005064"/>
            <a:ext cx="16561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691680" y="580526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Localhost</a:t>
            </a:r>
          </a:p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58052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Facebook</a:t>
            </a:r>
          </a:p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3491880" y="4725144"/>
            <a:ext cx="16561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7944" y="4509120"/>
            <a:ext cx="648072" cy="86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Cross Origin Resource </a:t>
            </a:r>
            <a:r>
              <a:rPr lang="de-DE" dirty="0" smtClean="0"/>
              <a:t>Sharing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/>
          </a:bodyPr>
          <a:lstStyle/>
          <a:p>
            <a:r>
              <a:rPr lang="de-DE" dirty="0" smtClean="0"/>
              <a:t>Domains can also be separeted by </a:t>
            </a:r>
            <a:r>
              <a:rPr lang="de-DE" b="1" u="sng" dirty="0" smtClean="0"/>
              <a:t>ports</a:t>
            </a:r>
          </a:p>
          <a:p>
            <a:r>
              <a:rPr lang="de-DE" dirty="0" smtClean="0"/>
              <a:t>In our case we will develop on a </a:t>
            </a:r>
          </a:p>
          <a:p>
            <a:pPr lvl="1"/>
            <a:r>
              <a:rPr lang="de-DE" dirty="0" smtClean="0"/>
              <a:t>frontend with port 5000</a:t>
            </a:r>
          </a:p>
          <a:p>
            <a:pPr lvl="1"/>
            <a:r>
              <a:rPr lang="de-DE" dirty="0" smtClean="0"/>
              <a:t>Backend with port 9090</a:t>
            </a:r>
          </a:p>
          <a:p>
            <a:r>
              <a:rPr lang="de-DE" dirty="0" smtClean="0"/>
              <a:t>Therefore, we will enable all CORS </a:t>
            </a:r>
          </a:p>
          <a:p>
            <a:r>
              <a:rPr lang="de-DE" dirty="0" smtClean="0"/>
              <a:t>When we deliver our Devugees-Shop, we will only have one port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Build-Tools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 smtClean="0"/>
              <a:t>A Build-Tool is a NodeJS module that helps us </a:t>
            </a:r>
          </a:p>
          <a:p>
            <a:pPr>
              <a:buNone/>
            </a:pPr>
            <a:r>
              <a:rPr lang="de-DE" b="1" dirty="0" smtClean="0"/>
              <a:t>to automate tasks.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Let‘s integrate Express ...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907704" y="3068960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5000</a:t>
            </a:r>
            <a:endParaRPr lang="de-DE" sz="3200" dirty="0"/>
          </a:p>
        </p:txBody>
      </p:sp>
      <p:sp>
        <p:nvSpPr>
          <p:cNvPr id="5" name="Rectangle 4"/>
          <p:cNvSpPr/>
          <p:nvPr/>
        </p:nvSpPr>
        <p:spPr>
          <a:xfrm>
            <a:off x="5292080" y="3068960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9090</a:t>
            </a:r>
            <a:endParaRPr lang="de-D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48691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48691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Backend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smtClean="0"/>
              <a:t>Task: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1. Implement database access for the routes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/products and /categories to our online shop.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2. Use the database to create a new category “Smart Phone“ and add 6 new products: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Samsumg Galaxy S6, S7, S8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/>
              <a:t>	</a:t>
            </a:r>
            <a:r>
              <a:rPr lang="de-DE" dirty="0" smtClean="0"/>
              <a:t>- Iphone 10, 11 and 12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3. Find a new picture and integrate it.</a:t>
            </a:r>
            <a:endParaRPr lang="de-DE" dirty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Task: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4. Until we implement signup and login, we will load a testuser from the database into our localStorage.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Therefore, randomly select one user from the database when the document loads and put the data into the localStorage.</a:t>
            </a:r>
            <a:endParaRPr lang="de-DE" dirty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>
              <a:buNone/>
            </a:pPr>
            <a:r>
              <a:rPr lang="de-DE" b="1" u="sng" dirty="0" smtClean="0"/>
              <a:t>Order-Process</a:t>
            </a:r>
          </a:p>
          <a:p>
            <a:pPr>
              <a:buNone/>
            </a:pPr>
            <a:endParaRPr lang="de-DE" b="1" u="sng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u="sn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92896"/>
            <a:ext cx="4752528" cy="41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>
              <a:buNone/>
            </a:pPr>
            <a:r>
              <a:rPr lang="de-DE" b="1" u="sng" dirty="0" smtClean="0"/>
              <a:t>Order-Process</a:t>
            </a:r>
          </a:p>
          <a:p>
            <a:pPr>
              <a:buNone/>
            </a:pPr>
            <a:endParaRPr lang="de-DE" b="1" u="sng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403648" y="357301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Choose Products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>
              <a:buNone/>
            </a:pPr>
            <a:r>
              <a:rPr lang="de-DE" b="1" u="sng" dirty="0" smtClean="0"/>
              <a:t>Order-Process</a:t>
            </a:r>
          </a:p>
          <a:p>
            <a:pPr>
              <a:buNone/>
            </a:pPr>
            <a:endParaRPr lang="de-DE" b="1" u="sng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403648" y="357301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Choose Products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3923928" y="357301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Go to Cart</a:t>
            </a:r>
            <a:endParaRPr lang="de-DE" dirty="0"/>
          </a:p>
        </p:txBody>
      </p:sp>
      <p:sp>
        <p:nvSpPr>
          <p:cNvPr id="7" name="Right Arrow 6"/>
          <p:cNvSpPr/>
          <p:nvPr/>
        </p:nvSpPr>
        <p:spPr>
          <a:xfrm>
            <a:off x="3111058" y="400506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>
              <a:buNone/>
            </a:pPr>
            <a:r>
              <a:rPr lang="de-DE" b="1" u="sng" dirty="0" smtClean="0"/>
              <a:t>Order-Process</a:t>
            </a:r>
          </a:p>
          <a:p>
            <a:pPr>
              <a:buNone/>
            </a:pPr>
            <a:endParaRPr lang="de-DE" b="1" u="sng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403648" y="357301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Choose Products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3923928" y="357301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Go to Cart</a:t>
            </a:r>
            <a:endParaRPr lang="de-DE" dirty="0"/>
          </a:p>
        </p:txBody>
      </p:sp>
      <p:sp>
        <p:nvSpPr>
          <p:cNvPr id="7" name="Right Arrow 6"/>
          <p:cNvSpPr/>
          <p:nvPr/>
        </p:nvSpPr>
        <p:spPr>
          <a:xfrm>
            <a:off x="3111058" y="400506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6372200" y="357301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Go to checkout</a:t>
            </a:r>
            <a:endParaRPr lang="de-DE" dirty="0"/>
          </a:p>
        </p:txBody>
      </p:sp>
      <p:sp>
        <p:nvSpPr>
          <p:cNvPr id="10" name="Right Arrow 9"/>
          <p:cNvSpPr/>
          <p:nvPr/>
        </p:nvSpPr>
        <p:spPr>
          <a:xfrm>
            <a:off x="5559330" y="400506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547664" y="1484784"/>
            <a:ext cx="6120680" cy="4968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602" name="Picture 2" descr="Bildergebnis für visa card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084" y="2276872"/>
            <a:ext cx="467405" cy="288032"/>
          </a:xfrm>
          <a:prstGeom prst="rect">
            <a:avLst/>
          </a:prstGeom>
          <a:noFill/>
        </p:spPr>
      </p:pic>
      <p:pic>
        <p:nvPicPr>
          <p:cNvPr id="25606" name="Picture 6" descr="Bildergebnis für payp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084" y="2492896"/>
            <a:ext cx="1183812" cy="648072"/>
          </a:xfrm>
          <a:prstGeom prst="rect">
            <a:avLst/>
          </a:prstGeom>
          <a:noFill/>
        </p:spPr>
      </p:pic>
      <p:pic>
        <p:nvPicPr>
          <p:cNvPr id="25608" name="Picture 8" descr="Bildergebnis für bitc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2084" y="3264202"/>
            <a:ext cx="360040" cy="36004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2102435" y="2317707"/>
            <a:ext cx="216024" cy="2160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2101706" y="2832883"/>
            <a:ext cx="216024" cy="2160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2102435" y="3325819"/>
            <a:ext cx="216024" cy="2160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2020547" y="1835532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Choose Payment: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2016346" y="3707740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Confirm Address: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2123728" y="4581128"/>
            <a:ext cx="252028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Mustestreet 20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728" y="5013176"/>
            <a:ext cx="252028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13353 Berlin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23728" y="4149080"/>
            <a:ext cx="252028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Hans Meier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8024" y="2132856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Total Price: 1200,00 €</a:t>
            </a:r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4067944" y="5733256"/>
            <a:ext cx="122413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Buy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076056" y="4293096"/>
            <a:ext cx="3744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68344" y="3933056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localStorage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>
              <a:buNone/>
            </a:pPr>
            <a:r>
              <a:rPr lang="de-DE" b="1" u="sng" dirty="0" smtClean="0"/>
              <a:t>Checkout-Process</a:t>
            </a:r>
          </a:p>
          <a:p>
            <a:pPr>
              <a:buNone/>
            </a:pPr>
            <a:endParaRPr lang="de-DE" b="1" u="sng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u="sng" dirty="0"/>
          </a:p>
        </p:txBody>
      </p:sp>
      <p:sp>
        <p:nvSpPr>
          <p:cNvPr id="4" name="Rectangle 3"/>
          <p:cNvSpPr/>
          <p:nvPr/>
        </p:nvSpPr>
        <p:spPr>
          <a:xfrm>
            <a:off x="971600" y="342900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Choose Payment Method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>
              <a:buNone/>
            </a:pPr>
            <a:r>
              <a:rPr lang="de-DE" b="1" u="sng" dirty="0" smtClean="0"/>
              <a:t>Checkout-Process</a:t>
            </a:r>
          </a:p>
          <a:p>
            <a:pPr>
              <a:buNone/>
            </a:pPr>
            <a:endParaRPr lang="de-DE" b="1" u="sng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u="sng" dirty="0"/>
          </a:p>
        </p:txBody>
      </p:sp>
      <p:sp>
        <p:nvSpPr>
          <p:cNvPr id="4" name="Rectangle 3"/>
          <p:cNvSpPr/>
          <p:nvPr/>
        </p:nvSpPr>
        <p:spPr>
          <a:xfrm>
            <a:off x="971600" y="342900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Choose Payment Method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067944" y="342900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Confirm</a:t>
            </a:r>
          </a:p>
          <a:p>
            <a:pPr algn="ctr"/>
            <a:r>
              <a:rPr lang="de-DE" dirty="0" smtClean="0"/>
              <a:t>Address</a:t>
            </a:r>
            <a:endParaRPr lang="de-DE" dirty="0"/>
          </a:p>
        </p:txBody>
      </p:sp>
      <p:sp>
        <p:nvSpPr>
          <p:cNvPr id="12" name="Right Arrow 11"/>
          <p:cNvSpPr/>
          <p:nvPr/>
        </p:nvSpPr>
        <p:spPr>
          <a:xfrm>
            <a:off x="2987824" y="393305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Build-Tools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dirty="0" smtClean="0"/>
              <a:t>1. Chrome &amp; Firefox do not understand SASS and 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LESS ...</a:t>
            </a:r>
          </a:p>
          <a:p>
            <a:pPr>
              <a:buNone/>
            </a:pPr>
            <a:r>
              <a:rPr lang="de-DE" dirty="0" smtClean="0"/>
              <a:t>2. Uglify + Minify</a:t>
            </a:r>
          </a:p>
          <a:p>
            <a:pPr lvl="1"/>
            <a:r>
              <a:rPr lang="de-DE" dirty="0" smtClean="0"/>
              <a:t>Minify JS = ...</a:t>
            </a:r>
          </a:p>
          <a:p>
            <a:pPr lvl="1"/>
            <a:r>
              <a:rPr lang="de-DE" dirty="0" smtClean="0"/>
              <a:t>Uglify = ...</a:t>
            </a:r>
          </a:p>
          <a:p>
            <a:pPr>
              <a:buNone/>
            </a:pPr>
            <a:r>
              <a:rPr lang="de-DE" dirty="0" smtClean="0"/>
              <a:t>3. Live-Reload ... </a:t>
            </a:r>
          </a:p>
          <a:p>
            <a:pPr>
              <a:buNone/>
            </a:pPr>
            <a:r>
              <a:rPr lang="de-DE" dirty="0" smtClean="0"/>
              <a:t>4. Show JS-Errors ...  </a:t>
            </a:r>
          </a:p>
          <a:p>
            <a:pPr>
              <a:buNone/>
            </a:pPr>
            <a:r>
              <a:rPr lang="de-DE" dirty="0" smtClean="0"/>
              <a:t>5. Front &amp; Backend Development is separated</a:t>
            </a:r>
          </a:p>
          <a:p>
            <a:pPr>
              <a:buNone/>
            </a:pPr>
            <a:r>
              <a:rPr lang="de-DE" dirty="0" smtClean="0"/>
              <a:t>6. Incompatibility to ES2016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i.e. ‘import‘ not supported by older browsers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>
              <a:buNone/>
            </a:pPr>
            <a:r>
              <a:rPr lang="de-DE" b="1" u="sng" dirty="0" smtClean="0"/>
              <a:t>Checkout-Process</a:t>
            </a:r>
          </a:p>
          <a:p>
            <a:pPr>
              <a:buNone/>
            </a:pPr>
            <a:endParaRPr lang="de-DE" b="1" u="sng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u="sng" dirty="0"/>
          </a:p>
        </p:txBody>
      </p:sp>
      <p:sp>
        <p:nvSpPr>
          <p:cNvPr id="4" name="Rectangle 3"/>
          <p:cNvSpPr/>
          <p:nvPr/>
        </p:nvSpPr>
        <p:spPr>
          <a:xfrm>
            <a:off x="971600" y="342900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Choose Payment Method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067944" y="342900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Confirm</a:t>
            </a:r>
          </a:p>
          <a:p>
            <a:pPr algn="ctr"/>
            <a:r>
              <a:rPr lang="de-DE" dirty="0" smtClean="0"/>
              <a:t>Address</a:t>
            </a:r>
            <a:endParaRPr lang="de-DE" dirty="0"/>
          </a:p>
        </p:txBody>
      </p:sp>
      <p:sp>
        <p:nvSpPr>
          <p:cNvPr id="12" name="Right Arrow 11"/>
          <p:cNvSpPr/>
          <p:nvPr/>
        </p:nvSpPr>
        <p:spPr>
          <a:xfrm>
            <a:off x="2987824" y="393305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948264" y="342900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Buy</a:t>
            </a:r>
            <a:endParaRPr lang="de-DE" dirty="0"/>
          </a:p>
        </p:txBody>
      </p:sp>
      <p:sp>
        <p:nvSpPr>
          <p:cNvPr id="8" name="Right Arrow 7"/>
          <p:cNvSpPr/>
          <p:nvPr/>
        </p:nvSpPr>
        <p:spPr>
          <a:xfrm>
            <a:off x="5868144" y="393305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Task: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1. Create a new table “payment_method“. What 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fields do we need? What is the relation to the order table?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    Insert four payment methods VISA, SEPA, Bitcoin and PayPal.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Task: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2</a:t>
            </a:r>
            <a:r>
              <a:rPr lang="de-DE" dirty="0" smtClean="0"/>
              <a:t>. Create a new POST route /order that creates a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new order. What tables are affected as well?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Think of the SQL-statements carefully.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ES2016 - class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is the new syntax for defining a function constructor inclusively prototype-chain in ES2016</a:t>
            </a:r>
          </a:p>
          <a:p>
            <a:r>
              <a:rPr lang="de-DE" dirty="0" smtClean="0"/>
              <a:t>Is based on the </a:t>
            </a:r>
            <a:r>
              <a:rPr lang="de-DE" dirty="0" smtClean="0"/>
              <a:t>languages </a:t>
            </a:r>
            <a:r>
              <a:rPr lang="de-DE" dirty="0" smtClean="0"/>
              <a:t>Java, C# and C++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/>
              <a:t>	</a:t>
            </a:r>
            <a:r>
              <a:rPr lang="de-DE" b="1" i="1" dirty="0" smtClean="0"/>
              <a:t>Its not a new concept -&gt; just a new syntax.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Email-Notifications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Email-Notifications are an essential part of each web-services.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b="1" dirty="0" smtClean="0"/>
              <a:t>Examples?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Email-Notifications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Email-Notifications are an essential part of each web-services.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b="1" dirty="0" smtClean="0"/>
              <a:t>Examples?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Account Registration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Account Activation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Transactions (New orders, new messages, new 				  payments etc.)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Last Login IP (Facebook, Google, Online-				 Banking, Crypto-Wallets, etc.)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Newsletters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- News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Email-Notifications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SMTP: Send Mail Transfer Protocol</a:t>
            </a:r>
          </a:p>
          <a:p>
            <a:pPr lvl="1"/>
            <a:r>
              <a:rPr lang="de-DE" dirty="0" smtClean="0"/>
              <a:t>A server that sends out Emails to Email recipients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Email-Notifications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SMTP: Send Mail Transfer Protocol</a:t>
            </a:r>
          </a:p>
          <a:p>
            <a:pPr lvl="1"/>
            <a:r>
              <a:rPr lang="de-DE" dirty="0" smtClean="0"/>
              <a:t>A server that sends out Emails to Email recipients</a:t>
            </a:r>
          </a:p>
          <a:p>
            <a:r>
              <a:rPr lang="de-DE" dirty="0" smtClean="0"/>
              <a:t>POP3/IMAP</a:t>
            </a:r>
          </a:p>
          <a:p>
            <a:pPr lvl="1"/>
            <a:r>
              <a:rPr lang="de-DE" dirty="0" smtClean="0"/>
              <a:t>A server that receives emails</a:t>
            </a:r>
          </a:p>
          <a:p>
            <a:r>
              <a:rPr lang="de-DE" dirty="0" smtClean="0"/>
              <a:t>Difference between POP3 and IMAP</a:t>
            </a:r>
          </a:p>
          <a:p>
            <a:pPr lvl="1"/>
            <a:r>
              <a:rPr lang="de-DE" dirty="0" smtClean="0"/>
              <a:t>POP3 makes the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Email-Notifications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Email Clients</a:t>
            </a:r>
          </a:p>
          <a:p>
            <a:pPr lvl="1"/>
            <a:r>
              <a:rPr lang="de-DE" dirty="0" smtClean="0"/>
              <a:t>A program that connects to an IMAP/POP3 server and an SMTP server in order to receive and send emails</a:t>
            </a:r>
          </a:p>
          <a:p>
            <a:pPr lvl="1"/>
            <a:r>
              <a:rPr lang="de-DE" b="1" dirty="0" smtClean="0"/>
              <a:t>Examples?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Email-Notifications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Email Clients</a:t>
            </a:r>
          </a:p>
          <a:p>
            <a:pPr lvl="1"/>
            <a:r>
              <a:rPr lang="de-DE" dirty="0" smtClean="0"/>
              <a:t>A program that connects to an IMAP/POP3 server and an SMTP server in order to receive and send emails</a:t>
            </a:r>
          </a:p>
          <a:p>
            <a:pPr lvl="1"/>
            <a:r>
              <a:rPr lang="de-DE" b="1" dirty="0" smtClean="0"/>
              <a:t>Examples?</a:t>
            </a:r>
          </a:p>
          <a:p>
            <a:pPr lvl="2"/>
            <a:r>
              <a:rPr lang="de-DE" dirty="0" smtClean="0"/>
              <a:t>Microsoft Outlook</a:t>
            </a:r>
          </a:p>
          <a:p>
            <a:pPr lvl="2"/>
            <a:r>
              <a:rPr lang="de-DE" dirty="0" smtClean="0"/>
              <a:t>Mozilla Thunderbird</a:t>
            </a:r>
          </a:p>
          <a:p>
            <a:pPr lvl="2"/>
            <a:r>
              <a:rPr lang="de-DE" dirty="0" smtClean="0"/>
              <a:t>Gmail.com -&gt; WebClient </a:t>
            </a:r>
          </a:p>
          <a:p>
            <a:pPr lvl="2"/>
            <a:r>
              <a:rPr lang="de-DE" dirty="0" smtClean="0"/>
              <a:t>Yahoo.com -&gt; WebClient</a:t>
            </a:r>
          </a:p>
          <a:p>
            <a:pPr lvl="2"/>
            <a:r>
              <a:rPr lang="de-DE" dirty="0" smtClean="0"/>
              <a:t>...</a:t>
            </a:r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Build-Tools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smtClean="0"/>
              <a:t>1. Chrome &amp; Firefox do not understand SASS and 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LESS ... </a:t>
            </a:r>
            <a:r>
              <a:rPr lang="de-DE" b="1" i="1" dirty="0" smtClean="0"/>
              <a:t>Transpile it to CSS</a:t>
            </a:r>
          </a:p>
          <a:p>
            <a:pPr>
              <a:buNone/>
            </a:pPr>
            <a:r>
              <a:rPr lang="de-DE" dirty="0" smtClean="0"/>
              <a:t>2. Uglify + Minify</a:t>
            </a:r>
          </a:p>
          <a:p>
            <a:pPr lvl="1"/>
            <a:r>
              <a:rPr lang="de-DE" dirty="0" smtClean="0"/>
              <a:t>Minify JS = </a:t>
            </a:r>
            <a:r>
              <a:rPr lang="de-DE" b="1" i="1" dirty="0" smtClean="0"/>
              <a:t>Make the source code size small</a:t>
            </a:r>
          </a:p>
          <a:p>
            <a:pPr lvl="1"/>
            <a:r>
              <a:rPr lang="de-DE" dirty="0" smtClean="0"/>
              <a:t>Uglify = </a:t>
            </a:r>
            <a:r>
              <a:rPr lang="de-DE" b="1" i="1" dirty="0" smtClean="0"/>
              <a:t>Make the source code unreadable</a:t>
            </a:r>
          </a:p>
          <a:p>
            <a:pPr>
              <a:buNone/>
            </a:pPr>
            <a:r>
              <a:rPr lang="de-DE" dirty="0" smtClean="0"/>
              <a:t>3. Live-Reload ... </a:t>
            </a:r>
            <a:r>
              <a:rPr lang="de-DE" b="1" i="1" dirty="0" smtClean="0"/>
              <a:t>Run a livereload server</a:t>
            </a:r>
          </a:p>
          <a:p>
            <a:pPr>
              <a:buNone/>
            </a:pPr>
            <a:r>
              <a:rPr lang="de-DE" dirty="0" smtClean="0"/>
              <a:t>4. Show JS-Errors ... </a:t>
            </a:r>
            <a:r>
              <a:rPr lang="de-DE" b="1" i="1" dirty="0" smtClean="0"/>
              <a:t>Fix JS errors faster</a:t>
            </a:r>
          </a:p>
          <a:p>
            <a:pPr>
              <a:buNone/>
            </a:pPr>
            <a:r>
              <a:rPr lang="de-DE" dirty="0" smtClean="0"/>
              <a:t>5. Front &amp; Backend Development is separated ...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b="1" i="1" dirty="0" smtClean="0"/>
              <a:t>npm run can start them both using one command</a:t>
            </a:r>
          </a:p>
          <a:p>
            <a:pPr>
              <a:buNone/>
            </a:pPr>
            <a:r>
              <a:rPr lang="de-DE" dirty="0" smtClean="0"/>
              <a:t>6. Incompatibility to ES2016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i.e. ‘import‘ not supported by older browsers</a:t>
            </a:r>
          </a:p>
          <a:p>
            <a:pPr>
              <a:buNone/>
            </a:pPr>
            <a:r>
              <a:rPr lang="de-DE" b="1" i="1" dirty="0"/>
              <a:t> </a:t>
            </a:r>
            <a:r>
              <a:rPr lang="de-DE" b="1" i="1" dirty="0" smtClean="0"/>
              <a:t>    Transpile to previous verson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Email-Notifications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051720" y="2132856"/>
            <a:ext cx="1728192" cy="1584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IMAP/POP3</a:t>
            </a:r>
          </a:p>
        </p:txBody>
      </p:sp>
      <p:sp>
        <p:nvSpPr>
          <p:cNvPr id="5" name="Rectangle 4"/>
          <p:cNvSpPr/>
          <p:nvPr/>
        </p:nvSpPr>
        <p:spPr>
          <a:xfrm>
            <a:off x="5220072" y="2132856"/>
            <a:ext cx="1728192" cy="1584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SMTP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824" y="5301208"/>
            <a:ext cx="3096344" cy="9361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Email-Client</a:t>
            </a:r>
            <a:endParaRPr lang="de-DE" sz="2400" b="1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2933818" y="3699030"/>
            <a:ext cx="1584176" cy="16201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4517994" y="3735034"/>
            <a:ext cx="1584176" cy="15481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79712" y="4509120"/>
            <a:ext cx="90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Receive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450912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</a:t>
            </a:r>
            <a:endParaRPr lang="de-D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6</a:t>
            </a:r>
            <a:r>
              <a:rPr lang="de-DE" dirty="0" smtClean="0"/>
              <a:t>. Implementing Email-Notifications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Task: </a:t>
            </a:r>
          </a:p>
          <a:p>
            <a:pPr>
              <a:buNone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 smtClean="0"/>
              <a:t>Set all email addresses of each shop customer to your private email address.</a:t>
            </a:r>
          </a:p>
          <a:p>
            <a:pPr marL="514350" indent="-514350">
              <a:buAutoNum type="arabicPeriod"/>
            </a:pPr>
            <a:r>
              <a:rPr lang="de-DE" dirty="0" smtClean="0"/>
              <a:t>Create new Gmail </a:t>
            </a:r>
            <a:r>
              <a:rPr lang="de-DE" dirty="0" smtClean="0"/>
              <a:t>email </a:t>
            </a:r>
            <a:r>
              <a:rPr lang="de-DE" dirty="0" smtClean="0"/>
              <a:t>(i.e. </a:t>
            </a:r>
            <a:r>
              <a:rPr lang="de-DE" dirty="0" smtClean="0">
                <a:hlinkClick r:id="rId2"/>
              </a:rPr>
              <a:t>devugees_shop2017@gmail.com</a:t>
            </a:r>
            <a:r>
              <a:rPr lang="de-DE" dirty="0" smtClean="0"/>
              <a:t>) address which we want to use for notifying our Shop-Customers. 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6</a:t>
            </a:r>
            <a:r>
              <a:rPr lang="de-DE" dirty="0" smtClean="0"/>
              <a:t>. Implementing Email-Notifications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smtClean="0"/>
              <a:t>Task: </a:t>
            </a:r>
          </a:p>
          <a:p>
            <a:pPr>
              <a:buNone/>
            </a:pPr>
            <a:endParaRPr lang="de-DE" dirty="0"/>
          </a:p>
          <a:p>
            <a:pPr marL="514350" indent="-514350">
              <a:buAutoNum type="arabicPeriod" startAt="3"/>
            </a:pPr>
            <a:r>
              <a:rPr lang="de-DE" dirty="0" smtClean="0"/>
              <a:t>Create a node module </a:t>
            </a:r>
            <a:r>
              <a:rPr lang="de-DE" b="1" i="1" dirty="0" smtClean="0"/>
              <a:t>mailnotifier</a:t>
            </a:r>
            <a:r>
              <a:rPr lang="de-DE" dirty="0" smtClean="0"/>
              <a:t> which exports one function sendMail(recipientAddress, subject, body) that sends an email to </a:t>
            </a:r>
            <a:r>
              <a:rPr lang="de-DE" b="1" i="1" dirty="0" smtClean="0"/>
              <a:t>recipientAddress</a:t>
            </a:r>
            <a:r>
              <a:rPr lang="de-DE" dirty="0" smtClean="0"/>
              <a:t>, when an order has been placed.</a:t>
            </a:r>
          </a:p>
          <a:p>
            <a:pPr marL="514350" indent="-514350">
              <a:buNone/>
            </a:pPr>
            <a:r>
              <a:rPr lang="de-DE" dirty="0" smtClean="0"/>
              <a:t> 	</a:t>
            </a:r>
          </a:p>
          <a:p>
            <a:pPr marL="514350" indent="-514350">
              <a:buNone/>
            </a:pPr>
            <a:r>
              <a:rPr lang="de-DE" dirty="0"/>
              <a:t>	</a:t>
            </a:r>
            <a:r>
              <a:rPr lang="de-DE" dirty="0" smtClean="0"/>
              <a:t>Subject: “Your Order at Devugees-Shop“</a:t>
            </a:r>
          </a:p>
          <a:p>
            <a:pPr marL="514350" indent="-514350">
              <a:buNone/>
            </a:pPr>
            <a:r>
              <a:rPr lang="de-DE" dirty="0"/>
              <a:t>	</a:t>
            </a:r>
            <a:r>
              <a:rPr lang="de-DE" dirty="0" smtClean="0"/>
              <a:t>Body: </a:t>
            </a:r>
            <a:endParaRPr lang="de-DE" dirty="0" smtClean="0"/>
          </a:p>
          <a:p>
            <a:pPr marL="514350" indent="-514350">
              <a:buNone/>
            </a:pPr>
            <a:r>
              <a:rPr lang="de-DE" i="1" dirty="0" smtClean="0"/>
              <a:t>	„Dear $FIRSTNAME,</a:t>
            </a:r>
          </a:p>
          <a:p>
            <a:pPr marL="514350" indent="-514350">
              <a:buNone/>
            </a:pPr>
            <a:r>
              <a:rPr lang="de-DE" i="1" dirty="0" smtClean="0"/>
              <a:t>	  Thank you for your order of $ORDER_VALUE. </a:t>
            </a:r>
          </a:p>
          <a:p>
            <a:pPr marL="514350" indent="-514350">
              <a:buNone/>
            </a:pPr>
            <a:r>
              <a:rPr lang="de-DE" i="1" dirty="0" smtClean="0"/>
              <a:t>         We which you a nice day.</a:t>
            </a:r>
          </a:p>
          <a:p>
            <a:pPr marL="514350" indent="-514350">
              <a:buNone/>
            </a:pPr>
            <a:endParaRPr lang="de-DE" i="1" dirty="0" smtClean="0"/>
          </a:p>
          <a:p>
            <a:pPr marL="514350" indent="-514350">
              <a:buNone/>
            </a:pPr>
            <a:r>
              <a:rPr lang="de-DE" i="1" dirty="0" smtClean="0"/>
              <a:t>         Your Devugees-Shop Team.“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Adding Config-Files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/>
          </a:bodyPr>
          <a:lstStyle/>
          <a:p>
            <a:r>
              <a:rPr lang="de-DE" dirty="0" smtClean="0"/>
              <a:t>Since we do not want to store our email-server or database passwords/etc. in our source, we may store them in config-files that will initially be loaded when the server starts </a:t>
            </a:r>
          </a:p>
          <a:p>
            <a:r>
              <a:rPr lang="de-DE" dirty="0" smtClean="0"/>
              <a:t>We do were store them?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Adding Config-Files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/>
          </a:bodyPr>
          <a:lstStyle/>
          <a:p>
            <a:r>
              <a:rPr lang="de-DE" dirty="0" smtClean="0"/>
              <a:t>Since we do not want to store our email-server or database passwords/etc. in our source, we may store them in config-files that will initially be loaded when the server starts </a:t>
            </a:r>
          </a:p>
          <a:p>
            <a:r>
              <a:rPr lang="de-DE" dirty="0" smtClean="0"/>
              <a:t>We do were store them? </a:t>
            </a:r>
          </a:p>
          <a:p>
            <a:pPr lvl="1"/>
            <a:r>
              <a:rPr lang="de-DE" b="1" dirty="0" smtClean="0"/>
              <a:t>Lets store them in the home-folder of the current user via 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Build-Tools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7. Bundling: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3140968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index.js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3717032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arousel.js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4293096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product-grid.js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Build-Tools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7. Bundling: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3140968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index.js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3717032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arousel.js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4293096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product-grid.js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491880" y="3429000"/>
            <a:ext cx="1800200" cy="79208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6084168" y="3717032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bundle.js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537321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WHY ?</a:t>
            </a:r>
            <a:endParaRPr lang="de-DE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Build-Tools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7. Bundling: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3140968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index.js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3717032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arousel.js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4293096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product-grid.js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491880" y="3429000"/>
            <a:ext cx="1800200" cy="79208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6084168" y="3717032"/>
            <a:ext cx="15841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bundle.js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568" y="2708920"/>
            <a:ext cx="7632848" cy="2160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Without bundling, the browser has to load 3 files one by one.</a:t>
            </a:r>
          </a:p>
          <a:p>
            <a:pPr algn="ctr"/>
            <a:r>
              <a:rPr lang="de-DE" sz="2400" b="1" u="sng" dirty="0" smtClean="0"/>
              <a:t>SLOW</a:t>
            </a:r>
            <a:r>
              <a:rPr lang="de-DE" sz="2400" dirty="0" smtClean="0"/>
              <a:t>!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 smtClean="0"/>
              <a:t>Loading 1 file is </a:t>
            </a:r>
            <a:r>
              <a:rPr lang="de-DE" sz="2400" b="1" u="sng" dirty="0" smtClean="0"/>
              <a:t>FASTER</a:t>
            </a:r>
            <a:r>
              <a:rPr lang="de-DE" sz="2400" dirty="0" smtClean="0"/>
              <a:t>.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Build-Tools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Webpack</a:t>
            </a:r>
          </a:p>
          <a:p>
            <a:r>
              <a:rPr lang="de-DE" dirty="0" smtClean="0"/>
              <a:t>Gulp</a:t>
            </a:r>
          </a:p>
          <a:p>
            <a:r>
              <a:rPr lang="de-DE" dirty="0" smtClean="0"/>
              <a:t>Browserify</a:t>
            </a:r>
          </a:p>
          <a:p>
            <a:r>
              <a:rPr lang="de-DE" dirty="0" smtClean="0"/>
              <a:t>NPM scripts</a:t>
            </a:r>
          </a:p>
          <a:p>
            <a:r>
              <a:rPr lang="de-DE" dirty="0" smtClean="0"/>
              <a:t>Grunt</a:t>
            </a:r>
          </a:p>
          <a:p>
            <a:endParaRPr lang="de-D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229200"/>
            <a:ext cx="798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They are quite similar. It comes down to personal preference.</a:t>
            </a:r>
            <a:endParaRPr lang="de-D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Microsoft Office PowerPoint</Application>
  <PresentationFormat>On-screen Show (4:3)</PresentationFormat>
  <Paragraphs>375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NodeJS Part 4</vt:lpstr>
      <vt:lpstr>1. Agenda</vt:lpstr>
      <vt:lpstr>1. Build-Tools</vt:lpstr>
      <vt:lpstr>1. Build-Tools</vt:lpstr>
      <vt:lpstr>1. Build-Tools</vt:lpstr>
      <vt:lpstr>1. Build-Tools</vt:lpstr>
      <vt:lpstr>1. Build-Tools</vt:lpstr>
      <vt:lpstr>1. Build-Tools</vt:lpstr>
      <vt:lpstr>1. Build-Tools</vt:lpstr>
      <vt:lpstr>1. Build-Tools</vt:lpstr>
      <vt:lpstr>2. Scaffolding</vt:lpstr>
      <vt:lpstr>2. Scaffolding</vt:lpstr>
      <vt:lpstr>2. Scaffolding</vt:lpstr>
      <vt:lpstr>2. Scaffolding</vt:lpstr>
      <vt:lpstr>3. ECMA Script 2015/2016</vt:lpstr>
      <vt:lpstr>3. ECMA Script 2015/2016</vt:lpstr>
      <vt:lpstr>3. ECMA Script 2015/2016</vt:lpstr>
      <vt:lpstr>3. ECMA Script 2015/2016</vt:lpstr>
      <vt:lpstr>3. ECMA Script 2015/2016</vt:lpstr>
      <vt:lpstr>3. ECMA Script 2015/2016</vt:lpstr>
      <vt:lpstr>3. ECMA Script 2015/2016</vt:lpstr>
      <vt:lpstr>3. ECMA Script 2015/2016</vt:lpstr>
      <vt:lpstr>3. ECMA Script 2015/2016</vt:lpstr>
      <vt:lpstr>3. ECMA Script 2015/2016</vt:lpstr>
      <vt:lpstr>4. Cross Origin Resource Sharing</vt:lpstr>
      <vt:lpstr>4. Cross Origin Resource Sharing</vt:lpstr>
      <vt:lpstr>4. Cross Origin Resource Sharing</vt:lpstr>
      <vt:lpstr>4. Cross Origin Resource Sharing</vt:lpstr>
      <vt:lpstr>4. Cross Origin Resource Sharing</vt:lpstr>
      <vt:lpstr>5. Online-Shop</vt:lpstr>
      <vt:lpstr>5. Online-Shop</vt:lpstr>
      <vt:lpstr>5. Online-Shop</vt:lpstr>
      <vt:lpstr>5. Online-Shop</vt:lpstr>
      <vt:lpstr>5. Online-Shop</vt:lpstr>
      <vt:lpstr>5. Online-Shop</vt:lpstr>
      <vt:lpstr>5. Online-Shop</vt:lpstr>
      <vt:lpstr>5. Online-Shop</vt:lpstr>
      <vt:lpstr>5. Online-Shop</vt:lpstr>
      <vt:lpstr>5. Online-Shop</vt:lpstr>
      <vt:lpstr>5. Online-Shop</vt:lpstr>
      <vt:lpstr>5. Online-Shop</vt:lpstr>
      <vt:lpstr>5. Online-Shop</vt:lpstr>
      <vt:lpstr>ES2016 - class</vt:lpstr>
      <vt:lpstr>6. Email-Notifications</vt:lpstr>
      <vt:lpstr>6. Email-Notifications</vt:lpstr>
      <vt:lpstr>6. Email-Notifications</vt:lpstr>
      <vt:lpstr>6. Email-Notifications</vt:lpstr>
      <vt:lpstr>6. Email-Notifications</vt:lpstr>
      <vt:lpstr>6. Email-Notifications</vt:lpstr>
      <vt:lpstr>6. Email-Notifications</vt:lpstr>
      <vt:lpstr>6. Implementing Email-Notifications</vt:lpstr>
      <vt:lpstr>6. Implementing Email-Notifications</vt:lpstr>
      <vt:lpstr>7. Adding Config-Files</vt:lpstr>
      <vt:lpstr>7. Adding Config-Files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Part 4</dc:title>
  <dc:creator>janwin</dc:creator>
  <cp:lastModifiedBy>janwin</cp:lastModifiedBy>
  <cp:revision>182</cp:revision>
  <dcterms:created xsi:type="dcterms:W3CDTF">2017-12-15T14:47:24Z</dcterms:created>
  <dcterms:modified xsi:type="dcterms:W3CDTF">2017-12-29T18:36:24Z</dcterms:modified>
</cp:coreProperties>
</file>