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6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12C88D9-9FC9-4768-A319-9F3131D52A3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587D570-F8E9-4619-A12F-60731F1FE6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83B6C0-411C-454B-97B3-9DB5E66EDBA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159B4-D67A-416C-92C1-B5E4FBEF910F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8F29CE-8BEB-482C-9B8C-1F1E280E1AA3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F0A19-24EB-42BD-8A05-9119CFBE2368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5AE73-DF24-4587-8D46-80394B2AFFB7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AB3263-7D0F-4145-AC33-58C0F94B2A6D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64B3B-E3E5-425C-A6BB-6975384C8304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818524-1EC8-4D74-8F93-E22E81022F98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E9A867-1CAA-4E55-BFB3-6D3D5984D928}" type="slidenum"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4E750-74B1-45BA-A996-55815717781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354389-0294-4A31-8523-AF3883A659A6}" type="slidenum"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312037-7BAA-49FE-B880-AEC65EDCA6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.schulz@devugee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6000" dirty="0">
                <a:latin typeface="+mj-lt"/>
              </a:rPr>
              <a:t>JavaScript</a:t>
            </a:r>
          </a:p>
          <a:p>
            <a:pPr marL="0" lvl="0" indent="0" algn="ctr">
              <a:buNone/>
            </a:pPr>
            <a:r>
              <a:rPr lang="en-US" sz="6000" dirty="0">
                <a:latin typeface="+mj-lt"/>
              </a:rPr>
              <a:t>For Beginners</a:t>
            </a:r>
          </a:p>
          <a:p>
            <a:pPr marL="0" lvl="0" indent="0" algn="ctr">
              <a:buNone/>
            </a:pPr>
            <a:r>
              <a:rPr lang="en-US" sz="6000" dirty="0">
                <a:latin typeface="+mj-lt"/>
              </a:rPr>
              <a:t>Part 1</a:t>
            </a:r>
          </a:p>
          <a:p>
            <a:pPr marL="0" lvl="0" indent="0" algn="ctr">
              <a:buNone/>
            </a:pPr>
            <a:endParaRPr lang="en-US" sz="4800" dirty="0">
              <a:latin typeface="+mj-lt"/>
            </a:endParaRPr>
          </a:p>
          <a:p>
            <a:pPr marL="0" lvl="0" indent="0" algn="ctr">
              <a:buNone/>
            </a:pPr>
            <a:r>
              <a:rPr lang="en-US" sz="2200" dirty="0" smtClean="0">
                <a:latin typeface="+mj-lt"/>
                <a:hlinkClick r:id="rId3"/>
              </a:rPr>
              <a:t>jan.schulz@devugees.org</a:t>
            </a:r>
            <a:endParaRPr lang="en-US" sz="2200" dirty="0">
              <a:latin typeface="+mj-lt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4. Boolean Logic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48640" y="1857599"/>
            <a:ext cx="9077040" cy="5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5. Switch Statements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2800" dirty="0">
                <a:latin typeface="+mj-lt"/>
              </a:rPr>
              <a:t>switch( conditional statement ) {</a:t>
            </a:r>
          </a:p>
          <a:p>
            <a:pPr lvl="1" rtl="0" hangingPunct="0">
              <a:buNone/>
            </a:pPr>
            <a:r>
              <a:rPr lang="en-US" sz="2400" dirty="0">
                <a:latin typeface="+mj-lt"/>
              </a:rPr>
              <a:t>case expression: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do something;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break;</a:t>
            </a:r>
          </a:p>
          <a:p>
            <a:pPr lvl="1" rtl="0" hangingPunct="0">
              <a:buNone/>
            </a:pPr>
            <a:r>
              <a:rPr lang="en-US" sz="2400" dirty="0">
                <a:latin typeface="+mj-lt"/>
              </a:rPr>
              <a:t>case another expression: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do something else;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break;</a:t>
            </a:r>
          </a:p>
          <a:p>
            <a:pPr lvl="1" rtl="0" hangingPunct="0">
              <a:buNone/>
            </a:pPr>
            <a:r>
              <a:rPr lang="en-US" sz="2400" dirty="0">
                <a:latin typeface="+mj-lt"/>
              </a:rPr>
              <a:t>default: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do something different else;</a:t>
            </a:r>
          </a:p>
          <a:p>
            <a:pPr lvl="2" rtl="0" hangingPunct="0">
              <a:buNone/>
            </a:pPr>
            <a:r>
              <a:rPr lang="en-US" sz="2000" dirty="0">
                <a:latin typeface="+mj-lt"/>
              </a:rPr>
              <a:t>break;</a:t>
            </a:r>
          </a:p>
          <a:p>
            <a:pPr lvl="0">
              <a:buNone/>
            </a:pPr>
            <a:r>
              <a:rPr lang="en-US" sz="2800" dirty="0">
                <a:latin typeface="+mj-lt"/>
              </a:rPr>
              <a:t>}</a:t>
            </a:r>
          </a:p>
          <a:p>
            <a:pPr lvl="1" rtl="0" hangingPunct="0"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6. Coding Challenge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2000" dirty="0">
                <a:latin typeface="+mj-lt"/>
              </a:rPr>
              <a:t>John and a friend invented a simple game where the player with the highest value of his height (in centimeters) plus five times his age wins (what a silly game :)</a:t>
            </a:r>
          </a:p>
          <a:p>
            <a:pPr lvl="0">
              <a:buNone/>
            </a:pPr>
            <a:endParaRPr lang="en-US" sz="2000" dirty="0">
              <a:latin typeface="+mj-lt"/>
            </a:endParaRPr>
          </a:p>
          <a:p>
            <a:pPr lvl="0">
              <a:buNone/>
            </a:pPr>
            <a:r>
              <a:rPr lang="en-US" sz="2000" dirty="0">
                <a:latin typeface="+mj-lt"/>
              </a:rPr>
              <a:t>1. Create variables for the heights and ages of two friends and assign them some values</a:t>
            </a:r>
          </a:p>
          <a:p>
            <a:pPr lvl="0">
              <a:buNone/>
            </a:pPr>
            <a:r>
              <a:rPr lang="en-US" sz="2000" dirty="0">
                <a:latin typeface="+mj-lt"/>
              </a:rPr>
              <a:t>2. Calculate their scores</a:t>
            </a:r>
          </a:p>
          <a:p>
            <a:pPr lvl="0">
              <a:buNone/>
            </a:pPr>
            <a:r>
              <a:rPr lang="en-US" sz="2000" dirty="0">
                <a:latin typeface="+mj-lt"/>
              </a:rPr>
              <a:t>3. Decide who wins and print the winner to the console. Include the score in the string that you output to the console. Don't forget that there can be a draw (both players with the same score).</a:t>
            </a:r>
          </a:p>
          <a:p>
            <a:pPr lvl="0">
              <a:buNone/>
            </a:pPr>
            <a:endParaRPr lang="en-US" sz="2000" dirty="0">
              <a:latin typeface="+mj-lt"/>
            </a:endParaRPr>
          </a:p>
          <a:p>
            <a:pPr lvl="0">
              <a:buNone/>
            </a:pPr>
            <a:r>
              <a:rPr lang="en-US" sz="2000" dirty="0">
                <a:latin typeface="+mj-lt"/>
              </a:rPr>
              <a:t>4. EXTRA: Add a third player and now decide who wins. Hint: you will need the &amp;&amp; operator to take the decision. If you can't solve this one, just watch the solution, it's no problem :)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7.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j-lt"/>
              </a:rPr>
              <a:t>Re-Usable piece of code</a:t>
            </a:r>
          </a:p>
          <a:p>
            <a:pPr lvl="0"/>
            <a:r>
              <a:rPr lang="en-US" dirty="0">
                <a:latin typeface="+mj-lt"/>
              </a:rPr>
              <a:t>Containers that hold lines of code</a:t>
            </a:r>
          </a:p>
          <a:p>
            <a:pPr lvl="0"/>
            <a:r>
              <a:rPr lang="en-US" dirty="0">
                <a:latin typeface="+mj-lt"/>
              </a:rPr>
              <a:t>Functions CAN return results</a:t>
            </a:r>
          </a:p>
          <a:p>
            <a:pPr lvl="0"/>
            <a:r>
              <a:rPr lang="en-US" dirty="0">
                <a:latin typeface="+mj-lt"/>
              </a:rPr>
              <a:t>DRY principle: Don’t repeat yourself</a:t>
            </a:r>
          </a:p>
          <a:p>
            <a:pPr lvl="0"/>
            <a:endParaRPr lang="en-US" dirty="0">
              <a:latin typeface="+mj-lt"/>
            </a:endParaRPr>
          </a:p>
          <a:p>
            <a:pPr lvl="0">
              <a:buNone/>
            </a:pPr>
            <a:r>
              <a:rPr lang="en-US" dirty="0">
                <a:latin typeface="+mj-lt"/>
              </a:rPr>
              <a:t>function </a:t>
            </a:r>
            <a:r>
              <a:rPr lang="en-US" dirty="0" err="1">
                <a:latin typeface="+mj-lt"/>
              </a:rPr>
              <a:t>doubleMe</a:t>
            </a:r>
            <a:r>
              <a:rPr lang="en-US" dirty="0">
                <a:latin typeface="+mj-lt"/>
              </a:rPr>
              <a:t>( x ) {</a:t>
            </a:r>
          </a:p>
          <a:p>
            <a:pPr lvl="2" rtl="0" hangingPunct="0">
              <a:buNone/>
            </a:pPr>
            <a:r>
              <a:rPr lang="en-US" sz="3200" dirty="0">
                <a:latin typeface="+mj-lt"/>
              </a:rPr>
              <a:t>return 2 * x;</a:t>
            </a:r>
          </a:p>
          <a:p>
            <a:pPr lvl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8. 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>
                <a:latin typeface="+mj-lt"/>
              </a:rPr>
              <a:t>A list of things, e.g. values</a:t>
            </a:r>
          </a:p>
          <a:p>
            <a:pPr lvl="0"/>
            <a:r>
              <a:rPr lang="en-US">
                <a:latin typeface="+mj-lt"/>
              </a:rPr>
              <a:t>var names = [‘John’, ‘Jane’, ‘Mark’];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9. Objects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j-lt"/>
              </a:rPr>
              <a:t>A set of key-value pairs</a:t>
            </a:r>
          </a:p>
          <a:p>
            <a:pPr lvl="0"/>
            <a:r>
              <a:rPr lang="en-US" dirty="0">
                <a:latin typeface="+mj-lt"/>
              </a:rPr>
              <a:t>Do not have particular order like in Arrays</a:t>
            </a:r>
          </a:p>
          <a:p>
            <a:pPr lvl="0"/>
            <a:endParaRPr lang="en-US" dirty="0">
              <a:latin typeface="+mj-lt"/>
            </a:endParaRPr>
          </a:p>
          <a:p>
            <a:pPr lvl="0">
              <a:buNone/>
            </a:pPr>
            <a:r>
              <a:rPr lang="en-US" dirty="0" err="1">
                <a:latin typeface="+mj-lt"/>
              </a:rPr>
              <a:t>var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obj</a:t>
            </a:r>
            <a:r>
              <a:rPr lang="en-US" dirty="0">
                <a:latin typeface="+mj-lt"/>
              </a:rPr>
              <a:t> = {</a:t>
            </a:r>
          </a:p>
          <a:p>
            <a:pPr lvl="1" rtl="0" hangingPunct="0">
              <a:buNone/>
            </a:pPr>
            <a:r>
              <a:rPr lang="en-US" dirty="0">
                <a:latin typeface="+mj-lt"/>
              </a:rPr>
              <a:t>name: ‘John’,</a:t>
            </a:r>
          </a:p>
          <a:p>
            <a:pPr lvl="1" rtl="0" hangingPunct="0">
              <a:buNone/>
            </a:pPr>
            <a:r>
              <a:rPr lang="en-US" dirty="0" err="1">
                <a:latin typeface="+mj-lt"/>
              </a:rPr>
              <a:t>lastName</a:t>
            </a:r>
            <a:r>
              <a:rPr lang="en-US" dirty="0">
                <a:latin typeface="+mj-lt"/>
              </a:rPr>
              <a:t>: ‘Smith’,</a:t>
            </a:r>
          </a:p>
          <a:p>
            <a:pPr lvl="1" rtl="0" hangingPunct="0">
              <a:buNone/>
            </a:pPr>
            <a:r>
              <a:rPr lang="en-US" dirty="0">
                <a:latin typeface="+mj-lt"/>
              </a:rPr>
              <a:t>age: 26</a:t>
            </a:r>
          </a:p>
          <a:p>
            <a:pPr lvl="0">
              <a:buNone/>
            </a:pPr>
            <a:r>
              <a:rPr lang="en-US" dirty="0">
                <a:latin typeface="+mj-lt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10.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>
                <a:latin typeface="+mj-lt"/>
              </a:rPr>
              <a:t>Repeat tasks</a:t>
            </a:r>
          </a:p>
          <a:p>
            <a:pPr lvl="0"/>
            <a:r>
              <a:rPr lang="en-US" sz="2000" dirty="0">
                <a:latin typeface="+mj-lt"/>
              </a:rPr>
              <a:t>Using loops:</a:t>
            </a:r>
          </a:p>
          <a:p>
            <a:pPr lvl="0">
              <a:buNone/>
            </a:pPr>
            <a:endParaRPr lang="en-US" sz="2000" dirty="0" smtClean="0">
              <a:latin typeface="+mj-lt"/>
            </a:endParaRPr>
          </a:p>
          <a:p>
            <a:pPr lvl="0">
              <a:buNone/>
            </a:pPr>
            <a:r>
              <a:rPr lang="en-US" sz="2000" dirty="0" smtClean="0">
                <a:latin typeface="+mj-lt"/>
              </a:rPr>
              <a:t>while</a:t>
            </a:r>
            <a:r>
              <a:rPr lang="en-US" sz="2000" dirty="0">
                <a:latin typeface="+mj-lt"/>
              </a:rPr>
              <a:t>( statement ) {</a:t>
            </a:r>
          </a:p>
          <a:p>
            <a:pPr lvl="1" rtl="0" hangingPunct="0">
              <a:buNone/>
            </a:pPr>
            <a:r>
              <a:rPr lang="en-US" sz="1800" dirty="0">
                <a:latin typeface="+mj-lt"/>
              </a:rPr>
              <a:t>do something;</a:t>
            </a:r>
          </a:p>
          <a:p>
            <a:pPr lvl="0">
              <a:buNone/>
            </a:pPr>
            <a:r>
              <a:rPr lang="en-US" sz="2000" dirty="0" smtClean="0">
                <a:latin typeface="+mj-lt"/>
              </a:rPr>
              <a:t>}</a:t>
            </a:r>
          </a:p>
          <a:p>
            <a:pPr lvl="0"/>
            <a:endParaRPr lang="en-US" sz="2000" dirty="0" smtClean="0">
              <a:latin typeface="+mj-lt"/>
            </a:endParaRPr>
          </a:p>
          <a:p>
            <a:pPr lvl="0">
              <a:buNone/>
            </a:pPr>
            <a:r>
              <a:rPr lang="en-US" sz="2000" dirty="0" smtClean="0">
                <a:latin typeface="+mj-lt"/>
              </a:rPr>
              <a:t>Or</a:t>
            </a:r>
            <a:endParaRPr lang="en-US" sz="2000" dirty="0">
              <a:latin typeface="+mj-lt"/>
            </a:endParaRPr>
          </a:p>
          <a:p>
            <a:pPr lvl="0"/>
            <a:endParaRPr lang="en-US" sz="2000" dirty="0">
              <a:latin typeface="+mj-lt"/>
            </a:endParaRPr>
          </a:p>
          <a:p>
            <a:pPr lvl="0">
              <a:buNone/>
            </a:pPr>
            <a:r>
              <a:rPr lang="en-US" sz="2000" dirty="0">
                <a:latin typeface="+mj-lt"/>
              </a:rPr>
              <a:t>for(expression; statement; expression) {</a:t>
            </a:r>
          </a:p>
          <a:p>
            <a:pPr lvl="1" rtl="0" hangingPunct="0">
              <a:buNone/>
            </a:pPr>
            <a:r>
              <a:rPr lang="en-US" sz="1800" dirty="0">
                <a:latin typeface="+mj-lt"/>
              </a:rPr>
              <a:t>do something;</a:t>
            </a:r>
          </a:p>
          <a:p>
            <a:pPr lvl="0">
              <a:buNone/>
            </a:pPr>
            <a:r>
              <a:rPr lang="en-US" sz="2000" dirty="0">
                <a:latin typeface="+mj-lt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400">
                <a:latin typeface="+mj-lt"/>
              </a:rPr>
              <a:t>11. Second Coding Challenge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600">
                <a:latin typeface="+mj-lt"/>
              </a:rPr>
              <a:t>1. Create an array with some years where persons were born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2. Create an empty array (just [] )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3. Use a loop to fill the array with the ages of the persons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4. Use another loop to log into the console whether each person is of full age (18 or older), as well as their age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5. Finally, create a function called printFullAge which receives the array of years as an argument, executes the steps 2., 3. and 4. and returns an array of true/false boolean values: true if the person is of full age (&gt;= 18 years) and false if not (&lt; 18 years)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6. Call the function with two different arrays and store the results in two variables: full_1 and full_2</a:t>
            </a:r>
          </a:p>
          <a:p>
            <a:pPr lvl="0">
              <a:buNone/>
            </a:pPr>
            <a:endParaRPr lang="en-US" sz="1600">
              <a:latin typeface="+mj-lt"/>
            </a:endParaRPr>
          </a:p>
          <a:p>
            <a:pPr lvl="0">
              <a:buNone/>
            </a:pPr>
            <a:r>
              <a:rPr lang="en-US" sz="1600">
                <a:latin typeface="+mj-lt"/>
              </a:rPr>
              <a:t>Example input:  [1965, 2008, 1992]</a:t>
            </a:r>
          </a:p>
          <a:p>
            <a:pPr lvl="0">
              <a:buNone/>
            </a:pPr>
            <a:r>
              <a:rPr lang="en-US" sz="1600">
                <a:latin typeface="+mj-lt"/>
              </a:rPr>
              <a:t>Example output: [true, false, true]</a:t>
            </a:r>
          </a:p>
          <a:p>
            <a:pPr lvl="0">
              <a:buNone/>
            </a:pPr>
            <a:endParaRPr lang="en-US" sz="1600">
              <a:latin typeface="+mj-lt"/>
            </a:endParaRPr>
          </a:p>
          <a:p>
            <a:pPr lvl="0">
              <a:buNone/>
            </a:pPr>
            <a:r>
              <a:rPr lang="en-US" sz="1600">
                <a:latin typeface="+mj-lt"/>
              </a:rPr>
              <a:t>Hint: you can use a loop not only to read from an array, like y[i], but also to set values in an array, like y[i] = ... You can also use the specific array methods.</a:t>
            </a:r>
          </a:p>
          <a:p>
            <a:pPr lvl="0">
              <a:buNone/>
            </a:pPr>
            <a:endParaRPr lang="en-US" sz="160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 sz="1800" dirty="0">
                <a:latin typeface="+mj-lt"/>
              </a:rPr>
              <a:t>1. Introduction to JavaScript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2. Variables &amp; Data-Types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3. If / Else Statements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4. Boolean Logic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5. Switch Statement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6. First Coding Challenge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7. Functions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8. Arrays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9. Objects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10. Loops</a:t>
            </a:r>
          </a:p>
          <a:p>
            <a:pPr lvl="0">
              <a:buNone/>
            </a:pPr>
            <a:r>
              <a:rPr lang="en-US" sz="1800" dirty="0">
                <a:latin typeface="+mj-lt"/>
              </a:rPr>
              <a:t>11. Second Coding Challenge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1. Introduction to JavaScript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+mj-lt"/>
              </a:rPr>
              <a:t>JavaScript is a lightweight, cross-platform, object-oriented computer programming language</a:t>
            </a:r>
          </a:p>
          <a:p>
            <a:pPr lvl="0"/>
            <a:r>
              <a:rPr lang="en-US" sz="2400" dirty="0">
                <a:latin typeface="+mj-lt"/>
              </a:rPr>
              <a:t>JavaScript is one of the tree core technologies of web development</a:t>
            </a:r>
          </a:p>
          <a:p>
            <a:pPr lvl="0"/>
            <a:r>
              <a:rPr lang="en-US" sz="2400" dirty="0">
                <a:latin typeface="+mj-lt"/>
              </a:rPr>
              <a:t>JavaScript is most commonly used as a part of </a:t>
            </a:r>
            <a:r>
              <a:rPr lang="en-US" sz="2400" dirty="0" err="1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webpages</a:t>
            </a:r>
            <a:endParaRPr lang="en-US" sz="2400" dirty="0">
              <a:effectLst>
                <a:outerShdw dist="17961" dir="2700000">
                  <a:scrgbClr r="0" g="0" b="0"/>
                </a:outerShdw>
              </a:effectLst>
              <a:latin typeface="+mj-lt"/>
            </a:endParaRPr>
          </a:p>
          <a:p>
            <a:pPr lvl="0"/>
            <a:r>
              <a:rPr lang="en-US" sz="24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Today, JavaScript can be used in different places:</a:t>
            </a:r>
          </a:p>
          <a:p>
            <a:pPr lvl="1" rtl="0" hangingPunct="0"/>
            <a:r>
              <a:rPr lang="en-US" sz="20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Client-side: JavaScript was traditionally only used in the browser</a:t>
            </a:r>
          </a:p>
          <a:p>
            <a:pPr lvl="1" rtl="0" hangingPunct="0"/>
            <a:r>
              <a:rPr lang="en-US" sz="20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Server-side: Thanks to node.js, we can use JavaScript on the server as well</a:t>
            </a:r>
          </a:p>
          <a:p>
            <a:pPr lvl="0"/>
            <a:r>
              <a:rPr lang="en-US" sz="24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JavaScript is what made modern web-development possible:</a:t>
            </a:r>
          </a:p>
          <a:p>
            <a:pPr lvl="1" rtl="0" hangingPunct="0"/>
            <a:r>
              <a:rPr lang="en-US" sz="20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Dynamic effects and interactivity</a:t>
            </a:r>
          </a:p>
          <a:p>
            <a:pPr lvl="1" rtl="0" hangingPunct="0"/>
            <a:r>
              <a:rPr lang="en-US" sz="2000" dirty="0">
                <a:effectLst>
                  <a:outerShdw dist="17961" dir="2700000">
                    <a:scrgbClr r="0" g="0" b="0"/>
                  </a:outerShdw>
                </a:effectLst>
                <a:latin typeface="+mj-lt"/>
              </a:rPr>
              <a:t>Modern web applications that we can interact with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n-lt"/>
              </a:rPr>
              <a:t>1. Introduction to JavaScript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04600" y="2194560"/>
            <a:ext cx="8339400" cy="408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n-lt"/>
              </a:rPr>
              <a:t>2. Variables &amp; Data-Types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Variable: A container in which we can store a value in order to use it later again in our code</a:t>
            </a:r>
          </a:p>
          <a:p>
            <a:pPr lvl="0">
              <a:buNone/>
            </a:pPr>
            <a:endParaRPr lang="en-US" dirty="0">
              <a:latin typeface="+mn-lt"/>
            </a:endParaRPr>
          </a:p>
          <a:p>
            <a:pPr lvl="0"/>
            <a:r>
              <a:rPr lang="en-US" dirty="0">
                <a:latin typeface="+mn-lt"/>
              </a:rPr>
              <a:t>1) Create a folder</a:t>
            </a:r>
          </a:p>
          <a:p>
            <a:pPr lvl="0"/>
            <a:r>
              <a:rPr lang="en-US" dirty="0">
                <a:latin typeface="+mn-lt"/>
              </a:rPr>
              <a:t>2) Create a index.html</a:t>
            </a:r>
          </a:p>
          <a:p>
            <a:pPr lvl="0"/>
            <a:r>
              <a:rPr lang="en-US" dirty="0">
                <a:latin typeface="+mn-lt"/>
              </a:rPr>
              <a:t>3) Create a main.js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j-lt"/>
              </a:rPr>
              <a:t>2. Variables &amp; Data-Types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560" y="247356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65120" y="2468880"/>
            <a:ext cx="92664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2. Variables &amp; Data-Types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>
                <a:latin typeface="+mj-lt"/>
              </a:rPr>
              <a:t>Operator Precedence</a:t>
            </a:r>
          </a:p>
          <a:p>
            <a:pPr lvl="0"/>
            <a:endParaRPr lang="en-US">
              <a:latin typeface="+mj-lt"/>
            </a:endParaRPr>
          </a:p>
          <a:p>
            <a:pPr lvl="0"/>
            <a:r>
              <a:rPr lang="en-US">
                <a:latin typeface="+mj-lt"/>
              </a:rPr>
              <a:t>https://developer.mozilla.org/de/docs/Web/JavaScript/Reference/Operators/Operator_Precedence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3. If / Else Statements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if ( conditional statement ) {</a:t>
            </a:r>
          </a:p>
          <a:p>
            <a:pPr lvl="1" rtl="0" hangingPunct="0">
              <a:buNone/>
            </a:pPr>
            <a:r>
              <a:rPr lang="en-US">
                <a:latin typeface="+mj-lt"/>
              </a:rPr>
              <a:t>do something;</a:t>
            </a:r>
          </a:p>
          <a:p>
            <a:pPr lvl="0">
              <a:buNone/>
            </a:pPr>
            <a:r>
              <a:rPr lang="en-US">
                <a:latin typeface="+mj-lt"/>
              </a:rPr>
              <a:t>} else {</a:t>
            </a:r>
          </a:p>
          <a:p>
            <a:pPr lvl="1" rtl="0" hangingPunct="0">
              <a:buNone/>
            </a:pPr>
            <a:r>
              <a:rPr lang="en-US">
                <a:latin typeface="+mj-lt"/>
              </a:rPr>
              <a:t>do something else;</a:t>
            </a:r>
          </a:p>
          <a:p>
            <a:pPr lvl="0">
              <a:buNone/>
            </a:pPr>
            <a:r>
              <a:rPr lang="en-US">
                <a:latin typeface="+mj-lt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latin typeface="+mj-lt"/>
              </a:rPr>
              <a:t>4. Boolean Logic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89119" y="1848239"/>
            <a:ext cx="8581680" cy="500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On-screen Show (4:3)</PresentationFormat>
  <Paragraphs>113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Slide 1</vt:lpstr>
      <vt:lpstr>Agenda</vt:lpstr>
      <vt:lpstr>1. Introduction to JavaScript</vt:lpstr>
      <vt:lpstr>1. Introduction to JavaScript</vt:lpstr>
      <vt:lpstr>2. Variables &amp; Data-Types</vt:lpstr>
      <vt:lpstr>2. Variables &amp; Data-Types</vt:lpstr>
      <vt:lpstr>2. Variables &amp; Data-Types</vt:lpstr>
      <vt:lpstr>3. If / Else Statements</vt:lpstr>
      <vt:lpstr>4. Boolean Logic</vt:lpstr>
      <vt:lpstr>4. Boolean Logic</vt:lpstr>
      <vt:lpstr>5. Switch Statements</vt:lpstr>
      <vt:lpstr>6. Coding Challenge</vt:lpstr>
      <vt:lpstr>7. Functions</vt:lpstr>
      <vt:lpstr>8. Arrays</vt:lpstr>
      <vt:lpstr>9. Objects</vt:lpstr>
      <vt:lpstr>10. Loops</vt:lpstr>
      <vt:lpstr>11. Second Coding Challenge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</dc:creator>
  <cp:lastModifiedBy>janwin</cp:lastModifiedBy>
  <cp:revision>50</cp:revision>
  <dcterms:created xsi:type="dcterms:W3CDTF">2017-08-12T20:38:26Z</dcterms:created>
  <dcterms:modified xsi:type="dcterms:W3CDTF">2018-05-23T15:43:02Z</dcterms:modified>
</cp:coreProperties>
</file>