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63" r:id="rId28"/>
    <p:sldId id="262" r:id="rId29"/>
    <p:sldId id="264" r:id="rId30"/>
    <p:sldId id="265" r:id="rId31"/>
    <p:sldId id="266" r:id="rId32"/>
    <p:sldId id="290" r:id="rId33"/>
    <p:sldId id="291" r:id="rId34"/>
    <p:sldId id="268" r:id="rId35"/>
    <p:sldId id="288" r:id="rId36"/>
    <p:sldId id="289" r:id="rId37"/>
    <p:sldId id="292" r:id="rId38"/>
    <p:sldId id="293" r:id="rId39"/>
    <p:sldId id="294" r:id="rId40"/>
    <p:sldId id="295" r:id="rId41"/>
    <p:sldId id="297" r:id="rId42"/>
    <p:sldId id="296" r:id="rId43"/>
    <p:sldId id="298" r:id="rId4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1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F124-EE4C-4E58-92AA-6543B992A233}" type="datetimeFigureOut">
              <a:rPr lang="de-DE" smtClean="0"/>
              <a:pPr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6F4-AFC5-4AE0-8FB8-2EE57B723B6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F124-EE4C-4E58-92AA-6543B992A233}" type="datetimeFigureOut">
              <a:rPr lang="de-DE" smtClean="0"/>
              <a:pPr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6F4-AFC5-4AE0-8FB8-2EE57B723B6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F124-EE4C-4E58-92AA-6543B992A233}" type="datetimeFigureOut">
              <a:rPr lang="de-DE" smtClean="0"/>
              <a:pPr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6F4-AFC5-4AE0-8FB8-2EE57B723B6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F124-EE4C-4E58-92AA-6543B992A233}" type="datetimeFigureOut">
              <a:rPr lang="de-DE" smtClean="0"/>
              <a:pPr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6F4-AFC5-4AE0-8FB8-2EE57B723B6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F124-EE4C-4E58-92AA-6543B992A233}" type="datetimeFigureOut">
              <a:rPr lang="de-DE" smtClean="0"/>
              <a:pPr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6F4-AFC5-4AE0-8FB8-2EE57B723B6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F124-EE4C-4E58-92AA-6543B992A233}" type="datetimeFigureOut">
              <a:rPr lang="de-DE" smtClean="0"/>
              <a:pPr/>
              <a:t>15.05.2018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6F4-AFC5-4AE0-8FB8-2EE57B723B6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F124-EE4C-4E58-92AA-6543B992A233}" type="datetimeFigureOut">
              <a:rPr lang="de-DE" smtClean="0"/>
              <a:pPr/>
              <a:t>15.05.2018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6F4-AFC5-4AE0-8FB8-2EE57B723B6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F124-EE4C-4E58-92AA-6543B992A233}" type="datetimeFigureOut">
              <a:rPr lang="de-DE" smtClean="0"/>
              <a:pPr/>
              <a:t>15.05.2018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6F4-AFC5-4AE0-8FB8-2EE57B723B6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F124-EE4C-4E58-92AA-6543B992A233}" type="datetimeFigureOut">
              <a:rPr lang="de-DE" smtClean="0"/>
              <a:pPr/>
              <a:t>15.05.2018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6F4-AFC5-4AE0-8FB8-2EE57B723B6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F124-EE4C-4E58-92AA-6543B992A233}" type="datetimeFigureOut">
              <a:rPr lang="de-DE" smtClean="0"/>
              <a:pPr/>
              <a:t>15.05.2018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6F4-AFC5-4AE0-8FB8-2EE57B723B6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F124-EE4C-4E58-92AA-6543B992A233}" type="datetimeFigureOut">
              <a:rPr lang="de-DE" smtClean="0"/>
              <a:pPr/>
              <a:t>15.05.2018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6F4-AFC5-4AE0-8FB8-2EE57B723B6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7F124-EE4C-4E58-92AA-6543B992A233}" type="datetimeFigureOut">
              <a:rPr lang="de-DE" smtClean="0"/>
              <a:pPr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D6F4-AFC5-4AE0-8FB8-2EE57B723B6D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JavaScript</a:t>
            </a:r>
            <a:br>
              <a:rPr lang="de-DE" dirty="0" smtClean="0"/>
            </a:br>
            <a:r>
              <a:rPr lang="de-DE" dirty="0" smtClean="0"/>
              <a:t>Beginner Course </a:t>
            </a:r>
            <a:br>
              <a:rPr lang="de-DE" dirty="0" smtClean="0"/>
            </a:br>
            <a:r>
              <a:rPr lang="de-DE" dirty="0" smtClean="0"/>
              <a:t>Part2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 rot="10800000">
            <a:off x="3059832" y="3356991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ight Arrow 15"/>
          <p:cNvSpPr/>
          <p:nvPr/>
        </p:nvSpPr>
        <p:spPr>
          <a:xfrm>
            <a:off x="3995936" y="569277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 rot="10800000">
            <a:off x="3059832" y="4797152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ight Arrow 15"/>
          <p:cNvSpPr/>
          <p:nvPr/>
        </p:nvSpPr>
        <p:spPr>
          <a:xfrm>
            <a:off x="3995936" y="569277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 rot="10800000">
            <a:off x="3059832" y="594928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ight Arrow 15"/>
          <p:cNvSpPr/>
          <p:nvPr/>
        </p:nvSpPr>
        <p:spPr>
          <a:xfrm>
            <a:off x="3995936" y="569277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4932040" y="4725144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first()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995936" y="501317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4932040" y="4725144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first()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995936" y="501317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4932040" y="4725144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first()</a:t>
            </a:r>
            <a:endParaRPr lang="de-DE" b="1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3059832" y="210288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995936" y="501317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4932040" y="4725144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first()</a:t>
            </a:r>
            <a:endParaRPr lang="de-DE" b="1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3059832" y="2255851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995936" y="414908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4932040" y="4725144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first()</a:t>
            </a:r>
            <a:endParaRPr lang="de-DE" b="1" dirty="0"/>
          </a:p>
        </p:txBody>
      </p:sp>
      <p:sp>
        <p:nvSpPr>
          <p:cNvPr id="14" name="Rectangle 13"/>
          <p:cNvSpPr/>
          <p:nvPr/>
        </p:nvSpPr>
        <p:spPr>
          <a:xfrm>
            <a:off x="4932040" y="3850538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second()</a:t>
            </a:r>
            <a:endParaRPr lang="de-DE" b="1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3059832" y="2564903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995936" y="414908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4932040" y="4725144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first()</a:t>
            </a:r>
            <a:endParaRPr lang="de-DE" b="1" dirty="0"/>
          </a:p>
        </p:txBody>
      </p:sp>
      <p:sp>
        <p:nvSpPr>
          <p:cNvPr id="14" name="Rectangle 13"/>
          <p:cNvSpPr/>
          <p:nvPr/>
        </p:nvSpPr>
        <p:spPr>
          <a:xfrm>
            <a:off x="4932040" y="3850538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second()</a:t>
            </a:r>
            <a:endParaRPr lang="de-DE" b="1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3059832" y="3541485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995936" y="414908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4932040" y="4725144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first()</a:t>
            </a:r>
            <a:endParaRPr lang="de-DE" b="1" dirty="0"/>
          </a:p>
        </p:txBody>
      </p:sp>
      <p:sp>
        <p:nvSpPr>
          <p:cNvPr id="14" name="Rectangle 13"/>
          <p:cNvSpPr/>
          <p:nvPr/>
        </p:nvSpPr>
        <p:spPr>
          <a:xfrm>
            <a:off x="4932040" y="3850538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second()</a:t>
            </a:r>
            <a:endParaRPr lang="de-DE" b="1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3059832" y="3696011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995936" y="325345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4932040" y="4725144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first()</a:t>
            </a:r>
            <a:endParaRPr lang="de-DE" b="1" dirty="0"/>
          </a:p>
        </p:txBody>
      </p:sp>
      <p:sp>
        <p:nvSpPr>
          <p:cNvPr id="14" name="Rectangle 13"/>
          <p:cNvSpPr/>
          <p:nvPr/>
        </p:nvSpPr>
        <p:spPr>
          <a:xfrm>
            <a:off x="4932040" y="3850538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second()</a:t>
            </a:r>
            <a:endParaRPr lang="de-DE" b="1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3059832" y="402608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4932040" y="2965422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third()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smtClean="0"/>
              <a:t>What happens to our code?</a:t>
            </a:r>
          </a:p>
          <a:p>
            <a:pPr marL="514350" indent="-514350">
              <a:buAutoNum type="arabicPeriod"/>
            </a:pPr>
            <a:r>
              <a:rPr lang="de-DE" dirty="0" smtClean="0"/>
              <a:t>Execution contexts and the Execution </a:t>
            </a:r>
            <a:r>
              <a:rPr lang="de-DE" dirty="0"/>
              <a:t>S</a:t>
            </a:r>
            <a:r>
              <a:rPr lang="de-DE" dirty="0" smtClean="0"/>
              <a:t>tack</a:t>
            </a:r>
          </a:p>
          <a:p>
            <a:pPr marL="514350" indent="-514350">
              <a:buAutoNum type="arabicPeriod"/>
            </a:pPr>
            <a:r>
              <a:rPr lang="de-DE" dirty="0" smtClean="0"/>
              <a:t>Hoisting</a:t>
            </a:r>
          </a:p>
          <a:p>
            <a:pPr marL="514350" indent="-514350">
              <a:buAutoNum type="arabicPeriod"/>
            </a:pPr>
            <a:r>
              <a:rPr lang="de-DE" dirty="0" smtClean="0"/>
              <a:t>Scoping</a:t>
            </a:r>
          </a:p>
          <a:p>
            <a:pPr marL="514350" indent="-514350">
              <a:buAutoNum type="arabicPeriod"/>
            </a:pPr>
            <a:r>
              <a:rPr lang="de-DE" dirty="0" smtClean="0"/>
              <a:t>Scoping VS Execution Stacks</a:t>
            </a:r>
          </a:p>
          <a:p>
            <a:pPr marL="514350" indent="-514350">
              <a:buAutoNum type="arabicPeriod"/>
            </a:pPr>
            <a:r>
              <a:rPr lang="de-DE" dirty="0" smtClean="0"/>
              <a:t>this - Variable</a:t>
            </a:r>
          </a:p>
          <a:p>
            <a:pPr marL="514350" indent="-514350">
              <a:buAutoNum type="arabicPeriod"/>
            </a:pPr>
            <a:endParaRPr lang="de-DE" dirty="0" smtClean="0"/>
          </a:p>
          <a:p>
            <a:pPr marL="514350" indent="-514350">
              <a:buAutoNum type="arabicPeriod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995936" y="325345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4932040" y="4725144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first()</a:t>
            </a:r>
            <a:endParaRPr lang="de-DE" b="1" dirty="0"/>
          </a:p>
        </p:txBody>
      </p:sp>
      <p:sp>
        <p:nvSpPr>
          <p:cNvPr id="14" name="Rectangle 13"/>
          <p:cNvSpPr/>
          <p:nvPr/>
        </p:nvSpPr>
        <p:spPr>
          <a:xfrm>
            <a:off x="4932040" y="3850538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second()</a:t>
            </a:r>
            <a:endParaRPr lang="de-DE" b="1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3059832" y="499215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4932040" y="2965422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third()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995936" y="325345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4932040" y="4725144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first()</a:t>
            </a:r>
            <a:endParaRPr lang="de-DE" b="1" dirty="0"/>
          </a:p>
        </p:txBody>
      </p:sp>
      <p:sp>
        <p:nvSpPr>
          <p:cNvPr id="14" name="Rectangle 13"/>
          <p:cNvSpPr/>
          <p:nvPr/>
        </p:nvSpPr>
        <p:spPr>
          <a:xfrm>
            <a:off x="4932040" y="3850538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second()</a:t>
            </a:r>
            <a:endParaRPr lang="de-DE" b="1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3059832" y="5157192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4932040" y="2965422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third()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995936" y="325345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4932040" y="4725144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first()</a:t>
            </a:r>
            <a:endParaRPr lang="de-DE" b="1" dirty="0"/>
          </a:p>
        </p:txBody>
      </p:sp>
      <p:sp>
        <p:nvSpPr>
          <p:cNvPr id="14" name="Rectangle 13"/>
          <p:cNvSpPr/>
          <p:nvPr/>
        </p:nvSpPr>
        <p:spPr>
          <a:xfrm>
            <a:off x="4932040" y="3850538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second()</a:t>
            </a:r>
            <a:endParaRPr lang="de-DE" b="1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3059832" y="548726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4932040" y="2965422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third()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995936" y="325345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4932040" y="4725144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first()</a:t>
            </a:r>
            <a:endParaRPr lang="de-DE" b="1" dirty="0"/>
          </a:p>
        </p:txBody>
      </p:sp>
      <p:sp>
        <p:nvSpPr>
          <p:cNvPr id="14" name="Rectangle 13"/>
          <p:cNvSpPr/>
          <p:nvPr/>
        </p:nvSpPr>
        <p:spPr>
          <a:xfrm>
            <a:off x="4932040" y="3850538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second()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995936" y="414908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4932040" y="4725144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first()</a:t>
            </a:r>
            <a:endParaRPr lang="de-DE" b="1" dirty="0"/>
          </a:p>
        </p:txBody>
      </p:sp>
      <p:sp>
        <p:nvSpPr>
          <p:cNvPr id="14" name="Rectangle 13"/>
          <p:cNvSpPr/>
          <p:nvPr/>
        </p:nvSpPr>
        <p:spPr>
          <a:xfrm>
            <a:off x="4932040" y="3850538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second()</a:t>
            </a:r>
            <a:endParaRPr lang="de-DE" b="1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3059832" y="436510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995936" y="501317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4932040" y="4725144"/>
            <a:ext cx="295232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Context</a:t>
            </a:r>
          </a:p>
          <a:p>
            <a:pPr algn="ctr"/>
            <a:r>
              <a:rPr lang="de-DE" b="1" dirty="0" smtClean="0"/>
              <a:t>first()</a:t>
            </a:r>
            <a:endParaRPr lang="de-DE" b="1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3059832" y="2903923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995936" y="569121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ight Arrow 12"/>
          <p:cNvSpPr/>
          <p:nvPr/>
        </p:nvSpPr>
        <p:spPr>
          <a:xfrm rot="10800000">
            <a:off x="3059832" y="616530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00808"/>
            <a:ext cx="713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Execution Context is a Box /Container /Wrapper</a:t>
            </a:r>
            <a:endParaRPr lang="de-DE" sz="2800" dirty="0"/>
          </a:p>
        </p:txBody>
      </p:sp>
      <p:sp>
        <p:nvSpPr>
          <p:cNvPr id="7" name="Rectangle 6"/>
          <p:cNvSpPr/>
          <p:nvPr/>
        </p:nvSpPr>
        <p:spPr>
          <a:xfrm>
            <a:off x="1259632" y="3212976"/>
            <a:ext cx="259228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EXECUTION CONTEXT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1907704" y="3933056"/>
            <a:ext cx="1368152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7984" y="3717032"/>
            <a:ext cx="3420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/>
              <a:t>=   OBJECT</a:t>
            </a:r>
            <a:endParaRPr lang="de-DE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008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 smtClean="0"/>
              <a:t>Global</a:t>
            </a:r>
            <a:r>
              <a:rPr lang="de-DE" sz="2800" dirty="0" smtClean="0"/>
              <a:t> Execution Context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608" y="2780928"/>
            <a:ext cx="259228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1691680" y="3501008"/>
            <a:ext cx="1368152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9952" y="3362216"/>
            <a:ext cx="37767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/>
              <a:t>= WINDOW</a:t>
            </a:r>
          </a:p>
          <a:p>
            <a:r>
              <a:rPr lang="de-DE" sz="6000" dirty="0"/>
              <a:t> </a:t>
            </a:r>
            <a:r>
              <a:rPr lang="de-DE" sz="6000" dirty="0" smtClean="0"/>
              <a:t>    OBJECT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5976" y="537321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Code that is not inside any of our functions</a:t>
            </a:r>
          </a:p>
          <a:p>
            <a:r>
              <a:rPr lang="de-DE" dirty="0" smtClean="0"/>
              <a:t>- Associated with the global object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00808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 smtClean="0"/>
              <a:t>Each</a:t>
            </a:r>
            <a:r>
              <a:rPr lang="de-DE" sz="2800" dirty="0" smtClean="0"/>
              <a:t> Execution Context consists of </a:t>
            </a:r>
            <a:r>
              <a:rPr lang="de-DE" sz="2800" b="1" dirty="0" smtClean="0"/>
              <a:t>three Parts</a:t>
            </a:r>
            <a:r>
              <a:rPr lang="de-DE" sz="2800" dirty="0" smtClean="0"/>
              <a:t> 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600" y="2708920"/>
            <a:ext cx="3744416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1691680" y="3212976"/>
            <a:ext cx="2376264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VARIABLE OBJECT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91680" y="4077072"/>
            <a:ext cx="2376264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SCOPE CHAIN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1680" y="4941168"/>
            <a:ext cx="2376264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„this“ -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ildergebnis für behind the scen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00" y="1340768"/>
            <a:ext cx="5652120" cy="4254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008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Parts of an Execution Context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600" y="2708920"/>
            <a:ext cx="3744416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1691680" y="3212976"/>
            <a:ext cx="2376264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VARIABLE OBJECT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91680" y="4077072"/>
            <a:ext cx="2376264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SCOPE CHAIN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1680" y="4941168"/>
            <a:ext cx="2376264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„this“ - variable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67944" y="3573016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52120" y="2996952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smtClean="0"/>
              <a:t>HOISTING</a:t>
            </a:r>
          </a:p>
          <a:p>
            <a:endParaRPr lang="de-DE" dirty="0"/>
          </a:p>
          <a:p>
            <a:r>
              <a:rPr lang="de-DE" dirty="0" smtClean="0"/>
              <a:t>Before the code is</a:t>
            </a:r>
            <a:r>
              <a:rPr lang="de-DE" b="1" dirty="0" smtClean="0"/>
              <a:t> executed </a:t>
            </a:r>
            <a:r>
              <a:rPr lang="de-DE" dirty="0" smtClean="0"/>
              <a:t>line by line, the code is </a:t>
            </a:r>
            <a:r>
              <a:rPr lang="de-DE" b="1" dirty="0" smtClean="0"/>
              <a:t>analyzed</a:t>
            </a:r>
            <a:r>
              <a:rPr lang="de-DE" dirty="0" smtClean="0"/>
              <a:t> by e.g. Google Chrome which makes</a:t>
            </a:r>
          </a:p>
          <a:p>
            <a:pPr lvl="1">
              <a:buFontTx/>
              <a:buChar char="-"/>
            </a:pPr>
            <a:r>
              <a:rPr lang="de-DE" dirty="0" smtClean="0"/>
              <a:t> function declarations </a:t>
            </a:r>
          </a:p>
          <a:p>
            <a:pPr lvl="1">
              <a:buFontTx/>
              <a:buChar char="-"/>
            </a:pPr>
            <a:r>
              <a:rPr lang="de-DE" dirty="0"/>
              <a:t> </a:t>
            </a:r>
            <a:r>
              <a:rPr lang="de-DE" dirty="0" smtClean="0"/>
              <a:t>variable declarations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b="1" dirty="0" smtClean="0"/>
              <a:t>available!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80112" y="206084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When e.g. Google Chrome compiles</a:t>
            </a:r>
            <a:r>
              <a:rPr lang="de-DE" dirty="0"/>
              <a:t> </a:t>
            </a:r>
            <a:r>
              <a:rPr lang="de-DE" dirty="0" smtClean="0"/>
              <a:t>your JS – Code: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Hoisting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260848"/>
          </a:xfrm>
        </p:spPr>
        <p:txBody>
          <a:bodyPr>
            <a:normAutofit fontScale="92500" lnSpcReduction="10000"/>
          </a:bodyPr>
          <a:lstStyle/>
          <a:p>
            <a:r>
              <a:rPr lang="de-DE" i="1" dirty="0" smtClean="0"/>
              <a:t>„A variable can be declared after it has been used.“</a:t>
            </a:r>
            <a:endParaRPr lang="de-DE" b="1" i="1" dirty="0" smtClean="0"/>
          </a:p>
          <a:p>
            <a:r>
              <a:rPr lang="de-DE" b="1" i="1" dirty="0" smtClean="0"/>
              <a:t>Before</a:t>
            </a:r>
            <a:r>
              <a:rPr lang="de-DE" i="1" dirty="0" smtClean="0"/>
              <a:t> Execution, the code is analyzed by the JavaScript Parser of declarations of </a:t>
            </a:r>
            <a:r>
              <a:rPr lang="de-DE" b="1" i="1" u="sng" dirty="0" smtClean="0"/>
              <a:t>functions</a:t>
            </a:r>
            <a:r>
              <a:rPr lang="de-DE" i="1" dirty="0" smtClean="0"/>
              <a:t> and </a:t>
            </a:r>
            <a:r>
              <a:rPr lang="de-DE" b="1" i="1" u="sng" dirty="0" smtClean="0"/>
              <a:t>variables</a:t>
            </a:r>
          </a:p>
          <a:p>
            <a:pPr>
              <a:buNone/>
            </a:pPr>
            <a:endParaRPr lang="de-DE" i="1" dirty="0"/>
          </a:p>
          <a:p>
            <a:pPr>
              <a:buNone/>
            </a:pPr>
            <a:endParaRPr lang="de-DE" i="1" dirty="0"/>
          </a:p>
        </p:txBody>
      </p:sp>
      <p:sp>
        <p:nvSpPr>
          <p:cNvPr id="4" name="Rectangle 3"/>
          <p:cNvSpPr/>
          <p:nvPr/>
        </p:nvSpPr>
        <p:spPr>
          <a:xfrm>
            <a:off x="539552" y="4221088"/>
            <a:ext cx="360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i="1" dirty="0" smtClean="0"/>
              <a:t> x = “world“;</a:t>
            </a:r>
          </a:p>
          <a:p>
            <a:pPr>
              <a:buNone/>
            </a:pPr>
            <a:r>
              <a:rPr lang="de-DE" i="1" dirty="0" smtClean="0"/>
              <a:t>var x;</a:t>
            </a:r>
          </a:p>
          <a:p>
            <a:pPr>
              <a:buNone/>
            </a:pPr>
            <a:r>
              <a:rPr lang="de-DE" i="1" dirty="0" smtClean="0"/>
              <a:t>hello( x );</a:t>
            </a:r>
          </a:p>
          <a:p>
            <a:pPr>
              <a:buNone/>
            </a:pPr>
            <a:endParaRPr lang="de-DE" i="1" dirty="0" smtClean="0"/>
          </a:p>
          <a:p>
            <a:pPr>
              <a:buNone/>
            </a:pPr>
            <a:r>
              <a:rPr lang="de-DE" i="1" dirty="0" smtClean="0"/>
              <a:t>function hello(p) {</a:t>
            </a:r>
          </a:p>
          <a:p>
            <a:pPr>
              <a:buNone/>
            </a:pPr>
            <a:r>
              <a:rPr lang="de-DE" i="1" dirty="0"/>
              <a:t> </a:t>
            </a:r>
            <a:r>
              <a:rPr lang="de-DE" i="1" dirty="0" smtClean="0"/>
              <a:t>   console.log( “hallo “ + p );</a:t>
            </a:r>
          </a:p>
          <a:p>
            <a:pPr>
              <a:buNone/>
            </a:pPr>
            <a:r>
              <a:rPr lang="de-DE" i="1" dirty="0" smtClean="0"/>
              <a:t>}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Hoisting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260848"/>
          </a:xfrm>
        </p:spPr>
        <p:txBody>
          <a:bodyPr>
            <a:normAutofit fontScale="92500" lnSpcReduction="10000"/>
          </a:bodyPr>
          <a:lstStyle/>
          <a:p>
            <a:r>
              <a:rPr lang="de-DE" i="1" dirty="0" smtClean="0"/>
              <a:t>„A variable can be declared after it has been used.“</a:t>
            </a:r>
            <a:endParaRPr lang="de-DE" b="1" i="1" dirty="0" smtClean="0"/>
          </a:p>
          <a:p>
            <a:r>
              <a:rPr lang="de-DE" b="1" i="1" dirty="0" smtClean="0"/>
              <a:t>Before</a:t>
            </a:r>
            <a:r>
              <a:rPr lang="de-DE" i="1" dirty="0" smtClean="0"/>
              <a:t> Execution, the code is analyzed by the JavaScript Parser of declarations of </a:t>
            </a:r>
            <a:r>
              <a:rPr lang="de-DE" b="1" i="1" u="sng" dirty="0" smtClean="0"/>
              <a:t>functions</a:t>
            </a:r>
            <a:r>
              <a:rPr lang="de-DE" i="1" dirty="0" smtClean="0"/>
              <a:t> and </a:t>
            </a:r>
            <a:r>
              <a:rPr lang="de-DE" b="1" i="1" u="sng" dirty="0" smtClean="0"/>
              <a:t>variables</a:t>
            </a:r>
          </a:p>
          <a:p>
            <a:pPr>
              <a:buNone/>
            </a:pPr>
            <a:endParaRPr lang="de-DE" i="1" dirty="0"/>
          </a:p>
          <a:p>
            <a:pPr>
              <a:buNone/>
            </a:pPr>
            <a:endParaRPr lang="de-DE" i="1" dirty="0"/>
          </a:p>
        </p:txBody>
      </p:sp>
      <p:sp>
        <p:nvSpPr>
          <p:cNvPr id="4" name="Rectangle 3"/>
          <p:cNvSpPr/>
          <p:nvPr/>
        </p:nvSpPr>
        <p:spPr>
          <a:xfrm>
            <a:off x="539552" y="4221088"/>
            <a:ext cx="360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i="1" dirty="0" smtClean="0"/>
              <a:t> x = “world“;</a:t>
            </a:r>
          </a:p>
          <a:p>
            <a:pPr>
              <a:buNone/>
            </a:pPr>
            <a:r>
              <a:rPr lang="de-DE" i="1" dirty="0" smtClean="0"/>
              <a:t>var x;</a:t>
            </a:r>
          </a:p>
          <a:p>
            <a:pPr>
              <a:buNone/>
            </a:pPr>
            <a:r>
              <a:rPr lang="de-DE" i="1" dirty="0" smtClean="0"/>
              <a:t>hello( x );</a:t>
            </a:r>
          </a:p>
          <a:p>
            <a:pPr>
              <a:buNone/>
            </a:pPr>
            <a:endParaRPr lang="de-DE" i="1" dirty="0" smtClean="0"/>
          </a:p>
          <a:p>
            <a:pPr>
              <a:buNone/>
            </a:pPr>
            <a:r>
              <a:rPr lang="de-DE" i="1" dirty="0" smtClean="0"/>
              <a:t>function hello(p) {</a:t>
            </a:r>
          </a:p>
          <a:p>
            <a:pPr>
              <a:buNone/>
            </a:pPr>
            <a:r>
              <a:rPr lang="de-DE" i="1" dirty="0"/>
              <a:t> </a:t>
            </a:r>
            <a:r>
              <a:rPr lang="de-DE" i="1" dirty="0" smtClean="0"/>
              <a:t>   console.log( “hallo “ + p );</a:t>
            </a:r>
          </a:p>
          <a:p>
            <a:pPr>
              <a:buNone/>
            </a:pPr>
            <a:r>
              <a:rPr lang="de-DE" i="1" dirty="0" smtClean="0"/>
              <a:t>}</a:t>
            </a:r>
            <a:endParaRPr lang="de-DE" dirty="0"/>
          </a:p>
        </p:txBody>
      </p:sp>
      <p:sp>
        <p:nvSpPr>
          <p:cNvPr id="5" name="Right Arrow 4"/>
          <p:cNvSpPr/>
          <p:nvPr/>
        </p:nvSpPr>
        <p:spPr>
          <a:xfrm>
            <a:off x="3635896" y="4941168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5148064" y="4293096"/>
            <a:ext cx="3816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b="1" i="1" dirty="0" smtClean="0"/>
              <a:t>Variable Object </a:t>
            </a:r>
            <a:r>
              <a:rPr lang="de-DE" i="1" dirty="0" smtClean="0"/>
              <a:t>has </a:t>
            </a:r>
          </a:p>
          <a:p>
            <a:pPr>
              <a:buNone/>
            </a:pPr>
            <a:endParaRPr lang="de-DE" i="1" dirty="0"/>
          </a:p>
          <a:p>
            <a:pPr>
              <a:buNone/>
            </a:pPr>
            <a:r>
              <a:rPr lang="de-DE" i="1" dirty="0" smtClean="0"/>
              <a:t>One new property x which is undefined</a:t>
            </a:r>
          </a:p>
          <a:p>
            <a:pPr>
              <a:buNone/>
            </a:pPr>
            <a:endParaRPr lang="de-DE" i="1" dirty="0"/>
          </a:p>
          <a:p>
            <a:pPr>
              <a:buNone/>
            </a:pPr>
            <a:r>
              <a:rPr lang="de-DE" i="1" dirty="0" smtClean="0"/>
              <a:t>And</a:t>
            </a:r>
          </a:p>
          <a:p>
            <a:pPr>
              <a:buNone/>
            </a:pPr>
            <a:endParaRPr lang="de-DE" i="1" dirty="0"/>
          </a:p>
          <a:p>
            <a:pPr>
              <a:buNone/>
            </a:pPr>
            <a:r>
              <a:rPr lang="de-DE" i="1" dirty="0" smtClean="0"/>
              <a:t>One new function which is hello(p)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Hoisting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260848"/>
          </a:xfrm>
        </p:spPr>
        <p:txBody>
          <a:bodyPr>
            <a:normAutofit fontScale="92500" lnSpcReduction="10000"/>
          </a:bodyPr>
          <a:lstStyle/>
          <a:p>
            <a:r>
              <a:rPr lang="de-DE" i="1" dirty="0" smtClean="0"/>
              <a:t>„A variable can be declared after it has been used.“</a:t>
            </a:r>
            <a:endParaRPr lang="de-DE" b="1" i="1" dirty="0" smtClean="0"/>
          </a:p>
          <a:p>
            <a:r>
              <a:rPr lang="de-DE" b="1" i="1" dirty="0" smtClean="0"/>
              <a:t>Before</a:t>
            </a:r>
            <a:r>
              <a:rPr lang="de-DE" i="1" dirty="0" smtClean="0"/>
              <a:t> Execution, the code is analyzed by the JavaScript Parser of declarations of </a:t>
            </a:r>
            <a:r>
              <a:rPr lang="de-DE" b="1" i="1" u="sng" dirty="0" smtClean="0"/>
              <a:t>functions</a:t>
            </a:r>
            <a:r>
              <a:rPr lang="de-DE" i="1" dirty="0" smtClean="0"/>
              <a:t> and </a:t>
            </a:r>
            <a:r>
              <a:rPr lang="de-DE" b="1" i="1" u="sng" dirty="0" smtClean="0"/>
              <a:t>variables</a:t>
            </a:r>
          </a:p>
          <a:p>
            <a:pPr>
              <a:buNone/>
            </a:pPr>
            <a:endParaRPr lang="de-DE" i="1" dirty="0"/>
          </a:p>
          <a:p>
            <a:pPr>
              <a:buNone/>
            </a:pPr>
            <a:endParaRPr lang="de-DE" i="1" dirty="0"/>
          </a:p>
        </p:txBody>
      </p:sp>
      <p:sp>
        <p:nvSpPr>
          <p:cNvPr id="4" name="Rectangle 3"/>
          <p:cNvSpPr/>
          <p:nvPr/>
        </p:nvSpPr>
        <p:spPr>
          <a:xfrm>
            <a:off x="539552" y="4221088"/>
            <a:ext cx="360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i="1" dirty="0" smtClean="0"/>
              <a:t> x = “world“;</a:t>
            </a:r>
          </a:p>
          <a:p>
            <a:pPr>
              <a:buNone/>
            </a:pPr>
            <a:r>
              <a:rPr lang="de-DE" i="1" dirty="0" smtClean="0"/>
              <a:t>var x;</a:t>
            </a:r>
          </a:p>
          <a:p>
            <a:pPr>
              <a:buNone/>
            </a:pPr>
            <a:r>
              <a:rPr lang="de-DE" i="1" dirty="0" smtClean="0"/>
              <a:t>hello( x );</a:t>
            </a:r>
          </a:p>
          <a:p>
            <a:pPr>
              <a:buNone/>
            </a:pPr>
            <a:endParaRPr lang="de-DE" i="1" dirty="0" smtClean="0"/>
          </a:p>
          <a:p>
            <a:pPr>
              <a:buNone/>
            </a:pPr>
            <a:r>
              <a:rPr lang="de-DE" i="1" dirty="0" smtClean="0"/>
              <a:t>function hello(p) {</a:t>
            </a:r>
          </a:p>
          <a:p>
            <a:pPr>
              <a:buNone/>
            </a:pPr>
            <a:r>
              <a:rPr lang="de-DE" i="1" dirty="0"/>
              <a:t> </a:t>
            </a:r>
            <a:r>
              <a:rPr lang="de-DE" i="1" dirty="0" smtClean="0"/>
              <a:t>   console.log( “hallo “ + p );</a:t>
            </a:r>
          </a:p>
          <a:p>
            <a:pPr>
              <a:buNone/>
            </a:pPr>
            <a:r>
              <a:rPr lang="de-DE" i="1" dirty="0" smtClean="0"/>
              <a:t>}</a:t>
            </a:r>
            <a:endParaRPr lang="de-DE" dirty="0"/>
          </a:p>
        </p:txBody>
      </p:sp>
      <p:sp>
        <p:nvSpPr>
          <p:cNvPr id="5" name="Right Arrow 4"/>
          <p:cNvSpPr/>
          <p:nvPr/>
        </p:nvSpPr>
        <p:spPr>
          <a:xfrm>
            <a:off x="3635896" y="4941168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5148064" y="4293096"/>
            <a:ext cx="3816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b="1" i="1" dirty="0" smtClean="0"/>
              <a:t>Variable Object </a:t>
            </a:r>
            <a:r>
              <a:rPr lang="de-DE" i="1" dirty="0" smtClean="0"/>
              <a:t>has </a:t>
            </a:r>
          </a:p>
          <a:p>
            <a:pPr>
              <a:buNone/>
            </a:pPr>
            <a:endParaRPr lang="de-DE" i="1" dirty="0"/>
          </a:p>
          <a:p>
            <a:pPr>
              <a:buNone/>
            </a:pPr>
            <a:r>
              <a:rPr lang="de-DE" i="1" dirty="0" smtClean="0"/>
              <a:t>One new property x which is undefined</a:t>
            </a:r>
          </a:p>
          <a:p>
            <a:pPr>
              <a:buNone/>
            </a:pPr>
            <a:endParaRPr lang="de-DE" i="1" dirty="0"/>
          </a:p>
          <a:p>
            <a:pPr>
              <a:buNone/>
            </a:pPr>
            <a:r>
              <a:rPr lang="de-DE" i="1" dirty="0" smtClean="0"/>
              <a:t>And</a:t>
            </a:r>
          </a:p>
          <a:p>
            <a:pPr>
              <a:buNone/>
            </a:pPr>
            <a:endParaRPr lang="de-DE" i="1" dirty="0"/>
          </a:p>
          <a:p>
            <a:pPr>
              <a:buNone/>
            </a:pPr>
            <a:r>
              <a:rPr lang="de-DE" i="1" dirty="0" smtClean="0"/>
              <a:t>One new function which is hello(p)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1547664" y="1412776"/>
            <a:ext cx="6120680" cy="4176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When Chrome executes the code</a:t>
            </a:r>
          </a:p>
          <a:p>
            <a:pPr marL="742950" indent="-742950" algn="ctr">
              <a:buAutoNum type="arabicPeriod"/>
            </a:pPr>
            <a:r>
              <a:rPr lang="de-DE" sz="3600" dirty="0" smtClean="0"/>
              <a:t>x is set to “world“</a:t>
            </a:r>
          </a:p>
          <a:p>
            <a:pPr marL="742950" indent="-742950" algn="ctr">
              <a:buAutoNum type="arabicPeriod"/>
            </a:pPr>
            <a:r>
              <a:rPr lang="de-DE" sz="3600" dirty="0" smtClean="0"/>
              <a:t>Hello(x) is called  </a:t>
            </a:r>
          </a:p>
          <a:p>
            <a:pPr algn="ctr"/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Scoping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Scoping answers the question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</a:t>
            </a:r>
            <a:r>
              <a:rPr lang="de-DE" b="1" i="1" dirty="0" smtClean="0"/>
              <a:t>„Where can we access a certain variable?“</a:t>
            </a:r>
          </a:p>
          <a:p>
            <a:pPr>
              <a:buNone/>
            </a:pPr>
            <a:endParaRPr lang="de-DE" b="1" i="1" dirty="0"/>
          </a:p>
          <a:p>
            <a:r>
              <a:rPr lang="de-DE" dirty="0" smtClean="0"/>
              <a:t>Each new function creates a scope</a:t>
            </a:r>
          </a:p>
          <a:p>
            <a:pPr lvl="1"/>
            <a:r>
              <a:rPr lang="de-DE" dirty="0" smtClean="0"/>
              <a:t>The space/environment in which the variables</a:t>
            </a:r>
          </a:p>
          <a:p>
            <a:pPr lvl="1">
              <a:buNone/>
            </a:pPr>
            <a:r>
              <a:rPr lang="de-DE" dirty="0"/>
              <a:t> </a:t>
            </a:r>
            <a:r>
              <a:rPr lang="de-DE" dirty="0" smtClean="0"/>
              <a:t>   it defines are accessible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</a:t>
            </a:r>
          </a:p>
          <a:p>
            <a:pPr>
              <a:buNone/>
            </a:pPr>
            <a:endParaRPr lang="de-DE" b="1" i="1" dirty="0"/>
          </a:p>
          <a:p>
            <a:pPr>
              <a:buNone/>
            </a:pPr>
            <a:endParaRPr lang="de-DE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</a:t>
            </a:r>
            <a:r>
              <a:rPr lang="de-DE" dirty="0" smtClean="0"/>
              <a:t>. Scoping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008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Parts of an Execution Context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600" y="2708920"/>
            <a:ext cx="3744416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1691680" y="3212976"/>
            <a:ext cx="2376264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VARIABLE OBJECT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91680" y="4077072"/>
            <a:ext cx="2376264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SCOPE CHAIN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1680" y="4941168"/>
            <a:ext cx="2376264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„this“ - variable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67944" y="4437112"/>
            <a:ext cx="1584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21653" y="3645024"/>
            <a:ext cx="3422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Contains </a:t>
            </a:r>
          </a:p>
          <a:p>
            <a:r>
              <a:rPr lang="de-DE" sz="3200" dirty="0" smtClean="0"/>
              <a:t>Variable Objects of </a:t>
            </a:r>
          </a:p>
          <a:p>
            <a:r>
              <a:rPr lang="de-DE" sz="3200" dirty="0" smtClean="0"/>
              <a:t>all </a:t>
            </a:r>
            <a:r>
              <a:rPr lang="de-DE" sz="3200" b="1" u="sng" dirty="0" smtClean="0"/>
              <a:t>parents</a:t>
            </a:r>
            <a:r>
              <a:rPr lang="de-DE" sz="3200" dirty="0" smtClean="0"/>
              <a:t> 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Scoping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smtClean="0"/>
              <a:t>What is a „parent“ and a „child“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0888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var g = 5;</a:t>
            </a:r>
          </a:p>
          <a:p>
            <a:endParaRPr lang="de-DE" dirty="0" smtClean="0"/>
          </a:p>
          <a:p>
            <a:r>
              <a:rPr lang="de-DE" dirty="0" smtClean="0"/>
              <a:t>function parent() {</a:t>
            </a:r>
          </a:p>
          <a:p>
            <a:r>
              <a:rPr lang="de-DE" dirty="0" smtClean="0"/>
              <a:t>    var x = 1;</a:t>
            </a:r>
          </a:p>
          <a:p>
            <a:r>
              <a:rPr lang="de-DE" dirty="0" smtClean="0"/>
              <a:t>    </a:t>
            </a:r>
          </a:p>
          <a:p>
            <a:r>
              <a:rPr lang="de-DE" dirty="0" smtClean="0"/>
              <a:t>    function child1() {</a:t>
            </a:r>
          </a:p>
          <a:p>
            <a:r>
              <a:rPr lang="de-DE" dirty="0" smtClean="0"/>
              <a:t>       var z = 1 + x + g; </a:t>
            </a:r>
          </a:p>
          <a:p>
            <a:r>
              <a:rPr lang="de-DE" dirty="0" smtClean="0"/>
              <a:t>       console.log(“z is “ + z);</a:t>
            </a:r>
          </a:p>
          <a:p>
            <a:r>
              <a:rPr lang="de-DE" dirty="0" smtClean="0"/>
              <a:t>    }</a:t>
            </a:r>
          </a:p>
          <a:p>
            <a:endParaRPr lang="de-DE" dirty="0" smtClean="0"/>
          </a:p>
          <a:p>
            <a:r>
              <a:rPr lang="de-DE" dirty="0" smtClean="0"/>
              <a:t>    function child2()  {</a:t>
            </a:r>
          </a:p>
          <a:p>
            <a:r>
              <a:rPr lang="de-DE" dirty="0" smtClean="0"/>
              <a:t>       var z = 2 + x + g; </a:t>
            </a:r>
          </a:p>
          <a:p>
            <a:r>
              <a:rPr lang="de-DE" dirty="0" smtClean="0"/>
              <a:t>       console.log(“z is “ + z);</a:t>
            </a:r>
          </a:p>
          <a:p>
            <a:r>
              <a:rPr lang="de-DE" dirty="0" smtClean="0"/>
              <a:t>    }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Scoping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smtClean="0"/>
              <a:t>What is a „parent“ and a „child“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0888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var g = 5;</a:t>
            </a:r>
          </a:p>
          <a:p>
            <a:endParaRPr lang="de-DE" dirty="0" smtClean="0"/>
          </a:p>
          <a:p>
            <a:r>
              <a:rPr lang="de-DE" dirty="0" smtClean="0"/>
              <a:t>function parent() {</a:t>
            </a:r>
          </a:p>
          <a:p>
            <a:r>
              <a:rPr lang="de-DE" dirty="0" smtClean="0"/>
              <a:t>    var x = 1;</a:t>
            </a:r>
          </a:p>
          <a:p>
            <a:r>
              <a:rPr lang="de-DE" dirty="0" smtClean="0"/>
              <a:t>    </a:t>
            </a:r>
          </a:p>
          <a:p>
            <a:r>
              <a:rPr lang="de-DE" dirty="0" smtClean="0"/>
              <a:t>    function child1() {</a:t>
            </a:r>
          </a:p>
          <a:p>
            <a:r>
              <a:rPr lang="de-DE" dirty="0" smtClean="0"/>
              <a:t>       var z = 1 + x + g; </a:t>
            </a:r>
          </a:p>
          <a:p>
            <a:r>
              <a:rPr lang="de-DE" dirty="0" smtClean="0"/>
              <a:t>       console.log(“z is “ + z);</a:t>
            </a:r>
          </a:p>
          <a:p>
            <a:r>
              <a:rPr lang="de-DE" dirty="0" smtClean="0"/>
              <a:t>    }</a:t>
            </a:r>
          </a:p>
          <a:p>
            <a:endParaRPr lang="de-DE" dirty="0" smtClean="0"/>
          </a:p>
          <a:p>
            <a:r>
              <a:rPr lang="de-DE" dirty="0" smtClean="0"/>
              <a:t>    function child2()  {</a:t>
            </a:r>
          </a:p>
          <a:p>
            <a:r>
              <a:rPr lang="de-DE" dirty="0" smtClean="0"/>
              <a:t>       var z = 2 + x + g; </a:t>
            </a:r>
          </a:p>
          <a:p>
            <a:r>
              <a:rPr lang="de-DE" dirty="0" smtClean="0"/>
              <a:t>       console.log(“z is “ + z);</a:t>
            </a:r>
          </a:p>
          <a:p>
            <a:r>
              <a:rPr lang="de-DE" dirty="0" smtClean="0"/>
              <a:t>    }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6444208" y="3068960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parent()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5364088" y="436510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child1()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7452320" y="4365104"/>
            <a:ext cx="12961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child2()</a:t>
            </a:r>
            <a:endParaRPr lang="de-DE" dirty="0"/>
          </a:p>
        </p:txBody>
      </p:sp>
      <p:cxnSp>
        <p:nvCxnSpPr>
          <p:cNvPr id="9" name="Shape 8"/>
          <p:cNvCxnSpPr>
            <a:stCxn id="5" idx="1"/>
            <a:endCxn id="6" idx="0"/>
          </p:cNvCxnSpPr>
          <p:nvPr/>
        </p:nvCxnSpPr>
        <p:spPr>
          <a:xfrm rot="10800000" flipV="1">
            <a:off x="6012160" y="3465004"/>
            <a:ext cx="432048" cy="900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5" idx="3"/>
            <a:endCxn id="7" idx="0"/>
          </p:cNvCxnSpPr>
          <p:nvPr/>
        </p:nvCxnSpPr>
        <p:spPr>
          <a:xfrm>
            <a:off x="7740352" y="3465004"/>
            <a:ext cx="360040" cy="900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552" y="2348880"/>
            <a:ext cx="4536504" cy="42484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Scoping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smtClean="0"/>
              <a:t>What is a „parent“ and a „child“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0888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var g = 5;</a:t>
            </a:r>
          </a:p>
          <a:p>
            <a:endParaRPr lang="de-DE" dirty="0" smtClean="0"/>
          </a:p>
          <a:p>
            <a:r>
              <a:rPr lang="de-DE" dirty="0" smtClean="0"/>
              <a:t>function parent() {</a:t>
            </a:r>
          </a:p>
          <a:p>
            <a:r>
              <a:rPr lang="de-DE" dirty="0" smtClean="0"/>
              <a:t>    var x = 1;</a:t>
            </a:r>
          </a:p>
          <a:p>
            <a:r>
              <a:rPr lang="de-DE" dirty="0" smtClean="0"/>
              <a:t>    </a:t>
            </a:r>
          </a:p>
          <a:p>
            <a:r>
              <a:rPr lang="de-DE" dirty="0" smtClean="0"/>
              <a:t>    function child1() {</a:t>
            </a:r>
          </a:p>
          <a:p>
            <a:r>
              <a:rPr lang="de-DE" dirty="0" smtClean="0"/>
              <a:t>       var z = 1 + x + g; </a:t>
            </a:r>
          </a:p>
          <a:p>
            <a:r>
              <a:rPr lang="de-DE" dirty="0" smtClean="0"/>
              <a:t>       console.log(“z is “ + z);</a:t>
            </a:r>
          </a:p>
          <a:p>
            <a:r>
              <a:rPr lang="de-DE" dirty="0" smtClean="0"/>
              <a:t>    }</a:t>
            </a:r>
          </a:p>
          <a:p>
            <a:endParaRPr lang="de-DE" dirty="0" smtClean="0"/>
          </a:p>
          <a:p>
            <a:r>
              <a:rPr lang="de-DE" dirty="0" smtClean="0"/>
              <a:t>    function child2()  {</a:t>
            </a:r>
          </a:p>
          <a:p>
            <a:r>
              <a:rPr lang="de-DE" dirty="0" smtClean="0"/>
              <a:t>       var z = 2 + x + g; </a:t>
            </a:r>
          </a:p>
          <a:p>
            <a:r>
              <a:rPr lang="de-DE" dirty="0" smtClean="0"/>
              <a:t>       console.log(“z is “ + z);</a:t>
            </a:r>
          </a:p>
          <a:p>
            <a:r>
              <a:rPr lang="de-DE" dirty="0" smtClean="0"/>
              <a:t>    }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76056" y="270892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0152" y="2513916"/>
            <a:ext cx="16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GLOBAL SCOPE</a:t>
            </a:r>
            <a:endParaRPr lang="de-DE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552" y="2348880"/>
            <a:ext cx="4536504" cy="42484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Scoping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smtClean="0"/>
              <a:t>What is a „parent“ and a „child“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0888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var g = 5;</a:t>
            </a:r>
          </a:p>
          <a:p>
            <a:endParaRPr lang="de-DE" dirty="0" smtClean="0"/>
          </a:p>
          <a:p>
            <a:r>
              <a:rPr lang="de-DE" dirty="0" smtClean="0"/>
              <a:t>function parent() {</a:t>
            </a:r>
          </a:p>
          <a:p>
            <a:r>
              <a:rPr lang="de-DE" dirty="0" smtClean="0"/>
              <a:t>    var x = 1;</a:t>
            </a:r>
          </a:p>
          <a:p>
            <a:r>
              <a:rPr lang="de-DE" dirty="0" smtClean="0"/>
              <a:t>    </a:t>
            </a:r>
          </a:p>
          <a:p>
            <a:r>
              <a:rPr lang="de-DE" dirty="0" smtClean="0"/>
              <a:t>    function child1() {</a:t>
            </a:r>
          </a:p>
          <a:p>
            <a:r>
              <a:rPr lang="de-DE" dirty="0" smtClean="0"/>
              <a:t>       var z = 1 + x + g; </a:t>
            </a:r>
          </a:p>
          <a:p>
            <a:r>
              <a:rPr lang="de-DE" dirty="0" smtClean="0"/>
              <a:t>       console.log(“z is “ + z);</a:t>
            </a:r>
          </a:p>
          <a:p>
            <a:r>
              <a:rPr lang="de-DE" dirty="0" smtClean="0"/>
              <a:t>    }</a:t>
            </a:r>
          </a:p>
          <a:p>
            <a:endParaRPr lang="de-DE" dirty="0" smtClean="0"/>
          </a:p>
          <a:p>
            <a:r>
              <a:rPr lang="de-DE" dirty="0" smtClean="0"/>
              <a:t>    function child2()  {</a:t>
            </a:r>
          </a:p>
          <a:p>
            <a:r>
              <a:rPr lang="de-DE" dirty="0" smtClean="0"/>
              <a:t>       var z = 2 + x + g; </a:t>
            </a:r>
          </a:p>
          <a:p>
            <a:r>
              <a:rPr lang="de-DE" dirty="0" smtClean="0"/>
              <a:t>       console.log(“z is “ + z);</a:t>
            </a:r>
          </a:p>
          <a:p>
            <a:r>
              <a:rPr lang="de-DE" dirty="0" smtClean="0"/>
              <a:t>    }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76056" y="270892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0152" y="2513916"/>
            <a:ext cx="16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GLOBAL SCOPE</a:t>
            </a:r>
            <a:endParaRPr lang="de-DE" b="1" u="sng" dirty="0"/>
          </a:p>
        </p:txBody>
      </p:sp>
      <p:sp>
        <p:nvSpPr>
          <p:cNvPr id="8" name="Rectangle 7"/>
          <p:cNvSpPr/>
          <p:nvPr/>
        </p:nvSpPr>
        <p:spPr>
          <a:xfrm>
            <a:off x="632580" y="3325462"/>
            <a:ext cx="4659500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5292080" y="364502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6176" y="3450020"/>
            <a:ext cx="1563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parent() scope</a:t>
            </a:r>
          </a:p>
          <a:p>
            <a:r>
              <a:rPr lang="de-DE" dirty="0" smtClean="0"/>
              <a:t>g = 5</a:t>
            </a:r>
          </a:p>
          <a:p>
            <a:r>
              <a:rPr lang="de-DE" dirty="0" smtClean="0"/>
              <a:t>x = 1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What happens to our code?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539552" y="2420888"/>
            <a:ext cx="180020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JAVASCRIPT</a:t>
            </a:r>
          </a:p>
          <a:p>
            <a:pPr algn="ctr"/>
            <a:r>
              <a:rPr lang="de-DE" dirty="0" smtClean="0"/>
              <a:t>CODE</a:t>
            </a:r>
            <a:endParaRPr lang="de-DE" dirty="0"/>
          </a:p>
        </p:txBody>
      </p:sp>
      <p:pic>
        <p:nvPicPr>
          <p:cNvPr id="10242" name="Picture 2" descr="Bildergebnis für javascript co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149080"/>
            <a:ext cx="2448272" cy="11800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552" y="2348880"/>
            <a:ext cx="4536504" cy="42484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Scoping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smtClean="0"/>
              <a:t>What is a „parent“ and a „child“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0888"/>
            <a:ext cx="4752528" cy="42473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var g = 5;</a:t>
            </a:r>
          </a:p>
          <a:p>
            <a:endParaRPr lang="de-DE" dirty="0" smtClean="0"/>
          </a:p>
          <a:p>
            <a:r>
              <a:rPr lang="de-DE" dirty="0" smtClean="0"/>
              <a:t>function parent() {</a:t>
            </a:r>
          </a:p>
          <a:p>
            <a:r>
              <a:rPr lang="de-DE" dirty="0" smtClean="0"/>
              <a:t>    var x = 1;</a:t>
            </a:r>
          </a:p>
          <a:p>
            <a:r>
              <a:rPr lang="de-DE" dirty="0" smtClean="0"/>
              <a:t>    </a:t>
            </a:r>
          </a:p>
          <a:p>
            <a:r>
              <a:rPr lang="de-DE" dirty="0" smtClean="0"/>
              <a:t>    function child1() {</a:t>
            </a:r>
          </a:p>
          <a:p>
            <a:r>
              <a:rPr lang="de-DE" dirty="0" smtClean="0"/>
              <a:t>       var z = 1 + x + g; </a:t>
            </a:r>
          </a:p>
          <a:p>
            <a:r>
              <a:rPr lang="de-DE" dirty="0" smtClean="0"/>
              <a:t>       console.log(“z is “ + z);</a:t>
            </a:r>
          </a:p>
          <a:p>
            <a:r>
              <a:rPr lang="de-DE" dirty="0" smtClean="0"/>
              <a:t>    }</a:t>
            </a:r>
          </a:p>
          <a:p>
            <a:endParaRPr lang="de-DE" dirty="0" smtClean="0"/>
          </a:p>
          <a:p>
            <a:r>
              <a:rPr lang="de-DE" dirty="0" smtClean="0"/>
              <a:t>    function child2()  {</a:t>
            </a:r>
          </a:p>
          <a:p>
            <a:r>
              <a:rPr lang="de-DE" dirty="0" smtClean="0"/>
              <a:t>       var z = 2 + x + g; </a:t>
            </a:r>
          </a:p>
          <a:p>
            <a:r>
              <a:rPr lang="de-DE" dirty="0" smtClean="0"/>
              <a:t>       console.log(“z is “ + z);</a:t>
            </a:r>
          </a:p>
          <a:p>
            <a:r>
              <a:rPr lang="de-DE" dirty="0" smtClean="0"/>
              <a:t>    }</a:t>
            </a:r>
          </a:p>
          <a:p>
            <a:r>
              <a:rPr lang="de-DE" dirty="0" smtClean="0"/>
              <a:t>}</a:t>
            </a:r>
            <a:endParaRPr lang="de-D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76056" y="270892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0152" y="2513916"/>
            <a:ext cx="16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GLOBAL SCOPE</a:t>
            </a:r>
            <a:endParaRPr lang="de-DE" b="1" u="sng" dirty="0"/>
          </a:p>
        </p:txBody>
      </p:sp>
      <p:sp>
        <p:nvSpPr>
          <p:cNvPr id="8" name="Rectangle 7"/>
          <p:cNvSpPr/>
          <p:nvPr/>
        </p:nvSpPr>
        <p:spPr>
          <a:xfrm>
            <a:off x="632580" y="3325462"/>
            <a:ext cx="4659500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5292080" y="364502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6176" y="3450020"/>
            <a:ext cx="1563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parent() scope</a:t>
            </a:r>
          </a:p>
          <a:p>
            <a:r>
              <a:rPr lang="de-DE" dirty="0" smtClean="0"/>
              <a:t>g = 5</a:t>
            </a:r>
          </a:p>
          <a:p>
            <a:r>
              <a:rPr lang="de-DE" dirty="0" smtClean="0"/>
              <a:t>x = 1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971600" y="4149080"/>
            <a:ext cx="4608512" cy="504056"/>
          </a:xfrm>
          <a:prstGeom prst="rect">
            <a:avLst/>
          </a:prstGeom>
          <a:noFill/>
          <a:ln>
            <a:solidFill>
              <a:schemeClr val="accent5">
                <a:lumMod val="75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971600" y="5517232"/>
            <a:ext cx="4608512" cy="504056"/>
          </a:xfrm>
          <a:prstGeom prst="rect">
            <a:avLst/>
          </a:prstGeom>
          <a:noFill/>
          <a:ln>
            <a:solidFill>
              <a:schemeClr val="accent5">
                <a:lumMod val="75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80112" y="4437112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32240" y="4365104"/>
            <a:ext cx="1502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child1() scope</a:t>
            </a:r>
          </a:p>
          <a:p>
            <a:r>
              <a:rPr lang="de-DE" dirty="0" smtClean="0"/>
              <a:t>g = 5</a:t>
            </a:r>
          </a:p>
          <a:p>
            <a:r>
              <a:rPr lang="de-DE" dirty="0" smtClean="0"/>
              <a:t>x = 1</a:t>
            </a:r>
          </a:p>
          <a:p>
            <a:r>
              <a:rPr lang="de-DE" dirty="0" smtClean="0"/>
              <a:t>z = 1 + x + g</a:t>
            </a:r>
            <a:endParaRPr lang="de-DE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580112" y="5733256"/>
            <a:ext cx="100811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30678" y="5613047"/>
            <a:ext cx="1502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child2() scope</a:t>
            </a:r>
          </a:p>
          <a:p>
            <a:r>
              <a:rPr lang="de-DE" dirty="0" smtClean="0"/>
              <a:t>g = 5</a:t>
            </a:r>
          </a:p>
          <a:p>
            <a:r>
              <a:rPr lang="de-DE" dirty="0" smtClean="0"/>
              <a:t>x = 1</a:t>
            </a:r>
          </a:p>
          <a:p>
            <a:r>
              <a:rPr lang="de-DE" dirty="0" smtClean="0"/>
              <a:t>z = 2 + x + 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Scoping VS Execution Stacks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1484784"/>
            <a:ext cx="6563072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dirty="0" smtClean="0"/>
              <a:t>				</a:t>
            </a:r>
          </a:p>
          <a:p>
            <a:pPr>
              <a:buNone/>
            </a:pPr>
            <a:r>
              <a:rPr lang="de-DE" dirty="0" smtClean="0"/>
              <a:t>   What is the difference between </a:t>
            </a:r>
          </a:p>
          <a:p>
            <a:pPr>
              <a:buNone/>
            </a:pPr>
            <a:r>
              <a:rPr lang="de-DE" sz="5400" dirty="0" smtClean="0"/>
              <a:t>	  execution stack</a:t>
            </a:r>
          </a:p>
          <a:p>
            <a:pPr>
              <a:buNone/>
            </a:pPr>
            <a:r>
              <a:rPr lang="de-DE" sz="5400" dirty="0"/>
              <a:t> </a:t>
            </a:r>
            <a:r>
              <a:rPr lang="de-DE" sz="5400" dirty="0" smtClean="0"/>
              <a:t>              </a:t>
            </a:r>
            <a:r>
              <a:rPr lang="de-DE" dirty="0" smtClean="0"/>
              <a:t>and</a:t>
            </a:r>
          </a:p>
          <a:p>
            <a:pPr>
              <a:buNone/>
            </a:pPr>
            <a:r>
              <a:rPr lang="de-DE" sz="5400" dirty="0"/>
              <a:t> </a:t>
            </a:r>
            <a:r>
              <a:rPr lang="de-DE" sz="5400" dirty="0" smtClean="0"/>
              <a:t>       scope chain</a:t>
            </a:r>
          </a:p>
          <a:p>
            <a:pPr>
              <a:buNone/>
            </a:pPr>
            <a:r>
              <a:rPr lang="de-DE" sz="5400" dirty="0"/>
              <a:t>	</a:t>
            </a:r>
            <a:r>
              <a:rPr lang="de-DE" sz="5400" dirty="0" smtClean="0"/>
              <a:t>		   ?</a:t>
            </a:r>
            <a:endParaRPr lang="de-DE" sz="5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Scoping VS Execution Stacks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7715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/>
              <a:t>Execution Stack: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 smtClean="0"/>
              <a:t>	Order in which functions are called.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 smtClean="0"/>
              <a:t>Scope Chain:</a:t>
            </a:r>
          </a:p>
          <a:p>
            <a:pPr>
              <a:buNone/>
            </a:pPr>
            <a:endParaRPr lang="de-DE" sz="2400" dirty="0"/>
          </a:p>
          <a:p>
            <a:pPr>
              <a:buNone/>
            </a:pPr>
            <a:r>
              <a:rPr lang="de-DE" sz="2400" dirty="0" smtClean="0"/>
              <a:t>	Order in which functions are written lexically.</a:t>
            </a:r>
            <a:endParaRPr lang="de-DE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this - Variable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Each Execution Context has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71600" y="2708920"/>
            <a:ext cx="3744416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691680" y="3212976"/>
            <a:ext cx="2376264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VARIABLE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1680" y="4077072"/>
            <a:ext cx="2376264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SCOPE CHAIN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1680" y="4941168"/>
            <a:ext cx="2376264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„this“ - variable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067944" y="4509120"/>
            <a:ext cx="144016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24128" y="2564904"/>
            <a:ext cx="30963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Function Call</a:t>
            </a:r>
          </a:p>
          <a:p>
            <a:r>
              <a:rPr lang="de-DE" sz="2000" i="1" dirty="0" smtClean="0"/>
              <a:t>this </a:t>
            </a:r>
            <a:r>
              <a:rPr lang="de-DE" sz="2000" dirty="0" smtClean="0"/>
              <a:t>is the global object</a:t>
            </a:r>
          </a:p>
          <a:p>
            <a:r>
              <a:rPr lang="de-DE" sz="2000" dirty="0" smtClean="0"/>
              <a:t>(the window object in the browser)</a:t>
            </a:r>
          </a:p>
          <a:p>
            <a:endParaRPr lang="de-DE" sz="2000" dirty="0"/>
          </a:p>
          <a:p>
            <a:r>
              <a:rPr lang="de-DE" sz="2000" b="1" dirty="0" smtClean="0"/>
              <a:t>Method Call</a:t>
            </a:r>
          </a:p>
          <a:p>
            <a:r>
              <a:rPr lang="de-DE" sz="2000" i="1" dirty="0" smtClean="0"/>
              <a:t>this </a:t>
            </a:r>
            <a:r>
              <a:rPr lang="de-DE" sz="2000" dirty="0" smtClean="0"/>
              <a:t>is the points to the object that is calling the method</a:t>
            </a:r>
          </a:p>
          <a:p>
            <a:endParaRPr lang="de-DE" sz="2000" i="1" dirty="0"/>
          </a:p>
          <a:p>
            <a:r>
              <a:rPr lang="de-DE" sz="2000" b="1" dirty="0" smtClean="0"/>
              <a:t>this </a:t>
            </a:r>
            <a:r>
              <a:rPr lang="de-DE" sz="2000" i="1" dirty="0" smtClean="0"/>
              <a:t>depends on the function/method it is in !</a:t>
            </a:r>
            <a:endParaRPr lang="de-DE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What happens to our code?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539552" y="2420888"/>
            <a:ext cx="180020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JAVASCRIPT</a:t>
            </a:r>
          </a:p>
          <a:p>
            <a:pPr algn="ctr"/>
            <a:r>
              <a:rPr lang="de-DE" dirty="0" smtClean="0"/>
              <a:t>CODE</a:t>
            </a:r>
            <a:endParaRPr lang="de-DE" dirty="0"/>
          </a:p>
        </p:txBody>
      </p:sp>
      <p:pic>
        <p:nvPicPr>
          <p:cNvPr id="10242" name="Picture 2" descr="Bildergebnis für javascript co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149080"/>
            <a:ext cx="2448272" cy="1180054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2555776" y="2852936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635896" y="2420888"/>
            <a:ext cx="180020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PARSER</a:t>
            </a:r>
            <a:endParaRPr lang="de-DE" dirty="0"/>
          </a:p>
        </p:txBody>
      </p:sp>
      <p:pic>
        <p:nvPicPr>
          <p:cNvPr id="16386" name="Picture 2" descr="Bildergebnis für javascript syntax tre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3181" y="4077072"/>
            <a:ext cx="1468899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1.What happens to our code?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539552" y="2420888"/>
            <a:ext cx="180020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JAVASCRIPT</a:t>
            </a:r>
          </a:p>
          <a:p>
            <a:pPr algn="ctr"/>
            <a:r>
              <a:rPr lang="de-DE" dirty="0" smtClean="0"/>
              <a:t>CODE</a:t>
            </a:r>
            <a:endParaRPr lang="de-DE" dirty="0"/>
          </a:p>
        </p:txBody>
      </p:sp>
      <p:pic>
        <p:nvPicPr>
          <p:cNvPr id="10242" name="Picture 2" descr="Bildergebnis für javascript co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149080"/>
            <a:ext cx="2448272" cy="1180054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2555776" y="2852936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635896" y="2420888"/>
            <a:ext cx="180020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PARSER</a:t>
            </a:r>
            <a:endParaRPr lang="de-DE" dirty="0"/>
          </a:p>
        </p:txBody>
      </p:sp>
      <p:pic>
        <p:nvPicPr>
          <p:cNvPr id="16386" name="Picture 2" descr="Bildergebnis für javascript syntax tre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3181" y="4077072"/>
            <a:ext cx="1468899" cy="165618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660232" y="2420888"/>
            <a:ext cx="180020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RUNTIME</a:t>
            </a:r>
          </a:p>
          <a:p>
            <a:pPr algn="ctr"/>
            <a:r>
              <a:rPr lang="de-DE" dirty="0" smtClean="0"/>
              <a:t>COMPILER</a:t>
            </a:r>
            <a:endParaRPr lang="de-DE" dirty="0"/>
          </a:p>
        </p:txBody>
      </p:sp>
      <p:sp>
        <p:nvSpPr>
          <p:cNvPr id="9" name="Right Arrow 8"/>
          <p:cNvSpPr/>
          <p:nvPr/>
        </p:nvSpPr>
        <p:spPr>
          <a:xfrm>
            <a:off x="5652120" y="2852936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410" name="Picture 2" descr="Bildergebnis für machine co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4005064"/>
            <a:ext cx="2088232" cy="15463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</a:t>
            </a:r>
            <a:r>
              <a:rPr lang="de-DE" dirty="0"/>
              <a:t>S</a:t>
            </a:r>
            <a:r>
              <a:rPr lang="de-DE" dirty="0" smtClean="0"/>
              <a:t>tack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00808"/>
            <a:ext cx="7221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Execution Context is a  Box/ Container/ Wrapper</a:t>
            </a:r>
            <a:endParaRPr lang="de-DE" sz="2800" dirty="0"/>
          </a:p>
        </p:txBody>
      </p:sp>
      <p:sp>
        <p:nvSpPr>
          <p:cNvPr id="7" name="Rectangle 6"/>
          <p:cNvSpPr/>
          <p:nvPr/>
        </p:nvSpPr>
        <p:spPr>
          <a:xfrm>
            <a:off x="3419872" y="3212976"/>
            <a:ext cx="259228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EXECUTION CONTEXT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4067944" y="3933056"/>
            <a:ext cx="1368152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 rot="10800000">
            <a:off x="2986686" y="159727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ight Arrow 15"/>
          <p:cNvSpPr/>
          <p:nvPr/>
        </p:nvSpPr>
        <p:spPr>
          <a:xfrm>
            <a:off x="3995936" y="569277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Execution contexts and execution stack</a:t>
            </a:r>
            <a:endParaRPr lang="de-DE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21619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99992" y="6165304"/>
            <a:ext cx="38164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Execution Stack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4932040" y="5589240"/>
            <a:ext cx="2952328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Global Execution Context</a:t>
            </a:r>
            <a:endParaRPr lang="de-D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79912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 rot="10800000">
            <a:off x="3059832" y="1916832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ight Arrow 15"/>
          <p:cNvSpPr/>
          <p:nvPr/>
        </p:nvSpPr>
        <p:spPr>
          <a:xfrm>
            <a:off x="3995936" y="569277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1401</Words>
  <Application>Microsoft Office PowerPoint</Application>
  <PresentationFormat>On-screen Show (4:3)</PresentationFormat>
  <Paragraphs>430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JavaScript Beginner Course  Part2</vt:lpstr>
      <vt:lpstr>Agenda</vt:lpstr>
      <vt:lpstr>Slide 3</vt:lpstr>
      <vt:lpstr>1. What happens to our code?</vt:lpstr>
      <vt:lpstr>1. What happens to our code?</vt:lpstr>
      <vt:lpstr>1.What happens to our code?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2. Execution contexts and execution stack</vt:lpstr>
      <vt:lpstr>3. Hoisting</vt:lpstr>
      <vt:lpstr>3. Hoisting</vt:lpstr>
      <vt:lpstr>3. Hoisting</vt:lpstr>
      <vt:lpstr>4. Scoping</vt:lpstr>
      <vt:lpstr>4. Scoping</vt:lpstr>
      <vt:lpstr>4. Scoping</vt:lpstr>
      <vt:lpstr>4. Scoping</vt:lpstr>
      <vt:lpstr>4. Scoping</vt:lpstr>
      <vt:lpstr>4. Scoping</vt:lpstr>
      <vt:lpstr>4. Scoping</vt:lpstr>
      <vt:lpstr>5. Scoping VS Execution Stacks</vt:lpstr>
      <vt:lpstr>5. Scoping VS Execution Stacks</vt:lpstr>
      <vt:lpstr>6. this - Variable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Beginner Course  Part2</dc:title>
  <dc:creator>janwin</dc:creator>
  <cp:lastModifiedBy>janwin</cp:lastModifiedBy>
  <cp:revision>82</cp:revision>
  <dcterms:created xsi:type="dcterms:W3CDTF">2017-09-02T20:01:06Z</dcterms:created>
  <dcterms:modified xsi:type="dcterms:W3CDTF">2018-05-15T05:43:02Z</dcterms:modified>
</cp:coreProperties>
</file>