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66" r:id="rId14"/>
    <p:sldId id="269" r:id="rId15"/>
    <p:sldId id="270" r:id="rId16"/>
    <p:sldId id="271" r:id="rId17"/>
    <p:sldId id="272" r:id="rId18"/>
    <p:sldId id="274" r:id="rId19"/>
    <p:sldId id="273" r:id="rId20"/>
    <p:sldId id="275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 autoAdjust="0"/>
    <p:restoredTop sz="94627" autoAdjust="0"/>
  </p:normalViewPr>
  <p:slideViewPr>
    <p:cSldViewPr>
      <p:cViewPr>
        <p:scale>
          <a:sx n="75" d="100"/>
          <a:sy n="75" d="100"/>
        </p:scale>
        <p:origin x="-97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1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3DD4F9-8D5A-4188-B39B-A6B3D1B09438}" type="datetimeFigureOut">
              <a:rPr lang="de-DE" smtClean="0"/>
              <a:pPr/>
              <a:t>31.05.2018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920F4-F2F9-49C6-A16D-0A67030B6E98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920F4-F2F9-49C6-A16D-0A67030B6E98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2166-0A0D-4A17-853B-9791E98A10A9}" type="datetimeFigureOut">
              <a:rPr lang="de-DE" smtClean="0"/>
              <a:pPr/>
              <a:t>31.05.2018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D8C9-C588-4215-B83F-F4070A775A1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2166-0A0D-4A17-853B-9791E98A10A9}" type="datetimeFigureOut">
              <a:rPr lang="de-DE" smtClean="0"/>
              <a:pPr/>
              <a:t>31.05.2018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D8C9-C588-4215-B83F-F4070A775A1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2166-0A0D-4A17-853B-9791E98A10A9}" type="datetimeFigureOut">
              <a:rPr lang="de-DE" smtClean="0"/>
              <a:pPr/>
              <a:t>31.05.2018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D8C9-C588-4215-B83F-F4070A775A1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2166-0A0D-4A17-853B-9791E98A10A9}" type="datetimeFigureOut">
              <a:rPr lang="de-DE" smtClean="0"/>
              <a:pPr/>
              <a:t>31.05.2018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D8C9-C588-4215-B83F-F4070A775A1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2166-0A0D-4A17-853B-9791E98A10A9}" type="datetimeFigureOut">
              <a:rPr lang="de-DE" smtClean="0"/>
              <a:pPr/>
              <a:t>31.05.2018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D8C9-C588-4215-B83F-F4070A775A1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2166-0A0D-4A17-853B-9791E98A10A9}" type="datetimeFigureOut">
              <a:rPr lang="de-DE" smtClean="0"/>
              <a:pPr/>
              <a:t>31.05.2018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D8C9-C588-4215-B83F-F4070A775A1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2166-0A0D-4A17-853B-9791E98A10A9}" type="datetimeFigureOut">
              <a:rPr lang="de-DE" smtClean="0"/>
              <a:pPr/>
              <a:t>31.05.2018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D8C9-C588-4215-B83F-F4070A775A1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2166-0A0D-4A17-853B-9791E98A10A9}" type="datetimeFigureOut">
              <a:rPr lang="de-DE" smtClean="0"/>
              <a:pPr/>
              <a:t>31.05.2018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D8C9-C588-4215-B83F-F4070A775A1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2166-0A0D-4A17-853B-9791E98A10A9}" type="datetimeFigureOut">
              <a:rPr lang="de-DE" smtClean="0"/>
              <a:pPr/>
              <a:t>31.05.2018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D8C9-C588-4215-B83F-F4070A775A1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2166-0A0D-4A17-853B-9791E98A10A9}" type="datetimeFigureOut">
              <a:rPr lang="de-DE" smtClean="0"/>
              <a:pPr/>
              <a:t>31.05.2018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D8C9-C588-4215-B83F-F4070A775A1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2166-0A0D-4A17-853B-9791E98A10A9}" type="datetimeFigureOut">
              <a:rPr lang="de-DE" smtClean="0"/>
              <a:pPr/>
              <a:t>31.05.2018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D8C9-C588-4215-B83F-F4070A775A1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F2166-0A0D-4A17-853B-9791E98A10A9}" type="datetimeFigureOut">
              <a:rPr lang="de-DE" smtClean="0"/>
              <a:pPr/>
              <a:t>31.05.2018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8D8C9-C588-4215-B83F-F4070A775A1D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test2@gmail.com" TargetMode="External"/><Relationship Id="rId2" Type="http://schemas.openxmlformats.org/officeDocument/2006/relationships/hyperlink" Target="mailto:test1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test3@gmail.com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JavaScript Beginner‘s </a:t>
            </a:r>
            <a:br>
              <a:rPr lang="de-DE" dirty="0" smtClean="0"/>
            </a:br>
            <a:r>
              <a:rPr lang="de-DE" dirty="0" smtClean="0"/>
              <a:t>Course </a:t>
            </a:r>
            <a:br>
              <a:rPr lang="de-DE" dirty="0" smtClean="0"/>
            </a:br>
            <a:r>
              <a:rPr lang="de-DE" dirty="0" smtClean="0"/>
              <a:t>Part 3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jan.schulz@devugees.org</a:t>
            </a:r>
          </a:p>
          <a:p>
            <a:r>
              <a:rPr lang="de-DE" dirty="0" smtClean="0"/>
              <a:t>aemal.sayer@devugees.org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DOM Access Methods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Most Used Methods for DOM Access </a:t>
            </a:r>
          </a:p>
          <a:p>
            <a:pPr lvl="1"/>
            <a:r>
              <a:rPr lang="de-DE" dirty="0" smtClean="0"/>
              <a:t> document.</a:t>
            </a:r>
            <a:r>
              <a:rPr lang="de-DE" b="1" dirty="0" smtClean="0"/>
              <a:t>getElementById( id )</a:t>
            </a:r>
            <a:r>
              <a:rPr lang="de-DE" dirty="0" smtClean="0"/>
              <a:t> </a:t>
            </a:r>
          </a:p>
          <a:p>
            <a:pPr lvl="2"/>
            <a:r>
              <a:rPr lang="de-DE" dirty="0" smtClean="0"/>
              <a:t>returns an Object</a:t>
            </a:r>
          </a:p>
          <a:p>
            <a:pPr lvl="1"/>
            <a:r>
              <a:rPr lang="de-DE" dirty="0" smtClean="0"/>
              <a:t> document.</a:t>
            </a:r>
            <a:r>
              <a:rPr lang="de-DE" b="1" dirty="0" smtClean="0"/>
              <a:t>getElementsByClassName( tagName )</a:t>
            </a:r>
          </a:p>
          <a:p>
            <a:pPr lvl="2"/>
            <a:r>
              <a:rPr lang="de-DE" dirty="0" smtClean="0"/>
              <a:t>returns an Array of Objects</a:t>
            </a:r>
          </a:p>
          <a:p>
            <a:pPr lvl="1"/>
            <a:r>
              <a:rPr lang="de-DE" dirty="0" smtClean="0"/>
              <a:t> document.</a:t>
            </a:r>
            <a:r>
              <a:rPr lang="de-DE" b="1" dirty="0" smtClean="0"/>
              <a:t>querySelector( selector )</a:t>
            </a:r>
          </a:p>
          <a:p>
            <a:pPr lvl="2"/>
            <a:r>
              <a:rPr lang="de-DE" dirty="0" smtClean="0"/>
              <a:t>returns an Object</a:t>
            </a:r>
          </a:p>
          <a:p>
            <a:pPr lvl="1"/>
            <a:r>
              <a:rPr lang="de-DE" dirty="0"/>
              <a:t> </a:t>
            </a:r>
            <a:r>
              <a:rPr lang="de-DE" dirty="0" smtClean="0"/>
              <a:t>document.</a:t>
            </a:r>
            <a:r>
              <a:rPr lang="de-DE" b="1" dirty="0" smtClean="0"/>
              <a:t>querySelectorAll( selector )</a:t>
            </a:r>
          </a:p>
          <a:p>
            <a:pPr lvl="2"/>
            <a:r>
              <a:rPr lang="de-DE" dirty="0" smtClean="0"/>
              <a:t>returns an Array</a:t>
            </a:r>
          </a:p>
          <a:p>
            <a:pPr lvl="1">
              <a:buNone/>
            </a:pPr>
            <a:endParaRPr lang="de-DE" dirty="0" smtClean="0"/>
          </a:p>
          <a:p>
            <a:pPr lvl="1"/>
            <a:endParaRPr lang="de-D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Selectors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Most Used Selectors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7544" y="2276872"/>
          <a:ext cx="8352928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6264696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Selector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Description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*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Selects</a:t>
                      </a:r>
                      <a:r>
                        <a:rPr lang="de-DE" baseline="0" dirty="0" smtClean="0"/>
                        <a:t> all elements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.CLASSNAME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Selects all elements with a specific class =</a:t>
                      </a:r>
                      <a:r>
                        <a:rPr lang="de-DE" baseline="0" dirty="0" smtClean="0"/>
                        <a:t> CLASSNAME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#IDNAME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Select</a:t>
                      </a:r>
                      <a:r>
                        <a:rPr lang="de-DE" baseline="0" dirty="0" smtClean="0"/>
                        <a:t> one element with a specific id = IDNAME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TAG1</a:t>
                      </a:r>
                      <a:r>
                        <a:rPr lang="de-DE" baseline="0" dirty="0" smtClean="0"/>
                        <a:t> TAG2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Selects all TAG2</a:t>
                      </a:r>
                      <a:r>
                        <a:rPr lang="de-DE" baseline="0" dirty="0" smtClean="0"/>
                        <a:t> elements which are children to TAG1</a:t>
                      </a:r>
                    </a:p>
                    <a:p>
                      <a:r>
                        <a:rPr lang="de-DE" baseline="0" dirty="0" smtClean="0"/>
                        <a:t>i.e. </a:t>
                      </a:r>
                      <a:r>
                        <a:rPr lang="de-DE" b="1" baseline="0" dirty="0" smtClean="0"/>
                        <a:t>li a </a:t>
                      </a:r>
                      <a:r>
                        <a:rPr lang="de-DE" b="0" baseline="0" dirty="0" smtClean="0"/>
                        <a:t>would give all anchor-tags within</a:t>
                      </a:r>
                      <a:endParaRPr lang="de-DE" b="1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TAG1 &gt; TAG2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Selects</a:t>
                      </a:r>
                      <a:r>
                        <a:rPr lang="de-DE" b="0" baseline="0" dirty="0" smtClean="0"/>
                        <a:t> all TAG2 elements which are </a:t>
                      </a:r>
                      <a:r>
                        <a:rPr lang="de-DE" b="1" baseline="0" dirty="0" smtClean="0"/>
                        <a:t>direct children </a:t>
                      </a:r>
                      <a:r>
                        <a:rPr lang="de-DE" b="0" baseline="0" dirty="0" smtClean="0"/>
                        <a:t>to TAG1</a:t>
                      </a:r>
                    </a:p>
                    <a:p>
                      <a:r>
                        <a:rPr lang="de-DE" b="0" baseline="0" dirty="0" smtClean="0"/>
                        <a:t>i.e. </a:t>
                      </a:r>
                      <a:r>
                        <a:rPr lang="de-DE" b="1" baseline="0" dirty="0" smtClean="0"/>
                        <a:t>li &gt; a</a:t>
                      </a:r>
                      <a:r>
                        <a:rPr lang="de-DE" b="0" baseline="0" dirty="0" smtClean="0"/>
                        <a:t> would give all anchor-tags within as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TAG.CLASSNAME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Selects all TAG </a:t>
                      </a:r>
                      <a:r>
                        <a:rPr lang="de-DE" b="0" baseline="0" dirty="0" smtClean="0"/>
                        <a:t>elements which have the class CLASSNAME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TAG#IDNAME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Selects all TAG elements which have the class IDNAME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TAG1 + TAG2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Selects the</a:t>
                      </a:r>
                      <a:r>
                        <a:rPr lang="de-DE" b="0" baseline="0" dirty="0" smtClean="0"/>
                        <a:t> first adjacent TAG2 element after the TAG1 element</a:t>
                      </a:r>
                      <a:endParaRPr lang="de-DE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</a:t>
            </a:r>
            <a:r>
              <a:rPr lang="de-DE" dirty="0" smtClean="0"/>
              <a:t>. Creating DOM Elements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Most Used Methods:</a:t>
            </a:r>
          </a:p>
          <a:p>
            <a:pPr lvl="1"/>
            <a:r>
              <a:rPr lang="de-DE" dirty="0"/>
              <a:t>d</a:t>
            </a:r>
            <a:r>
              <a:rPr lang="de-DE" dirty="0" smtClean="0"/>
              <a:t>ocument.</a:t>
            </a:r>
            <a:r>
              <a:rPr lang="de-DE" b="1" dirty="0" smtClean="0"/>
              <a:t>createElement( </a:t>
            </a:r>
            <a:r>
              <a:rPr lang="de-DE" dirty="0" smtClean="0"/>
              <a:t>tag</a:t>
            </a:r>
            <a:r>
              <a:rPr lang="de-DE" b="1" dirty="0" smtClean="0"/>
              <a:t> )</a:t>
            </a:r>
          </a:p>
          <a:p>
            <a:pPr lvl="1">
              <a:buNone/>
            </a:pPr>
            <a:endParaRPr lang="de-DE" dirty="0" smtClean="0"/>
          </a:p>
          <a:p>
            <a:pPr lvl="1">
              <a:buNone/>
            </a:pPr>
            <a:r>
              <a:rPr lang="de-DE" dirty="0" smtClean="0"/>
              <a:t>var newHeading = document.</a:t>
            </a:r>
            <a:r>
              <a:rPr lang="de-DE" b="1" dirty="0" smtClean="0"/>
              <a:t>createElement(</a:t>
            </a:r>
            <a:r>
              <a:rPr lang="de-DE" dirty="0" smtClean="0"/>
              <a:t>“h1“</a:t>
            </a:r>
            <a:r>
              <a:rPr lang="de-DE" b="1" dirty="0" smtClean="0"/>
              <a:t>)</a:t>
            </a:r>
            <a:r>
              <a:rPr lang="de-DE" dirty="0" smtClean="0"/>
              <a:t>;</a:t>
            </a:r>
          </a:p>
          <a:p>
            <a:pPr lvl="1">
              <a:buNone/>
            </a:pPr>
            <a:r>
              <a:rPr lang="de-DE" dirty="0" smtClean="0"/>
              <a:t>newHeading.innerHTML = “Hallo Welt“;</a:t>
            </a:r>
            <a:endParaRPr lang="de-D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7. Adding DOM Elements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Most Used Methods for Adding DOM Elements</a:t>
            </a:r>
          </a:p>
          <a:p>
            <a:pPr lvl="1"/>
            <a:r>
              <a:rPr lang="de-DE" sz="2400" dirty="0" smtClean="0"/>
              <a:t>DOMOBJ.appendChild( DOMCHILDOBJECT );</a:t>
            </a:r>
          </a:p>
          <a:p>
            <a:pPr lvl="1"/>
            <a:r>
              <a:rPr lang="de-DE" sz="2400" dirty="0" smtClean="0"/>
              <a:t>DOMOBJ1.insertAdjacentHTML( position, DOMOBJ2 )</a:t>
            </a:r>
          </a:p>
          <a:p>
            <a:pPr lvl="2"/>
            <a:r>
              <a:rPr lang="de-DE" sz="2000" dirty="0"/>
              <a:t>p</a:t>
            </a:r>
            <a:r>
              <a:rPr lang="de-DE" sz="2000" dirty="0" smtClean="0"/>
              <a:t>osition = “beforebegin“ =&gt; Before DOMOBJ1 itself</a:t>
            </a:r>
          </a:p>
          <a:p>
            <a:pPr lvl="2"/>
            <a:r>
              <a:rPr lang="de-DE" sz="2000" dirty="0"/>
              <a:t>p</a:t>
            </a:r>
            <a:r>
              <a:rPr lang="de-DE" sz="2000" dirty="0" smtClean="0"/>
              <a:t>osition = “afterbegin“ =&gt; Inside, before 1st child</a:t>
            </a:r>
          </a:p>
          <a:p>
            <a:pPr lvl="2"/>
            <a:r>
              <a:rPr lang="de-DE" sz="2000" dirty="0"/>
              <a:t>p</a:t>
            </a:r>
            <a:r>
              <a:rPr lang="de-DE" sz="2000" dirty="0" smtClean="0"/>
              <a:t>osition = “beforeend“ =&gt; Inside, after last child</a:t>
            </a:r>
          </a:p>
          <a:p>
            <a:pPr lvl="2"/>
            <a:r>
              <a:rPr lang="de-DE" sz="2000" dirty="0" smtClean="0"/>
              <a:t>position = “afterend“ =&gt; After DOMOBJ1 itself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8. Adding Event Listeners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 Event: Something happens</a:t>
            </a:r>
          </a:p>
          <a:p>
            <a:r>
              <a:rPr lang="de-DE" dirty="0" smtClean="0"/>
              <a:t>DOMOBJ.addEventListener(event, callback);</a:t>
            </a:r>
          </a:p>
          <a:p>
            <a:pPr lvl="1"/>
            <a:r>
              <a:rPr lang="de-DE" b="1" dirty="0" smtClean="0"/>
              <a:t>click</a:t>
            </a:r>
            <a:r>
              <a:rPr lang="de-DE" dirty="0" smtClean="0"/>
              <a:t>: the user clicks on the element</a:t>
            </a:r>
          </a:p>
          <a:p>
            <a:pPr lvl="1"/>
            <a:r>
              <a:rPr lang="de-DE" b="1" dirty="0"/>
              <a:t>m</a:t>
            </a:r>
            <a:r>
              <a:rPr lang="de-DE" b="1" dirty="0" smtClean="0"/>
              <a:t>ousemove</a:t>
            </a:r>
            <a:r>
              <a:rPr lang="de-DE" dirty="0" smtClean="0"/>
              <a:t>: the user user moves the cursor on the object</a:t>
            </a:r>
            <a:endParaRPr lang="de-DE" b="1" dirty="0" smtClean="0"/>
          </a:p>
          <a:p>
            <a:pPr lvl="1"/>
            <a:r>
              <a:rPr lang="de-DE" b="1" dirty="0" smtClean="0"/>
              <a:t>mouseover</a:t>
            </a:r>
            <a:r>
              <a:rPr lang="de-DE" dirty="0" smtClean="0"/>
              <a:t>: the user moves the cursor on the element</a:t>
            </a:r>
            <a:endParaRPr lang="de-DE" b="1" dirty="0" smtClean="0"/>
          </a:p>
          <a:p>
            <a:pPr lvl="1"/>
            <a:r>
              <a:rPr lang="de-DE" b="1" dirty="0" smtClean="0"/>
              <a:t>mouseout</a:t>
            </a:r>
            <a:r>
              <a:rPr lang="de-DE" dirty="0" smtClean="0"/>
              <a:t>: the user leaves the element with the cursor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8. Adding Event Listeners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b="1" dirty="0" smtClean="0"/>
              <a:t>Until we cover callback functions, we use</a:t>
            </a:r>
          </a:p>
          <a:p>
            <a:pPr>
              <a:buNone/>
            </a:pPr>
            <a:r>
              <a:rPr lang="de-DE" b="1" dirty="0"/>
              <a:t> </a:t>
            </a:r>
            <a:r>
              <a:rPr lang="de-DE" b="1" dirty="0" smtClean="0"/>
              <a:t>   DOMOBJ.onclick = function() {</a:t>
            </a:r>
          </a:p>
          <a:p>
            <a:pPr>
              <a:buNone/>
            </a:pPr>
            <a:r>
              <a:rPr lang="de-DE" b="1" dirty="0" smtClean="0"/>
              <a:t>		...</a:t>
            </a:r>
          </a:p>
          <a:p>
            <a:pPr>
              <a:buNone/>
            </a:pPr>
            <a:r>
              <a:rPr lang="de-DE" b="1" dirty="0" smtClean="0"/>
              <a:t>    }</a:t>
            </a:r>
          </a:p>
          <a:p>
            <a:pPr>
              <a:buNone/>
            </a:pPr>
            <a:r>
              <a:rPr lang="de-DE" dirty="0"/>
              <a:t> </a:t>
            </a:r>
            <a:r>
              <a:rPr lang="de-DE" dirty="0" smtClean="0"/>
              <a:t>   </a:t>
            </a:r>
          </a:p>
          <a:p>
            <a:pPr>
              <a:buNone/>
            </a:pPr>
            <a:r>
              <a:rPr lang="de-DE" dirty="0"/>
              <a:t> </a:t>
            </a:r>
            <a:r>
              <a:rPr lang="de-DE" dirty="0" smtClean="0"/>
              <a:t>   The same as </a:t>
            </a:r>
          </a:p>
          <a:p>
            <a:pPr>
              <a:buNone/>
            </a:pPr>
            <a:r>
              <a:rPr lang="de-DE" dirty="0"/>
              <a:t> </a:t>
            </a:r>
            <a:r>
              <a:rPr lang="de-DE" dirty="0" smtClean="0"/>
              <a:t>   DOMOBJ.addEventListener(“click“, function() {</a:t>
            </a:r>
          </a:p>
          <a:p>
            <a:pPr>
              <a:buNone/>
            </a:pPr>
            <a:r>
              <a:rPr lang="de-DE" dirty="0"/>
              <a:t> </a:t>
            </a:r>
            <a:r>
              <a:rPr lang="de-DE" dirty="0" smtClean="0"/>
              <a:t>         ...</a:t>
            </a:r>
          </a:p>
          <a:p>
            <a:pPr>
              <a:buNone/>
            </a:pPr>
            <a:r>
              <a:rPr lang="de-DE" dirty="0" smtClean="0"/>
              <a:t>    }</a:t>
            </a:r>
            <a:endParaRPr lang="de-D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9. Show and Hide Elements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 </a:t>
            </a:r>
            <a:r>
              <a:rPr lang="de-DE" b="1" u="sng" dirty="0" smtClean="0"/>
              <a:t>hide</a:t>
            </a:r>
            <a:r>
              <a:rPr lang="de-DE" dirty="0" smtClean="0"/>
              <a:t> an HTML – Element </a:t>
            </a:r>
          </a:p>
          <a:p>
            <a:pPr>
              <a:buNone/>
            </a:pPr>
            <a:r>
              <a:rPr lang="de-DE" dirty="0" smtClean="0"/>
              <a:t>     obj.style.display = ‘none‘;</a:t>
            </a:r>
          </a:p>
          <a:p>
            <a:r>
              <a:rPr lang="de-DE" dirty="0" smtClean="0"/>
              <a:t>To </a:t>
            </a:r>
            <a:r>
              <a:rPr lang="de-DE" b="1" u="sng" dirty="0" smtClean="0"/>
              <a:t>show</a:t>
            </a:r>
            <a:r>
              <a:rPr lang="de-DE" dirty="0" smtClean="0"/>
              <a:t> </a:t>
            </a:r>
            <a:r>
              <a:rPr lang="de-DE" dirty="0" smtClean="0"/>
              <a:t>an HTML – Element </a:t>
            </a:r>
            <a:endParaRPr lang="de-DE" dirty="0" smtClean="0"/>
          </a:p>
          <a:p>
            <a:pPr>
              <a:buNone/>
            </a:pPr>
            <a:r>
              <a:rPr lang="de-DE" dirty="0" smtClean="0"/>
              <a:t> </a:t>
            </a:r>
            <a:r>
              <a:rPr lang="de-DE" dirty="0" smtClean="0"/>
              <a:t>    obj.style.display = ‘block‘; </a:t>
            </a:r>
          </a:p>
          <a:p>
            <a:pPr>
              <a:buNone/>
            </a:pPr>
            <a:endParaRPr lang="de-DE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467544" y="2996952"/>
            <a:ext cx="6264696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467544" y="1916832"/>
            <a:ext cx="626469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539552" y="2492896"/>
            <a:ext cx="462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smtClean="0"/>
              <a:t>Users</a:t>
            </a:r>
            <a:r>
              <a:rPr lang="de-DE" dirty="0" smtClean="0"/>
              <a:t> | Comments | Add User | Add Comment 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7020272" y="1916832"/>
            <a:ext cx="19475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Build this Webapp </a:t>
            </a:r>
          </a:p>
          <a:p>
            <a:r>
              <a:rPr lang="de-DE" dirty="0" smtClean="0"/>
              <a:t>And Use JavaScript</a:t>
            </a:r>
          </a:p>
          <a:p>
            <a:r>
              <a:rPr lang="de-DE" dirty="0" smtClean="0"/>
              <a:t>Show and Hide</a:t>
            </a:r>
          </a:p>
          <a:p>
            <a:r>
              <a:rPr lang="de-DE" dirty="0" smtClean="0"/>
              <a:t>HTML Elements</a:t>
            </a:r>
          </a:p>
          <a:p>
            <a:r>
              <a:rPr lang="de-DE" dirty="0" smtClean="0"/>
              <a:t>When switching</a:t>
            </a:r>
            <a:endParaRPr lang="de-DE" dirty="0" smtClean="0"/>
          </a:p>
          <a:p>
            <a:r>
              <a:rPr lang="de-DE" dirty="0" smtClean="0"/>
              <a:t>Navigation points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1560" y="3140968"/>
          <a:ext cx="590465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219"/>
                <a:gridCol w="1968219"/>
                <a:gridCol w="1968219"/>
              </a:tblGrid>
              <a:tr h="288032"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Email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ID</a:t>
                      </a:r>
                      <a:endParaRPr lang="de-DE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de-DE" dirty="0" smtClean="0"/>
                        <a:t>Test1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hlinkClick r:id="rId2"/>
                        </a:rPr>
                        <a:t>test1@gmail.com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de-DE" dirty="0" smtClean="0"/>
                        <a:t>Test2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hlinkClick r:id="rId3"/>
                        </a:rPr>
                        <a:t>test2@gmail.com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de-DE" dirty="0" smtClean="0"/>
                        <a:t>Test3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hlinkClick r:id="rId4"/>
                        </a:rPr>
                        <a:t>test3@gmail.com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467544" y="2996952"/>
            <a:ext cx="6264696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467544" y="1916832"/>
            <a:ext cx="626469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539552" y="2492896"/>
            <a:ext cx="462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Users | </a:t>
            </a:r>
            <a:r>
              <a:rPr lang="de-DE" b="1" u="sng" dirty="0" smtClean="0"/>
              <a:t>Comments</a:t>
            </a:r>
            <a:r>
              <a:rPr lang="de-DE" dirty="0" smtClean="0"/>
              <a:t> | Add User | Add Comment </a:t>
            </a:r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683568" y="3284984"/>
            <a:ext cx="3384376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From Test1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568" y="3678932"/>
            <a:ext cx="3384376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Email is Test1@gmail.com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3568" y="4077072"/>
            <a:ext cx="3384376" cy="1080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Hallo, I think that Test1 is a super great user name.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20272" y="1916832"/>
            <a:ext cx="19475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Build this Webapp </a:t>
            </a:r>
          </a:p>
          <a:p>
            <a:r>
              <a:rPr lang="de-DE" dirty="0" smtClean="0"/>
              <a:t>And Use JavaScript</a:t>
            </a:r>
          </a:p>
          <a:p>
            <a:r>
              <a:rPr lang="de-DE" dirty="0" smtClean="0"/>
              <a:t>Show and Hide</a:t>
            </a:r>
          </a:p>
          <a:p>
            <a:r>
              <a:rPr lang="de-DE" dirty="0" smtClean="0"/>
              <a:t>HTML Elements</a:t>
            </a:r>
          </a:p>
          <a:p>
            <a:r>
              <a:rPr lang="de-DE" dirty="0" smtClean="0"/>
              <a:t>When switching</a:t>
            </a:r>
            <a:endParaRPr lang="de-DE" dirty="0" smtClean="0"/>
          </a:p>
          <a:p>
            <a:r>
              <a:rPr lang="de-DE" dirty="0" smtClean="0"/>
              <a:t>Navigation points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467544" y="2996952"/>
            <a:ext cx="6264696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467544" y="1916832"/>
            <a:ext cx="626469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539552" y="2492896"/>
            <a:ext cx="462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Users | Comments | </a:t>
            </a:r>
            <a:r>
              <a:rPr lang="de-DE" b="1" u="sng" dirty="0" smtClean="0"/>
              <a:t>Add User </a:t>
            </a:r>
            <a:r>
              <a:rPr lang="de-DE" dirty="0" smtClean="0"/>
              <a:t>| Add Comment 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7020272" y="1916832"/>
            <a:ext cx="19475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Build this Webapp </a:t>
            </a:r>
          </a:p>
          <a:p>
            <a:r>
              <a:rPr lang="de-DE" dirty="0" smtClean="0"/>
              <a:t>And Use JavaScript</a:t>
            </a:r>
          </a:p>
          <a:p>
            <a:r>
              <a:rPr lang="de-DE" dirty="0" smtClean="0"/>
              <a:t>Show and Hide</a:t>
            </a:r>
          </a:p>
          <a:p>
            <a:r>
              <a:rPr lang="de-DE" dirty="0" smtClean="0"/>
              <a:t>HTML Elements</a:t>
            </a:r>
          </a:p>
          <a:p>
            <a:r>
              <a:rPr lang="de-DE" dirty="0" smtClean="0"/>
              <a:t>When switching</a:t>
            </a:r>
            <a:endParaRPr lang="de-DE" dirty="0" smtClean="0"/>
          </a:p>
          <a:p>
            <a:r>
              <a:rPr lang="de-DE" dirty="0" smtClean="0"/>
              <a:t>Navigation points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755576" y="3284984"/>
            <a:ext cx="338437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TEXTBOX username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5576" y="3678932"/>
            <a:ext cx="338437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TEXTBOX mail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47664" y="4149080"/>
            <a:ext cx="1728192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BUTTON Submit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de-DE" dirty="0" smtClean="0"/>
              <a:t>Document Object Model – DOM</a:t>
            </a:r>
          </a:p>
          <a:p>
            <a:pPr marL="514350" indent="-514350">
              <a:buAutoNum type="arabicPeriod"/>
            </a:pPr>
            <a:r>
              <a:rPr lang="de-DE" dirty="0" smtClean="0"/>
              <a:t>DOM Manipulation</a:t>
            </a:r>
          </a:p>
          <a:p>
            <a:pPr marL="514350" indent="-514350">
              <a:buAutoNum type="arabicPeriod"/>
            </a:pPr>
            <a:r>
              <a:rPr lang="de-DE" dirty="0" smtClean="0"/>
              <a:t>HTML Crashcourse</a:t>
            </a:r>
          </a:p>
          <a:p>
            <a:pPr marL="514350" indent="-514350">
              <a:buAutoNum type="arabicPeriod"/>
            </a:pPr>
            <a:r>
              <a:rPr lang="de-DE" dirty="0" smtClean="0"/>
              <a:t>Accessing DOM Elements</a:t>
            </a:r>
          </a:p>
          <a:p>
            <a:pPr marL="514350" indent="-514350">
              <a:buAutoNum type="arabicPeriod"/>
            </a:pPr>
            <a:r>
              <a:rPr lang="de-DE" dirty="0" smtClean="0"/>
              <a:t>Selectors</a:t>
            </a:r>
          </a:p>
          <a:p>
            <a:pPr marL="514350" indent="-514350">
              <a:buAutoNum type="arabicPeriod"/>
            </a:pPr>
            <a:r>
              <a:rPr lang="de-DE" dirty="0" smtClean="0"/>
              <a:t>Creating DOM Elements</a:t>
            </a:r>
          </a:p>
          <a:p>
            <a:pPr marL="514350" indent="-514350">
              <a:buAutoNum type="arabicPeriod"/>
            </a:pPr>
            <a:r>
              <a:rPr lang="de-DE" dirty="0" smtClean="0"/>
              <a:t>Adding DOM Elements</a:t>
            </a:r>
          </a:p>
          <a:p>
            <a:pPr marL="514350" indent="-514350">
              <a:buAutoNum type="arabicPeriod"/>
            </a:pPr>
            <a:r>
              <a:rPr lang="de-DE" dirty="0" smtClean="0"/>
              <a:t>Adding Event Listeners</a:t>
            </a:r>
          </a:p>
          <a:p>
            <a:pPr marL="514350" indent="-514350">
              <a:buAutoNum type="arabicPeriod"/>
            </a:pPr>
            <a:endParaRPr lang="de-DE" dirty="0" smtClean="0"/>
          </a:p>
          <a:p>
            <a:pPr marL="514350" indent="-514350">
              <a:buAutoNum type="arabicPeriod"/>
            </a:pPr>
            <a:endParaRPr lang="de-DE" dirty="0" smtClean="0"/>
          </a:p>
          <a:p>
            <a:pPr marL="514350" indent="-514350">
              <a:buAutoNum type="arabicPeriod"/>
            </a:pPr>
            <a:endParaRPr lang="de-DE" dirty="0" smtClean="0"/>
          </a:p>
          <a:p>
            <a:pPr marL="514350" indent="-514350">
              <a:buAutoNum type="arabicPeriod"/>
            </a:pP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467544" y="2996952"/>
            <a:ext cx="6264696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467544" y="1916832"/>
            <a:ext cx="626469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539552" y="2492896"/>
            <a:ext cx="462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Users | Comments | Add User | </a:t>
            </a:r>
            <a:r>
              <a:rPr lang="de-DE" b="1" u="sng" dirty="0" smtClean="0"/>
              <a:t>Add Comment </a:t>
            </a:r>
            <a:endParaRPr lang="de-DE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7020272" y="1916832"/>
            <a:ext cx="19475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Build this Webapp </a:t>
            </a:r>
          </a:p>
          <a:p>
            <a:r>
              <a:rPr lang="de-DE" dirty="0" smtClean="0"/>
              <a:t>And Use JavaScript</a:t>
            </a:r>
          </a:p>
          <a:p>
            <a:r>
              <a:rPr lang="de-DE" dirty="0" smtClean="0"/>
              <a:t>Show and Hide</a:t>
            </a:r>
          </a:p>
          <a:p>
            <a:r>
              <a:rPr lang="de-DE" dirty="0" smtClean="0"/>
              <a:t>HTML Elements</a:t>
            </a:r>
          </a:p>
          <a:p>
            <a:r>
              <a:rPr lang="de-DE" dirty="0" smtClean="0"/>
              <a:t>When switching</a:t>
            </a:r>
            <a:endParaRPr lang="de-DE" dirty="0" smtClean="0"/>
          </a:p>
          <a:p>
            <a:r>
              <a:rPr lang="de-DE" dirty="0" smtClean="0"/>
              <a:t>Navigation points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755576" y="3284984"/>
            <a:ext cx="338437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TEXTBOX username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5576" y="3678932"/>
            <a:ext cx="338437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TEXTBOX mail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5576" y="4077072"/>
            <a:ext cx="3384376" cy="108012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TEXTAREA text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19672" y="5301208"/>
            <a:ext cx="1728192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BUTTON Submit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DOM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525963"/>
          </a:xfrm>
        </p:spPr>
        <p:txBody>
          <a:bodyPr>
            <a:normAutofit fontScale="85000" lnSpcReduction="20000"/>
          </a:bodyPr>
          <a:lstStyle/>
          <a:p>
            <a:r>
              <a:rPr lang="de-DE" b="1" dirty="0" smtClean="0"/>
              <a:t>DOM </a:t>
            </a:r>
            <a:r>
              <a:rPr lang="de-DE" dirty="0" smtClean="0"/>
              <a:t>Document Object Model</a:t>
            </a:r>
          </a:p>
          <a:p>
            <a:r>
              <a:rPr lang="de-DE" dirty="0" smtClean="0"/>
              <a:t>Structured representation of HTML document</a:t>
            </a:r>
          </a:p>
          <a:p>
            <a:r>
              <a:rPr lang="de-DE" dirty="0" smtClean="0"/>
              <a:t>The DOM is used to connect webpages to scripts like JavaScript</a:t>
            </a:r>
          </a:p>
          <a:p>
            <a:r>
              <a:rPr lang="de-DE" dirty="0" smtClean="0"/>
              <a:t>For each HTML box, there is an object in the DOM that we can access and interact with</a:t>
            </a:r>
          </a:p>
          <a:p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4788024" y="1556792"/>
            <a:ext cx="41044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&lt;body&gt;</a:t>
            </a:r>
          </a:p>
          <a:p>
            <a:r>
              <a:rPr lang="de-DE" dirty="0" smtClean="0"/>
              <a:t>   &lt;section&gt;</a:t>
            </a:r>
          </a:p>
          <a:p>
            <a:r>
              <a:rPr lang="de-DE" dirty="0"/>
              <a:t> </a:t>
            </a:r>
            <a:r>
              <a:rPr lang="de-DE" dirty="0" smtClean="0"/>
              <a:t>    &lt;p&gt;A paragraph, the first one. &lt;p&gt;</a:t>
            </a:r>
          </a:p>
          <a:p>
            <a:r>
              <a:rPr lang="de-DE" dirty="0"/>
              <a:t> </a:t>
            </a:r>
            <a:r>
              <a:rPr lang="de-DE" dirty="0" smtClean="0"/>
              <a:t>    &lt;p&gt;Another second paragraph.&lt;/p&gt;</a:t>
            </a:r>
          </a:p>
          <a:p>
            <a:r>
              <a:rPr lang="de-DE" dirty="0" smtClean="0"/>
              <a:t>   &lt;section&gt;</a:t>
            </a:r>
          </a:p>
          <a:p>
            <a:endParaRPr lang="de-DE" dirty="0"/>
          </a:p>
          <a:p>
            <a:r>
              <a:rPr lang="de-DE" dirty="0" smtClean="0"/>
              <a:t>   &lt;section&gt;</a:t>
            </a:r>
          </a:p>
          <a:p>
            <a:r>
              <a:rPr lang="de-DE" dirty="0" smtClean="0"/>
              <a:t>      &lt;img src=“x.jpg“ alt=“The DOM“&gt;</a:t>
            </a:r>
          </a:p>
          <a:p>
            <a:r>
              <a:rPr lang="de-DE" dirty="0"/>
              <a:t> </a:t>
            </a:r>
            <a:r>
              <a:rPr lang="de-DE" dirty="0" smtClean="0"/>
              <a:t>  &lt;/section&gt;</a:t>
            </a:r>
          </a:p>
          <a:p>
            <a:r>
              <a:rPr lang="de-DE" dirty="0" smtClean="0"/>
              <a:t>&lt;/body&gt;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4788024" y="1556792"/>
            <a:ext cx="4104456" cy="2880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4993538" y="1916832"/>
            <a:ext cx="3816424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4993538" y="3265526"/>
            <a:ext cx="3816424" cy="8325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5145938" y="2197244"/>
            <a:ext cx="3602526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5148064" y="2470036"/>
            <a:ext cx="3602526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5148064" y="3557776"/>
            <a:ext cx="3602526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</a:t>
            </a:r>
            <a:r>
              <a:rPr lang="de-DE" dirty="0" smtClean="0"/>
              <a:t>. DOM Manipulation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683568" y="2708920"/>
            <a:ext cx="2664296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/>
              <a:t>JAVASCRIPT</a:t>
            </a:r>
            <a:endParaRPr lang="de-DE" sz="3200" b="1" dirty="0"/>
          </a:p>
        </p:txBody>
      </p:sp>
      <p:sp>
        <p:nvSpPr>
          <p:cNvPr id="7" name="Right Arrow 6"/>
          <p:cNvSpPr/>
          <p:nvPr/>
        </p:nvSpPr>
        <p:spPr>
          <a:xfrm>
            <a:off x="3995936" y="2996952"/>
            <a:ext cx="136815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ight Arrow 7"/>
          <p:cNvSpPr/>
          <p:nvPr/>
        </p:nvSpPr>
        <p:spPr>
          <a:xfrm rot="10800000">
            <a:off x="3995936" y="3789040"/>
            <a:ext cx="136815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5724128" y="2708920"/>
            <a:ext cx="2664296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/>
              <a:t>DOM</a:t>
            </a:r>
            <a:endParaRPr lang="de-DE" sz="32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HTML Crashcourse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i="1" dirty="0" smtClean="0"/>
              <a:t>&lt;div class=“wrapper clearfix“&gt; Hallo Welt &lt;/div&gt;</a:t>
            </a:r>
            <a:endParaRPr lang="de-DE" i="1" dirty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  <p:cxnSp>
        <p:nvCxnSpPr>
          <p:cNvPr id="5" name="Straight Connector 4"/>
          <p:cNvCxnSpPr>
            <a:endCxn id="6" idx="0"/>
          </p:cNvCxnSpPr>
          <p:nvPr/>
        </p:nvCxnSpPr>
        <p:spPr>
          <a:xfrm>
            <a:off x="1043608" y="2132856"/>
            <a:ext cx="272724" cy="2808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3528" y="4941168"/>
            <a:ext cx="1985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Opening Tag</a:t>
            </a:r>
            <a:endParaRPr lang="de-DE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979712" y="3933056"/>
            <a:ext cx="1498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Attribute</a:t>
            </a:r>
            <a:endParaRPr lang="de-DE" sz="28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691680" y="2132856"/>
            <a:ext cx="1008112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51920" y="2132856"/>
            <a:ext cx="1008112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39952" y="3789040"/>
            <a:ext cx="14987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Attribute</a:t>
            </a:r>
          </a:p>
          <a:p>
            <a:r>
              <a:rPr lang="de-DE" sz="2800" dirty="0" smtClean="0"/>
              <a:t>Value</a:t>
            </a:r>
            <a:endParaRPr lang="de-DE" sz="28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6372200" y="2204864"/>
            <a:ext cx="144016" cy="194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52120" y="4509120"/>
            <a:ext cx="1350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Content</a:t>
            </a:r>
            <a:endParaRPr lang="de-DE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7524328" y="4149080"/>
            <a:ext cx="12266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Closing</a:t>
            </a:r>
          </a:p>
          <a:p>
            <a:r>
              <a:rPr lang="de-DE" sz="2800" dirty="0" smtClean="0"/>
              <a:t>   Tag</a:t>
            </a:r>
            <a:endParaRPr lang="de-DE" sz="28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7956376" y="2204864"/>
            <a:ext cx="144016" cy="194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HTML Crashcourse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Difference between </a:t>
            </a:r>
            <a:r>
              <a:rPr lang="de-DE" b="1" dirty="0" smtClean="0"/>
              <a:t>class</a:t>
            </a:r>
            <a:r>
              <a:rPr lang="de-DE" dirty="0" smtClean="0"/>
              <a:t> and </a:t>
            </a:r>
            <a:r>
              <a:rPr lang="de-DE" b="1" dirty="0" smtClean="0"/>
              <a:t>id </a:t>
            </a:r>
            <a:r>
              <a:rPr lang="de-DE" dirty="0" smtClean="0"/>
              <a:t>Tag ?</a:t>
            </a:r>
            <a:endParaRPr lang="de-DE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HTML Crashcourse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Difference between </a:t>
            </a:r>
            <a:r>
              <a:rPr lang="de-DE" b="1" dirty="0" smtClean="0"/>
              <a:t>class</a:t>
            </a:r>
            <a:r>
              <a:rPr lang="de-DE" dirty="0" smtClean="0"/>
              <a:t> and </a:t>
            </a:r>
            <a:r>
              <a:rPr lang="de-DE" b="1" dirty="0" smtClean="0"/>
              <a:t>id </a:t>
            </a:r>
            <a:r>
              <a:rPr lang="de-DE" dirty="0" smtClean="0"/>
              <a:t>Attribute ?</a:t>
            </a:r>
          </a:p>
          <a:p>
            <a:pPr lvl="1"/>
            <a:r>
              <a:rPr lang="de-DE" dirty="0" smtClean="0"/>
              <a:t>Multiple HTML Elements can have the same class attribute</a:t>
            </a:r>
          </a:p>
          <a:p>
            <a:pPr lvl="1"/>
            <a:r>
              <a:rPr lang="de-DE" dirty="0" smtClean="0"/>
              <a:t>Not Multiple HTML Elements can have the same id attribute, </a:t>
            </a:r>
            <a:r>
              <a:rPr lang="de-DE" b="1" dirty="0" smtClean="0"/>
              <a:t>id is unique</a:t>
            </a:r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HTML Crashcourse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HTML Document structure</a:t>
            </a:r>
          </a:p>
          <a:p>
            <a:pPr marL="514350" indent="-514350">
              <a:buAutoNum type="arabicPeriod"/>
            </a:pPr>
            <a:r>
              <a:rPr lang="de-DE" dirty="0" smtClean="0"/>
              <a:t>Head</a:t>
            </a:r>
          </a:p>
          <a:p>
            <a:pPr marL="914400" lvl="1" indent="-514350"/>
            <a:r>
              <a:rPr lang="de-DE" dirty="0" smtClean="0"/>
              <a:t>Additional Information (Title, Page keywords)</a:t>
            </a:r>
          </a:p>
          <a:p>
            <a:pPr marL="914400" lvl="1" indent="-514350"/>
            <a:r>
              <a:rPr lang="de-DE" dirty="0" smtClean="0"/>
              <a:t>Import Stylesheets, JavaScript </a:t>
            </a:r>
          </a:p>
          <a:p>
            <a:pPr marL="514350" indent="-514350">
              <a:buAutoNum type="arabicPeriod"/>
            </a:pPr>
            <a:r>
              <a:rPr lang="de-DE" dirty="0" smtClean="0"/>
              <a:t>Body</a:t>
            </a:r>
          </a:p>
          <a:p>
            <a:pPr marL="914400" lvl="1" indent="-514350"/>
            <a:r>
              <a:rPr lang="de-DE" dirty="0" smtClean="0"/>
              <a:t>Visible Content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HTML Crashcourse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HTML: The </a:t>
            </a:r>
            <a:r>
              <a:rPr lang="de-DE" b="1" dirty="0" smtClean="0"/>
              <a:t>content</a:t>
            </a:r>
            <a:r>
              <a:rPr lang="de-DE" dirty="0" smtClean="0"/>
              <a:t> of the webpage</a:t>
            </a:r>
          </a:p>
          <a:p>
            <a:r>
              <a:rPr lang="de-DE" dirty="0" smtClean="0"/>
              <a:t>CSS: The </a:t>
            </a:r>
            <a:r>
              <a:rPr lang="de-DE" b="1" dirty="0" smtClean="0"/>
              <a:t>presentation</a:t>
            </a:r>
            <a:r>
              <a:rPr lang="de-DE" dirty="0" smtClean="0"/>
              <a:t> of HTML</a:t>
            </a:r>
          </a:p>
          <a:p>
            <a:pPr lvl="1"/>
            <a:r>
              <a:rPr lang="de-DE" dirty="0" smtClean="0"/>
              <a:t>Rules to style the webpage</a:t>
            </a:r>
          </a:p>
          <a:p>
            <a:pPr lvl="1"/>
            <a:r>
              <a:rPr lang="de-DE" dirty="0" smtClean="0"/>
              <a:t>Most common selector: the class name (“.“)</a:t>
            </a:r>
          </a:p>
          <a:p>
            <a:pPr lvl="1"/>
            <a:r>
              <a:rPr lang="de-DE" dirty="0" smtClean="0"/>
              <a:t>Other selectors: </a:t>
            </a:r>
          </a:p>
          <a:p>
            <a:pPr lvl="2"/>
            <a:r>
              <a:rPr lang="de-DE" dirty="0" smtClean="0"/>
              <a:t>Type selector (“body“)</a:t>
            </a:r>
          </a:p>
          <a:p>
            <a:pPr lvl="2"/>
            <a:r>
              <a:rPr lang="de-DE" dirty="0" smtClean="0"/>
              <a:t>Universal selector (“*“)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754</Words>
  <Application>Microsoft Office PowerPoint</Application>
  <PresentationFormat>On-screen Show (4:3)</PresentationFormat>
  <Paragraphs>185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JavaScript Beginner‘s  Course  Part 3</vt:lpstr>
      <vt:lpstr>Agenda</vt:lpstr>
      <vt:lpstr>1. DOM</vt:lpstr>
      <vt:lpstr>2. DOM Manipulation</vt:lpstr>
      <vt:lpstr>3. HTML Crashcourse</vt:lpstr>
      <vt:lpstr>3. HTML Crashcourse</vt:lpstr>
      <vt:lpstr>3. HTML Crashcourse</vt:lpstr>
      <vt:lpstr>3. HTML Crashcourse</vt:lpstr>
      <vt:lpstr>3. HTML Crashcourse</vt:lpstr>
      <vt:lpstr>4. DOM Access Methods</vt:lpstr>
      <vt:lpstr>5. Selectors</vt:lpstr>
      <vt:lpstr>6. Creating DOM Elements</vt:lpstr>
      <vt:lpstr>7. Adding DOM Elements</vt:lpstr>
      <vt:lpstr>8. Adding Event Listeners</vt:lpstr>
      <vt:lpstr>8. Adding Event Listeners</vt:lpstr>
      <vt:lpstr>9. Show and Hide Elements</vt:lpstr>
      <vt:lpstr>Task</vt:lpstr>
      <vt:lpstr>Task</vt:lpstr>
      <vt:lpstr>Task</vt:lpstr>
      <vt:lpstr>Task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Beginner‘s  Course  Part 3</dc:title>
  <dc:creator>janwin</dc:creator>
  <cp:lastModifiedBy>janwin</cp:lastModifiedBy>
  <cp:revision>74</cp:revision>
  <dcterms:created xsi:type="dcterms:W3CDTF">2017-09-03T18:05:59Z</dcterms:created>
  <dcterms:modified xsi:type="dcterms:W3CDTF">2018-05-31T05:50:36Z</dcterms:modified>
</cp:coreProperties>
</file>