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68" r:id="rId6"/>
    <p:sldId id="261" r:id="rId7"/>
    <p:sldId id="262" r:id="rId8"/>
    <p:sldId id="263" r:id="rId9"/>
    <p:sldId id="267" r:id="rId10"/>
    <p:sldId id="258" r:id="rId11"/>
    <p:sldId id="259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71" r:id="rId26"/>
    <p:sldId id="272" r:id="rId27"/>
    <p:sldId id="273" r:id="rId28"/>
    <p:sldId id="287" r:id="rId29"/>
    <p:sldId id="264" r:id="rId30"/>
    <p:sldId id="265" r:id="rId31"/>
    <p:sldId id="266" r:id="rId32"/>
    <p:sldId id="288" r:id="rId33"/>
    <p:sldId id="289" r:id="rId34"/>
    <p:sldId id="290" r:id="rId35"/>
    <p:sldId id="291" r:id="rId36"/>
    <p:sldId id="292" r:id="rId37"/>
    <p:sldId id="294" r:id="rId3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94714" autoAdjust="0"/>
  </p:normalViewPr>
  <p:slideViewPr>
    <p:cSldViewPr>
      <p:cViewPr varScale="1">
        <p:scale>
          <a:sx n="81" d="100"/>
          <a:sy n="81" d="100"/>
        </p:scale>
        <p:origin x="-14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84EB-9547-42A2-8C0E-B36269D615C1}" type="datetimeFigureOut">
              <a:rPr lang="de-DE" smtClean="0"/>
              <a:pPr/>
              <a:t>31.05.2018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B9B-B860-44DD-B0A9-190F85B9A75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84EB-9547-42A2-8C0E-B36269D615C1}" type="datetimeFigureOut">
              <a:rPr lang="de-DE" smtClean="0"/>
              <a:pPr/>
              <a:t>31.05.2018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B9B-B860-44DD-B0A9-190F85B9A75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84EB-9547-42A2-8C0E-B36269D615C1}" type="datetimeFigureOut">
              <a:rPr lang="de-DE" smtClean="0"/>
              <a:pPr/>
              <a:t>31.05.2018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B9B-B860-44DD-B0A9-190F85B9A75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84EB-9547-42A2-8C0E-B36269D615C1}" type="datetimeFigureOut">
              <a:rPr lang="de-DE" smtClean="0"/>
              <a:pPr/>
              <a:t>31.05.2018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B9B-B860-44DD-B0A9-190F85B9A75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84EB-9547-42A2-8C0E-B36269D615C1}" type="datetimeFigureOut">
              <a:rPr lang="de-DE" smtClean="0"/>
              <a:pPr/>
              <a:t>31.05.2018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B9B-B860-44DD-B0A9-190F85B9A75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84EB-9547-42A2-8C0E-B36269D615C1}" type="datetimeFigureOut">
              <a:rPr lang="de-DE" smtClean="0"/>
              <a:pPr/>
              <a:t>31.05.2018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B9B-B860-44DD-B0A9-190F85B9A75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84EB-9547-42A2-8C0E-B36269D615C1}" type="datetimeFigureOut">
              <a:rPr lang="de-DE" smtClean="0"/>
              <a:pPr/>
              <a:t>31.05.2018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B9B-B860-44DD-B0A9-190F85B9A75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84EB-9547-42A2-8C0E-B36269D615C1}" type="datetimeFigureOut">
              <a:rPr lang="de-DE" smtClean="0"/>
              <a:pPr/>
              <a:t>31.05.2018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B9B-B860-44DD-B0A9-190F85B9A75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84EB-9547-42A2-8C0E-B36269D615C1}" type="datetimeFigureOut">
              <a:rPr lang="de-DE" smtClean="0"/>
              <a:pPr/>
              <a:t>31.05.2018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B9B-B860-44DD-B0A9-190F85B9A75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84EB-9547-42A2-8C0E-B36269D615C1}" type="datetimeFigureOut">
              <a:rPr lang="de-DE" smtClean="0"/>
              <a:pPr/>
              <a:t>31.05.2018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B9B-B860-44DD-B0A9-190F85B9A75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84EB-9547-42A2-8C0E-B36269D615C1}" type="datetimeFigureOut">
              <a:rPr lang="de-DE" smtClean="0"/>
              <a:pPr/>
              <a:t>31.05.2018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B9B-B860-44DD-B0A9-190F85B9A75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E84EB-9547-42A2-8C0E-B36269D615C1}" type="datetimeFigureOut">
              <a:rPr lang="de-DE" smtClean="0"/>
              <a:pPr/>
              <a:t>31.05.2018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C5B9B-B860-44DD-B0A9-190F85B9A75D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jan.schulz@cileria.co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test2@gmail.com" TargetMode="External"/><Relationship Id="rId2" Type="http://schemas.openxmlformats.org/officeDocument/2006/relationships/hyperlink" Target="mailto:test1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test3@gmail.com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35.156.88.18/comments" TargetMode="External"/><Relationship Id="rId2" Type="http://schemas.openxmlformats.org/officeDocument/2006/relationships/hyperlink" Target="http://35.156.88.18/user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35.156.88.18/comments" TargetMode="External"/><Relationship Id="rId2" Type="http://schemas.openxmlformats.org/officeDocument/2006/relationships/hyperlink" Target="http://35.156.88.18/use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JavaScript </a:t>
            </a:r>
            <a:br>
              <a:rPr lang="de-DE" dirty="0" smtClean="0"/>
            </a:br>
            <a:r>
              <a:rPr lang="de-DE" dirty="0" smtClean="0"/>
              <a:t>Beginner‘s Course</a:t>
            </a:r>
            <a:br>
              <a:rPr lang="de-DE" dirty="0" smtClean="0"/>
            </a:br>
            <a:r>
              <a:rPr lang="de-DE" dirty="0" smtClean="0"/>
              <a:t>Part 4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jan.schulz@devugees.org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</a:t>
            </a:r>
            <a:r>
              <a:rPr lang="de-DE" dirty="0" smtClean="0"/>
              <a:t>. Session Storage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de-DE" b="1" dirty="0" smtClean="0"/>
              <a:t>window.sessionStorage</a:t>
            </a:r>
          </a:p>
          <a:p>
            <a:pPr>
              <a:buNone/>
            </a:pPr>
            <a:r>
              <a:rPr lang="de-DE" dirty="0" smtClean="0"/>
              <a:t>	- An object which has key value relationships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  - </a:t>
            </a:r>
            <a:r>
              <a:rPr lang="de-DE" b="1" dirty="0" smtClean="0"/>
              <a:t>string only</a:t>
            </a:r>
            <a:r>
              <a:rPr lang="de-DE" dirty="0" smtClean="0"/>
              <a:t>, no objects</a:t>
            </a:r>
          </a:p>
          <a:p>
            <a:pPr>
              <a:buNone/>
            </a:pPr>
            <a:r>
              <a:rPr lang="de-DE" dirty="0" smtClean="0"/>
              <a:t>    - Until the browser is closed, data can be   </a:t>
            </a:r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   saved in the sessionStorage object</a:t>
            </a:r>
          </a:p>
          <a:p>
            <a:pPr>
              <a:buNone/>
            </a:pPr>
            <a:r>
              <a:rPr lang="de-DE" dirty="0" smtClean="0"/>
              <a:t>    - Client-side storage, 5m size</a:t>
            </a:r>
          </a:p>
          <a:p>
            <a:pPr>
              <a:buFontTx/>
              <a:buChar char="-"/>
            </a:pPr>
            <a:r>
              <a:rPr lang="de-DE" dirty="0" smtClean="0"/>
              <a:t>Methods:</a:t>
            </a:r>
          </a:p>
          <a:p>
            <a:pPr lvl="1">
              <a:buNone/>
            </a:pPr>
            <a:r>
              <a:rPr lang="de-DE" b="1" dirty="0" smtClean="0"/>
              <a:t>.setItem( key, value)</a:t>
            </a:r>
          </a:p>
          <a:p>
            <a:pPr lvl="1">
              <a:buNone/>
            </a:pPr>
            <a:r>
              <a:rPr lang="de-DE" b="1" dirty="0" smtClean="0"/>
              <a:t>.getItem( key )</a:t>
            </a:r>
          </a:p>
          <a:p>
            <a:pPr lvl="1">
              <a:buNone/>
            </a:pPr>
            <a:r>
              <a:rPr lang="de-DE" b="1" dirty="0" smtClean="0"/>
              <a:t>.removeItem( key )</a:t>
            </a:r>
          </a:p>
          <a:p>
            <a:pPr lvl="1">
              <a:buNone/>
            </a:pPr>
            <a:r>
              <a:rPr lang="de-DE" b="1" dirty="0" smtClean="0"/>
              <a:t>.clear( )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dirty="0" smtClean="0"/>
              <a:t>. Local Storage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b="1" dirty="0" smtClean="0"/>
              <a:t>window.localStorage</a:t>
            </a:r>
          </a:p>
          <a:p>
            <a:pPr>
              <a:buNone/>
            </a:pPr>
            <a:r>
              <a:rPr lang="de-DE" dirty="0" smtClean="0"/>
              <a:t>	= Same as sessionStorage</a:t>
            </a:r>
          </a:p>
          <a:p>
            <a:pPr>
              <a:buNone/>
            </a:pPr>
            <a:r>
              <a:rPr lang="de-DE" dirty="0" smtClean="0"/>
              <a:t>    </a:t>
            </a:r>
            <a:r>
              <a:rPr lang="de-DE" b="1" dirty="0" smtClean="0"/>
              <a:t>EXCEPT:</a:t>
            </a:r>
            <a:r>
              <a:rPr lang="de-DE" dirty="0" smtClean="0"/>
              <a:t> Data is saved until user explicitly removes it,no pre-defined expiration date</a:t>
            </a:r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 and 10m size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HTTP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755576" y="1484784"/>
            <a:ext cx="3816424" cy="4896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tx1"/>
                </a:solidFill>
              </a:rPr>
              <a:t>Front-End</a:t>
            </a:r>
            <a:endParaRPr lang="de-DE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4008" y="1484784"/>
            <a:ext cx="3816424" cy="4896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tx1"/>
                </a:solidFill>
              </a:rPr>
              <a:t>Back-End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HTTP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755576" y="1484784"/>
            <a:ext cx="3816424" cy="4896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tx1"/>
                </a:solidFill>
              </a:rPr>
              <a:t>Front-End</a:t>
            </a:r>
          </a:p>
          <a:p>
            <a:pPr algn="ctr"/>
            <a:endParaRPr lang="de-DE" sz="2800" b="1" dirty="0">
              <a:solidFill>
                <a:schemeClr val="tx1"/>
              </a:solidFill>
            </a:endParaRPr>
          </a:p>
          <a:p>
            <a:pPr algn="ctr"/>
            <a:r>
              <a:rPr lang="de-DE" sz="2800" b="1" dirty="0" smtClean="0">
                <a:solidFill>
                  <a:schemeClr val="tx1"/>
                </a:solidFill>
              </a:rPr>
              <a:t>=</a:t>
            </a:r>
          </a:p>
          <a:p>
            <a:pPr algn="ctr"/>
            <a:endParaRPr lang="de-DE" sz="2800" b="1" dirty="0">
              <a:solidFill>
                <a:schemeClr val="tx1"/>
              </a:solidFill>
            </a:endParaRPr>
          </a:p>
          <a:p>
            <a:pPr algn="ctr"/>
            <a:r>
              <a:rPr lang="de-DE" sz="2800" b="1" dirty="0" smtClean="0">
                <a:solidFill>
                  <a:schemeClr val="tx1"/>
                </a:solidFill>
              </a:rPr>
              <a:t>HTTP-Client</a:t>
            </a:r>
          </a:p>
          <a:p>
            <a:pPr algn="ctr"/>
            <a:r>
              <a:rPr lang="de-DE" sz="2800" b="1" dirty="0" smtClean="0">
                <a:solidFill>
                  <a:schemeClr val="tx1"/>
                </a:solidFill>
              </a:rPr>
              <a:t>(Chrome, Firefox, ...)</a:t>
            </a:r>
            <a:endParaRPr lang="de-DE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4008" y="1484784"/>
            <a:ext cx="3816424" cy="4896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tx1"/>
                </a:solidFill>
              </a:rPr>
              <a:t>Back-End</a:t>
            </a:r>
          </a:p>
          <a:p>
            <a:pPr algn="ctr"/>
            <a:endParaRPr lang="de-DE" sz="2800" b="1" dirty="0">
              <a:solidFill>
                <a:schemeClr val="tx1"/>
              </a:solidFill>
            </a:endParaRPr>
          </a:p>
          <a:p>
            <a:pPr algn="ctr"/>
            <a:r>
              <a:rPr lang="de-DE" sz="2800" b="1" dirty="0" smtClean="0">
                <a:solidFill>
                  <a:schemeClr val="tx1"/>
                </a:solidFill>
              </a:rPr>
              <a:t>=</a:t>
            </a:r>
          </a:p>
          <a:p>
            <a:pPr algn="ctr"/>
            <a:endParaRPr lang="de-DE" sz="2800" b="1" dirty="0">
              <a:solidFill>
                <a:schemeClr val="tx1"/>
              </a:solidFill>
            </a:endParaRPr>
          </a:p>
          <a:p>
            <a:pPr algn="ctr"/>
            <a:r>
              <a:rPr lang="de-DE" sz="2800" b="1" dirty="0" smtClean="0">
                <a:solidFill>
                  <a:schemeClr val="tx1"/>
                </a:solidFill>
              </a:rPr>
              <a:t>HTTP-Server</a:t>
            </a:r>
          </a:p>
          <a:p>
            <a:pPr algn="ctr"/>
            <a:r>
              <a:rPr lang="de-DE" sz="2800" b="1" dirty="0" smtClean="0">
                <a:solidFill>
                  <a:schemeClr val="tx1"/>
                </a:solidFill>
              </a:rPr>
              <a:t>(NodeJS, PHP, ...)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HTTP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What is HTTP?</a:t>
            </a:r>
          </a:p>
          <a:p>
            <a:pPr lvl="1"/>
            <a:r>
              <a:rPr lang="de-DE" dirty="0" smtClean="0"/>
              <a:t>HTTP: Protocol</a:t>
            </a:r>
          </a:p>
          <a:p>
            <a:pPr lvl="1"/>
            <a:r>
              <a:rPr lang="de-DE" dirty="0" smtClean="0"/>
              <a:t>Protocol = Set of commands</a:t>
            </a:r>
          </a:p>
          <a:p>
            <a:pPr lvl="1"/>
            <a:r>
              <a:rPr lang="de-DE" dirty="0" smtClean="0"/>
              <a:t>Most used HTTP-commands</a:t>
            </a:r>
          </a:p>
          <a:p>
            <a:pPr lvl="2"/>
            <a:r>
              <a:rPr lang="de-DE" b="1" u="sng" dirty="0" smtClean="0"/>
              <a:t>GET:</a:t>
            </a:r>
            <a:r>
              <a:rPr lang="de-DE" dirty="0" smtClean="0"/>
              <a:t> Reading a resource from a server</a:t>
            </a:r>
          </a:p>
          <a:p>
            <a:pPr lvl="2"/>
            <a:r>
              <a:rPr lang="de-DE" b="1" u="sng" dirty="0" smtClean="0"/>
              <a:t>POST:</a:t>
            </a:r>
            <a:r>
              <a:rPr lang="de-DE" dirty="0" smtClean="0"/>
              <a:t> Creating a new resource on a server</a:t>
            </a:r>
          </a:p>
          <a:p>
            <a:r>
              <a:rPr lang="de-DE" dirty="0" smtClean="0"/>
              <a:t>Command is either a ...</a:t>
            </a:r>
          </a:p>
          <a:p>
            <a:pPr lvl="1"/>
            <a:r>
              <a:rPr lang="de-DE" dirty="0" smtClean="0"/>
              <a:t>REQUEST</a:t>
            </a:r>
          </a:p>
          <a:p>
            <a:pPr lvl="1"/>
            <a:r>
              <a:rPr lang="de-DE" dirty="0" smtClean="0"/>
              <a:t>RESPONSE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HTTP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What is HTTP?</a:t>
            </a:r>
          </a:p>
          <a:p>
            <a:pPr lvl="1"/>
            <a:r>
              <a:rPr lang="de-DE" dirty="0" smtClean="0"/>
              <a:t>HTTP: Protocol</a:t>
            </a:r>
          </a:p>
          <a:p>
            <a:pPr lvl="1"/>
            <a:r>
              <a:rPr lang="de-DE" dirty="0" smtClean="0"/>
              <a:t>Protocol = Set of commands</a:t>
            </a:r>
          </a:p>
          <a:p>
            <a:pPr lvl="1"/>
            <a:r>
              <a:rPr lang="de-DE" dirty="0" smtClean="0"/>
              <a:t>Most used HTTP-commands</a:t>
            </a:r>
          </a:p>
          <a:p>
            <a:pPr lvl="2"/>
            <a:r>
              <a:rPr lang="de-DE" b="1" u="sng" dirty="0" smtClean="0"/>
              <a:t>GET:</a:t>
            </a:r>
            <a:r>
              <a:rPr lang="de-DE" dirty="0" smtClean="0"/>
              <a:t> Reading a resource from a server</a:t>
            </a:r>
          </a:p>
          <a:p>
            <a:pPr lvl="2"/>
            <a:r>
              <a:rPr lang="de-DE" b="1" u="sng" dirty="0" smtClean="0"/>
              <a:t>POST:</a:t>
            </a:r>
            <a:r>
              <a:rPr lang="de-DE" dirty="0" smtClean="0"/>
              <a:t> Creating a new resource on a server</a:t>
            </a:r>
          </a:p>
          <a:p>
            <a:r>
              <a:rPr lang="de-DE" dirty="0" smtClean="0"/>
              <a:t>Command is either a ...</a:t>
            </a:r>
          </a:p>
          <a:p>
            <a:pPr lvl="1"/>
            <a:r>
              <a:rPr lang="de-DE" dirty="0" smtClean="0"/>
              <a:t>REQUEST</a:t>
            </a:r>
          </a:p>
          <a:p>
            <a:pPr lvl="1"/>
            <a:r>
              <a:rPr lang="de-DE" dirty="0" smtClean="0"/>
              <a:t>RESPONSE</a:t>
            </a:r>
          </a:p>
          <a:p>
            <a:pPr lvl="2"/>
            <a:endParaRPr lang="de-DE" dirty="0" smtClean="0"/>
          </a:p>
        </p:txBody>
      </p:sp>
      <p:sp>
        <p:nvSpPr>
          <p:cNvPr id="5" name="Rectangle 4"/>
          <p:cNvSpPr/>
          <p:nvPr/>
        </p:nvSpPr>
        <p:spPr>
          <a:xfrm>
            <a:off x="1763688" y="1916832"/>
            <a:ext cx="5688632" cy="3096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chemeClr val="tx1"/>
                </a:solidFill>
              </a:rPr>
              <a:t>How does an HTTP-command look like?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HTTP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115616" y="1700808"/>
            <a:ext cx="698477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HEAD</a:t>
            </a:r>
            <a:endParaRPr lang="de-DE" sz="3600" dirty="0"/>
          </a:p>
        </p:txBody>
      </p:sp>
      <p:sp>
        <p:nvSpPr>
          <p:cNvPr id="5" name="Rectangle 4"/>
          <p:cNvSpPr/>
          <p:nvPr/>
        </p:nvSpPr>
        <p:spPr>
          <a:xfrm>
            <a:off x="1115616" y="2708920"/>
            <a:ext cx="6984776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BODY</a:t>
            </a:r>
            <a:endParaRPr lang="de-D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HTTP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115616" y="1700808"/>
            <a:ext cx="698477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HEAD</a:t>
            </a:r>
            <a:endParaRPr lang="de-DE" sz="3600" dirty="0"/>
          </a:p>
        </p:txBody>
      </p:sp>
      <p:sp>
        <p:nvSpPr>
          <p:cNvPr id="5" name="Rectangle 4"/>
          <p:cNvSpPr/>
          <p:nvPr/>
        </p:nvSpPr>
        <p:spPr>
          <a:xfrm>
            <a:off x="1115616" y="2708920"/>
            <a:ext cx="6984776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BODY</a:t>
            </a:r>
            <a:endParaRPr lang="de-DE" sz="3600" dirty="0"/>
          </a:p>
        </p:txBody>
      </p:sp>
      <p:sp>
        <p:nvSpPr>
          <p:cNvPr id="6" name="Rectangle 5"/>
          <p:cNvSpPr/>
          <p:nvPr/>
        </p:nvSpPr>
        <p:spPr>
          <a:xfrm>
            <a:off x="1763688" y="1916832"/>
            <a:ext cx="5688632" cy="3096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chemeClr val="tx1"/>
                </a:solidFill>
              </a:rPr>
              <a:t>The request </a:t>
            </a:r>
          </a:p>
          <a:p>
            <a:pPr algn="ctr"/>
            <a:r>
              <a:rPr lang="de-DE" sz="2800" dirty="0" smtClean="0">
                <a:solidFill>
                  <a:schemeClr val="tx1"/>
                </a:solidFill>
              </a:rPr>
              <a:t>/GET has an empty body!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HTTP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There are </a:t>
            </a:r>
            <a:r>
              <a:rPr lang="de-DE" b="1" dirty="0" smtClean="0"/>
              <a:t>17 HTTP-REQUESTS</a:t>
            </a:r>
          </a:p>
          <a:p>
            <a:pPr lvl="1"/>
            <a:r>
              <a:rPr lang="de-DE" dirty="0" smtClean="0"/>
              <a:t>GET -&gt; show me a resource</a:t>
            </a:r>
          </a:p>
          <a:p>
            <a:pPr lvl="1"/>
            <a:r>
              <a:rPr lang="de-DE" dirty="0" smtClean="0"/>
              <a:t>POST -&gt; create a new resource based on the information in the request‘s body</a:t>
            </a:r>
          </a:p>
          <a:p>
            <a:pPr lvl="1"/>
            <a:r>
              <a:rPr lang="de-DE" dirty="0" smtClean="0"/>
              <a:t>PUT -&gt; change a resource based on the requests‘ body</a:t>
            </a:r>
          </a:p>
          <a:p>
            <a:pPr lvl="1"/>
            <a:r>
              <a:rPr lang="de-DE" dirty="0" smtClean="0"/>
              <a:t>DELETE -&gt; delete a resource</a:t>
            </a:r>
          </a:p>
          <a:p>
            <a:pPr lvl="1"/>
            <a:r>
              <a:rPr lang="de-DE" dirty="0" smtClean="0"/>
              <a:t>...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HTTP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There are </a:t>
            </a:r>
            <a:r>
              <a:rPr lang="de-DE" b="1" dirty="0" smtClean="0"/>
              <a:t>50+ HTTP-RESPONSES</a:t>
            </a:r>
          </a:p>
          <a:p>
            <a:pPr lvl="1"/>
            <a:r>
              <a:rPr lang="de-DE" dirty="0" smtClean="0"/>
              <a:t>200 -&gt; OK, your request was processed completely</a:t>
            </a:r>
          </a:p>
          <a:p>
            <a:pPr lvl="1"/>
            <a:r>
              <a:rPr lang="de-DE" dirty="0" smtClean="0"/>
              <a:t>304 -&gt; the last 200 was not modified</a:t>
            </a:r>
          </a:p>
          <a:p>
            <a:pPr lvl="1"/>
            <a:r>
              <a:rPr lang="de-DE" dirty="0" smtClean="0"/>
              <a:t>404 -&gt; resource not found</a:t>
            </a:r>
          </a:p>
          <a:p>
            <a:pPr lvl="1"/>
            <a:r>
              <a:rPr lang="de-DE" dirty="0" smtClean="0"/>
              <a:t>400 -&gt; bad request, i.e. </a:t>
            </a:r>
            <a:r>
              <a:rPr lang="de-DE" dirty="0"/>
              <a:t>w</a:t>
            </a:r>
            <a:r>
              <a:rPr lang="de-DE" dirty="0" smtClean="0"/>
              <a:t>rong request head or  </a:t>
            </a:r>
          </a:p>
          <a:p>
            <a:pPr lvl="1">
              <a:buNone/>
            </a:pPr>
            <a:r>
              <a:rPr lang="de-DE" dirty="0" smtClean="0"/>
              <a:t>                body</a:t>
            </a:r>
          </a:p>
          <a:p>
            <a:pPr lvl="1"/>
            <a:r>
              <a:rPr lang="de-DE" dirty="0" smtClean="0"/>
              <a:t>408 -&gt; timeout, processing the request took too long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 smtClean="0"/>
              <a:t>Functions as Arguments &amp; Callbacks</a:t>
            </a:r>
          </a:p>
          <a:p>
            <a:pPr marL="514350" indent="-514350">
              <a:buAutoNum type="arabicPeriod"/>
            </a:pPr>
            <a:r>
              <a:rPr lang="de-DE" dirty="0" smtClean="0"/>
              <a:t>Object Iterator</a:t>
            </a:r>
          </a:p>
          <a:p>
            <a:pPr marL="514350" indent="-514350">
              <a:buAutoNum type="arabicPeriod"/>
            </a:pPr>
            <a:r>
              <a:rPr lang="de-DE" dirty="0" smtClean="0"/>
              <a:t>JSON</a:t>
            </a:r>
            <a:endParaRPr lang="de-DE" dirty="0" smtClean="0"/>
          </a:p>
          <a:p>
            <a:pPr marL="514350" indent="-514350">
              <a:buAutoNum type="arabicPeriod"/>
            </a:pPr>
            <a:r>
              <a:rPr lang="de-DE" dirty="0" smtClean="0"/>
              <a:t>Session Storage</a:t>
            </a:r>
          </a:p>
          <a:p>
            <a:pPr marL="514350" indent="-514350">
              <a:buAutoNum type="arabicPeriod"/>
            </a:pPr>
            <a:r>
              <a:rPr lang="de-DE" dirty="0" smtClean="0"/>
              <a:t>Local </a:t>
            </a:r>
            <a:r>
              <a:rPr lang="de-DE" dirty="0" smtClean="0"/>
              <a:t>Storage</a:t>
            </a:r>
          </a:p>
          <a:p>
            <a:pPr marL="514350" indent="-514350">
              <a:buAutoNum type="arabicPeriod"/>
            </a:pPr>
            <a:r>
              <a:rPr lang="de-DE" dirty="0" smtClean="0"/>
              <a:t>HTTP Protocol</a:t>
            </a:r>
            <a:endParaRPr lang="de-DE" dirty="0" smtClean="0"/>
          </a:p>
          <a:p>
            <a:pPr marL="514350" indent="-514350">
              <a:buAutoNum type="arabicPeriod"/>
            </a:pPr>
            <a:r>
              <a:rPr lang="de-DE" dirty="0" smtClean="0"/>
              <a:t>AJAX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HTTP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 are dealing with GET and POST requests</a:t>
            </a:r>
          </a:p>
          <a:p>
            <a:r>
              <a:rPr lang="de-DE" b="1" u="sng" dirty="0" smtClean="0"/>
              <a:t>GET requests</a:t>
            </a:r>
            <a:r>
              <a:rPr lang="de-DE" b="1" dirty="0" smtClean="0"/>
              <a:t> </a:t>
            </a:r>
            <a:r>
              <a:rPr lang="de-DE" dirty="0" smtClean="0"/>
              <a:t>have a head and an empty body</a:t>
            </a:r>
          </a:p>
          <a:p>
            <a:r>
              <a:rPr lang="de-DE" b="1" u="sng" dirty="0" smtClean="0"/>
              <a:t>POST requests</a:t>
            </a:r>
            <a:r>
              <a:rPr lang="de-DE" dirty="0" smtClean="0"/>
              <a:t> have a head and an non-empty body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HTTP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>
          <a:xfrm>
            <a:off x="827584" y="2204864"/>
            <a:ext cx="1656184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HTTP-Client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76256" y="2204864"/>
            <a:ext cx="1656184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HTTP-Server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67744" y="3429000"/>
            <a:ext cx="45365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68325" y="2924944"/>
            <a:ext cx="169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smtClean="0"/>
              <a:t>REQUEST</a:t>
            </a:r>
            <a:r>
              <a:rPr lang="de-DE" dirty="0" smtClean="0"/>
              <a:t>: GET /</a:t>
            </a:r>
            <a:endParaRPr lang="de-DE" dirty="0"/>
          </a:p>
        </p:txBody>
      </p:sp>
      <p:sp>
        <p:nvSpPr>
          <p:cNvPr id="14" name="Rectangle 13"/>
          <p:cNvSpPr/>
          <p:nvPr/>
        </p:nvSpPr>
        <p:spPr>
          <a:xfrm>
            <a:off x="3275856" y="3645024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HEAD: GET /</a:t>
            </a:r>
            <a:endParaRPr lang="de-DE" dirty="0"/>
          </a:p>
        </p:txBody>
      </p:sp>
      <p:sp>
        <p:nvSpPr>
          <p:cNvPr id="15" name="Rectangle 14"/>
          <p:cNvSpPr/>
          <p:nvPr/>
        </p:nvSpPr>
        <p:spPr>
          <a:xfrm>
            <a:off x="3275856" y="4077072"/>
            <a:ext cx="23762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BODY: (EMPTY)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2627784" y="1556792"/>
            <a:ext cx="3974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smtClean="0"/>
              <a:t>Client/Server communication example</a:t>
            </a:r>
          </a:p>
          <a:p>
            <a:r>
              <a:rPr lang="de-DE" b="1" dirty="0" smtClean="0"/>
              <a:t> You open a website www.google.com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HTTP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>
          <a:xfrm>
            <a:off x="827584" y="2204864"/>
            <a:ext cx="1656184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HTTP-Client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76256" y="2204864"/>
            <a:ext cx="1656184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HTTP-Server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67744" y="3356992"/>
            <a:ext cx="45365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68325" y="2924944"/>
            <a:ext cx="1652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smtClean="0"/>
              <a:t>RESPONSE</a:t>
            </a:r>
            <a:r>
              <a:rPr lang="de-DE" dirty="0" smtClean="0"/>
              <a:t>: 200</a:t>
            </a:r>
            <a:endParaRPr lang="de-DE" dirty="0"/>
          </a:p>
        </p:txBody>
      </p:sp>
      <p:sp>
        <p:nvSpPr>
          <p:cNvPr id="14" name="Rectangle 13"/>
          <p:cNvSpPr/>
          <p:nvPr/>
        </p:nvSpPr>
        <p:spPr>
          <a:xfrm>
            <a:off x="3275856" y="3645024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HEAD: CODE: 200</a:t>
            </a:r>
            <a:endParaRPr lang="de-DE" dirty="0"/>
          </a:p>
        </p:txBody>
      </p:sp>
      <p:sp>
        <p:nvSpPr>
          <p:cNvPr id="15" name="Rectangle 14"/>
          <p:cNvSpPr/>
          <p:nvPr/>
        </p:nvSpPr>
        <p:spPr>
          <a:xfrm>
            <a:off x="3275856" y="4077072"/>
            <a:ext cx="2376264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BODY:</a:t>
            </a:r>
          </a:p>
          <a:p>
            <a:pPr algn="ctr"/>
            <a:r>
              <a:rPr lang="de-DE" dirty="0" smtClean="0"/>
              <a:t>&lt;html&gt;</a:t>
            </a:r>
          </a:p>
          <a:p>
            <a:pPr algn="ctr"/>
            <a:r>
              <a:rPr lang="de-DE" dirty="0" smtClean="0"/>
              <a:t>       &lt;head&gt;</a:t>
            </a:r>
          </a:p>
          <a:p>
            <a:pPr algn="ctr"/>
            <a:r>
              <a:rPr lang="de-DE" dirty="0" smtClean="0"/>
              <a:t>         &lt;/head&gt;</a:t>
            </a:r>
          </a:p>
          <a:p>
            <a:pPr algn="ctr"/>
            <a:r>
              <a:rPr lang="de-DE" dirty="0" smtClean="0"/>
              <a:t>              &lt;body&gt;	           </a:t>
            </a:r>
          </a:p>
          <a:p>
            <a:pPr algn="ctr"/>
            <a:r>
              <a:rPr lang="de-DE" dirty="0" smtClean="0"/>
              <a:t>        &lt;/body&gt;</a:t>
            </a:r>
          </a:p>
          <a:p>
            <a:pPr algn="ctr"/>
            <a:r>
              <a:rPr lang="de-DE" dirty="0" smtClean="0"/>
              <a:t>&lt;/html&gt;</a:t>
            </a:r>
          </a:p>
          <a:p>
            <a:pPr algn="ctr"/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>
            <a:off x="2627784" y="1556792"/>
            <a:ext cx="401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smtClean="0"/>
              <a:t>Client/Server communication example</a:t>
            </a:r>
          </a:p>
          <a:p>
            <a:r>
              <a:rPr lang="de-DE" b="1" dirty="0" smtClean="0"/>
              <a:t>You receive an answer from Google.com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HTTP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>
          <a:xfrm>
            <a:off x="827584" y="2204864"/>
            <a:ext cx="1656184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HTTP-Client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76256" y="2204864"/>
            <a:ext cx="1656184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HTTP-Server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67744" y="3429000"/>
            <a:ext cx="45365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68325" y="2924944"/>
            <a:ext cx="1808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smtClean="0"/>
              <a:t>REQUEST</a:t>
            </a:r>
            <a:r>
              <a:rPr lang="de-DE" dirty="0" smtClean="0"/>
              <a:t>: POST /</a:t>
            </a:r>
            <a:endParaRPr lang="de-DE" dirty="0"/>
          </a:p>
        </p:txBody>
      </p:sp>
      <p:sp>
        <p:nvSpPr>
          <p:cNvPr id="14" name="Rectangle 13"/>
          <p:cNvSpPr/>
          <p:nvPr/>
        </p:nvSpPr>
        <p:spPr>
          <a:xfrm>
            <a:off x="3275856" y="3645024"/>
            <a:ext cx="26642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HEAD: POST /contacts</a:t>
            </a:r>
            <a:endParaRPr lang="de-DE" dirty="0"/>
          </a:p>
        </p:txBody>
      </p:sp>
      <p:sp>
        <p:nvSpPr>
          <p:cNvPr id="15" name="Rectangle 14"/>
          <p:cNvSpPr/>
          <p:nvPr/>
        </p:nvSpPr>
        <p:spPr>
          <a:xfrm>
            <a:off x="3275856" y="4077072"/>
            <a:ext cx="266429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BODY: </a:t>
            </a:r>
            <a:endParaRPr lang="de-DE" sz="1400" dirty="0"/>
          </a:p>
          <a:p>
            <a:r>
              <a:rPr lang="de-DE" sz="1400" dirty="0" smtClean="0"/>
              <a:t>{</a:t>
            </a:r>
          </a:p>
          <a:p>
            <a:r>
              <a:rPr lang="de-DE" sz="1400" dirty="0" smtClean="0"/>
              <a:t>      name: “Jan“,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   email: </a:t>
            </a:r>
            <a:r>
              <a:rPr lang="de-DE" sz="1400" dirty="0" smtClean="0">
                <a:hlinkClick r:id="rId2"/>
              </a:rPr>
              <a:t>jan.schulz@cileria.com</a:t>
            </a:r>
            <a:r>
              <a:rPr lang="de-DE" sz="1400" dirty="0" smtClean="0"/>
              <a:t>,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   text: “Hallo World“</a:t>
            </a:r>
          </a:p>
          <a:p>
            <a:r>
              <a:rPr lang="de-DE" sz="1400" dirty="0"/>
              <a:t>}</a:t>
            </a:r>
            <a:endParaRPr lang="de-DE" sz="1400" dirty="0" smtClean="0"/>
          </a:p>
          <a:p>
            <a:r>
              <a:rPr lang="de-DE" dirty="0"/>
              <a:t> </a:t>
            </a:r>
            <a:r>
              <a:rPr lang="de-DE" dirty="0" smtClean="0"/>
              <a:t>   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81060" y="1268760"/>
            <a:ext cx="5771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                    </a:t>
            </a:r>
            <a:r>
              <a:rPr lang="de-DE" b="1" u="sng" dirty="0" smtClean="0"/>
              <a:t>Client/Server communication example</a:t>
            </a:r>
          </a:p>
          <a:p>
            <a:r>
              <a:rPr lang="de-DE" b="1" dirty="0" smtClean="0"/>
              <a:t> You post a new contact request to your localhost/contacts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HTTP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>
          <a:xfrm>
            <a:off x="827584" y="2204864"/>
            <a:ext cx="1656184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HTTP-Client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76256" y="2204864"/>
            <a:ext cx="1656184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HTTP-Server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67744" y="3356992"/>
            <a:ext cx="45365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68325" y="2924944"/>
            <a:ext cx="1652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smtClean="0"/>
              <a:t>RESPONSE</a:t>
            </a:r>
            <a:r>
              <a:rPr lang="de-DE" dirty="0" smtClean="0"/>
              <a:t>: 200</a:t>
            </a:r>
            <a:endParaRPr lang="de-DE" dirty="0"/>
          </a:p>
        </p:txBody>
      </p:sp>
      <p:sp>
        <p:nvSpPr>
          <p:cNvPr id="14" name="Rectangle 13"/>
          <p:cNvSpPr/>
          <p:nvPr/>
        </p:nvSpPr>
        <p:spPr>
          <a:xfrm>
            <a:off x="3275856" y="3645024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HEAD: CODE: 200</a:t>
            </a:r>
            <a:endParaRPr lang="de-DE" dirty="0"/>
          </a:p>
        </p:txBody>
      </p:sp>
      <p:sp>
        <p:nvSpPr>
          <p:cNvPr id="15" name="Rectangle 14"/>
          <p:cNvSpPr/>
          <p:nvPr/>
        </p:nvSpPr>
        <p:spPr>
          <a:xfrm>
            <a:off x="3275856" y="4077072"/>
            <a:ext cx="237626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{</a:t>
            </a:r>
          </a:p>
          <a:p>
            <a:r>
              <a:rPr lang="de-DE" dirty="0" smtClean="0"/>
              <a:t>       errorCode: “0“</a:t>
            </a:r>
          </a:p>
          <a:p>
            <a:r>
              <a:rPr lang="de-DE" dirty="0"/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27784" y="1556792"/>
            <a:ext cx="3849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smtClean="0"/>
              <a:t>Client/Server communication example</a:t>
            </a:r>
          </a:p>
          <a:p>
            <a:r>
              <a:rPr lang="de-DE" b="1" dirty="0" smtClean="0"/>
              <a:t>You receive an answer from localhost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HTTP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What‘s the purpose of browsers like Chrome/Firefox/etc. ?</a:t>
            </a:r>
          </a:p>
          <a:p>
            <a:r>
              <a:rPr lang="de-DE" dirty="0" smtClean="0"/>
              <a:t>They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smtClean="0"/>
              <a:t>GET the HTML, JavaScript and CSS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b="1" u="sng" dirty="0" smtClean="0"/>
              <a:t>Render</a:t>
            </a:r>
            <a:r>
              <a:rPr lang="de-DE" b="1" dirty="0" smtClean="0"/>
              <a:t> </a:t>
            </a:r>
            <a:r>
              <a:rPr lang="de-DE" dirty="0" smtClean="0"/>
              <a:t>a website using HTML and CSS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</a:t>
            </a:r>
            <a:r>
              <a:rPr lang="de-DE" dirty="0" smtClean="0"/>
              <a:t>HTTP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What‘s the purpose of browsers like Chrome/Firefox/etc. ?</a:t>
            </a:r>
          </a:p>
          <a:p>
            <a:r>
              <a:rPr lang="de-DE" dirty="0" smtClean="0"/>
              <a:t>They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smtClean="0"/>
              <a:t>GET the HTML, JavaScript and CSS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b="1" u="sng" dirty="0" smtClean="0"/>
              <a:t>Render</a:t>
            </a:r>
            <a:r>
              <a:rPr lang="de-DE" b="1" dirty="0" smtClean="0"/>
              <a:t> </a:t>
            </a:r>
            <a:r>
              <a:rPr lang="de-DE" dirty="0" smtClean="0"/>
              <a:t>a website using HTML and CSS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b="1" u="sng" dirty="0" smtClean="0"/>
              <a:t>Compile</a:t>
            </a:r>
            <a:r>
              <a:rPr lang="de-DE" b="1" dirty="0" smtClean="0"/>
              <a:t> </a:t>
            </a:r>
            <a:r>
              <a:rPr lang="de-DE" dirty="0" smtClean="0"/>
              <a:t>JavaScript and make the website interactive.</a:t>
            </a:r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HTTP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de-DE" dirty="0" smtClean="0"/>
              <a:t>Task: </a:t>
            </a:r>
            <a:r>
              <a:rPr lang="de-DE" dirty="0" smtClean="0"/>
              <a:t>15 </a:t>
            </a:r>
            <a:r>
              <a:rPr lang="de-DE" dirty="0" smtClean="0"/>
              <a:t>mins</a:t>
            </a:r>
          </a:p>
          <a:p>
            <a:pPr>
              <a:buNone/>
            </a:pPr>
            <a:endParaRPr lang="de-DE" dirty="0"/>
          </a:p>
          <a:p>
            <a:pPr marL="514350" indent="-514350">
              <a:buAutoNum type="arabicPeriod"/>
            </a:pPr>
            <a:r>
              <a:rPr lang="de-DE" dirty="0" smtClean="0"/>
              <a:t>Describe the difference between frontend and backend development.</a:t>
            </a:r>
          </a:p>
          <a:p>
            <a:pPr marL="514350" indent="-514350">
              <a:buAutoNum type="arabicPeriod"/>
            </a:pPr>
            <a:r>
              <a:rPr lang="de-DE" dirty="0" smtClean="0"/>
              <a:t>Describe the difference between JavaScript run in your browser and JavaScript run on </a:t>
            </a:r>
            <a:r>
              <a:rPr lang="de-DE" dirty="0" smtClean="0"/>
              <a:t>a server.</a:t>
            </a:r>
            <a:endParaRPr lang="de-DE" dirty="0" smtClean="0"/>
          </a:p>
          <a:p>
            <a:pPr marL="514350" indent="-514350">
              <a:buAutoNum type="arabicPeriod"/>
            </a:pPr>
            <a:r>
              <a:rPr lang="de-DE" dirty="0" smtClean="0"/>
              <a:t>Do </a:t>
            </a:r>
            <a:r>
              <a:rPr lang="de-DE" dirty="0" smtClean="0"/>
              <a:t>you have access to the filesystem (i.e. “/home/user/halloworld.txt“) from our frontend </a:t>
            </a:r>
            <a:r>
              <a:rPr lang="de-DE" dirty="0" smtClean="0"/>
              <a:t>JavaScript code?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HTTP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Tools to test HTTP Requests</a:t>
            </a:r>
          </a:p>
          <a:p>
            <a:pPr lvl="1"/>
            <a:r>
              <a:rPr lang="de-DE" dirty="0" smtClean="0"/>
              <a:t>Postman</a:t>
            </a:r>
          </a:p>
          <a:p>
            <a:pPr lvl="1"/>
            <a:r>
              <a:rPr lang="de-DE" dirty="0" smtClean="0"/>
              <a:t>CURL</a:t>
            </a:r>
          </a:p>
          <a:p>
            <a:pPr lvl="1"/>
            <a:r>
              <a:rPr lang="de-DE" dirty="0" smtClean="0"/>
              <a:t>WGET</a:t>
            </a:r>
          </a:p>
          <a:p>
            <a:r>
              <a:rPr lang="de-DE" dirty="0" smtClean="0"/>
              <a:t>Tools to parse JSON</a:t>
            </a:r>
          </a:p>
          <a:p>
            <a:pPr lvl="1"/>
            <a:r>
              <a:rPr lang="de-DE" dirty="0" smtClean="0"/>
              <a:t>JSONViewer</a:t>
            </a:r>
            <a:endParaRPr lang="de-D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</a:t>
            </a:r>
            <a:r>
              <a:rPr lang="de-DE" dirty="0" smtClean="0"/>
              <a:t>. AJAX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Asynchronouse JavaScript XML Requests</a:t>
            </a:r>
          </a:p>
          <a:p>
            <a:pPr lvl="1"/>
            <a:r>
              <a:rPr lang="de-DE" dirty="0" smtClean="0"/>
              <a:t>HTTP-Requests </a:t>
            </a:r>
            <a:r>
              <a:rPr lang="de-DE" b="1" dirty="0" smtClean="0"/>
              <a:t>that not</a:t>
            </a:r>
          </a:p>
          <a:p>
            <a:pPr lvl="2"/>
            <a:r>
              <a:rPr lang="de-DE" dirty="0" smtClean="0"/>
              <a:t>Include Source Files like CSS, JS etc.</a:t>
            </a:r>
          </a:p>
          <a:p>
            <a:pPr lvl="2"/>
            <a:r>
              <a:rPr lang="de-DE" dirty="0" smtClean="0"/>
              <a:t>Include Initial page load like Hitting F5 + Reloading the page</a:t>
            </a:r>
          </a:p>
          <a:p>
            <a:pPr lvl="1"/>
            <a:r>
              <a:rPr lang="de-DE" dirty="0" smtClean="0"/>
              <a:t>Do not block other JavaScript code</a:t>
            </a:r>
          </a:p>
          <a:p>
            <a:pPr lvl="1"/>
            <a:endParaRPr lang="de-DE" dirty="0" smtClean="0"/>
          </a:p>
          <a:p>
            <a:pPr lvl="2"/>
            <a:endParaRPr lang="de-DE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1. Functions as Arguments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de-DE" dirty="0" smtClean="0"/>
              <a:t>function whichOne(f) {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smtClean="0"/>
              <a:t>f();</a:t>
            </a:r>
          </a:p>
          <a:p>
            <a:pPr>
              <a:buNone/>
            </a:pPr>
            <a:r>
              <a:rPr lang="de-DE" dirty="0" smtClean="0"/>
              <a:t>}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function a() { console.log(‘i am a‘); }</a:t>
            </a:r>
          </a:p>
          <a:p>
            <a:pPr>
              <a:buNone/>
            </a:pPr>
            <a:r>
              <a:rPr lang="de-DE" dirty="0" smtClean="0"/>
              <a:t>function </a:t>
            </a:r>
            <a:r>
              <a:rPr lang="de-DE" dirty="0" smtClean="0"/>
              <a:t>b() </a:t>
            </a:r>
            <a:r>
              <a:rPr lang="de-DE" dirty="0" smtClean="0"/>
              <a:t>{ console.log(‘i am </a:t>
            </a:r>
            <a:r>
              <a:rPr lang="de-DE" dirty="0" smtClean="0"/>
              <a:t>b‘); }</a:t>
            </a:r>
          </a:p>
          <a:p>
            <a:pPr>
              <a:buNone/>
            </a:pPr>
            <a:r>
              <a:rPr lang="de-DE" dirty="0" smtClean="0"/>
              <a:t>function </a:t>
            </a:r>
            <a:r>
              <a:rPr lang="de-DE" dirty="0" smtClean="0"/>
              <a:t>c() </a:t>
            </a:r>
            <a:r>
              <a:rPr lang="de-DE" dirty="0" smtClean="0"/>
              <a:t>{ console.log(‘i am </a:t>
            </a:r>
            <a:r>
              <a:rPr lang="de-DE" dirty="0" smtClean="0"/>
              <a:t>c‘); }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whichOne(b);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</a:t>
            </a:r>
            <a:r>
              <a:rPr lang="de-DE" dirty="0" smtClean="0"/>
              <a:t>. AJAX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Asynchronouse JavaScript XML Requests</a:t>
            </a:r>
          </a:p>
          <a:p>
            <a:pPr lvl="1"/>
            <a:r>
              <a:rPr lang="de-DE" dirty="0" smtClean="0"/>
              <a:t>HTTP-Requests </a:t>
            </a:r>
            <a:r>
              <a:rPr lang="de-DE" b="1" dirty="0" smtClean="0"/>
              <a:t>that not</a:t>
            </a:r>
          </a:p>
          <a:p>
            <a:pPr lvl="2"/>
            <a:r>
              <a:rPr lang="de-DE" dirty="0" smtClean="0"/>
              <a:t>Include Source Files like CSS, JS etc.</a:t>
            </a:r>
          </a:p>
          <a:p>
            <a:pPr lvl="2"/>
            <a:r>
              <a:rPr lang="de-DE" dirty="0" smtClean="0"/>
              <a:t>Initially load the page like Hitting F5 + Reloading the page</a:t>
            </a:r>
          </a:p>
          <a:p>
            <a:pPr lvl="1"/>
            <a:r>
              <a:rPr lang="de-DE" dirty="0" smtClean="0"/>
              <a:t>In total, 17 types of HTTP-Requests</a:t>
            </a:r>
          </a:p>
          <a:p>
            <a:pPr lvl="2"/>
            <a:r>
              <a:rPr lang="de-DE" dirty="0" smtClean="0"/>
              <a:t>GET – read a resource</a:t>
            </a:r>
          </a:p>
          <a:p>
            <a:pPr lvl="2"/>
            <a:r>
              <a:rPr lang="de-DE" dirty="0" smtClean="0"/>
              <a:t>POST – create a new resource</a:t>
            </a:r>
          </a:p>
          <a:p>
            <a:pPr lvl="2"/>
            <a:r>
              <a:rPr lang="de-DE" dirty="0" smtClean="0"/>
              <a:t>PUT – change an existing resource</a:t>
            </a:r>
          </a:p>
          <a:p>
            <a:pPr lvl="2"/>
            <a:r>
              <a:rPr lang="de-DE" dirty="0" smtClean="0"/>
              <a:t>DELETE – delete an existing resource</a:t>
            </a:r>
          </a:p>
          <a:p>
            <a:pPr lvl="2"/>
            <a:r>
              <a:rPr lang="de-DE" dirty="0" smtClean="0"/>
              <a:t>...</a:t>
            </a:r>
          </a:p>
          <a:p>
            <a:pPr lvl="2"/>
            <a:endParaRPr lang="de-DE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</a:t>
            </a:r>
            <a:r>
              <a:rPr lang="de-DE" dirty="0" smtClean="0"/>
              <a:t>. AJAX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</a:t>
            </a:r>
            <a:r>
              <a:rPr lang="de-DE" dirty="0" smtClean="0"/>
              <a:t>indow.XMLHTTPRequest</a:t>
            </a:r>
          </a:p>
          <a:p>
            <a:r>
              <a:rPr lang="de-DE" dirty="0" smtClean="0"/>
              <a:t>Methods:</a:t>
            </a:r>
          </a:p>
          <a:p>
            <a:pPr lvl="1"/>
            <a:r>
              <a:rPr lang="de-DE" dirty="0"/>
              <a:t>o</a:t>
            </a:r>
            <a:r>
              <a:rPr lang="de-DE" dirty="0" smtClean="0"/>
              <a:t>pen(): defines the HTTP method and URL</a:t>
            </a:r>
          </a:p>
          <a:p>
            <a:pPr lvl="1"/>
            <a:r>
              <a:rPr lang="de-DE" dirty="0" smtClean="0"/>
              <a:t>onload(): defines an event that handles the response data</a:t>
            </a:r>
          </a:p>
          <a:p>
            <a:pPr lvl="1"/>
            <a:r>
              <a:rPr lang="de-DE" dirty="0"/>
              <a:t>s</a:t>
            </a:r>
            <a:r>
              <a:rPr lang="de-DE" dirty="0" smtClean="0"/>
              <a:t>end(): actually sends the request to the server</a:t>
            </a:r>
            <a:endParaRPr lang="de-D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467544" y="2996952"/>
            <a:ext cx="6264696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467544" y="1916832"/>
            <a:ext cx="626469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39552" y="2492896"/>
            <a:ext cx="462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smtClean="0"/>
              <a:t>Users</a:t>
            </a:r>
            <a:r>
              <a:rPr lang="de-DE" dirty="0" smtClean="0"/>
              <a:t> | Comments | Add User | Add Comment 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7020272" y="1916832"/>
            <a:ext cx="19475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Build this Webapp </a:t>
            </a:r>
          </a:p>
          <a:p>
            <a:r>
              <a:rPr lang="de-DE" dirty="0" smtClean="0"/>
              <a:t>And Use JavaScript</a:t>
            </a:r>
          </a:p>
          <a:p>
            <a:r>
              <a:rPr lang="de-DE" dirty="0" smtClean="0"/>
              <a:t>Show and Hide</a:t>
            </a:r>
          </a:p>
          <a:p>
            <a:r>
              <a:rPr lang="de-DE" dirty="0" smtClean="0"/>
              <a:t>HTML Elements</a:t>
            </a:r>
          </a:p>
          <a:p>
            <a:r>
              <a:rPr lang="de-DE" dirty="0" smtClean="0"/>
              <a:t>When switching</a:t>
            </a:r>
            <a:endParaRPr lang="de-DE" dirty="0" smtClean="0"/>
          </a:p>
          <a:p>
            <a:r>
              <a:rPr lang="de-DE" dirty="0" smtClean="0"/>
              <a:t>Navigation points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1560" y="3140968"/>
          <a:ext cx="590465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219"/>
                <a:gridCol w="1968219"/>
                <a:gridCol w="1968219"/>
              </a:tblGrid>
              <a:tr h="288032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Email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ID</a:t>
                      </a:r>
                      <a:endParaRPr lang="de-DE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de-DE" dirty="0" smtClean="0"/>
                        <a:t>Test1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hlinkClick r:id="rId2"/>
                        </a:rPr>
                        <a:t>test1@gmail.com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de-DE" dirty="0" smtClean="0"/>
                        <a:t>Test2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hlinkClick r:id="rId3"/>
                        </a:rPr>
                        <a:t>test2@gmail.com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de-DE" dirty="0" smtClean="0"/>
                        <a:t>Test3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hlinkClick r:id="rId4"/>
                        </a:rPr>
                        <a:t>test3@gmail.com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467544" y="2996952"/>
            <a:ext cx="6264696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467544" y="1916832"/>
            <a:ext cx="626469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39552" y="2492896"/>
            <a:ext cx="462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Users | </a:t>
            </a:r>
            <a:r>
              <a:rPr lang="de-DE" b="1" u="sng" dirty="0" smtClean="0"/>
              <a:t>Comments</a:t>
            </a:r>
            <a:r>
              <a:rPr lang="de-DE" dirty="0" smtClean="0"/>
              <a:t> | Add User | Add Comment 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683568" y="3284984"/>
            <a:ext cx="3384376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From Test1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568" y="3678932"/>
            <a:ext cx="3384376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Email is Test1@gmail.com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3568" y="4077072"/>
            <a:ext cx="3384376" cy="1080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Hallo, I think that Test1 is a super great user name.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20272" y="1916832"/>
            <a:ext cx="19475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Build this Webapp </a:t>
            </a:r>
          </a:p>
          <a:p>
            <a:r>
              <a:rPr lang="de-DE" dirty="0" smtClean="0"/>
              <a:t>And Use JavaScript</a:t>
            </a:r>
          </a:p>
          <a:p>
            <a:r>
              <a:rPr lang="de-DE" dirty="0" smtClean="0"/>
              <a:t>Show and Hide</a:t>
            </a:r>
          </a:p>
          <a:p>
            <a:r>
              <a:rPr lang="de-DE" dirty="0" smtClean="0"/>
              <a:t>HTML Elements</a:t>
            </a:r>
          </a:p>
          <a:p>
            <a:r>
              <a:rPr lang="de-DE" dirty="0" smtClean="0"/>
              <a:t>When switching</a:t>
            </a:r>
            <a:endParaRPr lang="de-DE" dirty="0" smtClean="0"/>
          </a:p>
          <a:p>
            <a:r>
              <a:rPr lang="de-DE" dirty="0" smtClean="0"/>
              <a:t>Navigation points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467544" y="2996952"/>
            <a:ext cx="6264696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467544" y="1916832"/>
            <a:ext cx="626469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39552" y="2492896"/>
            <a:ext cx="462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Users | Comments | </a:t>
            </a:r>
            <a:r>
              <a:rPr lang="de-DE" b="1" u="sng" dirty="0" smtClean="0"/>
              <a:t>Add User </a:t>
            </a:r>
            <a:r>
              <a:rPr lang="de-DE" dirty="0" smtClean="0"/>
              <a:t>| Add Comment 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7020272" y="1916832"/>
            <a:ext cx="19475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Build this Webapp </a:t>
            </a:r>
          </a:p>
          <a:p>
            <a:r>
              <a:rPr lang="de-DE" dirty="0" smtClean="0"/>
              <a:t>And Use JavaScript</a:t>
            </a:r>
          </a:p>
          <a:p>
            <a:r>
              <a:rPr lang="de-DE" dirty="0" smtClean="0"/>
              <a:t>Show and Hide</a:t>
            </a:r>
          </a:p>
          <a:p>
            <a:r>
              <a:rPr lang="de-DE" dirty="0" smtClean="0"/>
              <a:t>HTML Elements</a:t>
            </a:r>
          </a:p>
          <a:p>
            <a:r>
              <a:rPr lang="de-DE" dirty="0" smtClean="0"/>
              <a:t>When switching</a:t>
            </a:r>
            <a:endParaRPr lang="de-DE" dirty="0" smtClean="0"/>
          </a:p>
          <a:p>
            <a:r>
              <a:rPr lang="de-DE" dirty="0" smtClean="0"/>
              <a:t>Navigation points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755576" y="3284984"/>
            <a:ext cx="338437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TEXTBOX username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5576" y="3678932"/>
            <a:ext cx="338437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TEXTBOX mail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47664" y="4149080"/>
            <a:ext cx="172819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BUTTON Submit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467544" y="2996952"/>
            <a:ext cx="6264696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467544" y="1916832"/>
            <a:ext cx="626469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39552" y="2492896"/>
            <a:ext cx="462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Users | Comments | Add User | </a:t>
            </a:r>
            <a:r>
              <a:rPr lang="de-DE" b="1" u="sng" dirty="0" smtClean="0"/>
              <a:t>Add Comment </a:t>
            </a:r>
            <a:endParaRPr lang="de-DE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7020272" y="1916832"/>
            <a:ext cx="19475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Build this Webapp </a:t>
            </a:r>
          </a:p>
          <a:p>
            <a:r>
              <a:rPr lang="de-DE" dirty="0" smtClean="0"/>
              <a:t>And Use JavaScript</a:t>
            </a:r>
          </a:p>
          <a:p>
            <a:r>
              <a:rPr lang="de-DE" dirty="0" smtClean="0"/>
              <a:t>Show and Hide</a:t>
            </a:r>
          </a:p>
          <a:p>
            <a:r>
              <a:rPr lang="de-DE" dirty="0" smtClean="0"/>
              <a:t>HTML Elements</a:t>
            </a:r>
          </a:p>
          <a:p>
            <a:r>
              <a:rPr lang="de-DE" dirty="0" smtClean="0"/>
              <a:t>When switching</a:t>
            </a:r>
            <a:endParaRPr lang="de-DE" dirty="0" smtClean="0"/>
          </a:p>
          <a:p>
            <a:r>
              <a:rPr lang="de-DE" dirty="0" smtClean="0"/>
              <a:t>Navigation points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755576" y="3284984"/>
            <a:ext cx="338437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TEXTBOX username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5576" y="3678932"/>
            <a:ext cx="338437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TEXTBOX mail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5576" y="4077072"/>
            <a:ext cx="3384376" cy="108012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TEXTAREA text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19672" y="5301208"/>
            <a:ext cx="172819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BUTTON Submit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de-DE" dirty="0" smtClean="0"/>
              <a:t>Send a GET request to </a:t>
            </a:r>
          </a:p>
          <a:p>
            <a:pPr marL="514350" indent="-514350">
              <a:buNone/>
            </a:pPr>
            <a:r>
              <a:rPr lang="de-DE" dirty="0" smtClean="0"/>
              <a:t> </a:t>
            </a:r>
            <a:r>
              <a:rPr lang="de-DE" dirty="0" smtClean="0"/>
              <a:t>     </a:t>
            </a:r>
            <a:r>
              <a:rPr lang="de-DE" dirty="0" smtClean="0">
                <a:hlinkClick r:id="rId2"/>
              </a:rPr>
              <a:t>http://35.156.88.18/users</a:t>
            </a:r>
            <a:r>
              <a:rPr lang="de-DE" dirty="0" smtClean="0"/>
              <a:t> </a:t>
            </a:r>
            <a:r>
              <a:rPr lang="de-DE" dirty="0" smtClean="0"/>
              <a:t>and check the response. How can you convert this to a JavaScript object?</a:t>
            </a:r>
          </a:p>
          <a:p>
            <a:pPr marL="514350" indent="-514350">
              <a:buAutoNum type="arabicPeriod" startAt="2"/>
            </a:pPr>
            <a:r>
              <a:rPr lang="de-DE" dirty="0" smtClean="0"/>
              <a:t>Send the GET request with AJAX to the server and parse the response. </a:t>
            </a:r>
          </a:p>
          <a:p>
            <a:pPr marL="514350" indent="-514350">
              <a:buAutoNum type="arabicPeriod" startAt="2"/>
            </a:pPr>
            <a:r>
              <a:rPr lang="de-DE" dirty="0" smtClean="0"/>
              <a:t>Use the response to create a table of users.</a:t>
            </a:r>
          </a:p>
          <a:p>
            <a:pPr marL="514350" indent="-514350">
              <a:buAutoNum type="arabicPeriod" startAt="2"/>
            </a:pPr>
            <a:r>
              <a:rPr lang="de-DE" dirty="0" smtClean="0"/>
              <a:t>Do 1., 2. and 3. for the comments that you can get via </a:t>
            </a:r>
            <a:r>
              <a:rPr lang="de-DE" dirty="0" smtClean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35.156.88.18/comments</a:t>
            </a:r>
            <a:r>
              <a:rPr lang="de-DE" dirty="0" smtClean="0"/>
              <a:t> </a:t>
            </a:r>
            <a:endParaRPr lang="de-DE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de-DE" dirty="0" smtClean="0"/>
              <a:t>5. 	Send a POST request to </a:t>
            </a:r>
          </a:p>
          <a:p>
            <a:pPr marL="514350" indent="-514350">
              <a:buNone/>
            </a:pPr>
            <a:r>
              <a:rPr lang="de-DE" dirty="0" smtClean="0"/>
              <a:t> </a:t>
            </a:r>
            <a:r>
              <a:rPr lang="de-DE" dirty="0" smtClean="0"/>
              <a:t>     </a:t>
            </a:r>
            <a:r>
              <a:rPr lang="de-DE" dirty="0" smtClean="0">
                <a:hlinkClick r:id="rId2"/>
              </a:rPr>
              <a:t>http://35.156.88.18/users</a:t>
            </a:r>
            <a:r>
              <a:rPr lang="de-DE" dirty="0" smtClean="0"/>
              <a:t> </a:t>
            </a:r>
            <a:r>
              <a:rPr lang="de-DE" dirty="0" smtClean="0"/>
              <a:t>with a POST body of {name: ‘Bob‘, username: ‘Smith‘, email: ‘bob@gmail.com‘}. Use Postman for this. </a:t>
            </a:r>
          </a:p>
          <a:p>
            <a:pPr marL="514350" indent="-514350">
              <a:buAutoNum type="arabicPeriod" startAt="6"/>
            </a:pPr>
            <a:r>
              <a:rPr lang="de-DE" dirty="0" smtClean="0"/>
              <a:t>Send the POST request with AJAX to the server based on your form data. </a:t>
            </a:r>
          </a:p>
          <a:p>
            <a:pPr marL="514350" indent="-514350">
              <a:buAutoNum type="arabicPeriod" startAt="6"/>
            </a:pPr>
            <a:r>
              <a:rPr lang="de-DE" dirty="0" smtClean="0"/>
              <a:t>Check if a new user has been added.</a:t>
            </a:r>
          </a:p>
          <a:p>
            <a:pPr marL="514350" indent="-514350">
              <a:buNone/>
            </a:pPr>
            <a:r>
              <a:rPr lang="de-DE" dirty="0" smtClean="0"/>
              <a:t>8	Do </a:t>
            </a:r>
            <a:r>
              <a:rPr lang="de-DE" dirty="0" smtClean="0"/>
              <a:t>5</a:t>
            </a:r>
            <a:r>
              <a:rPr lang="de-DE" dirty="0" smtClean="0"/>
              <a:t>., 6. and 7. for the comments that you can POST to </a:t>
            </a:r>
            <a:r>
              <a:rPr lang="de-DE" dirty="0" smtClean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35.156.88.18/comments</a:t>
            </a:r>
            <a:r>
              <a:rPr lang="de-DE" dirty="0" smtClean="0"/>
              <a:t>. This time the POST body looks like {name</a:t>
            </a:r>
            <a:r>
              <a:rPr lang="de-DE" dirty="0" smtClean="0"/>
              <a:t>: ‘Bob‘, </a:t>
            </a:r>
            <a:r>
              <a:rPr lang="de-DE" dirty="0" smtClean="0"/>
              <a:t>email</a:t>
            </a:r>
            <a:r>
              <a:rPr lang="de-DE" dirty="0" smtClean="0"/>
              <a:t>: ‘bob@gmail.com</a:t>
            </a:r>
            <a:r>
              <a:rPr lang="de-DE" dirty="0" smtClean="0"/>
              <a:t>‘, body: ‘Hallo World‘}</a:t>
            </a:r>
            <a:endParaRPr lang="de-DE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1. Callbacks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de-DE" dirty="0" smtClean="0"/>
              <a:t>function waitForSomething(callback) {</a:t>
            </a:r>
          </a:p>
          <a:p>
            <a:pPr>
              <a:buNone/>
            </a:pPr>
            <a:r>
              <a:rPr lang="de-DE" dirty="0" smtClean="0"/>
              <a:t>	... // important calculations here ...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smtClean="0"/>
              <a:t>callback();</a:t>
            </a:r>
          </a:p>
          <a:p>
            <a:pPr>
              <a:buNone/>
            </a:pPr>
            <a:r>
              <a:rPr lang="de-DE" dirty="0" smtClean="0"/>
              <a:t>}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waitForSomething( function() {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smtClean="0"/>
              <a:t>alert(‘Hallo World‘);</a:t>
            </a:r>
          </a:p>
          <a:p>
            <a:pPr>
              <a:buNone/>
            </a:pPr>
            <a:r>
              <a:rPr lang="de-DE" dirty="0" smtClean="0"/>
              <a:t>});</a:t>
            </a:r>
            <a:endParaRPr lang="de-DE" dirty="0" smtClean="0"/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Object Iterator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Object iteration:</a:t>
            </a:r>
          </a:p>
          <a:p>
            <a:endParaRPr lang="de-DE" dirty="0" smtClean="0"/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 for(key in Obj) {</a:t>
            </a:r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     ...</a:t>
            </a:r>
          </a:p>
          <a:p>
            <a:pPr>
              <a:buNone/>
            </a:pPr>
            <a:r>
              <a:rPr lang="de-DE" dirty="0" smtClean="0"/>
              <a:t>    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JSON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JSON = JavaScript Object Notation</a:t>
            </a:r>
          </a:p>
          <a:p>
            <a:r>
              <a:rPr lang="de-DE" dirty="0"/>
              <a:t>D</a:t>
            </a:r>
            <a:r>
              <a:rPr lang="de-DE" dirty="0" smtClean="0"/>
              <a:t>ata format for interchanging objects accross multiple system</a:t>
            </a:r>
          </a:p>
          <a:p>
            <a:pPr lvl="1">
              <a:buNone/>
            </a:pPr>
            <a:r>
              <a:rPr lang="de-DE" b="1" dirty="0"/>
              <a:t> </a:t>
            </a:r>
            <a:r>
              <a:rPr lang="de-DE" b="1" dirty="0" smtClean="0"/>
              <a:t>   person = { </a:t>
            </a:r>
          </a:p>
          <a:p>
            <a:pPr lvl="1">
              <a:buNone/>
            </a:pPr>
            <a:r>
              <a:rPr lang="de-DE" b="1" dirty="0"/>
              <a:t>	</a:t>
            </a:r>
            <a:r>
              <a:rPr lang="de-DE" b="1" dirty="0" smtClean="0"/>
              <a:t>	‘firstname‘: ‘Jan‘, </a:t>
            </a:r>
          </a:p>
          <a:p>
            <a:pPr lvl="1">
              <a:buNone/>
            </a:pPr>
            <a:r>
              <a:rPr lang="de-DE" b="1" dirty="0"/>
              <a:t>	</a:t>
            </a:r>
            <a:r>
              <a:rPr lang="de-DE" b="1" dirty="0" smtClean="0"/>
              <a:t>	‘age‘: 31 }</a:t>
            </a:r>
          </a:p>
          <a:p>
            <a:pPr lvl="1">
              <a:buNone/>
            </a:pPr>
            <a:r>
              <a:rPr lang="de-DE" b="1" dirty="0"/>
              <a:t> </a:t>
            </a:r>
            <a:r>
              <a:rPr lang="de-DE" b="1" dirty="0" smtClean="0"/>
              <a:t>   }</a:t>
            </a:r>
          </a:p>
          <a:p>
            <a:pPr lvl="1">
              <a:buNone/>
            </a:pPr>
            <a:endParaRPr lang="de-DE" b="1" dirty="0" smtClean="0"/>
          </a:p>
          <a:p>
            <a:pPr lvl="1">
              <a:buNone/>
            </a:pPr>
            <a:r>
              <a:rPr lang="de-DE" b="1" dirty="0" smtClean="0"/>
              <a:t>	or</a:t>
            </a:r>
          </a:p>
          <a:p>
            <a:pPr lvl="1">
              <a:buNone/>
            </a:pPr>
            <a:endParaRPr lang="de-DE" b="1" dirty="0" smtClean="0"/>
          </a:p>
          <a:p>
            <a:pPr lvl="1">
              <a:buNone/>
            </a:pPr>
            <a:r>
              <a:rPr lang="de-DE" b="1" dirty="0" smtClean="0"/>
              <a:t>[ 1, 3, 4, 9, 10 ]</a:t>
            </a:r>
          </a:p>
          <a:p>
            <a:pPr lvl="1">
              <a:buNone/>
            </a:pPr>
            <a:endParaRPr lang="de-DE" b="1" dirty="0" smtClean="0"/>
          </a:p>
          <a:p>
            <a:pPr lvl="1">
              <a:buNone/>
            </a:pPr>
            <a:endParaRPr lang="de-DE" b="1" dirty="0" smtClean="0"/>
          </a:p>
          <a:p>
            <a:pPr lvl="1">
              <a:buNone/>
            </a:pPr>
            <a:endParaRPr lang="de-DE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JSON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JSON = JavaScript Object Notation</a:t>
            </a:r>
          </a:p>
          <a:p>
            <a:r>
              <a:rPr lang="de-DE" dirty="0"/>
              <a:t>D</a:t>
            </a:r>
            <a:r>
              <a:rPr lang="de-DE" dirty="0" smtClean="0"/>
              <a:t>ata format for interchanging objects accross multiple system</a:t>
            </a:r>
          </a:p>
          <a:p>
            <a:pPr lvl="1">
              <a:buNone/>
            </a:pPr>
            <a:r>
              <a:rPr lang="de-DE" b="1" dirty="0"/>
              <a:t> </a:t>
            </a:r>
            <a:r>
              <a:rPr lang="de-DE" b="1" dirty="0" smtClean="0"/>
              <a:t>   person = { </a:t>
            </a:r>
          </a:p>
          <a:p>
            <a:pPr lvl="1">
              <a:buNone/>
            </a:pPr>
            <a:r>
              <a:rPr lang="de-DE" b="1" dirty="0"/>
              <a:t>	</a:t>
            </a:r>
            <a:r>
              <a:rPr lang="de-DE" b="1" dirty="0" smtClean="0"/>
              <a:t>	“firstname“ : “Jan“, </a:t>
            </a:r>
          </a:p>
          <a:p>
            <a:pPr lvl="1">
              <a:buNone/>
            </a:pPr>
            <a:r>
              <a:rPr lang="de-DE" b="1" dirty="0"/>
              <a:t>	</a:t>
            </a:r>
            <a:r>
              <a:rPr lang="de-DE" b="1" dirty="0" smtClean="0"/>
              <a:t>	“age“ : 31 }</a:t>
            </a:r>
          </a:p>
          <a:p>
            <a:pPr lvl="1">
              <a:buNone/>
            </a:pPr>
            <a:r>
              <a:rPr lang="de-DE" b="1" dirty="0"/>
              <a:t> </a:t>
            </a:r>
            <a:r>
              <a:rPr lang="de-DE" b="1" dirty="0" smtClean="0"/>
              <a:t>   }</a:t>
            </a:r>
          </a:p>
          <a:p>
            <a:pPr lvl="1">
              <a:buNone/>
            </a:pPr>
            <a:endParaRPr lang="de-DE" b="1" dirty="0"/>
          </a:p>
          <a:p>
            <a:pPr lvl="1">
              <a:buNone/>
            </a:pPr>
            <a:r>
              <a:rPr lang="de-DE" b="1" dirty="0" smtClean="0"/>
              <a:t>	or</a:t>
            </a:r>
          </a:p>
          <a:p>
            <a:pPr lvl="1">
              <a:buNone/>
            </a:pPr>
            <a:endParaRPr lang="de-DE" b="1" dirty="0"/>
          </a:p>
          <a:p>
            <a:pPr lvl="1">
              <a:buNone/>
            </a:pPr>
            <a:r>
              <a:rPr lang="de-DE" b="1" dirty="0" smtClean="0"/>
              <a:t>[ 1, 3, 4, 9, 10 ]</a:t>
            </a:r>
          </a:p>
          <a:p>
            <a:pPr lvl="1">
              <a:buNone/>
            </a:pPr>
            <a:endParaRPr lang="de-DE" b="1" dirty="0" smtClean="0"/>
          </a:p>
          <a:p>
            <a:r>
              <a:rPr lang="de-DE" b="1" dirty="0" smtClean="0"/>
              <a:t>JSON keys are always strings!</a:t>
            </a:r>
          </a:p>
          <a:p>
            <a:pPr lvl="1">
              <a:buNone/>
            </a:pPr>
            <a:endParaRPr lang="de-DE" b="1" dirty="0" smtClean="0"/>
          </a:p>
          <a:p>
            <a:pPr lvl="1">
              <a:buNone/>
            </a:pPr>
            <a:endParaRPr lang="de-DE" b="1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JSON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Convert JavaScript Object to JSON String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var x = JSON.stringify( OBJ );</a:t>
            </a:r>
          </a:p>
          <a:p>
            <a:r>
              <a:rPr lang="de-DE" dirty="0" smtClean="0"/>
              <a:t>Parse JSON String to JavaScript Object</a:t>
            </a:r>
            <a:endParaRPr lang="de-DE" dirty="0"/>
          </a:p>
          <a:p>
            <a:pPr>
              <a:buNone/>
            </a:pPr>
            <a:r>
              <a:rPr lang="de-DE" dirty="0" smtClean="0"/>
              <a:t>		var y = JSON.parse( str );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JSON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Great tool to view JSON Data:</a:t>
            </a:r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 http://jsonviewer.stack.hu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1007</Words>
  <Application>Microsoft Office PowerPoint</Application>
  <PresentationFormat>On-screen Show (4:3)</PresentationFormat>
  <Paragraphs>308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JavaScript  Beginner‘s Course Part 4</vt:lpstr>
      <vt:lpstr>Agenda</vt:lpstr>
      <vt:lpstr>1. Functions as Arguments</vt:lpstr>
      <vt:lpstr>1. Callbacks</vt:lpstr>
      <vt:lpstr>2. Object Iterator</vt:lpstr>
      <vt:lpstr>1. JSON</vt:lpstr>
      <vt:lpstr>1. JSON</vt:lpstr>
      <vt:lpstr>1. JSON</vt:lpstr>
      <vt:lpstr>1. JSON</vt:lpstr>
      <vt:lpstr>2. Session Storage</vt:lpstr>
      <vt:lpstr>3. Local Storage</vt:lpstr>
      <vt:lpstr>4. HTTP</vt:lpstr>
      <vt:lpstr>4. HTTP</vt:lpstr>
      <vt:lpstr>4. HTTP</vt:lpstr>
      <vt:lpstr>4. HTTP</vt:lpstr>
      <vt:lpstr>4. HTTP</vt:lpstr>
      <vt:lpstr>4. HTTP</vt:lpstr>
      <vt:lpstr>4. HTTP</vt:lpstr>
      <vt:lpstr>4. HTTP</vt:lpstr>
      <vt:lpstr>4. HTTP</vt:lpstr>
      <vt:lpstr>4. HTTP</vt:lpstr>
      <vt:lpstr>4. HTTP</vt:lpstr>
      <vt:lpstr>4. HTTP</vt:lpstr>
      <vt:lpstr>4. HTTP</vt:lpstr>
      <vt:lpstr>4. HTTP</vt:lpstr>
      <vt:lpstr>4. HTTP</vt:lpstr>
      <vt:lpstr>4. HTTP</vt:lpstr>
      <vt:lpstr>4. HTTP</vt:lpstr>
      <vt:lpstr>4. AJAX</vt:lpstr>
      <vt:lpstr>4. AJAX</vt:lpstr>
      <vt:lpstr>4. AJAX</vt:lpstr>
      <vt:lpstr>Task</vt:lpstr>
      <vt:lpstr>Task</vt:lpstr>
      <vt:lpstr>Task</vt:lpstr>
      <vt:lpstr>Task</vt:lpstr>
      <vt:lpstr>Task</vt:lpstr>
      <vt:lpstr>Task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 Beginner‘s Course Part 4</dc:title>
  <dc:creator>janwin</dc:creator>
  <cp:lastModifiedBy>janwin</cp:lastModifiedBy>
  <cp:revision>73</cp:revision>
  <dcterms:created xsi:type="dcterms:W3CDTF">2017-09-11T18:14:09Z</dcterms:created>
  <dcterms:modified xsi:type="dcterms:W3CDTF">2018-06-05T22:06:00Z</dcterms:modified>
</cp:coreProperties>
</file>