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74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B05E-03F1-45F2-806A-58BEC0F23AA2}" type="datetimeFigureOut">
              <a:rPr lang="de-DE" smtClean="0"/>
              <a:pPr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253D-F4C8-4AE8-96B3-D93B05D38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JavaScript</a:t>
            </a:r>
            <a:br>
              <a:rPr lang="de-DE" dirty="0" smtClean="0"/>
            </a:br>
            <a:r>
              <a:rPr lang="de-DE" dirty="0" smtClean="0"/>
              <a:t>Advanced Course</a:t>
            </a:r>
            <a:br>
              <a:rPr lang="de-DE" dirty="0" smtClean="0"/>
            </a:br>
            <a:r>
              <a:rPr lang="de-DE" dirty="0" smtClean="0"/>
              <a:t>Part 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Constructors and Instances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04048" y="2492896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jane = {</a:t>
            </a:r>
          </a:p>
          <a:p>
            <a:r>
              <a:rPr lang="de-DE" sz="1400" b="1" dirty="0" smtClean="0"/>
              <a:t>	Name: ‘Jane‘,</a:t>
            </a:r>
          </a:p>
          <a:p>
            <a:r>
              <a:rPr lang="de-DE" sz="1400" b="1" dirty="0" smtClean="0"/>
              <a:t>	yearOfBirth: 1991,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80112" y="2924944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mark = {</a:t>
            </a:r>
          </a:p>
          <a:p>
            <a:r>
              <a:rPr lang="de-DE" sz="1400" b="1" dirty="0" smtClean="0"/>
              <a:t>	Name: ‘Mark‘,</a:t>
            </a:r>
          </a:p>
          <a:p>
            <a:r>
              <a:rPr lang="de-DE" sz="1400" b="1" dirty="0" smtClean="0"/>
              <a:t>	yearOfBirth: 1948,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56176" y="3429000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john = {</a:t>
            </a:r>
          </a:p>
          <a:p>
            <a:r>
              <a:rPr lang="de-DE" sz="1400" b="1" dirty="0" smtClean="0"/>
              <a:t>	Name: ‘John‘,</a:t>
            </a:r>
          </a:p>
          <a:p>
            <a:r>
              <a:rPr lang="de-DE" sz="1400" b="1" dirty="0" smtClean="0"/>
              <a:t>	yearOfBirth: 1990,</a:t>
            </a:r>
          </a:p>
          <a:p>
            <a:r>
              <a:rPr lang="de-DE" sz="1400" b="1" dirty="0" smtClean="0"/>
              <a:t>	isMarried: false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56176" y="1700808"/>
            <a:ext cx="12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INSTANCES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700808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CONSTRUCTOR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71600" y="2852936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 flipV="1">
            <a:off x="3059832" y="3609020"/>
            <a:ext cx="19442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3059832" y="3969060"/>
            <a:ext cx="244827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3059832" y="3969060"/>
            <a:ext cx="309634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9872" y="2276872"/>
            <a:ext cx="1296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Create </a:t>
            </a:r>
          </a:p>
          <a:p>
            <a:r>
              <a:rPr lang="de-DE" dirty="0" smtClean="0"/>
              <a:t>3 Instances</a:t>
            </a:r>
          </a:p>
          <a:p>
            <a:r>
              <a:rPr lang="de-DE" dirty="0" smtClean="0"/>
              <a:t>Of „person“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149080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149080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  <p:sp>
        <p:nvSpPr>
          <p:cNvPr id="6" name="Down Arrow 5"/>
          <p:cNvSpPr/>
          <p:nvPr/>
        </p:nvSpPr>
        <p:spPr>
          <a:xfrm>
            <a:off x="2051720" y="3789040"/>
            <a:ext cx="288032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484784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PERSON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149080"/>
            <a:ext cx="20882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  <p:sp>
        <p:nvSpPr>
          <p:cNvPr id="6" name="Down Arrow 5"/>
          <p:cNvSpPr/>
          <p:nvPr/>
        </p:nvSpPr>
        <p:spPr>
          <a:xfrm>
            <a:off x="2051720" y="3789040"/>
            <a:ext cx="288032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012160" y="2204864"/>
            <a:ext cx="208823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/>
              <a:t>ATHLETE</a:t>
            </a:r>
          </a:p>
          <a:p>
            <a:endParaRPr lang="de-DE" b="1" dirty="0"/>
          </a:p>
          <a:p>
            <a:r>
              <a:rPr lang="de-DE" b="1" dirty="0" smtClean="0"/>
              <a:t>Name</a:t>
            </a:r>
          </a:p>
          <a:p>
            <a:r>
              <a:rPr lang="de-DE" b="1" dirty="0" smtClean="0"/>
              <a:t>yearOfBirth</a:t>
            </a:r>
          </a:p>
          <a:p>
            <a:r>
              <a:rPr lang="de-DE" b="1" dirty="0" smtClean="0"/>
              <a:t>Job</a:t>
            </a:r>
          </a:p>
          <a:p>
            <a:r>
              <a:rPr lang="de-DE" b="1" dirty="0" smtClean="0"/>
              <a:t>calculateAge() </a:t>
            </a:r>
          </a:p>
          <a:p>
            <a:r>
              <a:rPr lang="de-DE" b="1" dirty="0" smtClean="0"/>
              <a:t>Olympics</a:t>
            </a:r>
          </a:p>
          <a:p>
            <a:r>
              <a:rPr lang="de-DE" b="1" dirty="0" smtClean="0"/>
              <a:t>olympicMedals</a:t>
            </a:r>
          </a:p>
          <a:p>
            <a:r>
              <a:rPr lang="de-DE" b="1" dirty="0" smtClean="0"/>
              <a:t>allowedOlympics()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572000" y="1772816"/>
            <a:ext cx="360040" cy="4032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Prototype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 object in JavaScript has an attribute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called </a:t>
            </a:r>
            <a:r>
              <a:rPr lang="de-DE" b="1" dirty="0" smtClean="0"/>
              <a:t>prototype</a:t>
            </a:r>
          </a:p>
          <a:p>
            <a:r>
              <a:rPr lang="de-DE" dirty="0" smtClean="0"/>
              <a:t>Each prototype has an attribute, which itself a prototype</a:t>
            </a:r>
          </a:p>
          <a:p>
            <a:r>
              <a:rPr lang="de-DE" dirty="0" smtClean="0"/>
              <a:t>This goes on, </a:t>
            </a:r>
            <a:r>
              <a:rPr lang="de-DE" b="1" dirty="0" smtClean="0"/>
              <a:t>until prototype is null</a:t>
            </a:r>
            <a:endParaRPr lang="de-DE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Prototype-Chain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JOHN</a:t>
            </a:r>
          </a:p>
          <a:p>
            <a:pPr algn="ctr"/>
            <a:r>
              <a:rPr lang="de-DE" dirty="0" smtClean="0"/>
              <a:t>“John“</a:t>
            </a:r>
          </a:p>
          <a:p>
            <a:pPr algn="ctr"/>
            <a:r>
              <a:rPr lang="de-DE" dirty="0" smtClean="0"/>
              <a:t>1990</a:t>
            </a:r>
          </a:p>
          <a:p>
            <a:pPr algn="ctr"/>
            <a:r>
              <a:rPr lang="de-DE" dirty="0" smtClean="0"/>
              <a:t>teacher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Prototype</a:t>
            </a:r>
            <a:endParaRPr lang="de-DE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1511660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Prototype-Chain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JOHN</a:t>
            </a:r>
          </a:p>
          <a:p>
            <a:pPr algn="ctr"/>
            <a:r>
              <a:rPr lang="de-DE" dirty="0" smtClean="0"/>
              <a:t>“John“</a:t>
            </a:r>
          </a:p>
          <a:p>
            <a:pPr algn="ctr"/>
            <a:r>
              <a:rPr lang="de-DE" dirty="0" smtClean="0"/>
              <a:t>1990</a:t>
            </a:r>
          </a:p>
          <a:p>
            <a:pPr algn="ctr"/>
            <a:r>
              <a:rPr lang="de-DE" dirty="0" smtClean="0"/>
              <a:t>teacher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  <a:endParaRPr lang="de-DE" u="sng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1511660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79912" y="220486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357301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</a:p>
          <a:p>
            <a:pPr algn="ctr"/>
            <a:r>
              <a:rPr lang="de-DE" dirty="0" smtClean="0"/>
              <a:t>calculateAge()</a:t>
            </a:r>
            <a:endParaRPr lang="de-DE" dirty="0"/>
          </a:p>
        </p:txBody>
      </p:sp>
      <p:cxnSp>
        <p:nvCxnSpPr>
          <p:cNvPr id="10" name="Straight Connector 9"/>
          <p:cNvCxnSpPr>
            <a:stCxn id="6" idx="2"/>
            <a:endCxn id="8" idx="0"/>
          </p:cNvCxnSpPr>
          <p:nvPr/>
        </p:nvCxnSpPr>
        <p:spPr>
          <a:xfrm>
            <a:off x="4680012" y="32129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2411760" y="3284984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Prototype-Chain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JOHN</a:t>
            </a:r>
          </a:p>
          <a:p>
            <a:pPr algn="ctr"/>
            <a:r>
              <a:rPr lang="de-DE" dirty="0" smtClean="0"/>
              <a:t>“John“</a:t>
            </a:r>
          </a:p>
          <a:p>
            <a:pPr algn="ctr"/>
            <a:r>
              <a:rPr lang="de-DE" dirty="0" smtClean="0"/>
              <a:t>1990</a:t>
            </a:r>
          </a:p>
          <a:p>
            <a:pPr algn="ctr"/>
            <a:r>
              <a:rPr lang="de-DE" dirty="0" smtClean="0"/>
              <a:t>teacher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  <a:endParaRPr lang="de-DE" u="sng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1511660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79912" y="220486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357301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</a:p>
          <a:p>
            <a:pPr algn="ctr"/>
            <a:r>
              <a:rPr lang="de-DE" dirty="0" smtClean="0"/>
              <a:t>calculateAge()</a:t>
            </a:r>
            <a:endParaRPr lang="de-DE" dirty="0"/>
          </a:p>
        </p:txBody>
      </p:sp>
      <p:cxnSp>
        <p:nvCxnSpPr>
          <p:cNvPr id="10" name="Straight Connector 9"/>
          <p:cNvCxnSpPr>
            <a:stCxn id="6" idx="2"/>
            <a:endCxn id="8" idx="0"/>
          </p:cNvCxnSpPr>
          <p:nvPr/>
        </p:nvCxnSpPr>
        <p:spPr>
          <a:xfrm>
            <a:off x="4680012" y="32129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2411760" y="3284984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32240" y="2204864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OBJECT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2240" y="3573016"/>
            <a:ext cx="19442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Prototype</a:t>
            </a:r>
          </a:p>
          <a:p>
            <a:pPr algn="ctr"/>
            <a:r>
              <a:rPr lang="de-DE" dirty="0" smtClean="0"/>
              <a:t>hasOwnProperty()</a:t>
            </a:r>
          </a:p>
          <a:p>
            <a:pPr algn="ctr"/>
            <a:r>
              <a:rPr lang="de-DE" dirty="0" smtClean="0"/>
              <a:t>isPrototypeOf()</a:t>
            </a:r>
          </a:p>
          <a:p>
            <a:pPr algn="ctr"/>
            <a:r>
              <a:rPr lang="de-DE" dirty="0" smtClean="0"/>
              <a:t>constructor()</a:t>
            </a:r>
          </a:p>
          <a:p>
            <a:pPr algn="ctr"/>
            <a:r>
              <a:rPr lang="de-DE" dirty="0" smtClean="0"/>
              <a:t>toString()</a:t>
            </a:r>
          </a:p>
          <a:p>
            <a:pPr algn="ctr"/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valueOf()</a:t>
            </a:r>
          </a:p>
          <a:p>
            <a:pPr algn="ctr"/>
            <a:endParaRPr lang="de-DE" dirty="0"/>
          </a:p>
        </p:txBody>
      </p: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>
            <a:off x="7704348" y="31409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3" idx="1"/>
          </p:cNvCxnSpPr>
          <p:nvPr/>
        </p:nvCxnSpPr>
        <p:spPr>
          <a:xfrm>
            <a:off x="5580112" y="2708920"/>
            <a:ext cx="115212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Prototype-Chain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JavaScript objects inherit properties and methods from a prototype.</a:t>
            </a:r>
          </a:p>
          <a:p>
            <a:r>
              <a:rPr lang="en-US" dirty="0" smtClean="0"/>
              <a:t>Date objects inherit from </a:t>
            </a:r>
            <a:r>
              <a:rPr lang="en-US" dirty="0" err="1" smtClean="0"/>
              <a:t>Date.prototype</a:t>
            </a:r>
            <a:r>
              <a:rPr lang="en-US" dirty="0" smtClean="0"/>
              <a:t>. Array objects inherit from </a:t>
            </a:r>
            <a:r>
              <a:rPr lang="en-US" dirty="0" err="1" smtClean="0"/>
              <a:t>Array.prototype</a:t>
            </a:r>
            <a:r>
              <a:rPr lang="en-US" dirty="0" smtClean="0"/>
              <a:t>. Person objects inherit from </a:t>
            </a:r>
            <a:r>
              <a:rPr lang="en-US" dirty="0" err="1" smtClean="0"/>
              <a:t>Person.prototype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Object.prototype</a:t>
            </a:r>
            <a:r>
              <a:rPr lang="en-US" dirty="0" smtClean="0"/>
              <a:t> is on the top of the prototype inheritance chain:</a:t>
            </a:r>
          </a:p>
          <a:p>
            <a:r>
              <a:rPr lang="en-US" dirty="0" smtClean="0"/>
              <a:t>Date objects, Array objects, and Person objects inherit from </a:t>
            </a:r>
            <a:r>
              <a:rPr lang="en-US" dirty="0" err="1" smtClean="0"/>
              <a:t>Object.prototype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Let, Var and Const</a:t>
            </a:r>
          </a:p>
          <a:p>
            <a:pPr marL="514350" indent="-514350">
              <a:buAutoNum type="arabicPeriod"/>
            </a:pPr>
            <a:r>
              <a:rPr lang="de-DE" dirty="0" smtClean="0"/>
              <a:t>Default Arguments</a:t>
            </a:r>
          </a:p>
          <a:p>
            <a:pPr marL="514350" indent="-514350">
              <a:buAutoNum type="arabicPeriod"/>
            </a:pPr>
            <a:r>
              <a:rPr lang="de-DE" dirty="0" smtClean="0"/>
              <a:t>Unary Operators</a:t>
            </a:r>
          </a:p>
          <a:p>
            <a:pPr marL="514350" indent="-514350">
              <a:buAutoNum type="arabicPeriod"/>
            </a:pPr>
            <a:r>
              <a:rPr lang="de-DE" dirty="0" smtClean="0"/>
              <a:t>Primitives and Objects</a:t>
            </a:r>
          </a:p>
          <a:p>
            <a:pPr marL="514350" indent="-514350">
              <a:buAutoNum type="arabicPeriod"/>
            </a:pPr>
            <a:r>
              <a:rPr lang="de-DE" dirty="0" smtClean="0"/>
              <a:t>Object Oriented Paradigm</a:t>
            </a:r>
          </a:p>
          <a:p>
            <a:pPr marL="514350" indent="-514350">
              <a:buAutoNum type="arabicPeriod"/>
            </a:pPr>
            <a:r>
              <a:rPr lang="de-DE" dirty="0" smtClean="0"/>
              <a:t>Contructors and Instances</a:t>
            </a:r>
          </a:p>
          <a:p>
            <a:pPr marL="514350" indent="-514350">
              <a:buAutoNum type="arabicPeriod"/>
            </a:pPr>
            <a:r>
              <a:rPr lang="de-DE" dirty="0" smtClean="0"/>
              <a:t>Inheritance</a:t>
            </a:r>
          </a:p>
          <a:p>
            <a:pPr marL="514350" indent="-514350">
              <a:buAutoNum type="arabicPeriod"/>
            </a:pPr>
            <a:r>
              <a:rPr lang="de-DE" dirty="0" smtClean="0"/>
              <a:t>Prototype</a:t>
            </a:r>
          </a:p>
          <a:p>
            <a:pPr marL="514350" indent="-514350">
              <a:buAutoNum type="arabicPeriod"/>
            </a:pPr>
            <a:r>
              <a:rPr lang="de-DE" dirty="0" smtClean="0"/>
              <a:t>Prototype-Chain</a:t>
            </a:r>
          </a:p>
          <a:p>
            <a:pPr marL="514350" indent="-514350">
              <a:buAutoNum type="arabicPeriod"/>
            </a:pPr>
            <a:r>
              <a:rPr lang="de-DE" dirty="0" smtClean="0"/>
              <a:t>Call and Apply</a:t>
            </a:r>
          </a:p>
          <a:p>
            <a:pPr marL="514350" indent="-514350">
              <a:buAutoNum type="arabicPeriod"/>
            </a:pPr>
            <a:r>
              <a:rPr lang="de-DE" dirty="0" smtClean="0"/>
              <a:t>Inheritance</a:t>
            </a:r>
          </a:p>
          <a:p>
            <a:pPr marL="514350" indent="-514350">
              <a:buAutoNum type="arabicPeriod"/>
            </a:pPr>
            <a:r>
              <a:rPr lang="de-DE" dirty="0" smtClean="0"/>
              <a:t>Multi-Level Inheritance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Class </a:t>
            </a:r>
            <a:r>
              <a:rPr lang="de-DE" dirty="0" smtClean="0"/>
              <a:t>Keyword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10. </a:t>
            </a:r>
            <a:r>
              <a:rPr lang="de-DE" dirty="0" smtClean="0"/>
              <a:t>Call </a:t>
            </a:r>
            <a:r>
              <a:rPr lang="de-DE" dirty="0" smtClean="0"/>
              <a:t>and Apply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Each function in JavaScript is an object, too.</a:t>
            </a:r>
          </a:p>
          <a:p>
            <a:r>
              <a:rPr lang="de-DE" dirty="0" smtClean="0"/>
              <a:t>Each function has methods, like other objects, as well.</a:t>
            </a:r>
          </a:p>
          <a:p>
            <a:r>
              <a:rPr lang="de-DE" dirty="0" smtClean="0"/>
              <a:t>As we learned before: </a:t>
            </a:r>
            <a:r>
              <a:rPr lang="de-DE" b="1" dirty="0" smtClean="0"/>
              <a:t>call() </a:t>
            </a:r>
            <a:r>
              <a:rPr lang="de-DE" dirty="0" smtClean="0"/>
              <a:t>and</a:t>
            </a:r>
            <a:r>
              <a:rPr lang="de-DE" b="1" dirty="0" smtClean="0"/>
              <a:t> apply() </a:t>
            </a:r>
            <a:r>
              <a:rPr lang="de-DE" dirty="0" smtClean="0"/>
              <a:t>are methods of functions</a:t>
            </a:r>
          </a:p>
          <a:p>
            <a:pPr lvl="1"/>
            <a:r>
              <a:rPr lang="de-DE" b="1" dirty="0" smtClean="0"/>
              <a:t>call(object, argument1, argument2, ...) </a:t>
            </a:r>
            <a:r>
              <a:rPr lang="de-DE" dirty="0" smtClean="0"/>
              <a:t>calls</a:t>
            </a:r>
            <a:r>
              <a:rPr lang="de-DE" b="1" dirty="0"/>
              <a:t> </a:t>
            </a:r>
            <a:r>
              <a:rPr lang="de-DE" dirty="0" smtClean="0"/>
              <a:t>a function and injects another </a:t>
            </a:r>
            <a:r>
              <a:rPr lang="de-DE" b="1" dirty="0" smtClean="0"/>
              <a:t>this</a:t>
            </a:r>
            <a:r>
              <a:rPr lang="de-DE" dirty="0" smtClean="0"/>
              <a:t>-variable as </a:t>
            </a:r>
            <a:r>
              <a:rPr lang="de-DE" b="1" dirty="0" smtClean="0"/>
              <a:t>object.</a:t>
            </a:r>
            <a:endParaRPr lang="de-DE" dirty="0" smtClean="0"/>
          </a:p>
          <a:p>
            <a:pPr lvl="1"/>
            <a:r>
              <a:rPr lang="de-DE" b="1" dirty="0" smtClean="0"/>
              <a:t>apply(object, [argument1, argument2, ...])</a:t>
            </a:r>
            <a:r>
              <a:rPr lang="de-DE" dirty="0" smtClean="0"/>
              <a:t> does the same as </a:t>
            </a:r>
            <a:r>
              <a:rPr lang="de-DE" b="1" dirty="0" smtClean="0"/>
              <a:t>call()</a:t>
            </a:r>
            <a:r>
              <a:rPr lang="de-DE" dirty="0" smtClean="0"/>
              <a:t> except it accepts an array of arguments instead of an argument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10. </a:t>
            </a:r>
            <a:r>
              <a:rPr lang="de-DE" dirty="0" smtClean="0"/>
              <a:t>Call </a:t>
            </a:r>
            <a:r>
              <a:rPr lang="de-DE" dirty="0" smtClean="0"/>
              <a:t>and </a:t>
            </a:r>
            <a:r>
              <a:rPr lang="de-DE" dirty="0" smtClean="0"/>
              <a:t>Apply: Task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1429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de-DE" dirty="0" smtClean="0"/>
              <a:t>var alfred = {</a:t>
            </a:r>
          </a:p>
          <a:p>
            <a:pPr>
              <a:buNone/>
            </a:pPr>
            <a:r>
              <a:rPr lang="de-DE" dirty="0" smtClean="0"/>
              <a:t>	name: 'Alfred',</a:t>
            </a:r>
          </a:p>
          <a:p>
            <a:pPr>
              <a:buNone/>
            </a:pPr>
            <a:r>
              <a:rPr lang="de-DE" dirty="0" smtClean="0"/>
              <a:t>	count: 0,</a:t>
            </a:r>
          </a:p>
          <a:p>
            <a:pPr>
              <a:buNone/>
            </a:pPr>
            <a:r>
              <a:rPr lang="de-DE" dirty="0" smtClean="0"/>
              <a:t>	sayYourName: function() {</a:t>
            </a:r>
          </a:p>
          <a:p>
            <a:pPr>
              <a:buNone/>
            </a:pPr>
            <a:r>
              <a:rPr lang="de-DE" dirty="0" smtClean="0"/>
              <a:t>		if(this.count === undefined)</a:t>
            </a:r>
          </a:p>
          <a:p>
            <a:pPr>
              <a:buNone/>
            </a:pPr>
            <a:r>
              <a:rPr lang="de-DE" dirty="0" smtClean="0"/>
              <a:t>			this.count = 0;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	console.log( 'My name is ' + this.myName );</a:t>
            </a:r>
          </a:p>
          <a:p>
            <a:pPr>
              <a:buNone/>
            </a:pPr>
            <a:r>
              <a:rPr lang="de-DE" dirty="0" smtClean="0"/>
              <a:t>		this.count++;</a:t>
            </a:r>
          </a:p>
          <a:p>
            <a:pPr>
              <a:buNone/>
            </a:pPr>
            <a:r>
              <a:rPr lang="de-DE" dirty="0" smtClean="0"/>
              <a:t>	}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var gonzo = {</a:t>
            </a:r>
          </a:p>
          <a:p>
            <a:pPr>
              <a:buNone/>
            </a:pPr>
            <a:r>
              <a:rPr lang="de-DE" dirty="0" smtClean="0"/>
              <a:t>	myName: 'Gonzo'</a:t>
            </a:r>
          </a:p>
          <a:p>
            <a:pPr>
              <a:buNone/>
            </a:pPr>
            <a:r>
              <a:rPr lang="de-DE" dirty="0" smtClean="0"/>
              <a:t>}</a:t>
            </a:r>
            <a:endParaRPr lang="de-DE" b="1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alfred.sayYourName.call(gonzo);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95353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400" dirty="0" smtClean="0"/>
              <a:t>Compile this code and analyze the object </a:t>
            </a:r>
            <a:r>
              <a:rPr lang="de-DE" sz="1400" b="1" dirty="0" smtClean="0"/>
              <a:t>gonzo </a:t>
            </a:r>
            <a:r>
              <a:rPr lang="de-DE" sz="1400" dirty="0" smtClean="0"/>
              <a:t>in the console. What did </a:t>
            </a:r>
            <a:r>
              <a:rPr lang="de-DE" sz="1400" b="1" dirty="0" smtClean="0"/>
              <a:t>call() </a:t>
            </a:r>
            <a:r>
              <a:rPr lang="de-DE" sz="1400" dirty="0" smtClean="0"/>
              <a:t>do?</a:t>
            </a:r>
          </a:p>
          <a:p>
            <a:pPr marL="342900" indent="-342900">
              <a:buAutoNum type="arabicPeriod" startAt="2"/>
            </a:pPr>
            <a:r>
              <a:rPr lang="de-DE" sz="1400" dirty="0" smtClean="0"/>
              <a:t>Create a function in the object alfred setLastName(lastname) that attaches an attribute </a:t>
            </a:r>
            <a:r>
              <a:rPr lang="de-DE" sz="1400" b="1" dirty="0" smtClean="0"/>
              <a:t>lastname</a:t>
            </a:r>
            <a:r>
              <a:rPr lang="de-DE" sz="1400" dirty="0" smtClean="0"/>
              <a:t> to alfred and sets it to the parameter lastname.</a:t>
            </a:r>
          </a:p>
          <a:p>
            <a:pPr marL="342900" indent="-342900">
              <a:buAutoNum type="arabicPeriod" startAt="2"/>
            </a:pPr>
            <a:r>
              <a:rPr lang="de-DE" sz="1400" dirty="0" smtClean="0"/>
              <a:t>Use </a:t>
            </a:r>
            <a:r>
              <a:rPr lang="de-DE" sz="1400" b="1" dirty="0" smtClean="0"/>
              <a:t>call() </a:t>
            </a:r>
            <a:r>
              <a:rPr lang="de-DE" sz="1400" dirty="0" smtClean="0"/>
              <a:t>again to borrow setLastName() on </a:t>
            </a:r>
            <a:r>
              <a:rPr lang="de-DE" sz="1400" b="1" dirty="0" smtClean="0"/>
              <a:t>gonzo </a:t>
            </a:r>
            <a:r>
              <a:rPr lang="de-DE" sz="1400" dirty="0" smtClean="0"/>
              <a:t>with the parameter „Gonzales“</a:t>
            </a:r>
            <a:r>
              <a:rPr lang="de-DE" sz="1400" b="1" dirty="0" smtClean="0"/>
              <a:t>.</a:t>
            </a:r>
            <a:endParaRPr lang="de-DE" sz="1400" dirty="0" smtClean="0"/>
          </a:p>
          <a:p>
            <a:pPr marL="342900" indent="-342900"/>
            <a:r>
              <a:rPr lang="de-DE" sz="1400" b="1" dirty="0"/>
              <a:t>	</a:t>
            </a:r>
            <a:endParaRPr lang="de-DE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10. </a:t>
            </a:r>
            <a:r>
              <a:rPr lang="de-DE" dirty="0" smtClean="0"/>
              <a:t>Call </a:t>
            </a:r>
            <a:r>
              <a:rPr lang="de-DE" dirty="0" smtClean="0"/>
              <a:t>and </a:t>
            </a:r>
            <a:r>
              <a:rPr lang="de-DE" dirty="0" smtClean="0"/>
              <a:t>Apply: Task 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900" dirty="0" smtClean="0"/>
              <a:t>var john = { </a:t>
            </a:r>
          </a:p>
          <a:p>
            <a:pPr>
              <a:buNone/>
            </a:pPr>
            <a:r>
              <a:rPr lang="de-DE" sz="900" dirty="0" smtClean="0"/>
              <a:t>	name: 'john',</a:t>
            </a:r>
          </a:p>
          <a:p>
            <a:pPr>
              <a:buNone/>
            </a:pPr>
            <a:r>
              <a:rPr lang="de-DE" sz="900" dirty="0" smtClean="0"/>
              <a:t>	age: 26,</a:t>
            </a:r>
          </a:p>
          <a:p>
            <a:pPr>
              <a:buNone/>
            </a:pPr>
            <a:r>
              <a:rPr lang="de-DE" sz="900" dirty="0" smtClean="0"/>
              <a:t>	job: 'teacher',</a:t>
            </a:r>
          </a:p>
          <a:p>
            <a:pPr>
              <a:buNone/>
            </a:pPr>
            <a:r>
              <a:rPr lang="de-DE" sz="900" dirty="0" smtClean="0"/>
              <a:t>	presentation: function(style, timeOfDay) {</a:t>
            </a:r>
          </a:p>
          <a:p>
            <a:pPr>
              <a:buNone/>
            </a:pPr>
            <a:r>
              <a:rPr lang="de-DE" sz="900" dirty="0" smtClean="0"/>
              <a:t>		if(style === 'formal') {</a:t>
            </a:r>
          </a:p>
          <a:p>
            <a:pPr>
              <a:buNone/>
            </a:pPr>
            <a:r>
              <a:rPr lang="de-DE" sz="900" dirty="0" smtClean="0"/>
              <a:t>			console.log('Good ' + timeOfDay </a:t>
            </a:r>
          </a:p>
          <a:p>
            <a:pPr>
              <a:buNone/>
            </a:pPr>
            <a:r>
              <a:rPr lang="de-DE" sz="900" dirty="0" smtClean="0"/>
              <a:t>				+ ' Ladies and Gentlemen I am '</a:t>
            </a:r>
          </a:p>
          <a:p>
            <a:pPr>
              <a:buNone/>
            </a:pPr>
            <a:r>
              <a:rPr lang="de-DE" sz="900" dirty="0" smtClean="0"/>
              <a:t>				+ this.name + ', I am a '</a:t>
            </a:r>
          </a:p>
          <a:p>
            <a:pPr>
              <a:buNone/>
            </a:pPr>
            <a:r>
              <a:rPr lang="de-DE" sz="900" dirty="0" smtClean="0"/>
              <a:t>				+ this.job + ' and I am ' </a:t>
            </a:r>
          </a:p>
          <a:p>
            <a:pPr>
              <a:buNone/>
            </a:pPr>
            <a:r>
              <a:rPr lang="de-DE" sz="900" dirty="0" smtClean="0"/>
              <a:t>				+ this.age + ' years old.');</a:t>
            </a:r>
          </a:p>
          <a:p>
            <a:pPr>
              <a:buNone/>
            </a:pPr>
            <a:r>
              <a:rPr lang="de-DE" sz="900" dirty="0" smtClean="0"/>
              <a:t>		}</a:t>
            </a:r>
          </a:p>
          <a:p>
            <a:pPr>
              <a:buNone/>
            </a:pPr>
            <a:r>
              <a:rPr lang="de-DE" sz="900" dirty="0" smtClean="0"/>
              <a:t>		else if(style === 'friendly') {</a:t>
            </a:r>
          </a:p>
          <a:p>
            <a:pPr>
              <a:buNone/>
            </a:pPr>
            <a:r>
              <a:rPr lang="de-DE" sz="900" dirty="0" smtClean="0"/>
              <a:t>			console.log('Hey whatsup.' </a:t>
            </a:r>
          </a:p>
          <a:p>
            <a:pPr>
              <a:buNone/>
            </a:pPr>
            <a:r>
              <a:rPr lang="de-DE" sz="900" dirty="0" smtClean="0"/>
              <a:t>				+ 'I am '</a:t>
            </a:r>
          </a:p>
          <a:p>
            <a:pPr>
              <a:buNone/>
            </a:pPr>
            <a:r>
              <a:rPr lang="de-DE" sz="900" dirty="0" smtClean="0"/>
              <a:t>				+ this.name + ', I am a '</a:t>
            </a:r>
          </a:p>
          <a:p>
            <a:pPr>
              <a:buNone/>
            </a:pPr>
            <a:r>
              <a:rPr lang="de-DE" sz="900" dirty="0" smtClean="0"/>
              <a:t>				+ this.job + ' and I am ' </a:t>
            </a:r>
          </a:p>
          <a:p>
            <a:pPr>
              <a:buNone/>
            </a:pPr>
            <a:r>
              <a:rPr lang="de-DE" sz="900" dirty="0" smtClean="0"/>
              <a:t>				+ this.age + ' years old.'</a:t>
            </a:r>
          </a:p>
          <a:p>
            <a:pPr>
              <a:buNone/>
            </a:pPr>
            <a:r>
              <a:rPr lang="de-DE" sz="900" dirty="0" smtClean="0"/>
              <a:t>				+ 'Have a nice ' + timeOfDay);</a:t>
            </a:r>
          </a:p>
          <a:p>
            <a:pPr>
              <a:buNone/>
            </a:pPr>
            <a:r>
              <a:rPr lang="de-DE" sz="900" dirty="0" smtClean="0"/>
              <a:t>		}</a:t>
            </a:r>
          </a:p>
          <a:p>
            <a:pPr>
              <a:buNone/>
            </a:pPr>
            <a:r>
              <a:rPr lang="de-DE" sz="900" dirty="0" smtClean="0"/>
              <a:t>	}</a:t>
            </a:r>
          </a:p>
          <a:p>
            <a:pPr>
              <a:buNone/>
            </a:pPr>
            <a:r>
              <a:rPr lang="de-DE" sz="900" dirty="0" smtClean="0"/>
              <a:t>};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john.presentation('formal', 'morning');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var emily = {</a:t>
            </a:r>
          </a:p>
          <a:p>
            <a:pPr>
              <a:buNone/>
            </a:pPr>
            <a:r>
              <a:rPr lang="de-DE" sz="900" dirty="0" smtClean="0"/>
              <a:t>	name: 'Emily',</a:t>
            </a:r>
          </a:p>
          <a:p>
            <a:pPr>
              <a:buNone/>
            </a:pPr>
            <a:r>
              <a:rPr lang="de-DE" sz="900" dirty="0" smtClean="0"/>
              <a:t>	age: 35,</a:t>
            </a:r>
          </a:p>
          <a:p>
            <a:pPr>
              <a:buNone/>
            </a:pPr>
            <a:r>
              <a:rPr lang="de-DE" sz="900" dirty="0" smtClean="0"/>
              <a:t>	job: 'designer'</a:t>
            </a:r>
          </a:p>
          <a:p>
            <a:pPr>
              <a:buNone/>
            </a:pPr>
            <a:r>
              <a:rPr lang="de-DE" sz="900" dirty="0" smtClean="0"/>
              <a:t>};</a:t>
            </a:r>
          </a:p>
          <a:p>
            <a:pPr>
              <a:buNone/>
            </a:pPr>
            <a:endParaRPr lang="de-DE" sz="6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484784"/>
            <a:ext cx="34948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Analyze this code and describe </a:t>
            </a:r>
          </a:p>
          <a:p>
            <a:pPr marL="342900" indent="-342900"/>
            <a:r>
              <a:rPr lang="de-DE" dirty="0"/>
              <a:t> </a:t>
            </a:r>
            <a:r>
              <a:rPr lang="de-DE" dirty="0" smtClean="0"/>
              <a:t>      briefly what it does.</a:t>
            </a:r>
          </a:p>
          <a:p>
            <a:pPr marL="342900" indent="-342900">
              <a:buAutoNum type="arabicPeriod" startAt="2"/>
            </a:pPr>
            <a:r>
              <a:rPr lang="de-DE" dirty="0" smtClean="0"/>
              <a:t>Use </a:t>
            </a:r>
            <a:r>
              <a:rPr lang="de-DE" b="1" dirty="0" smtClean="0"/>
              <a:t>call()</a:t>
            </a:r>
            <a:r>
              <a:rPr lang="de-DE" dirty="0" smtClean="0"/>
              <a:t> to use the function </a:t>
            </a:r>
          </a:p>
          <a:p>
            <a:pPr marL="342900" indent="-342900"/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b="1" dirty="0" smtClean="0"/>
              <a:t>presentation()</a:t>
            </a:r>
            <a:r>
              <a:rPr lang="de-DE" dirty="0" smtClean="0"/>
              <a:t> from the </a:t>
            </a:r>
          </a:p>
          <a:p>
            <a:pPr marL="342900" indent="-342900"/>
            <a:r>
              <a:rPr lang="de-DE" dirty="0"/>
              <a:t>	</a:t>
            </a:r>
            <a:r>
              <a:rPr lang="de-DE" dirty="0" smtClean="0"/>
              <a:t>john-object on the emily-object</a:t>
            </a:r>
          </a:p>
          <a:p>
            <a:pPr marL="342900" indent="-342900"/>
            <a:r>
              <a:rPr lang="de-DE" dirty="0"/>
              <a:t> </a:t>
            </a:r>
            <a:r>
              <a:rPr lang="de-DE" dirty="0" smtClean="0"/>
              <a:t>      with the parameters “friendly“ </a:t>
            </a:r>
          </a:p>
          <a:p>
            <a:pPr marL="342900" indent="-342900"/>
            <a:r>
              <a:rPr lang="de-DE" dirty="0"/>
              <a:t> </a:t>
            </a:r>
            <a:r>
              <a:rPr lang="de-DE" dirty="0" smtClean="0"/>
              <a:t>      and “evening“.</a:t>
            </a:r>
          </a:p>
          <a:p>
            <a:pPr marL="342900" indent="-342900">
              <a:buAutoNum type="arabicPeriod" startAt="3"/>
            </a:pPr>
            <a:r>
              <a:rPr lang="de-DE" dirty="0" smtClean="0"/>
              <a:t>Do (2) again with </a:t>
            </a:r>
            <a:r>
              <a:rPr lang="de-DE" b="1" dirty="0" smtClean="0"/>
              <a:t>apply()</a:t>
            </a:r>
            <a:r>
              <a:rPr lang="de-DE" dirty="0" smtClean="0"/>
              <a:t>.</a:t>
            </a:r>
          </a:p>
          <a:p>
            <a:pPr marL="342900" indent="-342900"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</a:t>
            </a:r>
            <a:r>
              <a:rPr lang="de-DE" dirty="0" smtClean="0"/>
              <a:t> Inheritance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000" b="1" dirty="0"/>
              <a:t>c</a:t>
            </a:r>
            <a:r>
              <a:rPr lang="de-DE" sz="2000" b="1" dirty="0" smtClean="0"/>
              <a:t>all() </a:t>
            </a:r>
            <a:r>
              <a:rPr lang="de-DE" sz="2000" dirty="0" smtClean="0"/>
              <a:t>and </a:t>
            </a:r>
            <a:r>
              <a:rPr lang="de-DE" sz="2000" b="1" dirty="0" smtClean="0"/>
              <a:t>apply()</a:t>
            </a:r>
            <a:r>
              <a:rPr lang="de-DE" sz="2000" dirty="0" smtClean="0"/>
              <a:t> can be used to borrow constructor functions from other</a:t>
            </a:r>
          </a:p>
          <a:p>
            <a:pPr>
              <a:buNone/>
            </a:pPr>
            <a:r>
              <a:rPr lang="de-DE" sz="2000" dirty="0" smtClean="0"/>
              <a:t>objects, which can be used as parent-objects. We will use </a:t>
            </a:r>
            <a:r>
              <a:rPr lang="de-DE" sz="2000" b="1" dirty="0" smtClean="0"/>
              <a:t>call()</a:t>
            </a:r>
            <a:r>
              <a:rPr lang="de-DE" sz="2000" dirty="0" smtClean="0"/>
              <a:t> only.</a:t>
            </a:r>
          </a:p>
          <a:p>
            <a:pPr>
              <a:buNone/>
            </a:pPr>
            <a:endParaRPr lang="de-DE" sz="1050" dirty="0"/>
          </a:p>
        </p:txBody>
      </p:sp>
      <p:sp>
        <p:nvSpPr>
          <p:cNvPr id="4" name="Rectangle 3"/>
          <p:cNvSpPr/>
          <p:nvPr/>
        </p:nvSpPr>
        <p:spPr>
          <a:xfrm>
            <a:off x="3707904" y="321297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Item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619672" y="501317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Book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5940152" y="501317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Movie</a:t>
            </a:r>
            <a:endParaRPr lang="de-DE" b="1" dirty="0"/>
          </a:p>
        </p:txBody>
      </p:sp>
      <p:cxnSp>
        <p:nvCxnSpPr>
          <p:cNvPr id="8" name="Straight Arrow Connector 7"/>
          <p:cNvCxnSpPr>
            <a:stCxn id="5" idx="0"/>
            <a:endCxn id="4" idx="1"/>
          </p:cNvCxnSpPr>
          <p:nvPr/>
        </p:nvCxnSpPr>
        <p:spPr>
          <a:xfrm rot="5400000" flipH="1" flipV="1">
            <a:off x="2285746" y="3591018"/>
            <a:ext cx="1476164" cy="1368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3"/>
          </p:cNvCxnSpPr>
          <p:nvPr/>
        </p:nvCxnSpPr>
        <p:spPr>
          <a:xfrm rot="16200000" flipV="1">
            <a:off x="5166066" y="3519010"/>
            <a:ext cx="1476164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2240" y="3933056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Item.call(this)</a:t>
            </a:r>
            <a:endParaRPr lang="de-DE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3933056"/>
            <a:ext cx="155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Item.call(this)</a:t>
            </a:r>
            <a:endParaRPr lang="de-DE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Inheritance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3754760" cy="4853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800" b="1" u="sng" dirty="0" smtClean="0"/>
              <a:t>PARENT</a:t>
            </a:r>
          </a:p>
          <a:p>
            <a:pPr>
              <a:buNone/>
            </a:pPr>
            <a:endParaRPr lang="de-DE" sz="1800" b="1" dirty="0" smtClean="0"/>
          </a:p>
          <a:p>
            <a:pPr>
              <a:buNone/>
            </a:pPr>
            <a:r>
              <a:rPr lang="de-DE" sz="1800" dirty="0" smtClean="0"/>
              <a:t>function Item( name, price ) {</a:t>
            </a:r>
          </a:p>
          <a:p>
            <a:pPr>
              <a:buNone/>
            </a:pPr>
            <a:r>
              <a:rPr lang="de-DE" sz="1800" dirty="0" smtClean="0"/>
              <a:t>	this.name = name;</a:t>
            </a:r>
          </a:p>
          <a:p>
            <a:pPr>
              <a:buNone/>
            </a:pPr>
            <a:r>
              <a:rPr lang="de-DE" sz="1800" dirty="0" smtClean="0"/>
              <a:t>	this.price = price;</a:t>
            </a:r>
          </a:p>
          <a:p>
            <a:pPr>
              <a:buNone/>
            </a:pPr>
            <a:r>
              <a:rPr lang="de-DE" sz="1800" dirty="0" smtClean="0"/>
              <a:t>	this.sold = false;</a:t>
            </a:r>
          </a:p>
          <a:p>
            <a:pPr>
              <a:buNone/>
            </a:pPr>
            <a:r>
              <a:rPr lang="de-DE" sz="1800" dirty="0" smtClean="0"/>
              <a:t>}</a:t>
            </a:r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smtClean="0"/>
              <a:t>Item.prototype.sell = function() {</a:t>
            </a:r>
          </a:p>
          <a:p>
            <a:pPr>
              <a:buNone/>
            </a:pPr>
            <a:r>
              <a:rPr lang="de-DE" sz="1800" dirty="0" smtClean="0"/>
              <a:t>	this.sold = true;</a:t>
            </a:r>
          </a:p>
          <a:p>
            <a:pPr>
              <a:buNone/>
            </a:pPr>
            <a:r>
              <a:rPr lang="de-DE" sz="18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3968" y="135179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de-DE" b="1" u="sng" dirty="0" smtClean="0"/>
              <a:t>CHILDREN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function Book( name, price, author ) {</a:t>
            </a:r>
          </a:p>
          <a:p>
            <a:pPr>
              <a:buNone/>
            </a:pPr>
            <a:r>
              <a:rPr lang="de-DE" dirty="0" smtClean="0"/>
              <a:t>	Item.call(this, name, price);</a:t>
            </a:r>
          </a:p>
          <a:p>
            <a:pPr>
              <a:buNone/>
            </a:pPr>
            <a:r>
              <a:rPr lang="de-DE" dirty="0" smtClean="0"/>
              <a:t>	this.author = author;</a:t>
            </a:r>
          </a:p>
          <a:p>
            <a:pPr>
              <a:buNone/>
            </a:pPr>
            <a:r>
              <a:rPr lang="de-DE" dirty="0" smtClean="0"/>
              <a:t>	this.category = 'book';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Book.prototype = Object.create(Item.prototype);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function Movie( name, price, director ) {</a:t>
            </a:r>
          </a:p>
          <a:p>
            <a:pPr>
              <a:buNone/>
            </a:pPr>
            <a:r>
              <a:rPr lang="de-DE" dirty="0" smtClean="0"/>
              <a:t>	Item.call(this, name, price);</a:t>
            </a:r>
          </a:p>
          <a:p>
            <a:pPr>
              <a:buNone/>
            </a:pPr>
            <a:r>
              <a:rPr lang="de-DE" dirty="0" smtClean="0"/>
              <a:t>	this.director = director;</a:t>
            </a:r>
          </a:p>
          <a:p>
            <a:pPr>
              <a:buNone/>
            </a:pPr>
            <a:r>
              <a:rPr lang="de-DE" dirty="0" smtClean="0"/>
              <a:t>	this.category = 'movie';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Movie.prototype = Object.create(Item.prototype);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Inheritance: 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Compile the code and analyze it. Note that </a:t>
            </a:r>
            <a:r>
              <a:rPr lang="de-DE" b="1" dirty="0" smtClean="0"/>
              <a:t>call()</a:t>
            </a:r>
            <a:r>
              <a:rPr lang="de-DE" dirty="0" smtClean="0"/>
              <a:t> is used to call the constructor of another object and note that Object.create() is used to create the object‘s prototype based of another object‘s prototype. </a:t>
            </a:r>
          </a:p>
          <a:p>
            <a:pPr marL="514350" indent="-514350">
              <a:buAutoNum type="arabicPeriod"/>
            </a:pPr>
            <a:r>
              <a:rPr lang="de-DE" dirty="0" smtClean="0"/>
              <a:t>Create one movie “Casino“ from </a:t>
            </a:r>
          </a:p>
          <a:p>
            <a:pPr marL="514350" indent="-514350">
              <a:buNone/>
            </a:pPr>
            <a:r>
              <a:rPr lang="de-DE" dirty="0"/>
              <a:t> </a:t>
            </a:r>
            <a:r>
              <a:rPr lang="de-DE" dirty="0" smtClean="0"/>
              <a:t>      “Martin Scorsese“ and one book “IT“ from “Stephen King“.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Sell them both.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Create a new function constructo</a:t>
            </a:r>
            <a:r>
              <a:rPr lang="de-DE" b="1" dirty="0" smtClean="0"/>
              <a:t>r ComicBook</a:t>
            </a:r>
            <a:r>
              <a:rPr lang="de-DE" dirty="0" smtClean="0"/>
              <a:t> that inherits from </a:t>
            </a:r>
            <a:r>
              <a:rPr lang="de-DE" b="1" dirty="0" smtClean="0"/>
              <a:t>Book</a:t>
            </a:r>
            <a:r>
              <a:rPr lang="de-DE" dirty="0" smtClean="0"/>
              <a:t> and introduces a new attribute minAge which will set to 6 if it is undefined or less than 6.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Create the comic book “Jessica Jones“ from “Marvel“ with minAge 12.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Sell it.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r>
              <a:rPr lang="de-DE" dirty="0" smtClean="0"/>
              <a:t>. </a:t>
            </a:r>
            <a:r>
              <a:rPr lang="de-DE" dirty="0" smtClean="0"/>
              <a:t>Multi-Level Inheritance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707904" y="17728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Animal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55576" y="342900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Mammal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995936" y="342900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Bird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020272" y="3429000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Fish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668344" y="465313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Shark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300192" y="465313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Tuna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51520" y="443711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Tiger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763688" y="443711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Horse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2699792" y="594928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Woodpecker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4572000" y="594928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Hummingbird</a:t>
            </a:r>
            <a:endParaRPr lang="de-DE" dirty="0"/>
          </a:p>
        </p:txBody>
      </p:sp>
      <p:cxnSp>
        <p:nvCxnSpPr>
          <p:cNvPr id="15" name="Straight Arrow Connector 14"/>
          <p:cNvCxnSpPr>
            <a:stCxn id="6" idx="0"/>
            <a:endCxn id="4" idx="2"/>
          </p:cNvCxnSpPr>
          <p:nvPr/>
        </p:nvCxnSpPr>
        <p:spPr>
          <a:xfrm flipV="1">
            <a:off x="4572000" y="234888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6" idx="2"/>
          </p:cNvCxnSpPr>
          <p:nvPr/>
        </p:nvCxnSpPr>
        <p:spPr>
          <a:xfrm rot="5400000" flipH="1" flipV="1">
            <a:off x="3005826" y="4383106"/>
            <a:ext cx="1944216" cy="1188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0"/>
            <a:endCxn id="6" idx="2"/>
          </p:cNvCxnSpPr>
          <p:nvPr/>
        </p:nvCxnSpPr>
        <p:spPr>
          <a:xfrm rot="16200000" flipV="1">
            <a:off x="3977934" y="4599130"/>
            <a:ext cx="1944216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7" idx="2"/>
          </p:cNvCxnSpPr>
          <p:nvPr/>
        </p:nvCxnSpPr>
        <p:spPr>
          <a:xfrm rot="5400000" flipH="1" flipV="1">
            <a:off x="6822250" y="3987062"/>
            <a:ext cx="648072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0"/>
            <a:endCxn id="7" idx="2"/>
          </p:cNvCxnSpPr>
          <p:nvPr/>
        </p:nvCxnSpPr>
        <p:spPr>
          <a:xfrm rot="16200000" flipV="1">
            <a:off x="7524328" y="3969060"/>
            <a:ext cx="648072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0"/>
            <a:endCxn id="5" idx="2"/>
          </p:cNvCxnSpPr>
          <p:nvPr/>
        </p:nvCxnSpPr>
        <p:spPr>
          <a:xfrm rot="5400000" flipH="1" flipV="1">
            <a:off x="1025606" y="3843046"/>
            <a:ext cx="432048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0"/>
            <a:endCxn id="5" idx="2"/>
          </p:cNvCxnSpPr>
          <p:nvPr/>
        </p:nvCxnSpPr>
        <p:spPr>
          <a:xfrm rot="16200000" flipV="1">
            <a:off x="1781690" y="3843046"/>
            <a:ext cx="432048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0"/>
            <a:endCxn id="4" idx="2"/>
          </p:cNvCxnSpPr>
          <p:nvPr/>
        </p:nvCxnSpPr>
        <p:spPr>
          <a:xfrm rot="5400000" flipH="1" flipV="1">
            <a:off x="2555776" y="1412776"/>
            <a:ext cx="1080120" cy="29523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0"/>
            <a:endCxn id="4" idx="2"/>
          </p:cNvCxnSpPr>
          <p:nvPr/>
        </p:nvCxnSpPr>
        <p:spPr>
          <a:xfrm rot="16200000" flipV="1">
            <a:off x="5490102" y="1430778"/>
            <a:ext cx="1080120" cy="2916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r>
              <a:rPr lang="de-DE" dirty="0" smtClean="0"/>
              <a:t>. </a:t>
            </a:r>
            <a:r>
              <a:rPr lang="de-DE" dirty="0" smtClean="0"/>
              <a:t>Multi-Level </a:t>
            </a:r>
            <a:r>
              <a:rPr lang="de-DE" dirty="0" smtClean="0"/>
              <a:t>Inheritance: 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With your knowledge from (2) Inheritance, please create the Function constructors according to the Animal diagram and consider the following rules: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de-DE" dirty="0" smtClean="0"/>
              <a:t>Each animal has a </a:t>
            </a:r>
            <a:r>
              <a:rPr lang="de-DE" b="1" dirty="0" smtClean="0"/>
              <a:t>name</a:t>
            </a:r>
            <a:r>
              <a:rPr lang="de-DE" dirty="0" smtClean="0"/>
              <a:t> that is set when it is constructed.</a:t>
            </a:r>
          </a:p>
          <a:p>
            <a:pPr marL="914400" lvl="1" indent="-514350">
              <a:buAutoNum type="arabicPeriod"/>
            </a:pPr>
            <a:r>
              <a:rPr lang="de-DE" dirty="0" smtClean="0"/>
              <a:t>All animals can </a:t>
            </a:r>
            <a:r>
              <a:rPr lang="de-DE" b="1" dirty="0" smtClean="0"/>
              <a:t>sleep</a:t>
            </a:r>
            <a:r>
              <a:rPr lang="de-DE" dirty="0" smtClean="0"/>
              <a:t>, </a:t>
            </a:r>
            <a:r>
              <a:rPr lang="de-DE" b="1" dirty="0" smtClean="0"/>
              <a:t>eat</a:t>
            </a:r>
            <a:r>
              <a:rPr lang="de-DE" dirty="0" smtClean="0"/>
              <a:t> and </a:t>
            </a:r>
            <a:r>
              <a:rPr lang="de-DE" b="1" dirty="0" smtClean="0"/>
              <a:t>die</a:t>
            </a:r>
            <a:r>
              <a:rPr lang="de-DE" dirty="0" smtClean="0"/>
              <a:t> (use functions for this, e.g. </a:t>
            </a:r>
            <a:r>
              <a:rPr lang="de-DE" b="1" dirty="0"/>
              <a:t>s</a:t>
            </a:r>
            <a:r>
              <a:rPr lang="de-DE" b="1" dirty="0" smtClean="0"/>
              <a:t>leep()</a:t>
            </a:r>
            <a:r>
              <a:rPr lang="de-DE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de-DE" dirty="0" smtClean="0"/>
              <a:t>Mammals and birds can </a:t>
            </a:r>
            <a:r>
              <a:rPr lang="de-DE" b="1" dirty="0" smtClean="0"/>
              <a:t>breathe</a:t>
            </a:r>
            <a:r>
              <a:rPr lang="de-DE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de-DE" dirty="0" smtClean="0"/>
              <a:t>Fishes can </a:t>
            </a:r>
            <a:r>
              <a:rPr lang="de-DE" b="1" dirty="0" smtClean="0"/>
              <a:t>swim</a:t>
            </a:r>
            <a:r>
              <a:rPr lang="de-DE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de-DE" dirty="0" smtClean="0"/>
              <a:t>Birds can </a:t>
            </a:r>
            <a:r>
              <a:rPr lang="de-DE" b="1" dirty="0" smtClean="0"/>
              <a:t>fly</a:t>
            </a:r>
            <a:r>
              <a:rPr lang="de-DE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de-DE" dirty="0" smtClean="0"/>
              <a:t>Tigers and Sharks can kill, whereas </a:t>
            </a:r>
            <a:r>
              <a:rPr lang="de-DE" b="1" dirty="0" smtClean="0"/>
              <a:t>kill()</a:t>
            </a:r>
            <a:r>
              <a:rPr lang="de-DE" dirty="0" smtClean="0"/>
              <a:t> expects one parameter </a:t>
            </a:r>
            <a:r>
              <a:rPr lang="de-DE" b="1" dirty="0" smtClean="0"/>
              <a:t>otherAnimal.</a:t>
            </a:r>
            <a:r>
              <a:rPr lang="de-DE" dirty="0" smtClean="0"/>
              <a:t> Kill() calls the die() function o</a:t>
            </a:r>
            <a:r>
              <a:rPr lang="de-DE" b="1" dirty="0" smtClean="0"/>
              <a:t>f otherAnimal</a:t>
            </a:r>
            <a:r>
              <a:rPr lang="de-DE" dirty="0" smtClean="0"/>
              <a:t>.</a:t>
            </a:r>
          </a:p>
          <a:p>
            <a:pPr marL="514350" indent="-514350">
              <a:buAutoNum type="arabicPeriod"/>
            </a:pPr>
            <a:r>
              <a:rPr lang="de-DE" dirty="0" smtClean="0"/>
              <a:t>Create one tiger with name „Vitaly“, one Shark with name „Nemo“, one horse with name „Fury“.</a:t>
            </a:r>
          </a:p>
          <a:p>
            <a:pPr marL="514350" indent="-514350">
              <a:buAutoNum type="arabicPeriod"/>
            </a:pPr>
            <a:r>
              <a:rPr lang="de-DE" dirty="0" smtClean="0"/>
              <a:t>Nemo is hungry and kills Fury and Vitaly. Then Nemo eats.</a:t>
            </a:r>
          </a:p>
          <a:p>
            <a:pPr marL="514350" indent="-514350">
              <a:buAutoNum type="arabicPeriod"/>
            </a:pPr>
            <a:r>
              <a:rPr lang="de-DE" dirty="0" smtClean="0"/>
              <a:t>Nemo dies.</a:t>
            </a:r>
          </a:p>
          <a:p>
            <a:pPr marL="914400" lvl="1" indent="-514350">
              <a:buAutoNum type="arabicPeriod"/>
            </a:pPr>
            <a:endParaRPr lang="de-DE" dirty="0" smtClean="0"/>
          </a:p>
          <a:p>
            <a:pPr marL="914400" lvl="1" indent="-514350">
              <a:buAutoNum type="arabicPeriod"/>
            </a:pPr>
            <a:endParaRPr lang="de-DE" dirty="0" smtClean="0"/>
          </a:p>
          <a:p>
            <a:pPr marL="914400" lvl="1" indent="-514350">
              <a:buAutoNum type="arabicPeriod"/>
            </a:pPr>
            <a:endParaRPr lang="de-DE" dirty="0" smtClean="0"/>
          </a:p>
          <a:p>
            <a:pPr marL="914400" lvl="1" indent="-514350">
              <a:buAutoNum type="arabicPeriod"/>
            </a:pPr>
            <a:endParaRPr lang="de-DE" dirty="0" smtClean="0"/>
          </a:p>
          <a:p>
            <a:pPr marL="914400" lvl="1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13. Class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The class keyword is </a:t>
            </a:r>
            <a:r>
              <a:rPr lang="de-DE" b="1" dirty="0" smtClean="0"/>
              <a:t>syntactic sugar </a:t>
            </a:r>
            <a:r>
              <a:rPr lang="de-DE" dirty="0" smtClean="0"/>
              <a:t>for defining prototypes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dirty="0" smtClean="0"/>
              <a:t>class Person {</a:t>
            </a:r>
          </a:p>
          <a:p>
            <a:pPr>
              <a:buNone/>
            </a:pPr>
            <a:r>
              <a:rPr lang="de-DE" dirty="0" smtClean="0"/>
              <a:t>	constructor(name, age, job) {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this.name = name;</a:t>
            </a:r>
          </a:p>
          <a:p>
            <a:pPr>
              <a:buNone/>
            </a:pPr>
            <a:r>
              <a:rPr lang="de-DE" dirty="0" smtClean="0"/>
              <a:t>		this.age = age;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this.job = job;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}</a:t>
            </a:r>
          </a:p>
          <a:p>
            <a:pPr>
              <a:buNone/>
            </a:pPr>
            <a:r>
              <a:rPr lang="de-DE" dirty="0" smtClean="0"/>
              <a:t>	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calculateAge() {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return 2018 – this.age;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}</a:t>
            </a:r>
          </a:p>
          <a:p>
            <a:pPr>
              <a:buNone/>
            </a:pPr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Closures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inner function has always access to the variables and parameters of its outer function, even after the outer function has returned</a:t>
            </a:r>
          </a:p>
          <a:p>
            <a:r>
              <a:rPr lang="de-DE" dirty="0" smtClean="0"/>
              <a:t>Even though the outer function was destroyed from the execution stack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Let, Var and Const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of them do the same: create a placeholder for a value</a:t>
            </a:r>
          </a:p>
          <a:p>
            <a:r>
              <a:rPr lang="de-DE" dirty="0" smtClean="0"/>
              <a:t>Difference between var -&gt; let, const</a:t>
            </a:r>
          </a:p>
          <a:p>
            <a:pPr lvl="1"/>
            <a:r>
              <a:rPr lang="de-DE" dirty="0" smtClean="0"/>
              <a:t>Var is valid inside the function scope</a:t>
            </a:r>
          </a:p>
          <a:p>
            <a:pPr lvl="1"/>
            <a:r>
              <a:rPr lang="de-DE" dirty="0" smtClean="0"/>
              <a:t>Let, const is valid inside the block scope</a:t>
            </a:r>
          </a:p>
          <a:p>
            <a:r>
              <a:rPr lang="de-DE" dirty="0" smtClean="0"/>
              <a:t>Difference between const -&gt; let, var</a:t>
            </a:r>
          </a:p>
          <a:p>
            <a:pPr lvl="1"/>
            <a:r>
              <a:rPr lang="de-DE" dirty="0" smtClean="0"/>
              <a:t>Const does not allow to reassign the placeholder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Build a </a:t>
            </a:r>
            <a:r>
              <a:rPr lang="en-US" dirty="0" smtClean="0"/>
              <a:t>class Question </a:t>
            </a:r>
            <a:r>
              <a:rPr lang="en-US" dirty="0" smtClean="0"/>
              <a:t>to describe a question. A question should </a:t>
            </a:r>
            <a:r>
              <a:rPr lang="en-US" dirty="0" err="1" smtClean="0"/>
              <a:t>include:a</a:t>
            </a:r>
            <a:r>
              <a:rPr lang="en-US" dirty="0" smtClean="0"/>
              <a:t>) question </a:t>
            </a:r>
            <a:r>
              <a:rPr lang="en-US" dirty="0" err="1" smtClean="0"/>
              <a:t>itselfb</a:t>
            </a:r>
            <a:r>
              <a:rPr lang="en-US" dirty="0" smtClean="0"/>
              <a:t>) the answers from which the player can choose the correct one (choose an adequate data structure here, array, object, etc.)c) correct answer (I would use a number for this)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couple of questions using the constructor</a:t>
            </a:r>
          </a:p>
          <a:p>
            <a:pPr marL="514350" indent="-514350">
              <a:buAutoNum type="arabicPeriod"/>
            </a:pPr>
            <a:r>
              <a:rPr lang="en-US" dirty="0" smtClean="0"/>
              <a:t>Store them all inside an array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one random question and log it on the console, together with the possible answers (each question should have a number) (Hint: write a method for the Question objects for this task).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the 'prompt' function to ask the user for the correct answer. The user should input the number of the correct answer such as you displayed it on Task 4.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 if the answer is correct and print to the console whether the answer is correct </a:t>
            </a:r>
            <a:r>
              <a:rPr lang="en-US" dirty="0" err="1" smtClean="0"/>
              <a:t>ot</a:t>
            </a:r>
            <a:r>
              <a:rPr lang="en-US" dirty="0" smtClean="0"/>
              <a:t> nor (Hint: write another method for this).</a:t>
            </a:r>
          </a:p>
          <a:p>
            <a:pPr marL="514350" indent="-514350">
              <a:buAutoNum type="arabicPeriod"/>
            </a:pPr>
            <a:r>
              <a:rPr lang="en-US" dirty="0" smtClean="0"/>
              <a:t>Suppose this code would be a </a:t>
            </a:r>
            <a:r>
              <a:rPr lang="en-US" dirty="0" err="1" smtClean="0"/>
              <a:t>plugin</a:t>
            </a:r>
            <a:r>
              <a:rPr lang="en-US" dirty="0" smtClean="0"/>
              <a:t> for other programmers to use in their code. So make sure that all your code is private and doesn't interfere with the other programmers code (Hint: we learned a special technique to do exactly that).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Default Arguments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function multiply(a, b=1) {</a:t>
            </a:r>
          </a:p>
          <a:p>
            <a:pPr>
              <a:buNone/>
            </a:pPr>
            <a:r>
              <a:rPr lang="de-DE" dirty="0" smtClean="0"/>
              <a:t>	return a*b;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console.log(multiply(5, 2));</a:t>
            </a:r>
          </a:p>
          <a:p>
            <a:pPr>
              <a:buNone/>
            </a:pPr>
            <a:r>
              <a:rPr lang="de-DE" dirty="0" smtClean="0"/>
              <a:t>console.log(multiply(5));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Unary Operators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1700808"/>
          <a:ext cx="60960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Operator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Explanation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Tries to convert operand into a number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Tries to convert the operand into</a:t>
                      </a:r>
                      <a:r>
                        <a:rPr lang="de-DE" baseline="0" dirty="0" smtClean="0"/>
                        <a:t> a number and negates after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!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Converts</a:t>
                      </a:r>
                      <a:r>
                        <a:rPr lang="de-DE" baseline="0" dirty="0" smtClean="0"/>
                        <a:t> to boolean value and negates it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Adds one</a:t>
                      </a:r>
                      <a:r>
                        <a:rPr lang="de-DE" baseline="0" dirty="0" smtClean="0"/>
                        <a:t> to its operand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typeof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Returns a string which is</a:t>
                      </a:r>
                      <a:r>
                        <a:rPr lang="de-DE" baseline="0" dirty="0" smtClean="0"/>
                        <a:t> the type of the operand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Deletes specific</a:t>
                      </a:r>
                      <a:r>
                        <a:rPr lang="de-DE" baseline="0" dirty="0" smtClean="0"/>
                        <a:t> index of an array or specific property of an object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Primitives and Objects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2132856"/>
            <a:ext cx="266429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PRIMITIVES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Numbers</a:t>
            </a:r>
          </a:p>
          <a:p>
            <a:pPr algn="ctr"/>
            <a:r>
              <a:rPr lang="de-DE" dirty="0" smtClean="0"/>
              <a:t>Strings</a:t>
            </a:r>
          </a:p>
          <a:p>
            <a:pPr algn="ctr"/>
            <a:r>
              <a:rPr lang="de-DE" dirty="0" smtClean="0"/>
              <a:t>Booleans</a:t>
            </a:r>
          </a:p>
          <a:p>
            <a:pPr algn="ctr"/>
            <a:r>
              <a:rPr lang="de-DE" dirty="0" smtClean="0"/>
              <a:t>Undefined</a:t>
            </a:r>
          </a:p>
          <a:p>
            <a:pPr algn="ctr"/>
            <a:r>
              <a:rPr lang="de-DE" dirty="0" smtClean="0"/>
              <a:t>Null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436096" y="2132856"/>
            <a:ext cx="266429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OBJECTS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Arrays</a:t>
            </a:r>
          </a:p>
          <a:p>
            <a:pPr algn="ctr"/>
            <a:r>
              <a:rPr lang="de-DE" dirty="0" smtClean="0"/>
              <a:t>Functions</a:t>
            </a:r>
          </a:p>
          <a:p>
            <a:pPr algn="ctr"/>
            <a:r>
              <a:rPr lang="de-DE" dirty="0" smtClean="0"/>
              <a:t>Objects</a:t>
            </a:r>
          </a:p>
          <a:p>
            <a:pPr algn="ctr"/>
            <a:r>
              <a:rPr lang="de-DE" dirty="0" smtClean="0"/>
              <a:t>Dates</a:t>
            </a:r>
          </a:p>
          <a:p>
            <a:pPr algn="ctr"/>
            <a:r>
              <a:rPr lang="de-DE" dirty="0" smtClean="0"/>
              <a:t>Wrappers for Numbers, Strings, Booleans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... IS AN OBJECT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Object Oriented Paradigm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OOP (Object Oriented Programming)</a:t>
            </a:r>
          </a:p>
          <a:p>
            <a:r>
              <a:rPr lang="de-DE" dirty="0" smtClean="0"/>
              <a:t>Object interacting with one another through methods and properties</a:t>
            </a:r>
          </a:p>
          <a:p>
            <a:r>
              <a:rPr lang="de-DE" dirty="0" smtClean="0"/>
              <a:t>Used to store data, structure applications into modules and keeping clode clean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Constructors and Instances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john = {</a:t>
            </a:r>
          </a:p>
          <a:p>
            <a:r>
              <a:rPr lang="de-DE" sz="1400" b="1" dirty="0" smtClean="0"/>
              <a:t>	Name: ‘John‘,</a:t>
            </a:r>
          </a:p>
          <a:p>
            <a:r>
              <a:rPr lang="de-DE" sz="1400" b="1" dirty="0" smtClean="0"/>
              <a:t>	yearOfBirth: 1990,</a:t>
            </a:r>
          </a:p>
          <a:p>
            <a:r>
              <a:rPr lang="de-DE" sz="1400" b="1" dirty="0" smtClean="0"/>
              <a:t>	isMarried: false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31840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jane = {</a:t>
            </a:r>
          </a:p>
          <a:p>
            <a:r>
              <a:rPr lang="de-DE" sz="1400" b="1" dirty="0" smtClean="0"/>
              <a:t>	Name: ‘Jane‘,</a:t>
            </a:r>
          </a:p>
          <a:p>
            <a:r>
              <a:rPr lang="de-DE" sz="1400" b="1" dirty="0" smtClean="0"/>
              <a:t>	yearOfBirth: 1991,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96136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mark = {</a:t>
            </a:r>
          </a:p>
          <a:p>
            <a:r>
              <a:rPr lang="de-DE" sz="1400" b="1" dirty="0" smtClean="0"/>
              <a:t>	Name: ‘Mark‘,</a:t>
            </a:r>
          </a:p>
          <a:p>
            <a:r>
              <a:rPr lang="de-DE" sz="1400" b="1" dirty="0" smtClean="0"/>
              <a:t>	yearOfBirth: 1948,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Constructors and Instances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john = {</a:t>
            </a:r>
          </a:p>
          <a:p>
            <a:r>
              <a:rPr lang="de-DE" sz="1400" b="1" dirty="0" smtClean="0"/>
              <a:t>	Name: ‘John‘,</a:t>
            </a:r>
          </a:p>
          <a:p>
            <a:r>
              <a:rPr lang="de-DE" sz="1400" b="1" dirty="0" smtClean="0"/>
              <a:t>	yearOfBirth: 1990,</a:t>
            </a:r>
          </a:p>
          <a:p>
            <a:r>
              <a:rPr lang="de-DE" sz="1400" b="1" dirty="0" smtClean="0"/>
              <a:t>	isMarried: false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31840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jane = {</a:t>
            </a:r>
          </a:p>
          <a:p>
            <a:r>
              <a:rPr lang="de-DE" sz="1400" b="1" dirty="0" smtClean="0"/>
              <a:t>	Name: ‘Jane‘,</a:t>
            </a:r>
          </a:p>
          <a:p>
            <a:r>
              <a:rPr lang="de-DE" sz="1400" b="1" dirty="0" smtClean="0"/>
              <a:t>	yearOfBirth: 1991,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96136" y="2420888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v</a:t>
            </a:r>
            <a:r>
              <a:rPr lang="de-DE" sz="1400" b="1" dirty="0" smtClean="0"/>
              <a:t>ar mark = {</a:t>
            </a:r>
          </a:p>
          <a:p>
            <a:r>
              <a:rPr lang="de-DE" sz="1400" b="1" dirty="0" smtClean="0"/>
              <a:t>	Name: ‘Mark‘,</a:t>
            </a:r>
          </a:p>
          <a:p>
            <a:r>
              <a:rPr lang="de-DE" sz="1400" b="1" dirty="0" smtClean="0"/>
              <a:t>	yearOfBirth: 1948,</a:t>
            </a:r>
          </a:p>
          <a:p>
            <a:r>
              <a:rPr lang="de-DE" sz="1400" b="1" dirty="0" smtClean="0"/>
              <a:t>	isMarried: true</a:t>
            </a:r>
          </a:p>
          <a:p>
            <a:r>
              <a:rPr lang="de-DE" sz="1400" b="1" dirty="0"/>
              <a:t>}</a:t>
            </a:r>
            <a:endParaRPr lang="de-DE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83768" y="5085184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3 Objects = A lot of typing</a:t>
            </a:r>
            <a:endParaRPr lang="de-DE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On-screen Show (4:3)</PresentationFormat>
  <Paragraphs>385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JavaScript Advanced Course Part 1</vt:lpstr>
      <vt:lpstr>Agenda</vt:lpstr>
      <vt:lpstr>1. Let, Var and Const</vt:lpstr>
      <vt:lpstr>2. Default Arguments</vt:lpstr>
      <vt:lpstr>3. Unary Operators</vt:lpstr>
      <vt:lpstr>4. Primitives and Objects</vt:lpstr>
      <vt:lpstr>5. Object Oriented Paradigm</vt:lpstr>
      <vt:lpstr>6. Constructors and Instances</vt:lpstr>
      <vt:lpstr>6. Constructors and Instances</vt:lpstr>
      <vt:lpstr>6. Constructors and Instances</vt:lpstr>
      <vt:lpstr>7. Inheritance</vt:lpstr>
      <vt:lpstr>7. Inheritance</vt:lpstr>
      <vt:lpstr>7. Inheritance</vt:lpstr>
      <vt:lpstr>7. Inheritance</vt:lpstr>
      <vt:lpstr>8. Prototype</vt:lpstr>
      <vt:lpstr>9. Prototype-Chain</vt:lpstr>
      <vt:lpstr>9. Prototype-Chain</vt:lpstr>
      <vt:lpstr>9. Prototype-Chain</vt:lpstr>
      <vt:lpstr>9. Prototype-Chain</vt:lpstr>
      <vt:lpstr>10. Call and Apply</vt:lpstr>
      <vt:lpstr>10. Call and Apply: Task 1</vt:lpstr>
      <vt:lpstr>10. Call and Apply: Task 2</vt:lpstr>
      <vt:lpstr>11. Inheritance</vt:lpstr>
      <vt:lpstr>11. Inheritance</vt:lpstr>
      <vt:lpstr>11. Inheritance: Task</vt:lpstr>
      <vt:lpstr>12. Multi-Level Inheritance</vt:lpstr>
      <vt:lpstr>12. Multi-Level Inheritance: Task</vt:lpstr>
      <vt:lpstr>13. Class Keyword</vt:lpstr>
      <vt:lpstr>14. Closures</vt:lpstr>
      <vt:lpstr>Task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Advanced Course Part 1</dc:title>
  <dc:creator>janwin</dc:creator>
  <cp:lastModifiedBy>janwin</cp:lastModifiedBy>
  <cp:revision>46</cp:revision>
  <dcterms:created xsi:type="dcterms:W3CDTF">2017-09-14T13:56:40Z</dcterms:created>
  <dcterms:modified xsi:type="dcterms:W3CDTF">2018-06-26T18:58:14Z</dcterms:modified>
</cp:coreProperties>
</file>