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 id="273" r:id="rId19"/>
    <p:sldId id="276" r:id="rId20"/>
    <p:sldId id="27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69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110F2-FB4C-42D5-806C-AAF58BE36D1D}" type="datetimeFigureOut">
              <a:rPr lang="de-DE" smtClean="0"/>
              <a:pPr/>
              <a:t>02.10.2018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8293CFE-A227-4DC5-971C-C36A767F054F}"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110F2-FB4C-42D5-806C-AAF58BE36D1D}" type="datetimeFigureOut">
              <a:rPr lang="de-DE" smtClean="0"/>
              <a:pPr/>
              <a:t>02.10.2018</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93CFE-A227-4DC5-971C-C36A767F054F}"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ctjs.org/docs/events.html#supported-even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icsum.photos/100/100/?image=1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React</a:t>
            </a:r>
            <a:br>
              <a:rPr lang="de-DE" dirty="0" smtClean="0"/>
            </a:br>
            <a:r>
              <a:rPr lang="de-DE" dirty="0" smtClean="0"/>
              <a:t>Part 1</a:t>
            </a:r>
            <a:endParaRPr lang="de-DE" dirty="0"/>
          </a:p>
        </p:txBody>
      </p:sp>
      <p:sp>
        <p:nvSpPr>
          <p:cNvPr id="3" name="Subtitle 2"/>
          <p:cNvSpPr>
            <a:spLocks noGrp="1"/>
          </p:cNvSpPr>
          <p:nvPr>
            <p:ph type="subTitle" idx="1"/>
          </p:nvPr>
        </p:nvSpPr>
        <p:spPr/>
        <p:txBody>
          <a:bodyPr/>
          <a:lstStyle/>
          <a:p>
            <a:r>
              <a:rPr lang="de-DE" dirty="0" smtClean="0"/>
              <a:t>jan.schulz@devugees.org</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Reasons for using React</a:t>
            </a:r>
            <a:endParaRPr lang="de-DE" dirty="0"/>
          </a:p>
        </p:txBody>
      </p:sp>
      <p:pic>
        <p:nvPicPr>
          <p:cNvPr id="3074" name="Picture 2"/>
          <p:cNvPicPr>
            <a:picLocks noChangeAspect="1" noChangeArrowheads="1"/>
          </p:cNvPicPr>
          <p:nvPr/>
        </p:nvPicPr>
        <p:blipFill>
          <a:blip r:embed="rId2" cstate="print"/>
          <a:srcRect/>
          <a:stretch>
            <a:fillRect/>
          </a:stretch>
        </p:blipFill>
        <p:spPr bwMode="auto">
          <a:xfrm>
            <a:off x="1043608" y="1628800"/>
            <a:ext cx="7062580"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Components</a:t>
            </a:r>
            <a:endParaRPr lang="de-DE" dirty="0"/>
          </a:p>
        </p:txBody>
      </p:sp>
      <p:sp>
        <p:nvSpPr>
          <p:cNvPr id="3" name="Content Placeholder 2"/>
          <p:cNvSpPr>
            <a:spLocks noGrp="1"/>
          </p:cNvSpPr>
          <p:nvPr>
            <p:ph idx="1"/>
          </p:nvPr>
        </p:nvSpPr>
        <p:spPr/>
        <p:txBody>
          <a:bodyPr/>
          <a:lstStyle/>
          <a:p>
            <a:r>
              <a:rPr lang="de-DE" dirty="0" smtClean="0"/>
              <a:t>Best Practice, one component will be rendered -&gt; the </a:t>
            </a:r>
            <a:r>
              <a:rPr lang="de-DE" b="1" u="sng" dirty="0" smtClean="0"/>
              <a:t>App-component</a:t>
            </a:r>
          </a:p>
          <a:p>
            <a:r>
              <a:rPr lang="de-DE" dirty="0" smtClean="0"/>
              <a:t>All other components are part of the App-component</a:t>
            </a:r>
          </a:p>
          <a:p>
            <a:r>
              <a:rPr lang="de-DE" dirty="0" smtClean="0"/>
              <a:t>Every component has one job: </a:t>
            </a:r>
            <a:r>
              <a:rPr lang="de-DE" b="1" dirty="0" smtClean="0"/>
              <a:t>return JSX</a:t>
            </a:r>
            <a:r>
              <a:rPr lang="de-DE" dirty="0" smtClean="0"/>
              <a:t> that can be rendered</a:t>
            </a:r>
          </a:p>
          <a:p>
            <a:r>
              <a:rPr lang="de-DE" dirty="0" smtClean="0"/>
              <a:t>JSX is a mixture between HTML and JS</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Components</a:t>
            </a:r>
            <a:endParaRPr lang="de-DE" dirty="0"/>
          </a:p>
        </p:txBody>
      </p:sp>
      <p:sp>
        <p:nvSpPr>
          <p:cNvPr id="5" name="Rectangle 4"/>
          <p:cNvSpPr/>
          <p:nvPr/>
        </p:nvSpPr>
        <p:spPr>
          <a:xfrm>
            <a:off x="3851920" y="2060848"/>
            <a:ext cx="16561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t>&lt;APP&gt;</a:t>
            </a:r>
            <a:endParaRPr lang="de-DE" sz="2400" dirty="0"/>
          </a:p>
        </p:txBody>
      </p:sp>
      <p:sp>
        <p:nvSpPr>
          <p:cNvPr id="6" name="Rectangle 5"/>
          <p:cNvSpPr/>
          <p:nvPr/>
        </p:nvSpPr>
        <p:spPr>
          <a:xfrm>
            <a:off x="1187624" y="4653136"/>
            <a:ext cx="16561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t>&lt;NAV&gt;</a:t>
            </a:r>
            <a:endParaRPr lang="de-DE" sz="2400" dirty="0"/>
          </a:p>
        </p:txBody>
      </p:sp>
      <p:sp>
        <p:nvSpPr>
          <p:cNvPr id="7" name="Rectangle 6"/>
          <p:cNvSpPr/>
          <p:nvPr/>
        </p:nvSpPr>
        <p:spPr>
          <a:xfrm>
            <a:off x="3862806" y="4653136"/>
            <a:ext cx="16561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t>&lt;MAIN&gt;</a:t>
            </a:r>
            <a:endParaRPr lang="de-DE" sz="2400" dirty="0"/>
          </a:p>
        </p:txBody>
      </p:sp>
      <p:sp>
        <p:nvSpPr>
          <p:cNvPr id="8" name="Rectangle 7"/>
          <p:cNvSpPr/>
          <p:nvPr/>
        </p:nvSpPr>
        <p:spPr>
          <a:xfrm>
            <a:off x="6444208" y="4653136"/>
            <a:ext cx="16561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t>&lt;FOOTER&gt;</a:t>
            </a:r>
            <a:endParaRPr lang="de-DE" sz="2400" dirty="0"/>
          </a:p>
        </p:txBody>
      </p:sp>
      <p:cxnSp>
        <p:nvCxnSpPr>
          <p:cNvPr id="14" name="Elbow Connector 13"/>
          <p:cNvCxnSpPr>
            <a:stCxn id="6" idx="0"/>
            <a:endCxn id="5" idx="2"/>
          </p:cNvCxnSpPr>
          <p:nvPr/>
        </p:nvCxnSpPr>
        <p:spPr>
          <a:xfrm rot="5400000" flipH="1" flipV="1">
            <a:off x="2627784" y="2600908"/>
            <a:ext cx="1440160" cy="26642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0"/>
            <a:endCxn id="5" idx="2"/>
          </p:cNvCxnSpPr>
          <p:nvPr/>
        </p:nvCxnSpPr>
        <p:spPr>
          <a:xfrm rot="16200000" flipV="1">
            <a:off x="3965375" y="3927613"/>
            <a:ext cx="1440160" cy="1088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0"/>
            <a:endCxn id="5" idx="2"/>
          </p:cNvCxnSpPr>
          <p:nvPr/>
        </p:nvCxnSpPr>
        <p:spPr>
          <a:xfrm rot="16200000" flipV="1">
            <a:off x="5256076" y="2636912"/>
            <a:ext cx="1440160" cy="25922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ES6 Excourse: Arrow Function VS Function</a:t>
            </a:r>
            <a:endParaRPr lang="de-DE" dirty="0"/>
          </a:p>
        </p:txBody>
      </p:sp>
      <p:pic>
        <p:nvPicPr>
          <p:cNvPr id="1028" name="Picture 4"/>
          <p:cNvPicPr>
            <a:picLocks noChangeAspect="1" noChangeArrowheads="1"/>
          </p:cNvPicPr>
          <p:nvPr/>
        </p:nvPicPr>
        <p:blipFill>
          <a:blip r:embed="rId2" cstate="print"/>
          <a:srcRect/>
          <a:stretch>
            <a:fillRect/>
          </a:stretch>
        </p:blipFill>
        <p:spPr bwMode="auto">
          <a:xfrm>
            <a:off x="5004048" y="2060848"/>
            <a:ext cx="3686175" cy="4029075"/>
          </a:xfrm>
          <a:prstGeom prst="rect">
            <a:avLst/>
          </a:prstGeom>
          <a:noFill/>
          <a:ln w="9525">
            <a:noFill/>
            <a:miter lim="800000"/>
            <a:headEnd/>
            <a:tailEnd/>
          </a:ln>
        </p:spPr>
      </p:pic>
      <p:sp>
        <p:nvSpPr>
          <p:cNvPr id="7" name="TextBox 6"/>
          <p:cNvSpPr txBox="1"/>
          <p:nvPr/>
        </p:nvSpPr>
        <p:spPr>
          <a:xfrm>
            <a:off x="611560" y="1772816"/>
            <a:ext cx="3035831" cy="1200329"/>
          </a:xfrm>
          <a:prstGeom prst="rect">
            <a:avLst/>
          </a:prstGeom>
          <a:noFill/>
        </p:spPr>
        <p:txBody>
          <a:bodyPr wrap="none" rtlCol="0">
            <a:spAutoFit/>
          </a:bodyPr>
          <a:lstStyle/>
          <a:p>
            <a:r>
              <a:rPr lang="de-DE" dirty="0" smtClean="0"/>
              <a:t>Big Difference:</a:t>
            </a:r>
          </a:p>
          <a:p>
            <a:endParaRPr lang="de-DE" dirty="0" smtClean="0"/>
          </a:p>
          <a:p>
            <a:r>
              <a:rPr lang="de-DE" dirty="0" smtClean="0"/>
              <a:t>The „this“-keyword will always</a:t>
            </a:r>
          </a:p>
          <a:p>
            <a:r>
              <a:rPr lang="de-DE" dirty="0" smtClean="0"/>
              <a:t>keep its context.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Props and States</a:t>
            </a:r>
            <a:endParaRPr lang="de-DE" dirty="0"/>
          </a:p>
        </p:txBody>
      </p:sp>
      <p:sp>
        <p:nvSpPr>
          <p:cNvPr id="3" name="Content Placeholder 2"/>
          <p:cNvSpPr>
            <a:spLocks noGrp="1"/>
          </p:cNvSpPr>
          <p:nvPr>
            <p:ph idx="1"/>
          </p:nvPr>
        </p:nvSpPr>
        <p:spPr/>
        <p:txBody>
          <a:bodyPr/>
          <a:lstStyle/>
          <a:p>
            <a:r>
              <a:rPr lang="de-DE" dirty="0" smtClean="0"/>
              <a:t>Props and States are core concepts of React</a:t>
            </a:r>
          </a:p>
          <a:p>
            <a:r>
              <a:rPr lang="de-DE" dirty="0" smtClean="0"/>
              <a:t>Changes in props and states trigger React to re-render components and update the DOM</a:t>
            </a:r>
          </a:p>
          <a:p>
            <a:r>
              <a:rPr lang="de-DE" dirty="0" smtClean="0"/>
              <a:t>Props</a:t>
            </a:r>
          </a:p>
          <a:p>
            <a:pPr lvl="1"/>
            <a:r>
              <a:rPr lang="de-DE" dirty="0" smtClean="0"/>
              <a:t>Allow you to pass data from a parent component to a child component</a:t>
            </a:r>
          </a:p>
          <a:p>
            <a:r>
              <a:rPr lang="de-DE" dirty="0" smtClean="0"/>
              <a:t>States</a:t>
            </a:r>
          </a:p>
          <a:p>
            <a:pPr lvl="1"/>
            <a:r>
              <a:rPr lang="de-DE" dirty="0" smtClean="0"/>
              <a:t>Allow you to change the component from within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7. Events</a:t>
            </a:r>
            <a:endParaRPr lang="de-DE" dirty="0"/>
          </a:p>
        </p:txBody>
      </p:sp>
      <p:sp>
        <p:nvSpPr>
          <p:cNvPr id="3" name="Content Placeholder 2"/>
          <p:cNvSpPr>
            <a:spLocks noGrp="1"/>
          </p:cNvSpPr>
          <p:nvPr>
            <p:ph idx="1"/>
          </p:nvPr>
        </p:nvSpPr>
        <p:spPr/>
        <p:txBody>
          <a:bodyPr/>
          <a:lstStyle/>
          <a:p>
            <a:r>
              <a:rPr lang="de-DE" dirty="0" smtClean="0">
                <a:hlinkClick r:id="rId2"/>
              </a:rPr>
              <a:t>https://reactjs.org/docs/events.html#supported-events</a:t>
            </a:r>
            <a:endParaRPr lang="de-DE" dirty="0" smtClean="0"/>
          </a:p>
          <a:p>
            <a:r>
              <a:rPr lang="de-DE" dirty="0" smtClean="0"/>
              <a:t>Similar to Jquery </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8. Stateful VS Stateless Components</a:t>
            </a:r>
            <a:endParaRPr lang="de-DE" dirty="0"/>
          </a:p>
        </p:txBody>
      </p:sp>
      <p:sp>
        <p:nvSpPr>
          <p:cNvPr id="4" name="Rectangle 3"/>
          <p:cNvSpPr/>
          <p:nvPr/>
        </p:nvSpPr>
        <p:spPr>
          <a:xfrm>
            <a:off x="899592" y="2132856"/>
            <a:ext cx="2448272"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t>Components defined by </a:t>
            </a:r>
            <a:r>
              <a:rPr lang="de-DE" sz="2800" b="1" dirty="0" smtClean="0"/>
              <a:t>Arrow functions</a:t>
            </a:r>
            <a:endParaRPr lang="de-DE" sz="2800" b="1" dirty="0"/>
          </a:p>
        </p:txBody>
      </p:sp>
      <p:sp>
        <p:nvSpPr>
          <p:cNvPr id="5" name="Rectangle 4"/>
          <p:cNvSpPr/>
          <p:nvPr/>
        </p:nvSpPr>
        <p:spPr>
          <a:xfrm>
            <a:off x="5131222" y="2117755"/>
            <a:ext cx="2448272"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t>Components defined by </a:t>
            </a:r>
            <a:r>
              <a:rPr lang="de-DE" sz="2800" b="1" dirty="0" smtClean="0"/>
              <a:t>class extends Component</a:t>
            </a:r>
            <a:endParaRPr lang="de-DE" sz="2800" b="1" dirty="0"/>
          </a:p>
        </p:txBody>
      </p:sp>
      <p:sp>
        <p:nvSpPr>
          <p:cNvPr id="6" name="TextBox 5"/>
          <p:cNvSpPr txBox="1"/>
          <p:nvPr/>
        </p:nvSpPr>
        <p:spPr>
          <a:xfrm>
            <a:off x="827584" y="4653136"/>
            <a:ext cx="2979855" cy="2031325"/>
          </a:xfrm>
          <a:prstGeom prst="rect">
            <a:avLst/>
          </a:prstGeom>
          <a:noFill/>
        </p:spPr>
        <p:txBody>
          <a:bodyPr wrap="none" rtlCol="0">
            <a:spAutoFit/>
          </a:bodyPr>
          <a:lstStyle/>
          <a:p>
            <a:r>
              <a:rPr lang="de-DE" b="1" u="sng" dirty="0" smtClean="0"/>
              <a:t>Use as often as possible</a:t>
            </a:r>
          </a:p>
          <a:p>
            <a:endParaRPr lang="de-DE" b="1" u="sng" dirty="0" smtClean="0"/>
          </a:p>
          <a:p>
            <a:r>
              <a:rPr lang="de-DE" dirty="0" smtClean="0"/>
              <a:t>They do not manipulate the</a:t>
            </a:r>
          </a:p>
          <a:p>
            <a:r>
              <a:rPr lang="de-DE" dirty="0" smtClean="0"/>
              <a:t>application state</a:t>
            </a:r>
          </a:p>
          <a:p>
            <a:endParaRPr lang="de-DE" dirty="0" smtClean="0"/>
          </a:p>
          <a:p>
            <a:endParaRPr lang="de-DE" dirty="0" smtClean="0"/>
          </a:p>
          <a:p>
            <a:r>
              <a:rPr lang="de-DE" dirty="0" smtClean="0"/>
              <a:t>Purpose: Only render to DOM</a:t>
            </a:r>
          </a:p>
        </p:txBody>
      </p:sp>
      <p:sp>
        <p:nvSpPr>
          <p:cNvPr id="7" name="TextBox 6"/>
          <p:cNvSpPr txBox="1"/>
          <p:nvPr/>
        </p:nvSpPr>
        <p:spPr>
          <a:xfrm>
            <a:off x="5076056" y="4638035"/>
            <a:ext cx="3812326" cy="2031325"/>
          </a:xfrm>
          <a:prstGeom prst="rect">
            <a:avLst/>
          </a:prstGeom>
          <a:noFill/>
        </p:spPr>
        <p:txBody>
          <a:bodyPr wrap="none" rtlCol="0">
            <a:spAutoFit/>
          </a:bodyPr>
          <a:lstStyle/>
          <a:p>
            <a:r>
              <a:rPr lang="de-DE" b="1" u="sng" dirty="0" smtClean="0"/>
              <a:t>Only a few selected components</a:t>
            </a:r>
          </a:p>
          <a:p>
            <a:endParaRPr lang="de-DE" b="1" u="sng" dirty="0" smtClean="0"/>
          </a:p>
          <a:p>
            <a:r>
              <a:rPr lang="de-DE" dirty="0" smtClean="0"/>
              <a:t>i.e. App, and components which </a:t>
            </a:r>
          </a:p>
          <a:p>
            <a:r>
              <a:rPr lang="de-DE" dirty="0" smtClean="0"/>
              <a:t>are allowed to change the </a:t>
            </a:r>
          </a:p>
          <a:p>
            <a:r>
              <a:rPr lang="de-DE" dirty="0" smtClean="0"/>
              <a:t>application state</a:t>
            </a:r>
          </a:p>
          <a:p>
            <a:endParaRPr lang="de-DE" dirty="0" smtClean="0"/>
          </a:p>
          <a:p>
            <a:r>
              <a:rPr lang="de-DE" dirty="0" smtClean="0"/>
              <a:t>Purpose: Render and change the state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9. Passing Method References between Components</a:t>
            </a:r>
            <a:endParaRPr lang="de-DE" dirty="0"/>
          </a:p>
        </p:txBody>
      </p:sp>
      <p:sp>
        <p:nvSpPr>
          <p:cNvPr id="4" name="Rectangle 3"/>
          <p:cNvSpPr/>
          <p:nvPr/>
        </p:nvSpPr>
        <p:spPr>
          <a:xfrm>
            <a:off x="1331640" y="2276872"/>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App</a:t>
            </a:r>
          </a:p>
          <a:p>
            <a:pPr algn="ctr"/>
            <a:endParaRPr lang="de-DE" dirty="0" smtClean="0"/>
          </a:p>
          <a:p>
            <a:pPr algn="ctr"/>
            <a:r>
              <a:rPr lang="de-DE" dirty="0" smtClean="0"/>
              <a:t>changeName()</a:t>
            </a:r>
            <a:endParaRPr lang="de-DE" dirty="0"/>
          </a:p>
        </p:txBody>
      </p:sp>
      <p:sp>
        <p:nvSpPr>
          <p:cNvPr id="5" name="Rectangle 4"/>
          <p:cNvSpPr/>
          <p:nvPr/>
        </p:nvSpPr>
        <p:spPr>
          <a:xfrm>
            <a:off x="4860032" y="4797152"/>
            <a:ext cx="180020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Person</a:t>
            </a:r>
          </a:p>
          <a:p>
            <a:pPr algn="ctr"/>
            <a:endParaRPr lang="de-DE" dirty="0" smtClean="0"/>
          </a:p>
          <a:p>
            <a:pPr algn="ctr"/>
            <a:r>
              <a:rPr lang="de-DE" dirty="0" smtClean="0"/>
              <a:t>onClick=click</a:t>
            </a:r>
          </a:p>
        </p:txBody>
      </p:sp>
      <p:cxnSp>
        <p:nvCxnSpPr>
          <p:cNvPr id="7" name="Straight Arrow Connector 6"/>
          <p:cNvCxnSpPr/>
          <p:nvPr/>
        </p:nvCxnSpPr>
        <p:spPr>
          <a:xfrm>
            <a:off x="2699792" y="3861048"/>
            <a:ext cx="1944216"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19872" y="3861048"/>
            <a:ext cx="3041987" cy="369332"/>
          </a:xfrm>
          <a:prstGeom prst="rect">
            <a:avLst/>
          </a:prstGeom>
          <a:noFill/>
        </p:spPr>
        <p:txBody>
          <a:bodyPr wrap="none" rtlCol="0">
            <a:spAutoFit/>
          </a:bodyPr>
          <a:lstStyle/>
          <a:p>
            <a:r>
              <a:rPr lang="de-DE" dirty="0" smtClean="0"/>
              <a:t>&lt;Person click=“changeName“&gt;</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10. Task</a:t>
            </a:r>
            <a:endParaRPr lang="de-DE"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dirty="0" smtClean="0"/>
              <a:t>Create a new React app with create-react-app and name it task1</a:t>
            </a:r>
          </a:p>
          <a:p>
            <a:pPr marL="514350" indent="-514350">
              <a:buFont typeface="+mj-lt"/>
              <a:buAutoNum type="arabicPeriod"/>
            </a:pPr>
            <a:r>
              <a:rPr lang="en-US" dirty="0" smtClean="0"/>
              <a:t>Create TWO new components: </a:t>
            </a:r>
            <a:r>
              <a:rPr lang="en-US" dirty="0" err="1" smtClean="0"/>
              <a:t>UserInput</a:t>
            </a:r>
            <a:r>
              <a:rPr lang="en-US" dirty="0" smtClean="0"/>
              <a:t> and </a:t>
            </a:r>
            <a:r>
              <a:rPr lang="en-US" dirty="0" err="1" smtClean="0"/>
              <a:t>UserOutput</a:t>
            </a:r>
            <a:endParaRPr lang="en-US" dirty="0" smtClean="0"/>
          </a:p>
          <a:p>
            <a:pPr marL="514350" indent="-514350">
              <a:buFont typeface="+mj-lt"/>
              <a:buAutoNum type="arabicPeriod"/>
            </a:pPr>
            <a:r>
              <a:rPr lang="en-US" dirty="0" err="1" smtClean="0"/>
              <a:t>UserInput</a:t>
            </a:r>
            <a:r>
              <a:rPr lang="en-US" dirty="0" smtClean="0"/>
              <a:t> should hold an input element, </a:t>
            </a:r>
            <a:r>
              <a:rPr lang="en-US" dirty="0" err="1" smtClean="0"/>
              <a:t>UserOutput</a:t>
            </a:r>
            <a:r>
              <a:rPr lang="en-US" dirty="0" smtClean="0"/>
              <a:t> two paragraphs</a:t>
            </a:r>
          </a:p>
          <a:p>
            <a:pPr marL="514350" indent="-514350">
              <a:buFont typeface="+mj-lt"/>
              <a:buAutoNum type="arabicPeriod"/>
            </a:pPr>
            <a:r>
              <a:rPr lang="en-US" dirty="0" smtClean="0"/>
              <a:t>Output multiple </a:t>
            </a:r>
            <a:r>
              <a:rPr lang="en-US" dirty="0" err="1" smtClean="0"/>
              <a:t>UserOutput</a:t>
            </a:r>
            <a:r>
              <a:rPr lang="en-US" dirty="0" smtClean="0"/>
              <a:t> components in the App component (any paragraph texts of your choice)</a:t>
            </a:r>
          </a:p>
          <a:p>
            <a:pPr marL="514350" indent="-514350">
              <a:buFont typeface="+mj-lt"/>
              <a:buAutoNum type="arabicPeriod"/>
            </a:pPr>
            <a:r>
              <a:rPr lang="en-US" dirty="0" smtClean="0"/>
              <a:t>Pass a username (of your choice) to </a:t>
            </a:r>
            <a:r>
              <a:rPr lang="en-US" dirty="0" err="1" smtClean="0"/>
              <a:t>UserOutput</a:t>
            </a:r>
            <a:r>
              <a:rPr lang="en-US" dirty="0" smtClean="0"/>
              <a:t> via props and display it there</a:t>
            </a:r>
          </a:p>
          <a:p>
            <a:pPr marL="514350" indent="-514350">
              <a:buFont typeface="+mj-lt"/>
              <a:buAutoNum type="arabicPeriod"/>
            </a:pPr>
            <a:r>
              <a:rPr lang="en-US" dirty="0" smtClean="0"/>
              <a:t>Add state to the App component (=&gt; the username) and pass the username to the </a:t>
            </a:r>
            <a:r>
              <a:rPr lang="en-US" dirty="0" err="1" smtClean="0"/>
              <a:t>UserOutput</a:t>
            </a:r>
            <a:r>
              <a:rPr lang="en-US" dirty="0" smtClean="0"/>
              <a:t> component</a:t>
            </a:r>
          </a:p>
          <a:p>
            <a:pPr marL="514350" indent="-514350">
              <a:buFont typeface="+mj-lt"/>
              <a:buAutoNum type="arabicPeriod"/>
            </a:pPr>
            <a:r>
              <a:rPr lang="en-US" dirty="0" smtClean="0"/>
              <a:t>Add a method to manipulate the state (=&gt; an event-handler method)</a:t>
            </a:r>
          </a:p>
          <a:p>
            <a:pPr marL="514350" indent="-514350">
              <a:buFont typeface="+mj-lt"/>
              <a:buAutoNum type="arabicPeriod"/>
            </a:pPr>
            <a:r>
              <a:rPr lang="en-US" dirty="0" smtClean="0"/>
              <a:t>Pass the event-handler method reference to the </a:t>
            </a:r>
            <a:r>
              <a:rPr lang="en-US" dirty="0" err="1" smtClean="0"/>
              <a:t>UserInput</a:t>
            </a:r>
            <a:r>
              <a:rPr lang="en-US" dirty="0" smtClean="0"/>
              <a:t> component and bind it to the input-change event</a:t>
            </a:r>
          </a:p>
          <a:p>
            <a:pPr marL="514350" indent="-514350">
              <a:buFont typeface="+mj-lt"/>
              <a:buAutoNum type="arabicPeriod"/>
            </a:pPr>
            <a:r>
              <a:rPr lang="en-US" dirty="0" smtClean="0"/>
              <a:t>Ensure that the new input entered by the user overwrites the old username passed to </a:t>
            </a:r>
            <a:r>
              <a:rPr lang="en-US" dirty="0" err="1" smtClean="0"/>
              <a:t>UserOutput</a:t>
            </a:r>
            <a:endParaRPr lang="en-US" dirty="0" smtClean="0"/>
          </a:p>
          <a:p>
            <a:pPr marL="514350" indent="-514350">
              <a:buFont typeface="+mj-lt"/>
              <a:buAutoNum type="arabicPeriod"/>
            </a:pPr>
            <a:r>
              <a:rPr lang="en-US" dirty="0" smtClean="0"/>
              <a:t>Add two-way-binding to your input (in </a:t>
            </a:r>
            <a:r>
              <a:rPr lang="en-US" dirty="0" err="1" smtClean="0"/>
              <a:t>UserInput</a:t>
            </a:r>
            <a:r>
              <a:rPr lang="en-US" dirty="0" smtClean="0"/>
              <a:t>) to also display the starting username</a:t>
            </a:r>
          </a:p>
          <a:p>
            <a:pPr marL="514350" indent="-514350">
              <a:buFont typeface="+mj-lt"/>
              <a:buAutoNum type="arabicPeriod"/>
            </a:pPr>
            <a:r>
              <a:rPr lang="en-US" dirty="0" smtClean="0"/>
              <a:t>Add styling of your choice to your components/ elements in the components - both with inline styles and </a:t>
            </a:r>
            <a:r>
              <a:rPr lang="en-US" dirty="0" err="1" smtClean="0"/>
              <a:t>stylesheets</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ES6 Excourse: Rest and Spread Operators</a:t>
            </a:r>
            <a:endParaRPr lang="de-DE" dirty="0"/>
          </a:p>
        </p:txBody>
      </p:sp>
      <p:sp>
        <p:nvSpPr>
          <p:cNvPr id="3" name="Content Placeholder 2"/>
          <p:cNvSpPr>
            <a:spLocks noGrp="1"/>
          </p:cNvSpPr>
          <p:nvPr>
            <p:ph idx="1"/>
          </p:nvPr>
        </p:nvSpPr>
        <p:spPr/>
        <p:txBody>
          <a:bodyPr/>
          <a:lstStyle/>
          <a:p>
            <a:pPr marL="514350" indent="-514350"/>
            <a:r>
              <a:rPr lang="de-DE" dirty="0" smtClean="0"/>
              <a:t>Spread &amp; Rest Operators: can be placed where multiple arguments, elements or variables are expected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Agenda</a:t>
            </a:r>
            <a:endParaRPr lang="de-DE" dirty="0"/>
          </a:p>
        </p:txBody>
      </p:sp>
      <p:sp>
        <p:nvSpPr>
          <p:cNvPr id="3" name="Content Placeholder 2"/>
          <p:cNvSpPr>
            <a:spLocks noGrp="1"/>
          </p:cNvSpPr>
          <p:nvPr>
            <p:ph idx="1"/>
          </p:nvPr>
        </p:nvSpPr>
        <p:spPr/>
        <p:txBody>
          <a:bodyPr/>
          <a:lstStyle/>
          <a:p>
            <a:pPr marL="514350" indent="-514350">
              <a:buAutoNum type="arabicPeriod"/>
            </a:pPr>
            <a:r>
              <a:rPr lang="de-DE" dirty="0" smtClean="0"/>
              <a:t>Introduction</a:t>
            </a:r>
          </a:p>
          <a:p>
            <a:pPr marL="514350" indent="-514350">
              <a:buAutoNum type="arabicPeriod"/>
            </a:pPr>
            <a:r>
              <a:rPr lang="de-DE" dirty="0" smtClean="0"/>
              <a:t>Hallo World</a:t>
            </a:r>
          </a:p>
          <a:p>
            <a:pPr marL="514350" indent="-514350">
              <a:buAutoNum type="arabicPeriod"/>
            </a:pPr>
            <a:r>
              <a:rPr lang="de-DE" dirty="0" smtClean="0"/>
              <a:t>Reasons to use React</a:t>
            </a:r>
          </a:p>
          <a:p>
            <a:pPr marL="514350" indent="-514350">
              <a:buAutoNum type="arabicPeriod"/>
            </a:pPr>
            <a:r>
              <a:rPr lang="de-DE" dirty="0" smtClean="0"/>
              <a:t>Core Concepts</a:t>
            </a:r>
          </a:p>
          <a:p>
            <a:pPr marL="514350" indent="-514350">
              <a:buAutoNum type="arabicPeriod"/>
            </a:pPr>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11. Rendering Lists &amp; Conditional Content</a:t>
            </a:r>
            <a:endParaRPr lang="de-DE" dirty="0"/>
          </a:p>
        </p:txBody>
      </p:sp>
      <p:sp>
        <p:nvSpPr>
          <p:cNvPr id="3" name="Content Placeholder 2"/>
          <p:cNvSpPr>
            <a:spLocks noGrp="1"/>
          </p:cNvSpPr>
          <p:nvPr>
            <p:ph idx="1"/>
          </p:nvPr>
        </p:nvSpPr>
        <p:spPr/>
        <p:txBody>
          <a:bodyPr/>
          <a:lstStyle/>
          <a:p>
            <a:pPr marL="342900" lvl="1" indent="-342900">
              <a:buFont typeface="Arial" pitchFamily="34" charset="0"/>
              <a:buChar char="•"/>
            </a:pPr>
            <a:r>
              <a:rPr lang="de-DE" dirty="0" smtClean="0"/>
              <a:t>Certain parts of the HTML need to be displayed conditionally by JSX</a:t>
            </a:r>
          </a:p>
          <a:p>
            <a:r>
              <a:rPr lang="de-DE" dirty="0" smtClean="0"/>
              <a:t>Lists will be rendered using the map method</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12. Task</a:t>
            </a:r>
            <a:endParaRPr lang="de-DE" dirty="0"/>
          </a:p>
        </p:txBody>
      </p:sp>
      <p:sp>
        <p:nvSpPr>
          <p:cNvPr id="3" name="Content Placeholder 2"/>
          <p:cNvSpPr>
            <a:spLocks noGrp="1"/>
          </p:cNvSpPr>
          <p:nvPr>
            <p:ph idx="1"/>
          </p:nvPr>
        </p:nvSpPr>
        <p:spPr/>
        <p:txBody>
          <a:bodyPr>
            <a:normAutofit fontScale="55000" lnSpcReduction="20000"/>
          </a:bodyPr>
          <a:lstStyle/>
          <a:p>
            <a:pPr marL="514350" indent="-514350">
              <a:buAutoNum type="arabicPeriod"/>
            </a:pPr>
            <a:r>
              <a:rPr lang="de-DE" dirty="0" smtClean="0"/>
              <a:t>Create a new React app with create-react-app and name it task2</a:t>
            </a:r>
          </a:p>
          <a:p>
            <a:pPr marL="514350" indent="-514350">
              <a:buAutoNum type="arabicPeriod"/>
            </a:pPr>
            <a:r>
              <a:rPr lang="de-DE" dirty="0" smtClean="0"/>
              <a:t>Create an input field (in App component) with a change listener which outputs the length of the entered text below it (e.g. In a paragraph)</a:t>
            </a:r>
          </a:p>
          <a:p>
            <a:pPr marL="514350" indent="-514350">
              <a:buAutoNum type="arabicPeriod"/>
            </a:pPr>
            <a:r>
              <a:rPr lang="de-DE" dirty="0" smtClean="0"/>
              <a:t>Create a new component (=&gt; Validation Component) which receives the text length as a prop.</a:t>
            </a:r>
          </a:p>
          <a:p>
            <a:pPr marL="514350" indent="-514350">
              <a:buAutoNum type="arabicPeriod"/>
            </a:pPr>
            <a:r>
              <a:rPr lang="de-DE" dirty="0" smtClean="0"/>
              <a:t>Inside the ValidationComponent, either output „Text too short“ or „Text long enough“ depending on the text length (e.g. Take 5 as a minimum length)</a:t>
            </a:r>
          </a:p>
          <a:p>
            <a:pPr marL="514350" indent="-514350">
              <a:buAutoNum type="arabicPeriod"/>
            </a:pPr>
            <a:r>
              <a:rPr lang="de-DE" dirty="0" smtClean="0"/>
              <a:t>Create another component (=&gt; CharComponent) and style it as an inline box (=&gt; display: inline-block, padding 16px, text-align: center, margin: 16px, border: 1px solid black)</a:t>
            </a:r>
          </a:p>
          <a:p>
            <a:pPr marL="514350" indent="-514350">
              <a:buAutoNum type="arabicPeriod"/>
            </a:pPr>
            <a:r>
              <a:rPr lang="de-DE" dirty="0" smtClean="0"/>
              <a:t>Render a list of CharComponents where each CharComponent receives a different letter of the entered text (in the initial input field) as a prop</a:t>
            </a:r>
          </a:p>
          <a:p>
            <a:pPr marL="514350" indent="-514350">
              <a:buAutoNum type="arabicPeriod"/>
            </a:pPr>
            <a:r>
              <a:rPr lang="de-DE" dirty="0" smtClean="0"/>
              <a:t>When you click a CharComponent, it should be removed from the entered text</a:t>
            </a:r>
          </a:p>
          <a:p>
            <a:pPr marL="514350" indent="-514350">
              <a:buNone/>
            </a:pPr>
            <a:endParaRPr lang="de-DE" dirty="0" smtClean="0"/>
          </a:p>
          <a:p>
            <a:pPr marL="514350" indent="-514350">
              <a:buNone/>
            </a:pPr>
            <a:r>
              <a:rPr lang="de-DE" dirty="0" smtClean="0"/>
              <a:t>Hint: Keep in mind that JavaScript strings are basically arrays!  </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12. Task</a:t>
            </a:r>
            <a:endParaRPr lang="de-DE" dirty="0"/>
          </a:p>
        </p:txBody>
      </p:sp>
      <p:sp>
        <p:nvSpPr>
          <p:cNvPr id="3" name="Content Placeholder 2"/>
          <p:cNvSpPr>
            <a:spLocks noGrp="1"/>
          </p:cNvSpPr>
          <p:nvPr>
            <p:ph idx="1"/>
          </p:nvPr>
        </p:nvSpPr>
        <p:spPr/>
        <p:txBody>
          <a:bodyPr>
            <a:normAutofit fontScale="92500" lnSpcReduction="10000"/>
          </a:bodyPr>
          <a:lstStyle/>
          <a:p>
            <a:r>
              <a:rPr lang="en-US" dirty="0" smtClean="0"/>
              <a:t>You'll also need to transform a string into a real array and then join it back into a string again to complete </a:t>
            </a:r>
            <a:r>
              <a:rPr lang="en-US" b="1" dirty="0" smtClean="0"/>
              <a:t>task 5</a:t>
            </a:r>
            <a:r>
              <a:rPr lang="en-US" dirty="0" smtClean="0"/>
              <a:t> of the assignment.</a:t>
            </a:r>
          </a:p>
          <a:p>
            <a:r>
              <a:rPr lang="en-US" dirty="0" smtClean="0"/>
              <a:t>You can split a string into an array of its characters with the split('')  method. By passing just an empty string, it's split after every character.</a:t>
            </a:r>
          </a:p>
          <a:p>
            <a:r>
              <a:rPr lang="en-US" dirty="0" smtClean="0"/>
              <a:t>You may then re-create a string from that array by using join('')  - again, joining with an empty string as a separator.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13. Component Lifecycles</a:t>
            </a:r>
            <a:endParaRPr lang="de-DE" dirty="0"/>
          </a:p>
        </p:txBody>
      </p:sp>
      <p:sp>
        <p:nvSpPr>
          <p:cNvPr id="3" name="Content Placeholder 2"/>
          <p:cNvSpPr>
            <a:spLocks noGrp="1"/>
          </p:cNvSpPr>
          <p:nvPr>
            <p:ph idx="1"/>
          </p:nvPr>
        </p:nvSpPr>
        <p:spPr>
          <a:xfrm>
            <a:off x="457200" y="1600201"/>
            <a:ext cx="8229600" cy="1612776"/>
          </a:xfrm>
        </p:spPr>
        <p:txBody>
          <a:bodyPr/>
          <a:lstStyle/>
          <a:p>
            <a:r>
              <a:rPr lang="de-DE" dirty="0" smtClean="0"/>
              <a:t>Each component has a </a:t>
            </a:r>
            <a:r>
              <a:rPr lang="de-DE" b="1" u="sng" dirty="0" smtClean="0"/>
              <a:t>lifecycle</a:t>
            </a:r>
            <a:r>
              <a:rPr lang="de-DE" dirty="0" smtClean="0"/>
              <a:t> which consists of different parts. Each part is triggered („hooked“) by a component method</a:t>
            </a:r>
          </a:p>
          <a:p>
            <a:pPr>
              <a:buNone/>
            </a:pPr>
            <a:endParaRPr lang="de-DE" dirty="0" smtClean="0"/>
          </a:p>
        </p:txBody>
      </p:sp>
      <p:graphicFrame>
        <p:nvGraphicFramePr>
          <p:cNvPr id="4" name="Table 3"/>
          <p:cNvGraphicFramePr>
            <a:graphicFrameLocks noGrp="1"/>
          </p:cNvGraphicFramePr>
          <p:nvPr/>
        </p:nvGraphicFramePr>
        <p:xfrm>
          <a:off x="467544" y="3356992"/>
          <a:ext cx="8424936" cy="3403600"/>
        </p:xfrm>
        <a:graphic>
          <a:graphicData uri="http://schemas.openxmlformats.org/drawingml/2006/table">
            <a:tbl>
              <a:tblPr firstRow="1" bandRow="1">
                <a:tableStyleId>{5C22544A-7EE6-4342-B048-85BDC9FD1C3A}</a:tableStyleId>
              </a:tblPr>
              <a:tblGrid>
                <a:gridCol w="4464496"/>
                <a:gridCol w="3960440"/>
              </a:tblGrid>
              <a:tr h="370840">
                <a:tc>
                  <a:txBody>
                    <a:bodyPr/>
                    <a:lstStyle/>
                    <a:p>
                      <a:r>
                        <a:rPr lang="de-DE" dirty="0" smtClean="0"/>
                        <a:t>Methodname</a:t>
                      </a:r>
                      <a:endParaRPr lang="de-DE" dirty="0"/>
                    </a:p>
                  </a:txBody>
                  <a:tcPr/>
                </a:tc>
                <a:tc>
                  <a:txBody>
                    <a:bodyPr/>
                    <a:lstStyle/>
                    <a:p>
                      <a:r>
                        <a:rPr lang="de-DE" dirty="0" smtClean="0"/>
                        <a:t>When</a:t>
                      </a:r>
                      <a:endParaRPr lang="de-DE" dirty="0"/>
                    </a:p>
                  </a:txBody>
                  <a:tcPr/>
                </a:tc>
              </a:tr>
              <a:tr h="370840">
                <a:tc>
                  <a:txBody>
                    <a:bodyPr/>
                    <a:lstStyle/>
                    <a:p>
                      <a:pPr marL="342900" indent="-342900">
                        <a:buAutoNum type="arabicPeriod"/>
                      </a:pPr>
                      <a:r>
                        <a:rPr lang="de-DE" dirty="0" smtClean="0"/>
                        <a:t>componentWillMount</a:t>
                      </a:r>
                      <a:endParaRPr lang="de-DE" dirty="0"/>
                    </a:p>
                  </a:txBody>
                  <a:tcPr/>
                </a:tc>
                <a:tc>
                  <a:txBody>
                    <a:bodyPr/>
                    <a:lstStyle/>
                    <a:p>
                      <a:r>
                        <a:rPr lang="de-DE" dirty="0" smtClean="0"/>
                        <a:t>Immediately before initial rendering</a:t>
                      </a:r>
                      <a:endParaRPr lang="de-DE" dirty="0"/>
                    </a:p>
                  </a:txBody>
                  <a:tcPr/>
                </a:tc>
              </a:tr>
              <a:tr h="370840">
                <a:tc>
                  <a:txBody>
                    <a:bodyPr/>
                    <a:lstStyle/>
                    <a:p>
                      <a:pPr marL="342900" indent="-342900">
                        <a:buAutoNum type="arabicPeriod" startAt="2"/>
                      </a:pPr>
                      <a:r>
                        <a:rPr lang="de-DE" dirty="0" smtClean="0"/>
                        <a:t>componentDidMount</a:t>
                      </a:r>
                      <a:endParaRPr lang="de-DE" dirty="0"/>
                    </a:p>
                  </a:txBody>
                  <a:tcPr/>
                </a:tc>
                <a:tc>
                  <a:txBody>
                    <a:bodyPr/>
                    <a:lstStyle/>
                    <a:p>
                      <a:r>
                        <a:rPr lang="de-DE" dirty="0" smtClean="0"/>
                        <a:t>Immediately after initial</a:t>
                      </a:r>
                      <a:r>
                        <a:rPr lang="de-DE" baseline="0" dirty="0" smtClean="0"/>
                        <a:t> rendering</a:t>
                      </a:r>
                      <a:endParaRPr lang="de-DE" dirty="0"/>
                    </a:p>
                  </a:txBody>
                  <a:tcPr/>
                </a:tc>
              </a:tr>
              <a:tr h="370840">
                <a:tc>
                  <a:txBody>
                    <a:bodyPr/>
                    <a:lstStyle/>
                    <a:p>
                      <a:pPr marL="342900" indent="-342900">
                        <a:buAutoNum type="arabicPeriod" startAt="3"/>
                      </a:pPr>
                      <a:r>
                        <a:rPr lang="de-DE" dirty="0" smtClean="0"/>
                        <a:t>componentWillReceiveProps(nextProps)</a:t>
                      </a:r>
                      <a:endParaRPr lang="de-DE" dirty="0"/>
                    </a:p>
                  </a:txBody>
                  <a:tcPr/>
                </a:tc>
                <a:tc>
                  <a:txBody>
                    <a:bodyPr/>
                    <a:lstStyle/>
                    <a:p>
                      <a:r>
                        <a:rPr lang="de-DE" dirty="0" smtClean="0"/>
                        <a:t>Component</a:t>
                      </a:r>
                      <a:r>
                        <a:rPr lang="de-DE" baseline="0" dirty="0" smtClean="0"/>
                        <a:t> receives new props</a:t>
                      </a:r>
                      <a:endParaRPr lang="de-DE" dirty="0"/>
                    </a:p>
                  </a:txBody>
                  <a:tcPr/>
                </a:tc>
              </a:tr>
              <a:tr h="370840">
                <a:tc>
                  <a:txBody>
                    <a:bodyPr/>
                    <a:lstStyle/>
                    <a:p>
                      <a:pPr marL="342900" indent="-342900">
                        <a:buAutoNum type="arabicPeriod" startAt="4"/>
                      </a:pPr>
                      <a:r>
                        <a:rPr lang="de-DE" dirty="0" smtClean="0"/>
                        <a:t>shouldComponentUpdate (returns true oder false)</a:t>
                      </a:r>
                      <a:endParaRPr lang="de-DE" dirty="0"/>
                    </a:p>
                  </a:txBody>
                  <a:tcPr/>
                </a:tc>
                <a:tc>
                  <a:txBody>
                    <a:bodyPr/>
                    <a:lstStyle/>
                    <a:p>
                      <a:r>
                        <a:rPr lang="de-DE" dirty="0" smtClean="0"/>
                        <a:t>Before rendering, after receiving new props or state</a:t>
                      </a:r>
                      <a:endParaRPr lang="de-DE" dirty="0"/>
                    </a:p>
                  </a:txBody>
                  <a:tcPr/>
                </a:tc>
              </a:tr>
              <a:tr h="370840">
                <a:tc>
                  <a:txBody>
                    <a:bodyPr/>
                    <a:lstStyle/>
                    <a:p>
                      <a:pPr marL="342900" indent="-342900">
                        <a:buAutoNum type="arabicPeriod" startAt="5"/>
                      </a:pPr>
                      <a:r>
                        <a:rPr lang="de-DE" baseline="0" dirty="0" smtClean="0"/>
                        <a:t>componentWillUpdate (will be called when 4. returns true or undefined)</a:t>
                      </a:r>
                      <a:endParaRPr lang="de-DE" dirty="0"/>
                    </a:p>
                  </a:txBody>
                  <a:tcPr/>
                </a:tc>
                <a:tc>
                  <a:txBody>
                    <a:bodyPr/>
                    <a:lstStyle/>
                    <a:p>
                      <a:r>
                        <a:rPr lang="de-DE" dirty="0" smtClean="0"/>
                        <a:t>Before rendering, after receiving new props or state</a:t>
                      </a:r>
                      <a:endParaRPr lang="de-DE" dirty="0"/>
                    </a:p>
                  </a:txBody>
                  <a:tcPr/>
                </a:tc>
              </a:tr>
              <a:tr h="370840">
                <a:tc>
                  <a:txBody>
                    <a:bodyPr/>
                    <a:lstStyle/>
                    <a:p>
                      <a:pPr marL="342900" indent="-342900">
                        <a:buAutoNum type="arabicPeriod" startAt="6"/>
                      </a:pPr>
                      <a:r>
                        <a:rPr lang="de-DE" dirty="0" smtClean="0"/>
                        <a:t>componentDidUpdate</a:t>
                      </a:r>
                      <a:endParaRPr lang="de-DE" dirty="0"/>
                    </a:p>
                  </a:txBody>
                  <a:tcPr/>
                </a:tc>
                <a:tc>
                  <a:txBody>
                    <a:bodyPr/>
                    <a:lstStyle/>
                    <a:p>
                      <a:r>
                        <a:rPr lang="de-DE" dirty="0" smtClean="0"/>
                        <a:t>Immediately</a:t>
                      </a:r>
                      <a:r>
                        <a:rPr lang="de-DE" baseline="0" dirty="0" smtClean="0"/>
                        <a:t> before removing component from DOM</a:t>
                      </a:r>
                      <a:endParaRPr lang="de-DE"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13. Component Lifecycles</a:t>
            </a:r>
            <a:endParaRPr lang="de-DE" dirty="0"/>
          </a:p>
        </p:txBody>
      </p:sp>
      <p:sp>
        <p:nvSpPr>
          <p:cNvPr id="3" name="Content Placeholder 2"/>
          <p:cNvSpPr>
            <a:spLocks noGrp="1"/>
          </p:cNvSpPr>
          <p:nvPr>
            <p:ph idx="1"/>
          </p:nvPr>
        </p:nvSpPr>
        <p:spPr/>
        <p:txBody>
          <a:bodyPr>
            <a:normAutofit fontScale="40000" lnSpcReduction="20000"/>
          </a:bodyPr>
          <a:lstStyle/>
          <a:p>
            <a:pPr>
              <a:buNone/>
            </a:pPr>
            <a:r>
              <a:rPr lang="de-DE" dirty="0" smtClean="0"/>
              <a:t>Task: Create an app with two stateful </a:t>
            </a:r>
          </a:p>
          <a:p>
            <a:pPr>
              <a:buNone/>
            </a:pPr>
            <a:r>
              <a:rPr lang="de-DE" dirty="0" smtClean="0"/>
              <a:t>		components App and Picture and </a:t>
            </a:r>
          </a:p>
          <a:p>
            <a:pPr>
              <a:buNone/>
            </a:pPr>
            <a:r>
              <a:rPr lang="de-DE" dirty="0" smtClean="0"/>
              <a:t>		(Using Reactstrap 4)</a:t>
            </a:r>
          </a:p>
          <a:p>
            <a:pPr>
              <a:buNone/>
            </a:pPr>
            <a:endParaRPr lang="de-DE" dirty="0" smtClean="0"/>
          </a:p>
          <a:p>
            <a:pPr marL="514350" indent="-514350">
              <a:buAutoNum type="arabicPeriod"/>
            </a:pPr>
            <a:r>
              <a:rPr lang="de-DE" dirty="0" smtClean="0"/>
              <a:t>The app consists of two divs left and right. On the left side, there is one button labeled as „New Image“.  On the right side, there is a block if pictures inside Picture components.</a:t>
            </a:r>
          </a:p>
          <a:p>
            <a:pPr marL="514350" indent="-514350">
              <a:buAutoNum type="arabicPeriod"/>
            </a:pPr>
            <a:r>
              <a:rPr lang="de-DE" dirty="0" smtClean="0"/>
              <a:t>App should contain a list of Picture components. Each picture has a random id between 1 and 1000 that relates to the picsum address (</a:t>
            </a:r>
            <a:r>
              <a:rPr lang="de-DE" dirty="0" smtClean="0">
                <a:hlinkClick r:id="rId2"/>
              </a:rPr>
              <a:t>https://picsum.photos/100/100/?image=15</a:t>
            </a:r>
            <a:r>
              <a:rPr lang="de-DE" dirty="0" smtClean="0"/>
              <a:t> where as 15 would be the random number) and a unique key that is a random string with length of 5.</a:t>
            </a:r>
          </a:p>
          <a:p>
            <a:pPr marL="514350" indent="-514350">
              <a:buAutoNum type="arabicPeriod"/>
            </a:pPr>
            <a:r>
              <a:rPr lang="de-DE" dirty="0" smtClean="0"/>
              <a:t>When the user clicks on „New Image“, a new </a:t>
            </a:r>
            <a:r>
              <a:rPr lang="de-DE" b="1" dirty="0" smtClean="0"/>
              <a:t>random</a:t>
            </a:r>
            <a:r>
              <a:rPr lang="de-DE" dirty="0" smtClean="0"/>
              <a:t> image is being loaded from Picsum API having measures of 100x100. The picture is loaded inside the Picture component which is stateful. Also please use the URL: https://picsum.photos/100/100/?image=15. Randomize the last part, e.g. The 15 might be a random number between 1 and 1000.</a:t>
            </a:r>
          </a:p>
          <a:p>
            <a:pPr marL="514350" indent="-514350">
              <a:buAutoNum type="arabicPeriod"/>
            </a:pPr>
            <a:r>
              <a:rPr lang="de-DE" dirty="0" smtClean="0"/>
              <a:t>In the picture component, implement all methods componentWillMount, componentDidMount, componentWillReceiveProps, shouldComponentUpdate, componentWillUpdate, componentDidUpdate</a:t>
            </a:r>
          </a:p>
          <a:p>
            <a:pPr marL="514350" indent="-514350">
              <a:buAutoNum type="arabicPeriod"/>
            </a:pPr>
            <a:r>
              <a:rPr lang="de-DE" dirty="0" smtClean="0"/>
              <a:t>All lifecycles methods should contain a console.log() containing the current part of the Picture‘s component.</a:t>
            </a:r>
          </a:p>
          <a:p>
            <a:pPr marL="514350" indent="-514350">
              <a:buAutoNum type="arabicPeriod"/>
            </a:pPr>
            <a:r>
              <a:rPr lang="de-DE" dirty="0" smtClean="0"/>
              <a:t>Each Picture has two buttons. 1. one deletes the picture, and 2. changes the picture‘s URL from picsum to another random picture. Therefore, please think how you can solve this problem using the lifecycle of your Picture component! Be aware of the upward and downward communication between App and Picture component.</a:t>
            </a:r>
          </a:p>
          <a:p>
            <a:pPr marL="514350" indent="-514350">
              <a:buAutoNum type="arabicPeriod"/>
            </a:pPr>
            <a:r>
              <a:rPr lang="de-DE" dirty="0" smtClean="0"/>
              <a:t>Add an event onError for the image inside of the Picture component.  If a picture fails to load, the App component should destroy it.</a:t>
            </a:r>
          </a:p>
          <a:p>
            <a:pPr>
              <a:buNone/>
            </a:pPr>
            <a:endParaRPr lang="de-DE" dirty="0" smtClean="0"/>
          </a:p>
          <a:p>
            <a:pPr>
              <a:buNone/>
            </a:pPr>
            <a:endParaRPr lang="de-DE"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13. Component Lifecycles</a:t>
            </a:r>
            <a:endParaRPr lang="de-DE" dirty="0"/>
          </a:p>
        </p:txBody>
      </p:sp>
      <p:sp>
        <p:nvSpPr>
          <p:cNvPr id="5" name="Rectangle 4"/>
          <p:cNvSpPr/>
          <p:nvPr/>
        </p:nvSpPr>
        <p:spPr>
          <a:xfrm>
            <a:off x="611560" y="1556792"/>
            <a:ext cx="8208912" cy="482453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5"/>
          <p:cNvSpPr/>
          <p:nvPr/>
        </p:nvSpPr>
        <p:spPr>
          <a:xfrm>
            <a:off x="827584" y="1844824"/>
            <a:ext cx="1512168" cy="53144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Add Image</a:t>
            </a:r>
            <a:endParaRPr lang="de-DE" dirty="0">
              <a:solidFill>
                <a:schemeClr val="tx1"/>
              </a:solidFill>
            </a:endParaRPr>
          </a:p>
        </p:txBody>
      </p:sp>
      <p:sp>
        <p:nvSpPr>
          <p:cNvPr id="7" name="Rectangle 6"/>
          <p:cNvSpPr/>
          <p:nvPr/>
        </p:nvSpPr>
        <p:spPr>
          <a:xfrm>
            <a:off x="3131840" y="1844824"/>
            <a:ext cx="1152128" cy="144016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0" name="Rectangle 9"/>
          <p:cNvSpPr/>
          <p:nvPr/>
        </p:nvSpPr>
        <p:spPr>
          <a:xfrm>
            <a:off x="3328594" y="2924944"/>
            <a:ext cx="296416" cy="29641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X</a:t>
            </a:r>
            <a:endParaRPr lang="de-DE" dirty="0">
              <a:solidFill>
                <a:schemeClr val="tx1"/>
              </a:solidFill>
            </a:endParaRPr>
          </a:p>
        </p:txBody>
      </p:sp>
      <p:sp>
        <p:nvSpPr>
          <p:cNvPr id="11" name="Rectangle 10"/>
          <p:cNvSpPr/>
          <p:nvPr/>
        </p:nvSpPr>
        <p:spPr>
          <a:xfrm>
            <a:off x="3832650" y="2924944"/>
            <a:ext cx="296416" cy="29641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t>
            </a:r>
            <a:endParaRPr lang="de-DE" dirty="0">
              <a:solidFill>
                <a:schemeClr val="tx1"/>
              </a:solidFill>
            </a:endParaRPr>
          </a:p>
        </p:txBody>
      </p:sp>
      <p:pic>
        <p:nvPicPr>
          <p:cNvPr id="3074" name="Picture 2" descr="https://picsum.photos/100/100/?image=15"/>
          <p:cNvPicPr>
            <a:picLocks noChangeAspect="1" noChangeArrowheads="1"/>
          </p:cNvPicPr>
          <p:nvPr/>
        </p:nvPicPr>
        <p:blipFill>
          <a:blip r:embed="rId2" cstate="print"/>
          <a:srcRect/>
          <a:stretch>
            <a:fillRect/>
          </a:stretch>
        </p:blipFill>
        <p:spPr bwMode="auto">
          <a:xfrm>
            <a:off x="3225620" y="1905946"/>
            <a:ext cx="952500" cy="952500"/>
          </a:xfrm>
          <a:prstGeom prst="rect">
            <a:avLst/>
          </a:prstGeom>
          <a:noFill/>
        </p:spPr>
      </p:pic>
      <p:sp>
        <p:nvSpPr>
          <p:cNvPr id="14" name="Rectangle 13"/>
          <p:cNvSpPr/>
          <p:nvPr/>
        </p:nvSpPr>
        <p:spPr>
          <a:xfrm>
            <a:off x="4644008" y="1844824"/>
            <a:ext cx="1152128" cy="144016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5" name="Rectangle 14"/>
          <p:cNvSpPr/>
          <p:nvPr/>
        </p:nvSpPr>
        <p:spPr>
          <a:xfrm>
            <a:off x="4840762" y="2924944"/>
            <a:ext cx="296416" cy="29641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X</a:t>
            </a:r>
            <a:endParaRPr lang="de-DE" dirty="0">
              <a:solidFill>
                <a:schemeClr val="tx1"/>
              </a:solidFill>
            </a:endParaRPr>
          </a:p>
        </p:txBody>
      </p:sp>
      <p:sp>
        <p:nvSpPr>
          <p:cNvPr id="16" name="Rectangle 15"/>
          <p:cNvSpPr/>
          <p:nvPr/>
        </p:nvSpPr>
        <p:spPr>
          <a:xfrm>
            <a:off x="5344818" y="2924944"/>
            <a:ext cx="296416" cy="296416"/>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a:t>
            </a:r>
            <a:endParaRPr lang="de-DE" dirty="0">
              <a:solidFill>
                <a:schemeClr val="tx1"/>
              </a:solidFill>
            </a:endParaRPr>
          </a:p>
        </p:txBody>
      </p:sp>
      <p:pic>
        <p:nvPicPr>
          <p:cNvPr id="3076" name="Picture 4" descr="https://picsum.photos/100/100/?image=17"/>
          <p:cNvPicPr>
            <a:picLocks noChangeAspect="1" noChangeArrowheads="1"/>
          </p:cNvPicPr>
          <p:nvPr/>
        </p:nvPicPr>
        <p:blipFill>
          <a:blip r:embed="rId3" cstate="print"/>
          <a:srcRect/>
          <a:stretch>
            <a:fillRect/>
          </a:stretch>
        </p:blipFill>
        <p:spPr bwMode="auto">
          <a:xfrm>
            <a:off x="4748674" y="1916832"/>
            <a:ext cx="952500" cy="9525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13. Component Lifecycles</a:t>
            </a:r>
            <a:endParaRPr lang="de-DE" dirty="0"/>
          </a:p>
        </p:txBody>
      </p:sp>
      <p:sp>
        <p:nvSpPr>
          <p:cNvPr id="4" name="Rectangle 3"/>
          <p:cNvSpPr/>
          <p:nvPr/>
        </p:nvSpPr>
        <p:spPr>
          <a:xfrm>
            <a:off x="1331640" y="1916832"/>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App</a:t>
            </a:r>
            <a:endParaRPr lang="de-DE" sz="2400" b="1" dirty="0"/>
          </a:p>
        </p:txBody>
      </p:sp>
      <p:sp>
        <p:nvSpPr>
          <p:cNvPr id="5" name="Rectangle 4"/>
          <p:cNvSpPr/>
          <p:nvPr/>
        </p:nvSpPr>
        <p:spPr>
          <a:xfrm>
            <a:off x="5436096" y="4509120"/>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Picture</a:t>
            </a:r>
            <a:endParaRPr lang="de-DE" sz="2400" b="1" dirty="0"/>
          </a:p>
        </p:txBody>
      </p:sp>
      <p:cxnSp>
        <p:nvCxnSpPr>
          <p:cNvPr id="7" name="Straight Arrow Connector 6"/>
          <p:cNvCxnSpPr/>
          <p:nvPr/>
        </p:nvCxnSpPr>
        <p:spPr>
          <a:xfrm>
            <a:off x="2195736" y="3284984"/>
            <a:ext cx="2808312"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419872" y="2492896"/>
            <a:ext cx="2520280"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3528" y="5013176"/>
            <a:ext cx="4900829" cy="923330"/>
          </a:xfrm>
          <a:prstGeom prst="rect">
            <a:avLst/>
          </a:prstGeom>
          <a:noFill/>
        </p:spPr>
        <p:txBody>
          <a:bodyPr wrap="none" rtlCol="0">
            <a:spAutoFit/>
          </a:bodyPr>
          <a:lstStyle/>
          <a:p>
            <a:r>
              <a:rPr lang="de-DE" b="1" u="sng" dirty="0" smtClean="0"/>
              <a:t>Two stateful components.</a:t>
            </a:r>
          </a:p>
          <a:p>
            <a:r>
              <a:rPr lang="de-DE" dirty="0" smtClean="0"/>
              <a:t>What happens in the picture component, </a:t>
            </a:r>
          </a:p>
          <a:p>
            <a:r>
              <a:rPr lang="de-DE" dirty="0" smtClean="0"/>
              <a:t>when we update the state in the App component?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14. Async/Await</a:t>
            </a:r>
            <a:endParaRPr lang="de-DE" dirty="0"/>
          </a:p>
        </p:txBody>
      </p:sp>
      <p:sp>
        <p:nvSpPr>
          <p:cNvPr id="3" name="Content Placeholder 2"/>
          <p:cNvSpPr>
            <a:spLocks noGrp="1"/>
          </p:cNvSpPr>
          <p:nvPr>
            <p:ph idx="1"/>
          </p:nvPr>
        </p:nvSpPr>
        <p:spPr/>
        <p:txBody>
          <a:bodyPr/>
          <a:lstStyle/>
          <a:p>
            <a:r>
              <a:rPr lang="de-DE" dirty="0" smtClean="0"/>
              <a:t>Async/Await is an evolutionary next step away from Callback Hell</a:t>
            </a:r>
          </a:p>
          <a:p>
            <a:pPr marL="971550" lvl="1" indent="-514350">
              <a:buFont typeface="+mj-lt"/>
              <a:buAutoNum type="arabicPeriod"/>
            </a:pPr>
            <a:r>
              <a:rPr lang="de-DE" dirty="0" smtClean="0"/>
              <a:t>Callbacks </a:t>
            </a:r>
            <a:r>
              <a:rPr lang="de-DE" dirty="0" smtClean="0">
                <a:sym typeface="Wingdings" pitchFamily="2" charset="2"/>
              </a:rPr>
              <a:t> Callbacks</a:t>
            </a:r>
            <a:endParaRPr lang="de-DE" dirty="0" smtClean="0"/>
          </a:p>
          <a:p>
            <a:pPr marL="971550" lvl="1" indent="-514350">
              <a:buFont typeface="+mj-lt"/>
              <a:buAutoNum type="arabicPeriod"/>
            </a:pPr>
            <a:r>
              <a:rPr lang="de-DE" dirty="0" smtClean="0"/>
              <a:t>Promises </a:t>
            </a:r>
            <a:r>
              <a:rPr lang="de-DE" dirty="0" smtClean="0">
                <a:sym typeface="Wingdings" pitchFamily="2" charset="2"/>
              </a:rPr>
              <a:t> .Then and .Catch</a:t>
            </a:r>
            <a:endParaRPr lang="de-DE" dirty="0" smtClean="0"/>
          </a:p>
          <a:p>
            <a:pPr marL="971550" lvl="1" indent="-514350">
              <a:buFont typeface="+mj-lt"/>
              <a:buAutoNum type="arabicPeriod"/>
            </a:pPr>
            <a:r>
              <a:rPr lang="de-DE" dirty="0" smtClean="0"/>
              <a:t>Async/Await </a:t>
            </a:r>
            <a:r>
              <a:rPr lang="de-DE" dirty="0" smtClean="0">
                <a:sym typeface="Wingdings" pitchFamily="2" charset="2"/>
              </a:rPr>
              <a:t></a:t>
            </a:r>
            <a:r>
              <a:rPr lang="de-DE" dirty="0" smtClean="0"/>
              <a:t> Async functions, inside await statements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14. Async/Await</a:t>
            </a:r>
            <a:endParaRPr lang="de-DE" dirty="0"/>
          </a:p>
        </p:txBody>
      </p:sp>
      <p:sp>
        <p:nvSpPr>
          <p:cNvPr id="3" name="Content Placeholder 2"/>
          <p:cNvSpPr>
            <a:spLocks noGrp="1"/>
          </p:cNvSpPr>
          <p:nvPr>
            <p:ph idx="1"/>
          </p:nvPr>
        </p:nvSpPr>
        <p:spPr/>
        <p:txBody>
          <a:bodyPr/>
          <a:lstStyle/>
          <a:p>
            <a:r>
              <a:rPr lang="de-DE" b="1" u="sng" dirty="0" smtClean="0"/>
              <a:t>Callbacks are functions.</a:t>
            </a:r>
          </a:p>
          <a:p>
            <a:pPr lvl="1"/>
            <a:r>
              <a:rPr lang="de-DE" dirty="0" smtClean="0"/>
              <a:t>functions which will be called in response to events</a:t>
            </a:r>
          </a:p>
          <a:p>
            <a:pPr lvl="1"/>
            <a:r>
              <a:rPr lang="de-DE" dirty="0" smtClean="0"/>
              <a:t>Events: Ajax Request is done, Database query is done etc.</a:t>
            </a:r>
          </a:p>
          <a:p>
            <a:r>
              <a:rPr lang="de-DE" b="1" u="sng" dirty="0" smtClean="0"/>
              <a:t>Promises are objects.</a:t>
            </a:r>
          </a:p>
          <a:p>
            <a:pPr lvl="1"/>
            <a:r>
              <a:rPr lang="de-DE" dirty="0" smtClean="0"/>
              <a:t>Objects that store information whether or not those events have happened yet</a:t>
            </a:r>
          </a:p>
          <a:p>
            <a:pPr lvl="1"/>
            <a:r>
              <a:rPr lang="de-DE" dirty="0" smtClean="0"/>
              <a:t>If they have happened, what is their outcome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14. Async/Await</a:t>
            </a:r>
            <a:endParaRPr lang="de-DE" dirty="0"/>
          </a:p>
        </p:txBody>
      </p:sp>
      <p:sp>
        <p:nvSpPr>
          <p:cNvPr id="3" name="Content Placeholder 2"/>
          <p:cNvSpPr>
            <a:spLocks noGrp="1"/>
          </p:cNvSpPr>
          <p:nvPr>
            <p:ph idx="1"/>
          </p:nvPr>
        </p:nvSpPr>
        <p:spPr/>
        <p:txBody>
          <a:bodyPr/>
          <a:lstStyle/>
          <a:p>
            <a:r>
              <a:rPr lang="de-DE" b="1" u="sng" dirty="0" smtClean="0"/>
              <a:t>Callbacks are passed as arguments</a:t>
            </a:r>
          </a:p>
          <a:p>
            <a:pPr lvl="1"/>
            <a:r>
              <a:rPr lang="de-DE" dirty="0" smtClean="0"/>
              <a:t>Defined independently of the functions they are called from</a:t>
            </a:r>
          </a:p>
          <a:p>
            <a:r>
              <a:rPr lang="de-DE" b="1" u="sng" dirty="0" smtClean="0"/>
              <a:t>Promises are returned</a:t>
            </a:r>
          </a:p>
          <a:p>
            <a:pPr lvl="1"/>
            <a:r>
              <a:rPr lang="de-DE" dirty="0" smtClean="0"/>
              <a:t>Defined inside the functions they are called from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p:txBody>
          <a:bodyPr/>
          <a:lstStyle/>
          <a:p>
            <a:pPr>
              <a:buNone/>
            </a:pPr>
            <a:r>
              <a:rPr lang="de-DE" dirty="0" smtClean="0"/>
              <a:t>React is a JS library for building user interfaces.</a:t>
            </a:r>
          </a:p>
          <a:p>
            <a:pPr>
              <a:buNone/>
            </a:pPr>
            <a:endParaRPr lang="de-DE" dirty="0"/>
          </a:p>
          <a:p>
            <a:pPr>
              <a:buFontTx/>
              <a:buChar char="-"/>
            </a:pPr>
            <a:r>
              <a:rPr lang="de-DE" dirty="0" smtClean="0"/>
              <a:t>React Apps run on the </a:t>
            </a:r>
            <a:r>
              <a:rPr lang="de-DE" b="1" u="sng" dirty="0" smtClean="0"/>
              <a:t>browser</a:t>
            </a:r>
          </a:p>
          <a:p>
            <a:pPr>
              <a:buFontTx/>
              <a:buChar char="-"/>
            </a:pPr>
            <a:r>
              <a:rPr lang="de-DE" dirty="0" smtClean="0"/>
              <a:t>User interfaces are split into </a:t>
            </a:r>
            <a:r>
              <a:rPr lang="de-DE" b="1" u="sng" dirty="0" smtClean="0"/>
              <a:t>components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14. Async/Await</a:t>
            </a:r>
            <a:endParaRPr lang="de-DE" dirty="0"/>
          </a:p>
        </p:txBody>
      </p:sp>
      <p:sp>
        <p:nvSpPr>
          <p:cNvPr id="3" name="Content Placeholder 2"/>
          <p:cNvSpPr>
            <a:spLocks noGrp="1"/>
          </p:cNvSpPr>
          <p:nvPr>
            <p:ph idx="1"/>
          </p:nvPr>
        </p:nvSpPr>
        <p:spPr/>
        <p:txBody>
          <a:bodyPr/>
          <a:lstStyle/>
          <a:p>
            <a:r>
              <a:rPr lang="de-DE" b="1" u="sng" dirty="0" smtClean="0"/>
              <a:t>Callbacks handle success and failure</a:t>
            </a:r>
          </a:p>
          <a:p>
            <a:pPr lvl="1"/>
            <a:r>
              <a:rPr lang="de-DE" dirty="0" smtClean="0"/>
              <a:t>callback({err: ‘user not found‘}) -&gt; Error callback</a:t>
            </a:r>
          </a:p>
          <a:p>
            <a:pPr lvl="1"/>
            <a:r>
              <a:rPr lang="de-DE" dirty="0" smtClean="0"/>
              <a:t>callback(null) -&gt; No Error callback</a:t>
            </a:r>
          </a:p>
          <a:p>
            <a:r>
              <a:rPr lang="de-DE" b="1" u="sng" dirty="0" smtClean="0"/>
              <a:t>Promises do not handle anything by default</a:t>
            </a:r>
          </a:p>
          <a:p>
            <a:pPr lvl="1"/>
            <a:r>
              <a:rPr lang="de-DE" dirty="0" smtClean="0"/>
              <a:t>Do not handle anything by default</a:t>
            </a:r>
          </a:p>
          <a:p>
            <a:pPr lvl="1"/>
            <a:r>
              <a:rPr lang="de-DE" dirty="0" smtClean="0"/>
              <a:t>Success and Failure handlers are attached later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14. Async/Await</a:t>
            </a:r>
            <a:endParaRPr lang="de-DE" dirty="0"/>
          </a:p>
        </p:txBody>
      </p:sp>
      <p:sp>
        <p:nvSpPr>
          <p:cNvPr id="3" name="Content Placeholder 2"/>
          <p:cNvSpPr>
            <a:spLocks noGrp="1"/>
          </p:cNvSpPr>
          <p:nvPr>
            <p:ph idx="1"/>
          </p:nvPr>
        </p:nvSpPr>
        <p:spPr/>
        <p:txBody>
          <a:bodyPr/>
          <a:lstStyle/>
          <a:p>
            <a:r>
              <a:rPr lang="de-DE" b="1" u="sng" dirty="0" smtClean="0"/>
              <a:t>Callbacks might be called multiple times</a:t>
            </a:r>
          </a:p>
          <a:p>
            <a:pPr lvl="1"/>
            <a:r>
              <a:rPr lang="de-DE" dirty="0" smtClean="0"/>
              <a:t>One callback can be used multiple times</a:t>
            </a:r>
          </a:p>
          <a:p>
            <a:r>
              <a:rPr lang="de-DE" b="1" u="sng" dirty="0" smtClean="0"/>
              <a:t>Promises are returned by one function which represents one event</a:t>
            </a:r>
          </a:p>
          <a:p>
            <a:pPr lvl="1"/>
            <a:r>
              <a:rPr lang="de-DE" dirty="0" smtClean="0"/>
              <a:t>Either this one event has succeeded or failed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14. Async/Await</a:t>
            </a:r>
            <a:endParaRPr lang="de-DE" dirty="0"/>
          </a:p>
        </p:txBody>
      </p:sp>
      <p:sp>
        <p:nvSpPr>
          <p:cNvPr id="3" name="Content Placeholder 2"/>
          <p:cNvSpPr>
            <a:spLocks noGrp="1"/>
          </p:cNvSpPr>
          <p:nvPr>
            <p:ph idx="1"/>
          </p:nvPr>
        </p:nvSpPr>
        <p:spPr/>
        <p:txBody>
          <a:bodyPr/>
          <a:lstStyle/>
          <a:p>
            <a:r>
              <a:rPr lang="de-DE" dirty="0" smtClean="0"/>
              <a:t>Async/Await is syntactic sugar for Promises</a:t>
            </a:r>
          </a:p>
          <a:p>
            <a:r>
              <a:rPr lang="de-DE" dirty="0" smtClean="0"/>
              <a:t>AsyncAwait is another set of keywords that substitute </a:t>
            </a:r>
            <a:r>
              <a:rPr lang="de-DE" b="1" u="sng" dirty="0" smtClean="0"/>
              <a:t>the syntax</a:t>
            </a:r>
            <a:r>
              <a:rPr lang="de-DE" dirty="0" smtClean="0"/>
              <a:t> .then() and .catch() </a:t>
            </a:r>
          </a:p>
          <a:p>
            <a:pPr lvl="1"/>
            <a:r>
              <a:rPr lang="de-DE" dirty="0" smtClean="0"/>
              <a:t>„Looks synchronous“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a:xfrm>
            <a:off x="457200" y="1600201"/>
            <a:ext cx="8229600" cy="532656"/>
          </a:xfrm>
        </p:spPr>
        <p:txBody>
          <a:bodyPr>
            <a:normAutofit lnSpcReduction="10000"/>
          </a:bodyPr>
          <a:lstStyle/>
          <a:p>
            <a:pPr>
              <a:buNone/>
            </a:pPr>
            <a:r>
              <a:rPr lang="de-DE" dirty="0" smtClean="0"/>
              <a:t>Components:</a:t>
            </a:r>
            <a:endParaRPr lang="de-DE" b="1" u="sng" dirty="0" smtClean="0"/>
          </a:p>
        </p:txBody>
      </p:sp>
      <p:pic>
        <p:nvPicPr>
          <p:cNvPr id="1026" name="Picture 2"/>
          <p:cNvPicPr>
            <a:picLocks noChangeAspect="1" noChangeArrowheads="1"/>
          </p:cNvPicPr>
          <p:nvPr/>
        </p:nvPicPr>
        <p:blipFill>
          <a:blip r:embed="rId2" cstate="print"/>
          <a:srcRect/>
          <a:stretch>
            <a:fillRect/>
          </a:stretch>
        </p:blipFill>
        <p:spPr bwMode="auto">
          <a:xfrm>
            <a:off x="395536" y="2492896"/>
            <a:ext cx="8580981"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a:xfrm>
            <a:off x="457200" y="1600200"/>
            <a:ext cx="8229600" cy="4781127"/>
          </a:xfrm>
        </p:spPr>
        <p:txBody>
          <a:bodyPr>
            <a:normAutofit/>
          </a:bodyPr>
          <a:lstStyle/>
          <a:p>
            <a:pPr>
              <a:buNone/>
            </a:pPr>
            <a:r>
              <a:rPr lang="de-DE" dirty="0" smtClean="0"/>
              <a:t>Components:</a:t>
            </a:r>
            <a:endParaRPr lang="de-DE" b="1" u="sng" dirty="0"/>
          </a:p>
          <a:p>
            <a:pPr>
              <a:buFontTx/>
              <a:buChar char="-"/>
            </a:pPr>
            <a:r>
              <a:rPr lang="de-DE" dirty="0" smtClean="0"/>
              <a:t>Each component contains its separate container of code</a:t>
            </a:r>
          </a:p>
          <a:p>
            <a:pPr>
              <a:buFontTx/>
              <a:buChar char="-"/>
            </a:pPr>
            <a:r>
              <a:rPr lang="de-DE" dirty="0" smtClean="0"/>
              <a:t>We </a:t>
            </a:r>
            <a:r>
              <a:rPr lang="de-DE" b="1" dirty="0" smtClean="0"/>
              <a:t>do not build</a:t>
            </a:r>
            <a:r>
              <a:rPr lang="de-DE" dirty="0" smtClean="0"/>
              <a:t> our web app as one bigger picture</a:t>
            </a:r>
          </a:p>
          <a:p>
            <a:pPr>
              <a:buFontTx/>
              <a:buChar char="-"/>
            </a:pPr>
            <a:r>
              <a:rPr lang="de-DE" dirty="0" smtClean="0"/>
              <a:t>Why?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1. Introduction</a:t>
            </a:r>
            <a:endParaRPr lang="de-DE"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de-DE" dirty="0" smtClean="0"/>
              <a:t>Components:</a:t>
            </a:r>
            <a:endParaRPr lang="de-DE" b="1" u="sng" dirty="0"/>
          </a:p>
          <a:p>
            <a:pPr>
              <a:buFontTx/>
              <a:buChar char="-"/>
            </a:pPr>
            <a:r>
              <a:rPr lang="de-DE" dirty="0" smtClean="0"/>
              <a:t>Each component contains its separate container of code</a:t>
            </a:r>
          </a:p>
          <a:p>
            <a:pPr>
              <a:buFontTx/>
              <a:buChar char="-"/>
            </a:pPr>
            <a:r>
              <a:rPr lang="de-DE" dirty="0" smtClean="0"/>
              <a:t>We </a:t>
            </a:r>
            <a:r>
              <a:rPr lang="de-DE" b="1" dirty="0" smtClean="0"/>
              <a:t>do not build</a:t>
            </a:r>
            <a:r>
              <a:rPr lang="de-DE" dirty="0" smtClean="0"/>
              <a:t> our web app as one bigger picture</a:t>
            </a:r>
          </a:p>
          <a:p>
            <a:pPr>
              <a:buFontTx/>
              <a:buChar char="-"/>
            </a:pPr>
            <a:r>
              <a:rPr lang="de-DE" dirty="0" smtClean="0"/>
              <a:t>Why?</a:t>
            </a:r>
            <a:r>
              <a:rPr lang="de-DE" dirty="0"/>
              <a:t> </a:t>
            </a:r>
            <a:r>
              <a:rPr lang="de-DE" dirty="0" smtClean="0"/>
              <a:t>– It makes our code </a:t>
            </a:r>
            <a:r>
              <a:rPr lang="de-DE" b="1" u="sng" dirty="0" smtClean="0"/>
              <a:t>more manageable</a:t>
            </a:r>
            <a:r>
              <a:rPr lang="de-DE" dirty="0" smtClean="0"/>
              <a:t>, </a:t>
            </a:r>
            <a:r>
              <a:rPr lang="de-DE" b="1" u="sng" dirty="0" smtClean="0"/>
              <a:t>more maintanable</a:t>
            </a:r>
            <a:r>
              <a:rPr lang="de-DE" dirty="0" smtClean="0"/>
              <a:t> and </a:t>
            </a:r>
            <a:r>
              <a:rPr lang="de-DE" b="1" u="sng" dirty="0" smtClean="0"/>
              <a:t>more reusable</a:t>
            </a:r>
          </a:p>
          <a:p>
            <a:pPr>
              <a:buFontTx/>
              <a:buChar char="-"/>
            </a:pPr>
            <a:r>
              <a:rPr lang="de-DE" dirty="0" smtClean="0"/>
              <a:t>A react component is like a custom HTML element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2. Hallo World</a:t>
            </a:r>
            <a:endParaRPr lang="de-DE" dirty="0"/>
          </a:p>
        </p:txBody>
      </p:sp>
      <p:sp>
        <p:nvSpPr>
          <p:cNvPr id="3" name="Content Placeholder 2"/>
          <p:cNvSpPr>
            <a:spLocks noGrp="1"/>
          </p:cNvSpPr>
          <p:nvPr>
            <p:ph idx="1"/>
          </p:nvPr>
        </p:nvSpPr>
        <p:spPr/>
        <p:txBody>
          <a:bodyPr/>
          <a:lstStyle/>
          <a:p>
            <a:pPr>
              <a:buNone/>
            </a:pPr>
            <a:r>
              <a:rPr lang="de-DE" dirty="0" smtClean="0"/>
              <a:t>[coding]</a:t>
            </a:r>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Reasons for using React</a:t>
            </a:r>
            <a:endParaRPr lang="de-DE" dirty="0"/>
          </a:p>
        </p:txBody>
      </p:sp>
      <p:sp>
        <p:nvSpPr>
          <p:cNvPr id="4" name="Content Placeholder 3"/>
          <p:cNvSpPr>
            <a:spLocks noGrp="1"/>
          </p:cNvSpPr>
          <p:nvPr>
            <p:ph idx="1"/>
          </p:nvPr>
        </p:nvSpPr>
        <p:spPr/>
        <p:txBody>
          <a:bodyPr/>
          <a:lstStyle/>
          <a:p>
            <a:endParaRPr lang="de-DE"/>
          </a:p>
        </p:txBody>
      </p:sp>
      <p:pic>
        <p:nvPicPr>
          <p:cNvPr id="2050" name="Picture 2"/>
          <p:cNvPicPr>
            <a:picLocks noChangeAspect="1" noChangeArrowheads="1"/>
          </p:cNvPicPr>
          <p:nvPr/>
        </p:nvPicPr>
        <p:blipFill>
          <a:blip r:embed="rId2" cstate="print"/>
          <a:srcRect/>
          <a:stretch>
            <a:fillRect/>
          </a:stretch>
        </p:blipFill>
        <p:spPr bwMode="auto">
          <a:xfrm>
            <a:off x="1043608" y="1484784"/>
            <a:ext cx="7704856" cy="4989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Reasons for using React</a:t>
            </a:r>
            <a:endParaRPr lang="de-DE" dirty="0"/>
          </a:p>
        </p:txBody>
      </p:sp>
      <p:sp>
        <p:nvSpPr>
          <p:cNvPr id="4" name="Content Placeholder 3"/>
          <p:cNvSpPr>
            <a:spLocks noGrp="1"/>
          </p:cNvSpPr>
          <p:nvPr>
            <p:ph idx="1"/>
          </p:nvPr>
        </p:nvSpPr>
        <p:spPr/>
        <p:txBody>
          <a:bodyPr/>
          <a:lstStyle/>
          <a:p>
            <a:r>
              <a:rPr lang="de-DE" dirty="0" smtClean="0"/>
              <a:t>Creating Mobile Apps with </a:t>
            </a:r>
            <a:r>
              <a:rPr lang="de-DE" b="1" u="sng" dirty="0" smtClean="0"/>
              <a:t>React Native</a:t>
            </a:r>
            <a:r>
              <a:rPr lang="de-DE" dirty="0" smtClean="0"/>
              <a:t>, which is quite similar to React</a:t>
            </a:r>
          </a:p>
          <a:p>
            <a:r>
              <a:rPr lang="de-DE" dirty="0" smtClean="0"/>
              <a:t>Supports both iOS and Android environments</a:t>
            </a:r>
            <a:endParaRPr lang="de-D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On-screen Show (4:3)</PresentationFormat>
  <Paragraphs>186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React Part 1</vt:lpstr>
      <vt:lpstr>1. Agenda</vt:lpstr>
      <vt:lpstr>1. Introduction</vt:lpstr>
      <vt:lpstr>1. Introduction</vt:lpstr>
      <vt:lpstr>1. Introduction</vt:lpstr>
      <vt:lpstr>1. Introduction</vt:lpstr>
      <vt:lpstr>2. Hallo World</vt:lpstr>
      <vt:lpstr>3. Reasons for using React</vt:lpstr>
      <vt:lpstr>3. Reasons for using React</vt:lpstr>
      <vt:lpstr>3. Reasons for using React</vt:lpstr>
      <vt:lpstr>4. Components</vt:lpstr>
      <vt:lpstr>4. Components</vt:lpstr>
      <vt:lpstr>ES6 Excourse: Arrow Function VS Function</vt:lpstr>
      <vt:lpstr>6. Props and States</vt:lpstr>
      <vt:lpstr>7. Events</vt:lpstr>
      <vt:lpstr>8. Stateful VS Stateless Components</vt:lpstr>
      <vt:lpstr>9. Passing Method References between Components</vt:lpstr>
      <vt:lpstr>10. Task</vt:lpstr>
      <vt:lpstr>ES6 Excourse: Rest and Spread Operators</vt:lpstr>
      <vt:lpstr>11. Rendering Lists &amp; Conditional Content</vt:lpstr>
      <vt:lpstr>12. Task</vt:lpstr>
      <vt:lpstr>12. Task</vt:lpstr>
      <vt:lpstr>13. Component Lifecycles</vt:lpstr>
      <vt:lpstr>13. Component Lifecycles</vt:lpstr>
      <vt:lpstr>13. Component Lifecycles</vt:lpstr>
      <vt:lpstr>13. Component Lifecycles</vt:lpstr>
      <vt:lpstr>14. Async/Await</vt:lpstr>
      <vt:lpstr>14. Async/Await</vt:lpstr>
      <vt:lpstr>14. Async/Await</vt:lpstr>
      <vt:lpstr>14. Async/Await</vt:lpstr>
      <vt:lpstr>14. Async/Await</vt:lpstr>
      <vt:lpstr>14. Async/Await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Part 1</dc:title>
  <dc:creator>janwin</dc:creator>
  <cp:lastModifiedBy>janwin</cp:lastModifiedBy>
  <cp:revision>92</cp:revision>
  <dcterms:created xsi:type="dcterms:W3CDTF">2018-02-21T10:50:01Z</dcterms:created>
  <dcterms:modified xsi:type="dcterms:W3CDTF">2018-10-02T08:07:20Z</dcterms:modified>
</cp:coreProperties>
</file>