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0" r:id="rId6"/>
    <p:sldId id="265" r:id="rId7"/>
    <p:sldId id="266" r:id="rId8"/>
    <p:sldId id="258" r:id="rId9"/>
    <p:sldId id="261" r:id="rId10"/>
    <p:sldId id="267" r:id="rId11"/>
    <p:sldId id="264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86" autoAdjust="0"/>
  </p:normalViewPr>
  <p:slideViewPr>
    <p:cSldViewPr>
      <p:cViewPr varScale="1">
        <p:scale>
          <a:sx n="95" d="100"/>
          <a:sy n="95" d="100"/>
        </p:scale>
        <p:origin x="-21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0006-77E5-4675-88CB-E2A661CD8330}" type="datetimeFigureOut">
              <a:rPr lang="de-DE" smtClean="0"/>
              <a:pPr/>
              <a:t>29.06.2018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B69-2051-4749-8304-6F5FF22B5B9C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upload" TargetMode="External"/><Relationship Id="rId2" Type="http://schemas.openxmlformats.org/officeDocument/2006/relationships/hyperlink" Target="http://localhost:3000/searc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Project: Image Gallery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692696"/>
            <a:ext cx="2808312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2808312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79512" y="134076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Search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692696"/>
            <a:ext cx="2103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ImageGallery</a:t>
            </a:r>
            <a:endParaRPr lang="de-DE" sz="2800" dirty="0"/>
          </a:p>
        </p:txBody>
      </p:sp>
      <p:sp>
        <p:nvSpPr>
          <p:cNvPr id="9" name="Rectangle 8"/>
          <p:cNvSpPr/>
          <p:nvPr/>
        </p:nvSpPr>
        <p:spPr>
          <a:xfrm>
            <a:off x="1979712" y="1340768"/>
            <a:ext cx="6480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GO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544" y="2492896"/>
            <a:ext cx="194421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Select File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37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Upload Image: </a:t>
            </a:r>
            <a:r>
              <a:rPr lang="de-DE" dirty="0" smtClean="0"/>
              <a:t>Desktop</a:t>
            </a:r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683568" y="1772816"/>
            <a:ext cx="19442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UPLOAD IMAGE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7544" y="3573016"/>
            <a:ext cx="194421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Tag1, Tag2, Tag3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1600" y="3028851"/>
            <a:ext cx="936104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BROWSE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9552" y="4365104"/>
            <a:ext cx="172819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Upload Image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de-DE" dirty="0" smtClean="0"/>
              <a:t>Test the following API endpoints with Postman</a:t>
            </a:r>
          </a:p>
          <a:p>
            <a:pPr>
              <a:buNone/>
            </a:pPr>
            <a:r>
              <a:rPr lang="de-DE" dirty="0" smtClean="0"/>
              <a:t>or your browser, except c) which you should test with fileuploadexample.html</a:t>
            </a:r>
          </a:p>
          <a:p>
            <a:pPr>
              <a:buNone/>
            </a:pP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GET </a:t>
            </a:r>
            <a:r>
              <a:rPr lang="de-DE" dirty="0" smtClean="0">
                <a:hlinkClick r:id="rId2"/>
              </a:rPr>
              <a:t>http://localhost:3000/search</a:t>
            </a:r>
            <a:r>
              <a:rPr lang="de-DE" dirty="0" smtClean="0"/>
              <a:t> - returns all images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de-DE" dirty="0" smtClean="0"/>
              <a:t>GET </a:t>
            </a:r>
            <a:r>
              <a:rPr lang="de-DE" dirty="0" smtClean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localhost:3000/search</a:t>
            </a:r>
            <a:r>
              <a:rPr lang="de-DE" dirty="0" smtClean="0"/>
              <a:t>?q=tiger </a:t>
            </a:r>
            <a:r>
              <a:rPr lang="de-DE" dirty="0" smtClean="0"/>
              <a:t>- returns all </a:t>
            </a:r>
            <a:r>
              <a:rPr lang="de-DE" dirty="0" smtClean="0"/>
              <a:t>images that have at least one tag that includes the string „tiger“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de-DE" dirty="0" smtClean="0"/>
              <a:t>POST </a:t>
            </a:r>
            <a:r>
              <a:rPr lang="de-DE" dirty="0" smtClean="0">
                <a:hlinkClick r:id="rId3"/>
              </a:rPr>
              <a:t>http://localhost:3000/upload</a:t>
            </a:r>
            <a:r>
              <a:rPr lang="de-DE" dirty="0" smtClean="0"/>
              <a:t> - uploads a new image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1 - Analyze what you get as response.</a:t>
            </a:r>
          </a:p>
          <a:p>
            <a:pPr>
              <a:buNone/>
            </a:pPr>
            <a:r>
              <a:rPr lang="de-DE" dirty="0" smtClean="0"/>
              <a:t>2 – Extend your application to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- load all picture urls as thumbnails and details using the API endpoint a)</a:t>
            </a:r>
          </a:p>
          <a:p>
            <a:pPr>
              <a:buNone/>
            </a:pPr>
            <a:r>
              <a:rPr lang="de-DE" dirty="0" smtClean="0"/>
              <a:t>	- load certain picture thumbnails using the search textbox using b)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- upload an image using c), take a look at the example upload form in fileuploadexample.html and try to use that code for your own webapp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Take a look at </a:t>
            </a:r>
          </a:p>
          <a:p>
            <a:pPr lvl="1"/>
            <a:r>
              <a:rPr lang="de-DE" dirty="0" smtClean="0"/>
              <a:t>Fileuploadexample.html – Example how to upload a file to the server including tags etc.</a:t>
            </a:r>
          </a:p>
          <a:p>
            <a:pPr lvl="1"/>
            <a:r>
              <a:rPr lang="de-DE" dirty="0" smtClean="0"/>
              <a:t>Stoppropagation.html – about the propagation of events and how to control it</a:t>
            </a:r>
          </a:p>
          <a:p>
            <a:pPr lvl="1"/>
            <a:r>
              <a:rPr lang="de-DE" dirty="0" smtClean="0"/>
              <a:t>Delegateexample.html – delegation of click events for dynamic added elements to the DOM tree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Preparations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de-DE" dirty="0" smtClean="0"/>
              <a:t>1 – </a:t>
            </a:r>
            <a:r>
              <a:rPr lang="de-DE" dirty="0" smtClean="0"/>
              <a:t>Pull/Clone the latest</a:t>
            </a:r>
          </a:p>
          <a:p>
            <a:pPr marL="514350" indent="-514350">
              <a:buNone/>
            </a:pPr>
            <a:r>
              <a:rPr lang="de-DE" dirty="0" smtClean="0"/>
              <a:t>github.com/foobaroo/devugees8 repository.</a:t>
            </a:r>
          </a:p>
          <a:p>
            <a:pPr marL="514350" indent="-514350">
              <a:buNone/>
            </a:pPr>
            <a:r>
              <a:rPr lang="de-DE" dirty="0" smtClean="0"/>
              <a:t>2 – There, copy the folder /javascript/projects/imagegallery into your local Desktop/imagegallery (for example)</a:t>
            </a:r>
          </a:p>
          <a:p>
            <a:pPr marL="514350" indent="-514350">
              <a:buNone/>
            </a:pPr>
            <a:r>
              <a:rPr lang="de-DE" dirty="0" smtClean="0"/>
              <a:t>3 – step into your local Desktop/imagegallery and run </a:t>
            </a:r>
            <a:r>
              <a:rPr lang="de-DE" b="1" dirty="0" smtClean="0"/>
              <a:t>npm install</a:t>
            </a:r>
          </a:p>
          <a:p>
            <a:pPr marL="514350" indent="-514350">
              <a:buNone/>
            </a:pPr>
            <a:r>
              <a:rPr lang="de-DE" dirty="0" smtClean="0"/>
              <a:t>4 – after the node moduls have been installed, run </a:t>
            </a:r>
            <a:r>
              <a:rPr lang="de-DE" b="1" dirty="0" smtClean="0"/>
              <a:t>node server.js</a:t>
            </a:r>
            <a:endParaRPr lang="de-DE" dirty="0" smtClean="0"/>
          </a:p>
          <a:p>
            <a:pPr marL="514350" indent="-514350">
              <a:buNone/>
            </a:pPr>
            <a:r>
              <a:rPr lang="de-DE" dirty="0" smtClean="0"/>
              <a:t>5 – Go to your browser and open http://localhost:3000 , there you should see an empty website </a:t>
            </a:r>
          </a:p>
          <a:p>
            <a:pPr marL="514350" indent="-514350">
              <a:buNone/>
            </a:pPr>
            <a:r>
              <a:rPr lang="de-DE" dirty="0" smtClean="0"/>
              <a:t>6 – Therefore, go into the public/ folder and take a look at the index.html and styles.css – These are the files that you need to work with</a:t>
            </a:r>
          </a:p>
          <a:p>
            <a:pPr marL="514350" indent="-514350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de-DE" dirty="0" smtClean="0"/>
              <a:t>Implement </a:t>
            </a:r>
            <a:r>
              <a:rPr lang="de-DE" dirty="0" smtClean="0"/>
              <a:t>the responsive design as visualized </a:t>
            </a:r>
            <a:r>
              <a:rPr lang="de-DE" dirty="0" smtClean="0"/>
              <a:t>in </a:t>
            </a:r>
          </a:p>
          <a:p>
            <a:pPr marL="514350" indent="-514350">
              <a:buNone/>
            </a:pPr>
            <a:r>
              <a:rPr lang="de-DE" dirty="0" smtClean="0"/>
              <a:t>the following </a:t>
            </a:r>
            <a:r>
              <a:rPr lang="de-DE" dirty="0" smtClean="0"/>
              <a:t>slides with example images of your </a:t>
            </a:r>
            <a:endParaRPr lang="de-DE" dirty="0" smtClean="0"/>
          </a:p>
          <a:p>
            <a:pPr marL="514350" indent="-514350">
              <a:buNone/>
            </a:pPr>
            <a:r>
              <a:rPr lang="de-DE" dirty="0" smtClean="0"/>
              <a:t>choice. If you want, you can use Bootstrap.</a:t>
            </a:r>
            <a:endParaRPr lang="de-DE" dirty="0" smtClean="0"/>
          </a:p>
          <a:p>
            <a:pPr marL="514350" indent="-514350">
              <a:buNone/>
            </a:pPr>
            <a:endParaRPr lang="de-DE" dirty="0"/>
          </a:p>
          <a:p>
            <a:pPr marL="514350" indent="-514350">
              <a:buFontTx/>
              <a:buChar char="-"/>
            </a:pPr>
            <a:r>
              <a:rPr lang="de-DE" dirty="0" smtClean="0"/>
              <a:t>Each image is 350x200 pixels in thumbnail mode</a:t>
            </a:r>
          </a:p>
          <a:p>
            <a:pPr marL="514350" indent="-514350">
              <a:buFontTx/>
              <a:buChar char="-"/>
            </a:pPr>
            <a:r>
              <a:rPr lang="de-DE" dirty="0" smtClean="0"/>
              <a:t>When the user clicks on a thumbnail, the detail mode opens</a:t>
            </a:r>
          </a:p>
          <a:p>
            <a:pPr marL="914400" lvl="1" indent="-514350">
              <a:buFontTx/>
              <a:buChar char="-"/>
            </a:pPr>
            <a:r>
              <a:rPr lang="de-DE" dirty="0" smtClean="0"/>
              <a:t>A semi-transparent div will be shown with heigh and width 100%</a:t>
            </a:r>
          </a:p>
          <a:p>
            <a:pPr marL="914400" lvl="1" indent="-514350">
              <a:buFontTx/>
              <a:buChar char="-"/>
            </a:pPr>
            <a:r>
              <a:rPr lang="de-DE" dirty="0" smtClean="0"/>
              <a:t>On top of that, one div containing multiple divs showing the picture and „next“ and „previous“ buttons or arrow images</a:t>
            </a:r>
          </a:p>
          <a:p>
            <a:pPr marL="914400" lvl="1" indent="-514350">
              <a:buFontTx/>
              <a:buChar char="-"/>
            </a:pPr>
            <a:r>
              <a:rPr lang="de-DE" dirty="0" smtClean="0"/>
              <a:t>When the user clicks on the transparent div or on the cross, the detail mode will be left</a:t>
            </a:r>
          </a:p>
          <a:p>
            <a:pPr marL="914400" lvl="1" indent="-514350">
              <a:buFontTx/>
              <a:buChar char="-"/>
            </a:pPr>
            <a:r>
              <a:rPr lang="de-DE" dirty="0" smtClean="0"/>
              <a:t>In the mobile version, there is no transparent div needed</a:t>
            </a:r>
            <a:endParaRPr lang="de-DE" dirty="0" smtClean="0"/>
          </a:p>
          <a:p>
            <a:pPr marL="514350" indent="-514350"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770485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7704856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Search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2103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ImageGallery</a:t>
            </a:r>
            <a:endParaRPr lang="de-DE" sz="2800" dirty="0"/>
          </a:p>
        </p:txBody>
      </p:sp>
      <p:sp>
        <p:nvSpPr>
          <p:cNvPr id="9" name="Rectangle 8"/>
          <p:cNvSpPr/>
          <p:nvPr/>
        </p:nvSpPr>
        <p:spPr>
          <a:xfrm>
            <a:off x="1979712" y="1772816"/>
            <a:ext cx="6480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GO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834" y="244218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9042" y="244218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3258" y="244218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6834" y="388234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9042" y="388234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3258" y="388234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77474" y="244218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7474" y="388234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6834" y="53225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89042" y="53225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3258" y="53225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77474" y="53225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Desktop</a:t>
            </a:r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5796136" y="1772816"/>
            <a:ext cx="19442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UPLOAD IMAGE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1124744"/>
            <a:ext cx="770485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35496" y="2348880"/>
            <a:ext cx="7704856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7504" y="184482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Search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196752"/>
            <a:ext cx="2103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ImageGallery</a:t>
            </a:r>
            <a:endParaRPr lang="de-DE" sz="2800" dirty="0"/>
          </a:p>
        </p:txBody>
      </p:sp>
      <p:sp>
        <p:nvSpPr>
          <p:cNvPr id="9" name="Rectangle 8"/>
          <p:cNvSpPr/>
          <p:nvPr/>
        </p:nvSpPr>
        <p:spPr>
          <a:xfrm>
            <a:off x="1907704" y="1844824"/>
            <a:ext cx="6480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826" y="251419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17034" y="251419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1250" y="251419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826" y="395435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17034" y="395435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1250" y="395435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05466" y="251419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05466" y="395435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826" y="539451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17034" y="539451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1250" y="539451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05466" y="5394513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Image Detail: Desktop</a:t>
            </a:r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35496" y="1124744"/>
            <a:ext cx="7704856" cy="5688632"/>
          </a:xfrm>
          <a:prstGeom prst="rect">
            <a:avLst/>
          </a:prstGeom>
          <a:solidFill>
            <a:schemeClr val="bg1">
              <a:lumMod val="95000"/>
              <a:alpha val="79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7584" y="1196752"/>
            <a:ext cx="6192688" cy="547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72200" y="3645024"/>
            <a:ext cx="504056" cy="504056"/>
          </a:xfrm>
          <a:prstGeom prst="rightArrow">
            <a:avLst>
              <a:gd name="adj1" fmla="val 50000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ight Arrow 24"/>
          <p:cNvSpPr/>
          <p:nvPr/>
        </p:nvSpPr>
        <p:spPr>
          <a:xfrm rot="10800000">
            <a:off x="899593" y="3645023"/>
            <a:ext cx="504056" cy="504056"/>
          </a:xfrm>
          <a:prstGeom prst="rightArrow">
            <a:avLst>
              <a:gd name="adj1" fmla="val 50000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1475656" y="1196752"/>
            <a:ext cx="4824536" cy="5480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0232" y="1196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52320" y="177281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52320" y="1772816"/>
            <a:ext cx="1633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Transparent div</a:t>
            </a:r>
          </a:p>
          <a:p>
            <a:r>
              <a:rPr lang="de-DE" dirty="0" smtClean="0"/>
              <a:t>100% height</a:t>
            </a:r>
          </a:p>
          <a:p>
            <a:r>
              <a:rPr lang="de-DE" dirty="0" smtClean="0"/>
              <a:t>100% width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770485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7704856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Search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2103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ImageGallery</a:t>
            </a:r>
            <a:endParaRPr lang="de-DE" sz="2800" dirty="0"/>
          </a:p>
        </p:txBody>
      </p:sp>
      <p:sp>
        <p:nvSpPr>
          <p:cNvPr id="9" name="Rectangle 8"/>
          <p:cNvSpPr/>
          <p:nvPr/>
        </p:nvSpPr>
        <p:spPr>
          <a:xfrm>
            <a:off x="1979712" y="1772816"/>
            <a:ext cx="6480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GO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3688" y="2852936"/>
            <a:ext cx="259228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Select File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37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Upload Image: </a:t>
            </a:r>
            <a:r>
              <a:rPr lang="de-DE" dirty="0" smtClean="0"/>
              <a:t>Desktop</a:t>
            </a:r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5796136" y="1772816"/>
            <a:ext cx="19442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UPLOAD IMAGE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688" y="3573016"/>
            <a:ext cx="259228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Tag1, Tag2, Tag3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2852936"/>
            <a:ext cx="936104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BROWSE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59832" y="4365104"/>
            <a:ext cx="172819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Upload Image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932040" y="3789040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4208" y="3933056"/>
            <a:ext cx="2446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Take a look at </a:t>
            </a:r>
          </a:p>
          <a:p>
            <a:r>
              <a:rPr lang="de-DE" dirty="0" smtClean="0"/>
              <a:t>Fileuploadexample.html</a:t>
            </a:r>
          </a:p>
          <a:p>
            <a:r>
              <a:rPr lang="de-DE" dirty="0" smtClean="0"/>
              <a:t>For an example form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770485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7704856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Search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2103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ImageGallery</a:t>
            </a:r>
            <a:endParaRPr lang="de-DE" sz="2800" dirty="0"/>
          </a:p>
        </p:txBody>
      </p:sp>
      <p:sp>
        <p:nvSpPr>
          <p:cNvPr id="9" name="Rectangle 8"/>
          <p:cNvSpPr/>
          <p:nvPr/>
        </p:nvSpPr>
        <p:spPr>
          <a:xfrm>
            <a:off x="1979712" y="1772816"/>
            <a:ext cx="6480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GO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3688" y="2852936"/>
            <a:ext cx="259228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Select File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37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Upload Image: </a:t>
            </a:r>
            <a:r>
              <a:rPr lang="de-DE" dirty="0" smtClean="0"/>
              <a:t>Desktop</a:t>
            </a:r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5796136" y="1772816"/>
            <a:ext cx="19442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UPLOAD IMAGE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688" y="3573016"/>
            <a:ext cx="259228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Tag1, Tag2, Tag3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2852936"/>
            <a:ext cx="936104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BROWSE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59832" y="4725144"/>
            <a:ext cx="172819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Upload Image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568" y="1340768"/>
            <a:ext cx="7920880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After the Image Upload was successfull,</a:t>
            </a:r>
          </a:p>
          <a:p>
            <a:pPr algn="ctr"/>
            <a:r>
              <a:rPr lang="de-DE" dirty="0" smtClean="0"/>
              <a:t>The server will redirect you to</a:t>
            </a:r>
          </a:p>
          <a:p>
            <a:pPr algn="ctr"/>
            <a:r>
              <a:rPr lang="de-DE" dirty="0" smtClean="0">
                <a:hlinkClick r:id="rId2"/>
              </a:rPr>
              <a:t>http://localhost:3000/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692696"/>
            <a:ext cx="396044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2555776" y="1916832"/>
            <a:ext cx="3960440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627784" y="141277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Search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764704"/>
            <a:ext cx="2103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ImageGallery</a:t>
            </a:r>
            <a:endParaRPr lang="de-DE" sz="2800" dirty="0"/>
          </a:p>
        </p:txBody>
      </p:sp>
      <p:sp>
        <p:nvSpPr>
          <p:cNvPr id="9" name="Rectangle 8"/>
          <p:cNvSpPr/>
          <p:nvPr/>
        </p:nvSpPr>
        <p:spPr>
          <a:xfrm>
            <a:off x="4427984" y="1412776"/>
            <a:ext cx="6480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GO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5106" y="208214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7314" y="208214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5106" y="35223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7314" y="35223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5106" y="496246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37314" y="496246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Mobile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5148064" y="1412776"/>
            <a:ext cx="136815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UPLOAD IMAGE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692696"/>
            <a:ext cx="396044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2555776" y="1916832"/>
            <a:ext cx="3960440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627784" y="141277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Search 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764704"/>
            <a:ext cx="2103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ImageGallery</a:t>
            </a:r>
            <a:endParaRPr lang="de-DE" sz="2800" dirty="0"/>
          </a:p>
        </p:txBody>
      </p:sp>
      <p:sp>
        <p:nvSpPr>
          <p:cNvPr id="9" name="Rectangle 8"/>
          <p:cNvSpPr/>
          <p:nvPr/>
        </p:nvSpPr>
        <p:spPr>
          <a:xfrm>
            <a:off x="4427984" y="1412776"/>
            <a:ext cx="6480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5106" y="208214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7314" y="208214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5106" y="35223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7314" y="35223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5106" y="496246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37314" y="496246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Mobile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2555776" y="692696"/>
            <a:ext cx="3960440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030821" y="3194315"/>
            <a:ext cx="504056" cy="504056"/>
          </a:xfrm>
          <a:prstGeom prst="rightArrow">
            <a:avLst>
              <a:gd name="adj1" fmla="val 50000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ight Arrow 19"/>
          <p:cNvSpPr/>
          <p:nvPr/>
        </p:nvSpPr>
        <p:spPr>
          <a:xfrm rot="10800000">
            <a:off x="2611760" y="3229000"/>
            <a:ext cx="504056" cy="504056"/>
          </a:xfrm>
          <a:prstGeom prst="rightArrow">
            <a:avLst>
              <a:gd name="adj1" fmla="val 50000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3203848" y="692696"/>
            <a:ext cx="2736304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7647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On-screen Show 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Project: Image Gallery</vt:lpstr>
      <vt:lpstr>Preparations</vt:lpstr>
      <vt:lpstr>Task 1</vt:lpstr>
      <vt:lpstr>Slide 4</vt:lpstr>
      <vt:lpstr>Slide 5</vt:lpstr>
      <vt:lpstr>Slide 6</vt:lpstr>
      <vt:lpstr>Slide 7</vt:lpstr>
      <vt:lpstr>Slide 8</vt:lpstr>
      <vt:lpstr>Slide 9</vt:lpstr>
      <vt:lpstr>Slide 10</vt:lpstr>
      <vt:lpstr>Task 2</vt:lpstr>
      <vt:lpstr>Hints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Image Gallery</dc:title>
  <dc:creator>janwin</dc:creator>
  <cp:lastModifiedBy>janwin</cp:lastModifiedBy>
  <cp:revision>63</cp:revision>
  <dcterms:created xsi:type="dcterms:W3CDTF">2018-06-25T15:01:45Z</dcterms:created>
  <dcterms:modified xsi:type="dcterms:W3CDTF">2018-07-03T20:59:00Z</dcterms:modified>
</cp:coreProperties>
</file>