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5" r:id="rId8"/>
    <p:sldId id="267" r:id="rId9"/>
    <p:sldId id="268" r:id="rId10"/>
    <p:sldId id="269" r:id="rId11"/>
    <p:sldId id="266" r:id="rId12"/>
    <p:sldId id="272" r:id="rId13"/>
    <p:sldId id="271" r:id="rId14"/>
    <p:sldId id="273" r:id="rId15"/>
    <p:sldId id="274" r:id="rId16"/>
    <p:sldId id="275" r:id="rId17"/>
    <p:sldId id="278" r:id="rId18"/>
    <p:sldId id="276" r:id="rId19"/>
    <p:sldId id="280" r:id="rId20"/>
    <p:sldId id="277" r:id="rId21"/>
    <p:sldId id="279" r:id="rId22"/>
    <p:sldId id="281" r:id="rId23"/>
    <p:sldId id="284" r:id="rId24"/>
    <p:sldId id="283" r:id="rId25"/>
    <p:sldId id="285" r:id="rId26"/>
    <p:sldId id="286" r:id="rId27"/>
    <p:sldId id="287" r:id="rId28"/>
    <p:sldId id="282" r:id="rId2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C005D-E6BC-4FC2-A124-D440426ADDC9}" type="datetimeFigureOut">
              <a:rPr lang="de-DE" smtClean="0"/>
              <a:pPr/>
              <a:t>17.09.2018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441BD5D-1574-46BE-B41B-90433BE77A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C005D-E6BC-4FC2-A124-D440426ADDC9}" type="datetimeFigureOut">
              <a:rPr lang="de-DE" smtClean="0"/>
              <a:pPr/>
              <a:t>17.09.2018</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1BD5D-1574-46BE-B41B-90433BE77A86}"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3000/?activate=12345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NodeJS Part 6</a:t>
            </a:r>
            <a:br>
              <a:rPr lang="de-DE" dirty="0" smtClean="0"/>
            </a:br>
            <a:r>
              <a:rPr lang="de-DE" dirty="0" smtClean="0"/>
              <a:t>Sessions &amp; Cookies</a:t>
            </a:r>
            <a:endParaRPr lang="de-DE" dirty="0"/>
          </a:p>
        </p:txBody>
      </p:sp>
      <p:sp>
        <p:nvSpPr>
          <p:cNvPr id="3" name="Subtitle 2"/>
          <p:cNvSpPr>
            <a:spLocks noGrp="1"/>
          </p:cNvSpPr>
          <p:nvPr>
            <p:ph type="subTitle" idx="1"/>
          </p:nvPr>
        </p:nvSpPr>
        <p:spPr/>
        <p:txBody>
          <a:bodyPr/>
          <a:lstStyle/>
          <a:p>
            <a:r>
              <a:rPr lang="de-DE" dirty="0" smtClean="0"/>
              <a:t>jan.schulz@devugees.org</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normAutofit fontScale="92500" lnSpcReduction="20000"/>
          </a:bodyPr>
          <a:lstStyle/>
          <a:p>
            <a:r>
              <a:rPr lang="de-DE" b="1" dirty="0" smtClean="0"/>
              <a:t>Request: </a:t>
            </a:r>
            <a:r>
              <a:rPr lang="de-DE" dirty="0" smtClean="0"/>
              <a:t>HTTP packet sent from client to server („One coffee please“)</a:t>
            </a:r>
          </a:p>
          <a:p>
            <a:r>
              <a:rPr lang="de-DE" b="1" dirty="0" smtClean="0"/>
              <a:t>Response: </a:t>
            </a:r>
            <a:r>
              <a:rPr lang="de-DE" dirty="0" smtClean="0"/>
              <a:t>HTTP packet sent back from server to client after it received a Request („There you go – here it is“)</a:t>
            </a:r>
          </a:p>
          <a:p>
            <a:r>
              <a:rPr lang="de-DE" b="1" dirty="0" smtClean="0"/>
              <a:t>Transaction: </a:t>
            </a:r>
            <a:r>
              <a:rPr lang="de-DE" dirty="0" smtClean="0"/>
              <a:t>One pair of Requests and Responses („One coffee please“ – „There you go – here it is“)</a:t>
            </a:r>
          </a:p>
          <a:p>
            <a:r>
              <a:rPr lang="de-DE" b="1" dirty="0" smtClean="0"/>
              <a:t>Session: </a:t>
            </a:r>
            <a:r>
              <a:rPr lang="de-DE" dirty="0" smtClean="0"/>
              <a:t>A set of transactions</a:t>
            </a:r>
          </a:p>
          <a:p>
            <a:pPr lvl="1"/>
            <a:r>
              <a:rPr lang="de-DE" dirty="0" smtClean="0"/>
              <a:t>„One coffee please“ – „There you go – here it is“)</a:t>
            </a:r>
          </a:p>
          <a:p>
            <a:pPr lvl="1"/>
            <a:r>
              <a:rPr lang="de-DE" dirty="0" smtClean="0"/>
              <a:t>„One latte please“ – „Okay – here it is“)</a:t>
            </a:r>
          </a:p>
          <a:p>
            <a:pPr lvl="1"/>
            <a:r>
              <a:rPr lang="de-DE" dirty="0" smtClean="0"/>
              <a:t>„One espresso please“ – „Okay.“)</a:t>
            </a:r>
          </a:p>
          <a:p>
            <a:pPr lvl="1"/>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 Cookies &amp; Sessions</a:t>
            </a:r>
            <a:endParaRPr lang="de-DE" dirty="0"/>
          </a:p>
        </p:txBody>
      </p:sp>
      <p:sp>
        <p:nvSpPr>
          <p:cNvPr id="3" name="Content Placeholder 2"/>
          <p:cNvSpPr>
            <a:spLocks noGrp="1"/>
          </p:cNvSpPr>
          <p:nvPr>
            <p:ph idx="1"/>
          </p:nvPr>
        </p:nvSpPr>
        <p:spPr>
          <a:xfrm>
            <a:off x="457200" y="1600200"/>
            <a:ext cx="8229600" cy="4781127"/>
          </a:xfrm>
        </p:spPr>
        <p:txBody>
          <a:bodyPr>
            <a:normAutofit fontScale="92500" lnSpcReduction="20000"/>
          </a:bodyPr>
          <a:lstStyle/>
          <a:p>
            <a:r>
              <a:rPr lang="de-DE" b="1" dirty="0" smtClean="0"/>
              <a:t>Cookies: </a:t>
            </a:r>
            <a:r>
              <a:rPr lang="de-DE" dirty="0" smtClean="0"/>
              <a:t>is an ID that is sent in the HTTP-Header and identifies a session (saved mostly client-side).</a:t>
            </a:r>
          </a:p>
          <a:p>
            <a:r>
              <a:rPr lang="de-DE" b="1" dirty="0" smtClean="0"/>
              <a:t>Session: </a:t>
            </a:r>
            <a:r>
              <a:rPr lang="de-DE" dirty="0" smtClean="0"/>
              <a:t>A set of transactions, saved server-side mostly in the memory, as a file or on the database.</a:t>
            </a:r>
          </a:p>
          <a:p>
            <a:endParaRPr lang="de-DE" dirty="0"/>
          </a:p>
          <a:p>
            <a:r>
              <a:rPr lang="de-DE" dirty="0" smtClean="0"/>
              <a:t>No JavaScript necessary. When a browser receives a reponse, it automatically saves the cookie in all future requests. </a:t>
            </a:r>
          </a:p>
          <a:p>
            <a:r>
              <a:rPr lang="de-DE" dirty="0" smtClean="0"/>
              <a:t>Getting rid of cookies: delete them in browser configs.</a:t>
            </a:r>
          </a:p>
          <a:p>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 Session Authentication (1/4)</a:t>
            </a:r>
            <a:endParaRPr lang="de-DE" dirty="0"/>
          </a:p>
        </p:txBody>
      </p:sp>
      <p:sp>
        <p:nvSpPr>
          <p:cNvPr id="4" name="Rectangle 3"/>
          <p:cNvSpPr/>
          <p:nvPr/>
        </p:nvSpPr>
        <p:spPr>
          <a:xfrm>
            <a:off x="9716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USER</a:t>
            </a:r>
            <a:endParaRPr lang="de-DE" b="1" dirty="0">
              <a:solidFill>
                <a:schemeClr val="tx1"/>
              </a:solidFill>
            </a:endParaRPr>
          </a:p>
        </p:txBody>
      </p:sp>
      <p:sp>
        <p:nvSpPr>
          <p:cNvPr id="5" name="Rectangle 4"/>
          <p:cNvSpPr/>
          <p:nvPr/>
        </p:nvSpPr>
        <p:spPr>
          <a:xfrm>
            <a:off x="63722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HTTP</a:t>
            </a:r>
          </a:p>
          <a:p>
            <a:pPr algn="ctr"/>
            <a:r>
              <a:rPr lang="de-DE" b="1" dirty="0" smtClean="0">
                <a:solidFill>
                  <a:schemeClr val="tx1"/>
                </a:solidFill>
              </a:rPr>
              <a:t>SERVER</a:t>
            </a:r>
            <a:endParaRPr lang="de-DE" b="1" dirty="0">
              <a:solidFill>
                <a:schemeClr val="tx1"/>
              </a:solidFill>
            </a:endParaRPr>
          </a:p>
        </p:txBody>
      </p:sp>
      <p:cxnSp>
        <p:nvCxnSpPr>
          <p:cNvPr id="7" name="Straight Arrow Connector 6"/>
          <p:cNvCxnSpPr/>
          <p:nvPr/>
        </p:nvCxnSpPr>
        <p:spPr>
          <a:xfrm>
            <a:off x="2483768" y="4077072"/>
            <a:ext cx="396044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19872" y="2492896"/>
            <a:ext cx="2062809" cy="1477328"/>
          </a:xfrm>
          <a:prstGeom prst="rect">
            <a:avLst/>
          </a:prstGeom>
          <a:noFill/>
        </p:spPr>
        <p:txBody>
          <a:bodyPr wrap="none" rtlCol="0">
            <a:spAutoFit/>
          </a:bodyPr>
          <a:lstStyle/>
          <a:p>
            <a:r>
              <a:rPr lang="de-DE" dirty="0" smtClean="0"/>
              <a:t>      </a:t>
            </a:r>
            <a:r>
              <a:rPr lang="de-DE" b="1" u="sng" dirty="0" smtClean="0"/>
              <a:t>POST /login</a:t>
            </a:r>
          </a:p>
          <a:p>
            <a:r>
              <a:rPr lang="de-DE" dirty="0" smtClean="0"/>
              <a:t>{</a:t>
            </a:r>
          </a:p>
          <a:p>
            <a:r>
              <a:rPr lang="de-DE" dirty="0" smtClean="0"/>
              <a:t>   username:  ‘hallo‘,</a:t>
            </a:r>
          </a:p>
          <a:p>
            <a:r>
              <a:rPr lang="de-DE" dirty="0"/>
              <a:t> </a:t>
            </a:r>
            <a:r>
              <a:rPr lang="de-DE" dirty="0" smtClean="0"/>
              <a:t>  password: ‘world‘</a:t>
            </a:r>
          </a:p>
          <a:p>
            <a:r>
              <a:rPr lang="de-DE"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 Session Authentication (2/4)</a:t>
            </a:r>
            <a:endParaRPr lang="de-DE" dirty="0"/>
          </a:p>
        </p:txBody>
      </p:sp>
      <p:sp>
        <p:nvSpPr>
          <p:cNvPr id="4" name="Rectangle 3"/>
          <p:cNvSpPr/>
          <p:nvPr/>
        </p:nvSpPr>
        <p:spPr>
          <a:xfrm>
            <a:off x="9716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USER</a:t>
            </a:r>
            <a:endParaRPr lang="de-DE" b="1" dirty="0">
              <a:solidFill>
                <a:schemeClr val="tx1"/>
              </a:solidFill>
            </a:endParaRPr>
          </a:p>
        </p:txBody>
      </p:sp>
      <p:sp>
        <p:nvSpPr>
          <p:cNvPr id="5" name="Rectangle 4"/>
          <p:cNvSpPr/>
          <p:nvPr/>
        </p:nvSpPr>
        <p:spPr>
          <a:xfrm>
            <a:off x="63722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HTTP</a:t>
            </a:r>
          </a:p>
          <a:p>
            <a:pPr algn="ctr"/>
            <a:r>
              <a:rPr lang="de-DE" b="1" dirty="0" smtClean="0">
                <a:solidFill>
                  <a:schemeClr val="tx1"/>
                </a:solidFill>
              </a:rPr>
              <a:t>SERVER</a:t>
            </a:r>
            <a:endParaRPr lang="de-DE" b="1" dirty="0">
              <a:solidFill>
                <a:schemeClr val="tx1"/>
              </a:solidFill>
            </a:endParaRPr>
          </a:p>
        </p:txBody>
      </p:sp>
      <p:cxnSp>
        <p:nvCxnSpPr>
          <p:cNvPr id="7" name="Straight Arrow Connector 6"/>
          <p:cNvCxnSpPr/>
          <p:nvPr/>
        </p:nvCxnSpPr>
        <p:spPr>
          <a:xfrm>
            <a:off x="2483768" y="4077072"/>
            <a:ext cx="396044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19872" y="2492896"/>
            <a:ext cx="2062809" cy="1477328"/>
          </a:xfrm>
          <a:prstGeom prst="rect">
            <a:avLst/>
          </a:prstGeom>
          <a:noFill/>
        </p:spPr>
        <p:txBody>
          <a:bodyPr wrap="none" rtlCol="0">
            <a:spAutoFit/>
          </a:bodyPr>
          <a:lstStyle/>
          <a:p>
            <a:r>
              <a:rPr lang="de-DE" dirty="0" smtClean="0"/>
              <a:t>      </a:t>
            </a:r>
            <a:r>
              <a:rPr lang="de-DE" b="1" u="sng" dirty="0" smtClean="0"/>
              <a:t>POST /login</a:t>
            </a:r>
          </a:p>
          <a:p>
            <a:r>
              <a:rPr lang="de-DE" dirty="0" smtClean="0"/>
              <a:t>{</a:t>
            </a:r>
          </a:p>
          <a:p>
            <a:r>
              <a:rPr lang="de-DE" dirty="0" smtClean="0"/>
              <a:t>   username:  ‘hallo‘,</a:t>
            </a:r>
          </a:p>
          <a:p>
            <a:r>
              <a:rPr lang="de-DE" dirty="0"/>
              <a:t> </a:t>
            </a:r>
            <a:r>
              <a:rPr lang="de-DE" dirty="0" smtClean="0"/>
              <a:t>  password: ‘world‘</a:t>
            </a:r>
          </a:p>
          <a:p>
            <a:r>
              <a:rPr lang="de-DE" dirty="0"/>
              <a:t>}</a:t>
            </a:r>
          </a:p>
        </p:txBody>
      </p:sp>
      <p:cxnSp>
        <p:nvCxnSpPr>
          <p:cNvPr id="8" name="Straight Arrow Connector 7"/>
          <p:cNvCxnSpPr/>
          <p:nvPr/>
        </p:nvCxnSpPr>
        <p:spPr>
          <a:xfrm flipH="1">
            <a:off x="2555776" y="5949280"/>
            <a:ext cx="388843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1880" y="4365104"/>
            <a:ext cx="2364750" cy="1477328"/>
          </a:xfrm>
          <a:prstGeom prst="rect">
            <a:avLst/>
          </a:prstGeom>
          <a:noFill/>
        </p:spPr>
        <p:txBody>
          <a:bodyPr wrap="none" rtlCol="0">
            <a:spAutoFit/>
          </a:bodyPr>
          <a:lstStyle/>
          <a:p>
            <a:r>
              <a:rPr lang="de-DE" dirty="0" smtClean="0"/>
              <a:t>      </a:t>
            </a:r>
            <a:r>
              <a:rPr lang="de-DE" b="1" u="sng" dirty="0" smtClean="0"/>
              <a:t>RESPONSE /login</a:t>
            </a:r>
          </a:p>
          <a:p>
            <a:r>
              <a:rPr lang="de-DE" dirty="0" smtClean="0"/>
              <a:t>Header: Cookie-ID: 123</a:t>
            </a:r>
          </a:p>
          <a:p>
            <a:r>
              <a:rPr lang="de-DE" dirty="0" smtClean="0"/>
              <a:t>{</a:t>
            </a:r>
          </a:p>
          <a:p>
            <a:endParaRPr lang="de-DE" dirty="0" smtClean="0"/>
          </a:p>
          <a:p>
            <a:r>
              <a:rPr lang="de-DE" dirty="0" smtClean="0"/>
              <a:t>}</a:t>
            </a:r>
            <a:endParaRPr lang="de-DE" dirty="0"/>
          </a:p>
        </p:txBody>
      </p:sp>
      <p:sp>
        <p:nvSpPr>
          <p:cNvPr id="11" name="TextBox 10"/>
          <p:cNvSpPr txBox="1"/>
          <p:nvPr/>
        </p:nvSpPr>
        <p:spPr>
          <a:xfrm>
            <a:off x="6372200" y="4437112"/>
            <a:ext cx="2468946" cy="1200329"/>
          </a:xfrm>
          <a:prstGeom prst="rect">
            <a:avLst/>
          </a:prstGeom>
          <a:noFill/>
        </p:spPr>
        <p:txBody>
          <a:bodyPr wrap="none" rtlCol="0">
            <a:spAutoFit/>
          </a:bodyPr>
          <a:lstStyle/>
          <a:p>
            <a:r>
              <a:rPr lang="de-DE" dirty="0"/>
              <a:t>u</a:t>
            </a:r>
            <a:r>
              <a:rPr lang="de-DE" dirty="0" smtClean="0"/>
              <a:t>sername + password</a:t>
            </a:r>
          </a:p>
          <a:p>
            <a:r>
              <a:rPr lang="de-DE" dirty="0"/>
              <a:t>e</a:t>
            </a:r>
            <a:r>
              <a:rPr lang="de-DE" dirty="0" smtClean="0"/>
              <a:t>xists. create a </a:t>
            </a:r>
          </a:p>
          <a:p>
            <a:r>
              <a:rPr lang="de-DE" dirty="0" smtClean="0"/>
              <a:t>session </a:t>
            </a:r>
            <a:r>
              <a:rPr lang="de-DE" dirty="0"/>
              <a:t>o</a:t>
            </a:r>
            <a:r>
              <a:rPr lang="de-DE" dirty="0" smtClean="0"/>
              <a:t>bject and send </a:t>
            </a:r>
          </a:p>
          <a:p>
            <a:r>
              <a:rPr lang="de-DE" dirty="0" smtClean="0"/>
              <a:t>back cookie.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 Session Authentication (3/4)</a:t>
            </a:r>
            <a:endParaRPr lang="de-DE" dirty="0"/>
          </a:p>
        </p:txBody>
      </p:sp>
      <p:sp>
        <p:nvSpPr>
          <p:cNvPr id="4" name="Rectangle 3"/>
          <p:cNvSpPr/>
          <p:nvPr/>
        </p:nvSpPr>
        <p:spPr>
          <a:xfrm>
            <a:off x="9716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USER</a:t>
            </a:r>
            <a:endParaRPr lang="de-DE" b="1" dirty="0">
              <a:solidFill>
                <a:schemeClr val="tx1"/>
              </a:solidFill>
            </a:endParaRPr>
          </a:p>
        </p:txBody>
      </p:sp>
      <p:sp>
        <p:nvSpPr>
          <p:cNvPr id="5" name="Rectangle 4"/>
          <p:cNvSpPr/>
          <p:nvPr/>
        </p:nvSpPr>
        <p:spPr>
          <a:xfrm>
            <a:off x="63722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HTTP</a:t>
            </a:r>
          </a:p>
          <a:p>
            <a:pPr algn="ctr"/>
            <a:r>
              <a:rPr lang="de-DE" b="1" dirty="0" smtClean="0">
                <a:solidFill>
                  <a:schemeClr val="tx1"/>
                </a:solidFill>
              </a:rPr>
              <a:t>SERVER</a:t>
            </a:r>
            <a:endParaRPr lang="de-DE" b="1" dirty="0">
              <a:solidFill>
                <a:schemeClr val="tx1"/>
              </a:solidFill>
            </a:endParaRPr>
          </a:p>
        </p:txBody>
      </p:sp>
      <p:cxnSp>
        <p:nvCxnSpPr>
          <p:cNvPr id="7" name="Straight Arrow Connector 6"/>
          <p:cNvCxnSpPr/>
          <p:nvPr/>
        </p:nvCxnSpPr>
        <p:spPr>
          <a:xfrm>
            <a:off x="2483768" y="4077072"/>
            <a:ext cx="396044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19872" y="2492896"/>
            <a:ext cx="2364750" cy="1477328"/>
          </a:xfrm>
          <a:prstGeom prst="rect">
            <a:avLst/>
          </a:prstGeom>
          <a:noFill/>
        </p:spPr>
        <p:txBody>
          <a:bodyPr wrap="none" rtlCol="0">
            <a:spAutoFit/>
          </a:bodyPr>
          <a:lstStyle/>
          <a:p>
            <a:r>
              <a:rPr lang="de-DE" dirty="0" smtClean="0"/>
              <a:t>      </a:t>
            </a:r>
            <a:r>
              <a:rPr lang="de-DE" b="1" u="sng" dirty="0" smtClean="0"/>
              <a:t>GET /content</a:t>
            </a:r>
          </a:p>
          <a:p>
            <a:r>
              <a:rPr lang="de-DE" dirty="0" smtClean="0"/>
              <a:t>Header: Cookie-ID: 123</a:t>
            </a:r>
          </a:p>
          <a:p>
            <a:r>
              <a:rPr lang="de-DE" dirty="0" smtClean="0"/>
              <a:t>{</a:t>
            </a:r>
          </a:p>
          <a:p>
            <a:endParaRPr lang="de-DE" dirty="0" smtClean="0"/>
          </a:p>
          <a:p>
            <a:r>
              <a:rPr lang="de-DE" dirty="0" smtClean="0"/>
              <a:t>}</a:t>
            </a:r>
            <a:endParaRPr lang="de-D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 Session Authentication (4/4)</a:t>
            </a:r>
            <a:endParaRPr lang="de-DE" dirty="0"/>
          </a:p>
        </p:txBody>
      </p:sp>
      <p:sp>
        <p:nvSpPr>
          <p:cNvPr id="4" name="Rectangle 3"/>
          <p:cNvSpPr/>
          <p:nvPr/>
        </p:nvSpPr>
        <p:spPr>
          <a:xfrm>
            <a:off x="9716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USER</a:t>
            </a:r>
            <a:endParaRPr lang="de-DE" b="1" dirty="0">
              <a:solidFill>
                <a:schemeClr val="tx1"/>
              </a:solidFill>
            </a:endParaRPr>
          </a:p>
        </p:txBody>
      </p:sp>
      <p:sp>
        <p:nvSpPr>
          <p:cNvPr id="5" name="Rectangle 4"/>
          <p:cNvSpPr/>
          <p:nvPr/>
        </p:nvSpPr>
        <p:spPr>
          <a:xfrm>
            <a:off x="6372200" y="1700808"/>
            <a:ext cx="1512168" cy="648072"/>
          </a:xfrm>
          <a:prstGeom prst="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HTTP</a:t>
            </a:r>
          </a:p>
          <a:p>
            <a:pPr algn="ctr"/>
            <a:r>
              <a:rPr lang="de-DE" b="1" dirty="0" smtClean="0">
                <a:solidFill>
                  <a:schemeClr val="tx1"/>
                </a:solidFill>
              </a:rPr>
              <a:t>SERVER</a:t>
            </a:r>
            <a:endParaRPr lang="de-DE" b="1" dirty="0">
              <a:solidFill>
                <a:schemeClr val="tx1"/>
              </a:solidFill>
            </a:endParaRPr>
          </a:p>
        </p:txBody>
      </p:sp>
      <p:cxnSp>
        <p:nvCxnSpPr>
          <p:cNvPr id="7" name="Straight Arrow Connector 6"/>
          <p:cNvCxnSpPr/>
          <p:nvPr/>
        </p:nvCxnSpPr>
        <p:spPr>
          <a:xfrm>
            <a:off x="2483768" y="4077072"/>
            <a:ext cx="396044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19872" y="2492896"/>
            <a:ext cx="2364750" cy="1477328"/>
          </a:xfrm>
          <a:prstGeom prst="rect">
            <a:avLst/>
          </a:prstGeom>
          <a:noFill/>
        </p:spPr>
        <p:txBody>
          <a:bodyPr wrap="none" rtlCol="0">
            <a:spAutoFit/>
          </a:bodyPr>
          <a:lstStyle/>
          <a:p>
            <a:r>
              <a:rPr lang="de-DE" dirty="0" smtClean="0"/>
              <a:t>      </a:t>
            </a:r>
            <a:r>
              <a:rPr lang="de-DE" b="1" u="sng" dirty="0" smtClean="0"/>
              <a:t>GET /content</a:t>
            </a:r>
          </a:p>
          <a:p>
            <a:r>
              <a:rPr lang="de-DE" dirty="0" smtClean="0"/>
              <a:t>Header: Cookie-ID: 123</a:t>
            </a:r>
          </a:p>
          <a:p>
            <a:r>
              <a:rPr lang="de-DE" dirty="0" smtClean="0"/>
              <a:t>{</a:t>
            </a:r>
          </a:p>
          <a:p>
            <a:endParaRPr lang="de-DE" dirty="0" smtClean="0"/>
          </a:p>
          <a:p>
            <a:r>
              <a:rPr lang="de-DE" dirty="0" smtClean="0"/>
              <a:t>}</a:t>
            </a:r>
            <a:endParaRPr lang="de-DE" dirty="0"/>
          </a:p>
        </p:txBody>
      </p:sp>
      <p:cxnSp>
        <p:nvCxnSpPr>
          <p:cNvPr id="8" name="Straight Arrow Connector 7"/>
          <p:cNvCxnSpPr/>
          <p:nvPr/>
        </p:nvCxnSpPr>
        <p:spPr>
          <a:xfrm flipH="1">
            <a:off x="2555776" y="5949280"/>
            <a:ext cx="388843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1880" y="4365104"/>
            <a:ext cx="2959400" cy="1477328"/>
          </a:xfrm>
          <a:prstGeom prst="rect">
            <a:avLst/>
          </a:prstGeom>
          <a:noFill/>
        </p:spPr>
        <p:txBody>
          <a:bodyPr wrap="none" rtlCol="0">
            <a:spAutoFit/>
          </a:bodyPr>
          <a:lstStyle/>
          <a:p>
            <a:r>
              <a:rPr lang="de-DE" dirty="0" smtClean="0"/>
              <a:t>      </a:t>
            </a:r>
            <a:r>
              <a:rPr lang="de-DE" b="1" u="sng" dirty="0" smtClean="0"/>
              <a:t>RESPONSE /content</a:t>
            </a:r>
          </a:p>
          <a:p>
            <a:r>
              <a:rPr lang="de-DE" dirty="0" smtClean="0"/>
              <a:t>Header: Cookie-ID: 123</a:t>
            </a:r>
          </a:p>
          <a:p>
            <a:r>
              <a:rPr lang="de-DE" dirty="0" smtClean="0"/>
              <a:t>{</a:t>
            </a:r>
          </a:p>
          <a:p>
            <a:r>
              <a:rPr lang="de-DE" dirty="0"/>
              <a:t> </a:t>
            </a:r>
            <a:r>
              <a:rPr lang="de-DE" dirty="0" smtClean="0"/>
              <a:t>     &lt;div&gt;secret content&lt;/div&gt;</a:t>
            </a:r>
          </a:p>
          <a:p>
            <a:r>
              <a:rPr lang="de-DE" dirty="0" smtClean="0"/>
              <a:t>}</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0"/>
            <a:ext cx="8229600" cy="4853135"/>
          </a:xfrm>
        </p:spPr>
        <p:txBody>
          <a:bodyPr>
            <a:normAutofit/>
          </a:bodyPr>
          <a:lstStyle/>
          <a:p>
            <a:pPr marL="514350" indent="-514350">
              <a:buNone/>
            </a:pPr>
            <a:r>
              <a:rPr lang="de-DE" dirty="0" smtClean="0"/>
              <a:t>      </a:t>
            </a:r>
          </a:p>
          <a:p>
            <a:pPr>
              <a:buNone/>
            </a:pPr>
            <a:endParaRPr lang="de-DE" dirty="0"/>
          </a:p>
          <a:p>
            <a:pPr>
              <a:buNone/>
            </a:pPr>
            <a:endParaRPr lang="de-DE" dirty="0" smtClean="0"/>
          </a:p>
        </p:txBody>
      </p:sp>
      <p:pic>
        <p:nvPicPr>
          <p:cNvPr id="20482" name="Picture 2" descr="Bildergebnis für smiley"/>
          <p:cNvPicPr>
            <a:picLocks noChangeAspect="1" noChangeArrowheads="1"/>
          </p:cNvPicPr>
          <p:nvPr/>
        </p:nvPicPr>
        <p:blipFill>
          <a:blip r:embed="rId2" cstate="print"/>
          <a:srcRect/>
          <a:stretch>
            <a:fillRect/>
          </a:stretch>
        </p:blipFill>
        <p:spPr bwMode="auto">
          <a:xfrm>
            <a:off x="2267744" y="1700808"/>
            <a:ext cx="4686300" cy="46863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0"/>
            <a:ext cx="8229600" cy="4853135"/>
          </a:xfrm>
        </p:spPr>
        <p:txBody>
          <a:bodyPr>
            <a:normAutofit fontScale="85000" lnSpcReduction="20000"/>
          </a:bodyPr>
          <a:lstStyle/>
          <a:p>
            <a:pPr>
              <a:buNone/>
            </a:pPr>
            <a:r>
              <a:rPr lang="de-DE" dirty="0" smtClean="0"/>
              <a:t>Create a small Too-late-comer website with </a:t>
            </a:r>
          </a:p>
          <a:p>
            <a:pPr>
              <a:buNone/>
            </a:pPr>
            <a:r>
              <a:rPr lang="de-DE" dirty="0" smtClean="0"/>
              <a:t>Webpack, Jquery, Bootstrap and MongoDB. </a:t>
            </a:r>
          </a:p>
          <a:p>
            <a:pPr>
              <a:buNone/>
            </a:pPr>
            <a:r>
              <a:rPr lang="de-DE" dirty="0" smtClean="0"/>
              <a:t>The user can keep track of students who come too late. </a:t>
            </a:r>
          </a:p>
          <a:p>
            <a:pPr>
              <a:buNone/>
            </a:pPr>
            <a:endParaRPr lang="de-DE" dirty="0"/>
          </a:p>
          <a:p>
            <a:pPr marL="514350" indent="-514350">
              <a:buAutoNum type="arabicParenR"/>
            </a:pPr>
            <a:r>
              <a:rPr lang="de-DE" dirty="0" smtClean="0"/>
              <a:t>It has three navigation points. </a:t>
            </a:r>
          </a:p>
          <a:p>
            <a:pPr marL="914400" lvl="1" indent="-514350">
              <a:buAutoNum type="arabicParenR"/>
            </a:pPr>
            <a:r>
              <a:rPr lang="de-DE" dirty="0" smtClean="0"/>
              <a:t>Logout</a:t>
            </a:r>
          </a:p>
          <a:p>
            <a:pPr marL="914400" lvl="1" indent="-514350">
              <a:buAutoNum type="arabicParenR"/>
            </a:pPr>
            <a:r>
              <a:rPr lang="de-DE" dirty="0" smtClean="0"/>
              <a:t>New Later-Comer (a form where a new too-late comer can be saved)</a:t>
            </a:r>
          </a:p>
          <a:p>
            <a:pPr marL="914400" lvl="1" indent="-514350">
              <a:buAutoNum type="arabicParenR"/>
            </a:pPr>
            <a:r>
              <a:rPr lang="de-DE" dirty="0" smtClean="0"/>
              <a:t>History (shows a history of people coming too late)</a:t>
            </a:r>
          </a:p>
          <a:p>
            <a:pPr marL="914400" lvl="1" indent="-514350">
              <a:buNone/>
            </a:pPr>
            <a:endParaRPr lang="de-DE" dirty="0" smtClean="0"/>
          </a:p>
          <a:p>
            <a:pPr marL="914400" lvl="1" indent="-514350">
              <a:buNone/>
            </a:pPr>
            <a:r>
              <a:rPr lang="de-DE" dirty="0" smtClean="0"/>
              <a:t>By default, 3) is the landing page</a:t>
            </a:r>
          </a:p>
          <a:p>
            <a:pPr marL="514350" indent="-514350">
              <a:buNone/>
            </a:pPr>
            <a:r>
              <a:rPr lang="de-DE" dirty="0"/>
              <a:t> </a:t>
            </a:r>
            <a:r>
              <a:rPr lang="de-DE" dirty="0" smtClean="0"/>
              <a:t>     </a:t>
            </a:r>
          </a:p>
          <a:p>
            <a:pPr>
              <a:buNone/>
            </a:pPr>
            <a:endParaRPr lang="de-DE" dirty="0"/>
          </a:p>
          <a:p>
            <a:pPr>
              <a:buNone/>
            </a:pPr>
            <a:endParaRPr lang="de-DE"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1"/>
            <a:ext cx="8229600" cy="604664"/>
          </a:xfrm>
        </p:spPr>
        <p:txBody>
          <a:bodyPr/>
          <a:lstStyle/>
          <a:p>
            <a:pPr>
              <a:buNone/>
            </a:pPr>
            <a:r>
              <a:rPr lang="de-DE" dirty="0" smtClean="0"/>
              <a:t>1) New Too Later Comer GUI</a:t>
            </a:r>
            <a:endParaRPr lang="de-DE" dirty="0"/>
          </a:p>
        </p:txBody>
      </p:sp>
      <p:sp>
        <p:nvSpPr>
          <p:cNvPr id="4" name="Rectangle 3"/>
          <p:cNvSpPr/>
          <p:nvPr/>
        </p:nvSpPr>
        <p:spPr>
          <a:xfrm>
            <a:off x="611560" y="2420888"/>
            <a:ext cx="7920880" cy="40324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683568" y="2492896"/>
            <a:ext cx="7704856" cy="4320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smtClean="0">
                <a:solidFill>
                  <a:schemeClr val="tx1">
                    <a:lumMod val="95000"/>
                    <a:lumOff val="5000"/>
                  </a:schemeClr>
                </a:solidFill>
              </a:rPr>
              <a:t>Too-Late-Comer</a:t>
            </a:r>
            <a:endParaRPr lang="de-DE" b="1" dirty="0">
              <a:solidFill>
                <a:schemeClr val="tx1">
                  <a:lumMod val="95000"/>
                  <a:lumOff val="5000"/>
                </a:schemeClr>
              </a:solidFill>
            </a:endParaRPr>
          </a:p>
        </p:txBody>
      </p:sp>
      <p:sp>
        <p:nvSpPr>
          <p:cNvPr id="6" name="Rectangle 5"/>
          <p:cNvSpPr/>
          <p:nvPr/>
        </p:nvSpPr>
        <p:spPr>
          <a:xfrm>
            <a:off x="3347864" y="384380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Username</a:t>
            </a:r>
            <a:endParaRPr lang="de-DE" dirty="0">
              <a:solidFill>
                <a:schemeClr val="tx1">
                  <a:lumMod val="95000"/>
                  <a:lumOff val="5000"/>
                </a:schemeClr>
              </a:solidFill>
            </a:endParaRPr>
          </a:p>
        </p:txBody>
      </p:sp>
      <p:sp>
        <p:nvSpPr>
          <p:cNvPr id="9" name="Rectangle 8"/>
          <p:cNvSpPr/>
          <p:nvPr/>
        </p:nvSpPr>
        <p:spPr>
          <a:xfrm>
            <a:off x="3563888" y="5085184"/>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Login</a:t>
            </a:r>
            <a:endParaRPr lang="de-DE" dirty="0">
              <a:solidFill>
                <a:schemeClr val="tx1">
                  <a:lumMod val="95000"/>
                  <a:lumOff val="5000"/>
                </a:schemeClr>
              </a:solidFill>
            </a:endParaRPr>
          </a:p>
        </p:txBody>
      </p:sp>
      <p:sp>
        <p:nvSpPr>
          <p:cNvPr id="10" name="Rectangle 9"/>
          <p:cNvSpPr/>
          <p:nvPr/>
        </p:nvSpPr>
        <p:spPr>
          <a:xfrm>
            <a:off x="3347864" y="439248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Password</a:t>
            </a:r>
            <a:endParaRPr lang="de-DE" dirty="0">
              <a:solidFill>
                <a:schemeClr val="tx1">
                  <a:lumMod val="95000"/>
                  <a:lumOff val="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1"/>
            <a:ext cx="8229600" cy="604664"/>
          </a:xfrm>
        </p:spPr>
        <p:txBody>
          <a:bodyPr/>
          <a:lstStyle/>
          <a:p>
            <a:pPr>
              <a:buNone/>
            </a:pPr>
            <a:r>
              <a:rPr lang="de-DE" dirty="0" smtClean="0"/>
              <a:t>1) New Too Later Comer GUI</a:t>
            </a:r>
            <a:endParaRPr lang="de-DE" dirty="0"/>
          </a:p>
        </p:txBody>
      </p:sp>
      <p:sp>
        <p:nvSpPr>
          <p:cNvPr id="4" name="Rectangle 3"/>
          <p:cNvSpPr/>
          <p:nvPr/>
        </p:nvSpPr>
        <p:spPr>
          <a:xfrm>
            <a:off x="611560" y="2420888"/>
            <a:ext cx="7920880" cy="40324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683568" y="2492896"/>
            <a:ext cx="7704856" cy="4320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u="sng" dirty="0" smtClean="0">
                <a:solidFill>
                  <a:schemeClr val="tx1">
                    <a:lumMod val="95000"/>
                    <a:lumOff val="5000"/>
                  </a:schemeClr>
                </a:solidFill>
              </a:rPr>
              <a:t>New Too Later Comer </a:t>
            </a:r>
            <a:r>
              <a:rPr lang="de-DE" b="1" dirty="0" smtClean="0">
                <a:solidFill>
                  <a:schemeClr val="tx1">
                    <a:lumMod val="95000"/>
                    <a:lumOff val="5000"/>
                  </a:schemeClr>
                </a:solidFill>
              </a:rPr>
              <a:t>| History | Logout </a:t>
            </a:r>
            <a:endParaRPr lang="de-DE" b="1" dirty="0">
              <a:solidFill>
                <a:schemeClr val="tx1">
                  <a:lumMod val="95000"/>
                  <a:lumOff val="5000"/>
                </a:schemeClr>
              </a:solidFill>
            </a:endParaRPr>
          </a:p>
        </p:txBody>
      </p:sp>
      <p:sp>
        <p:nvSpPr>
          <p:cNvPr id="6" name="Rectangle 5"/>
          <p:cNvSpPr/>
          <p:nvPr/>
        </p:nvSpPr>
        <p:spPr>
          <a:xfrm>
            <a:off x="2051720" y="3284984"/>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Max Mustermann </a:t>
            </a:r>
            <a:endParaRPr lang="de-DE" dirty="0">
              <a:solidFill>
                <a:schemeClr val="tx1">
                  <a:lumMod val="95000"/>
                  <a:lumOff val="5000"/>
                </a:schemeClr>
              </a:solidFill>
            </a:endParaRPr>
          </a:p>
        </p:txBody>
      </p:sp>
      <p:sp>
        <p:nvSpPr>
          <p:cNvPr id="7" name="Rectangle 6"/>
          <p:cNvSpPr/>
          <p:nvPr/>
        </p:nvSpPr>
        <p:spPr>
          <a:xfrm>
            <a:off x="5724128" y="3284984"/>
            <a:ext cx="108012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9:35</a:t>
            </a:r>
            <a:endParaRPr lang="de-DE" dirty="0">
              <a:solidFill>
                <a:schemeClr val="tx1">
                  <a:lumMod val="95000"/>
                  <a:lumOff val="5000"/>
                </a:schemeClr>
              </a:solidFill>
            </a:endParaRPr>
          </a:p>
        </p:txBody>
      </p:sp>
      <p:sp>
        <p:nvSpPr>
          <p:cNvPr id="8" name="Rectangle 7"/>
          <p:cNvSpPr/>
          <p:nvPr/>
        </p:nvSpPr>
        <p:spPr>
          <a:xfrm>
            <a:off x="4283968" y="3284984"/>
            <a:ext cx="1368152"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12.02.2018</a:t>
            </a:r>
            <a:endParaRPr lang="de-DE" dirty="0">
              <a:solidFill>
                <a:schemeClr val="tx1">
                  <a:lumMod val="95000"/>
                  <a:lumOff val="5000"/>
                </a:schemeClr>
              </a:solidFill>
            </a:endParaRPr>
          </a:p>
        </p:txBody>
      </p:sp>
      <p:sp>
        <p:nvSpPr>
          <p:cNvPr id="9" name="Rectangle 8"/>
          <p:cNvSpPr/>
          <p:nvPr/>
        </p:nvSpPr>
        <p:spPr>
          <a:xfrm>
            <a:off x="3635896" y="4077072"/>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Add</a:t>
            </a:r>
            <a:endParaRPr lang="de-DE" dirty="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Content Placeholder 2"/>
          <p:cNvSpPr>
            <a:spLocks noGrp="1"/>
          </p:cNvSpPr>
          <p:nvPr>
            <p:ph idx="1"/>
          </p:nvPr>
        </p:nvSpPr>
        <p:spPr/>
        <p:txBody>
          <a:bodyPr/>
          <a:lstStyle/>
          <a:p>
            <a:pPr marL="514350" indent="-514350">
              <a:buAutoNum type="arabicPeriod"/>
            </a:pPr>
            <a:r>
              <a:rPr lang="de-DE" dirty="0" smtClean="0"/>
              <a:t>Stateless VS Stateful</a:t>
            </a:r>
          </a:p>
          <a:p>
            <a:pPr marL="514350" indent="-514350">
              <a:buAutoNum type="arabicPeriod"/>
            </a:pPr>
            <a:r>
              <a:rPr lang="de-DE" dirty="0" smtClean="0"/>
              <a:t>Cookies &amp; Sessions</a:t>
            </a:r>
          </a:p>
          <a:p>
            <a:pPr marL="514350" indent="-514350">
              <a:buAutoNum type="arabicPeriod"/>
            </a:pPr>
            <a:r>
              <a:rPr lang="de-DE" dirty="0" smtClean="0"/>
              <a:t>Session Authentication</a:t>
            </a:r>
          </a:p>
          <a:p>
            <a:pPr marL="514350" indent="-514350">
              <a:buAutoNum type="arabicPeriod"/>
            </a:pPr>
            <a:r>
              <a:rPr lang="de-DE" dirty="0" smtClean="0"/>
              <a:t>Task</a:t>
            </a:r>
          </a:p>
          <a:p>
            <a:pPr marL="514350" indent="-514350">
              <a:buAutoNum type="arabicPeriod"/>
            </a:pPr>
            <a:endParaRPr lang="de-DE"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1"/>
            <a:ext cx="8229600" cy="604664"/>
          </a:xfrm>
        </p:spPr>
        <p:txBody>
          <a:bodyPr/>
          <a:lstStyle/>
          <a:p>
            <a:pPr>
              <a:buNone/>
            </a:pPr>
            <a:r>
              <a:rPr lang="de-DE" dirty="0" smtClean="0"/>
              <a:t>1) History</a:t>
            </a:r>
            <a:endParaRPr lang="de-DE" dirty="0"/>
          </a:p>
        </p:txBody>
      </p:sp>
      <p:sp>
        <p:nvSpPr>
          <p:cNvPr id="4" name="Rectangle 3"/>
          <p:cNvSpPr/>
          <p:nvPr/>
        </p:nvSpPr>
        <p:spPr>
          <a:xfrm>
            <a:off x="611560" y="2420888"/>
            <a:ext cx="7920880" cy="40324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683568" y="2492896"/>
            <a:ext cx="7704856" cy="4320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smtClean="0">
                <a:solidFill>
                  <a:schemeClr val="tx1">
                    <a:lumMod val="95000"/>
                    <a:lumOff val="5000"/>
                  </a:schemeClr>
                </a:solidFill>
              </a:rPr>
              <a:t>New Too Later Comer | </a:t>
            </a:r>
            <a:r>
              <a:rPr lang="de-DE" b="1" u="sng" dirty="0" smtClean="0">
                <a:solidFill>
                  <a:schemeClr val="tx1">
                    <a:lumMod val="95000"/>
                    <a:lumOff val="5000"/>
                  </a:schemeClr>
                </a:solidFill>
              </a:rPr>
              <a:t>History</a:t>
            </a:r>
            <a:r>
              <a:rPr lang="de-DE" b="1" dirty="0" smtClean="0">
                <a:solidFill>
                  <a:schemeClr val="tx1">
                    <a:lumMod val="95000"/>
                    <a:lumOff val="5000"/>
                  </a:schemeClr>
                </a:solidFill>
              </a:rPr>
              <a:t> | Logout </a:t>
            </a:r>
            <a:endParaRPr lang="de-DE" b="1" dirty="0">
              <a:solidFill>
                <a:schemeClr val="tx1">
                  <a:lumMod val="95000"/>
                  <a:lumOff val="5000"/>
                </a:schemeClr>
              </a:solidFill>
            </a:endParaRPr>
          </a:p>
        </p:txBody>
      </p:sp>
      <p:graphicFrame>
        <p:nvGraphicFramePr>
          <p:cNvPr id="10" name="Table 9"/>
          <p:cNvGraphicFramePr>
            <a:graphicFrameLocks noGrp="1"/>
          </p:cNvGraphicFramePr>
          <p:nvPr/>
        </p:nvGraphicFramePr>
        <p:xfrm>
          <a:off x="683568" y="3140968"/>
          <a:ext cx="7704856" cy="2088232"/>
        </p:xfrm>
        <a:graphic>
          <a:graphicData uri="http://schemas.openxmlformats.org/drawingml/2006/table">
            <a:tbl>
              <a:tblPr firstRow="1" bandRow="1">
                <a:tableStyleId>{5C22544A-7EE6-4342-B048-85BDC9FD1C3A}</a:tableStyleId>
              </a:tblPr>
              <a:tblGrid>
                <a:gridCol w="1359680"/>
                <a:gridCol w="1304616"/>
                <a:gridCol w="1584176"/>
                <a:gridCol w="1578730"/>
                <a:gridCol w="1877654"/>
              </a:tblGrid>
              <a:tr h="840630">
                <a:tc>
                  <a:txBody>
                    <a:bodyPr/>
                    <a:lstStyle/>
                    <a:p>
                      <a:r>
                        <a:rPr lang="de-DE" dirty="0" smtClean="0"/>
                        <a:t>Name</a:t>
                      </a:r>
                      <a:endParaRPr lang="de-DE" dirty="0"/>
                    </a:p>
                  </a:txBody>
                  <a:tcPr/>
                </a:tc>
                <a:tc>
                  <a:txBody>
                    <a:bodyPr/>
                    <a:lstStyle/>
                    <a:p>
                      <a:r>
                        <a:rPr lang="de-DE" dirty="0" smtClean="0"/>
                        <a:t>Date</a:t>
                      </a:r>
                      <a:endParaRPr lang="de-DE" dirty="0"/>
                    </a:p>
                  </a:txBody>
                  <a:tcPr/>
                </a:tc>
                <a:tc>
                  <a:txBody>
                    <a:bodyPr/>
                    <a:lstStyle/>
                    <a:p>
                      <a:r>
                        <a:rPr lang="de-DE" dirty="0" smtClean="0"/>
                        <a:t>Time</a:t>
                      </a:r>
                      <a:endParaRPr lang="de-DE" dirty="0"/>
                    </a:p>
                  </a:txBody>
                  <a:tcPr/>
                </a:tc>
                <a:tc>
                  <a:txBody>
                    <a:bodyPr/>
                    <a:lstStyle/>
                    <a:p>
                      <a:r>
                        <a:rPr lang="de-DE" dirty="0" smtClean="0"/>
                        <a:t>Minutes too late</a:t>
                      </a:r>
                      <a:endParaRPr lang="de-DE" dirty="0"/>
                    </a:p>
                  </a:txBody>
                  <a:tcPr/>
                </a:tc>
                <a:tc>
                  <a:txBody>
                    <a:bodyPr/>
                    <a:lstStyle/>
                    <a:p>
                      <a:r>
                        <a:rPr lang="de-DE" dirty="0" smtClean="0"/>
                        <a:t>Action</a:t>
                      </a:r>
                      <a:endParaRPr lang="de-DE" dirty="0"/>
                    </a:p>
                  </a:txBody>
                  <a:tcPr/>
                </a:tc>
              </a:tr>
              <a:tr h="760570">
                <a:tc>
                  <a:txBody>
                    <a:bodyPr/>
                    <a:lstStyle/>
                    <a:p>
                      <a:r>
                        <a:rPr lang="de-DE" sz="1600" dirty="0" smtClean="0"/>
                        <a:t>Max Mustermann</a:t>
                      </a:r>
                      <a:endParaRPr lang="de-DE" sz="1600" dirty="0"/>
                    </a:p>
                  </a:txBody>
                  <a:tcPr/>
                </a:tc>
                <a:tc>
                  <a:txBody>
                    <a:bodyPr/>
                    <a:lstStyle/>
                    <a:p>
                      <a:r>
                        <a:rPr lang="de-DE" sz="1600" dirty="0" smtClean="0"/>
                        <a:t>11.02.2018</a:t>
                      </a:r>
                      <a:endParaRPr lang="de-DE" sz="1600" dirty="0"/>
                    </a:p>
                  </a:txBody>
                  <a:tcPr/>
                </a:tc>
                <a:tc>
                  <a:txBody>
                    <a:bodyPr/>
                    <a:lstStyle/>
                    <a:p>
                      <a:r>
                        <a:rPr lang="de-DE" sz="1600" dirty="0" smtClean="0"/>
                        <a:t>09:30</a:t>
                      </a:r>
                      <a:endParaRPr lang="de-DE" sz="1600" dirty="0"/>
                    </a:p>
                  </a:txBody>
                  <a:tcPr/>
                </a:tc>
                <a:tc>
                  <a:txBody>
                    <a:bodyPr/>
                    <a:lstStyle/>
                    <a:p>
                      <a:r>
                        <a:rPr lang="de-DE" sz="1600" dirty="0" smtClean="0"/>
                        <a:t>15</a:t>
                      </a:r>
                      <a:endParaRPr lang="de-DE" sz="1600" dirty="0"/>
                    </a:p>
                  </a:txBody>
                  <a:tcPr/>
                </a:tc>
                <a:tc>
                  <a:txBody>
                    <a:bodyPr/>
                    <a:lstStyle/>
                    <a:p>
                      <a:endParaRPr lang="de-DE" sz="1600" dirty="0"/>
                    </a:p>
                  </a:txBody>
                  <a:tcPr/>
                </a:tc>
              </a:tr>
              <a:tr h="487032">
                <a:tc>
                  <a:txBody>
                    <a:bodyPr/>
                    <a:lstStyle/>
                    <a:p>
                      <a:r>
                        <a:rPr lang="de-DE" sz="1600" dirty="0" smtClean="0"/>
                        <a:t>Julia Müller</a:t>
                      </a:r>
                      <a:endParaRPr lang="de-DE" sz="1600" dirty="0"/>
                    </a:p>
                  </a:txBody>
                  <a:tcPr/>
                </a:tc>
                <a:tc>
                  <a:txBody>
                    <a:bodyPr/>
                    <a:lstStyle/>
                    <a:p>
                      <a:r>
                        <a:rPr lang="de-DE" sz="1600" dirty="0" smtClean="0"/>
                        <a:t>11.02.2018</a:t>
                      </a:r>
                      <a:endParaRPr lang="de-DE" sz="1600" dirty="0"/>
                    </a:p>
                  </a:txBody>
                  <a:tcPr/>
                </a:tc>
                <a:tc>
                  <a:txBody>
                    <a:bodyPr/>
                    <a:lstStyle/>
                    <a:p>
                      <a:r>
                        <a:rPr lang="de-DE" sz="1600" dirty="0" smtClean="0"/>
                        <a:t>09:45</a:t>
                      </a:r>
                      <a:endParaRPr lang="de-DE" sz="1600" dirty="0"/>
                    </a:p>
                  </a:txBody>
                  <a:tcPr/>
                </a:tc>
                <a:tc>
                  <a:txBody>
                    <a:bodyPr/>
                    <a:lstStyle/>
                    <a:p>
                      <a:r>
                        <a:rPr lang="de-DE" sz="1600" dirty="0" smtClean="0"/>
                        <a:t>30</a:t>
                      </a:r>
                      <a:endParaRPr lang="de-DE" sz="1600" dirty="0"/>
                    </a:p>
                  </a:txBody>
                  <a:tcPr/>
                </a:tc>
                <a:tc>
                  <a:txBody>
                    <a:bodyPr/>
                    <a:lstStyle/>
                    <a:p>
                      <a:endParaRPr lang="de-DE" sz="1600" dirty="0"/>
                    </a:p>
                  </a:txBody>
                  <a:tcPr/>
                </a:tc>
              </a:tr>
            </a:tbl>
          </a:graphicData>
        </a:graphic>
      </p:graphicFrame>
      <p:sp>
        <p:nvSpPr>
          <p:cNvPr id="12" name="Rectangle 11"/>
          <p:cNvSpPr/>
          <p:nvPr/>
        </p:nvSpPr>
        <p:spPr>
          <a:xfrm>
            <a:off x="6626324" y="4176464"/>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Delete</a:t>
            </a:r>
            <a:endParaRPr lang="de-DE" dirty="0">
              <a:solidFill>
                <a:schemeClr val="tx1">
                  <a:lumMod val="95000"/>
                  <a:lumOff val="5000"/>
                </a:schemeClr>
              </a:solidFill>
            </a:endParaRPr>
          </a:p>
        </p:txBody>
      </p:sp>
      <p:sp>
        <p:nvSpPr>
          <p:cNvPr id="13" name="Rectangle 12"/>
          <p:cNvSpPr/>
          <p:nvPr/>
        </p:nvSpPr>
        <p:spPr>
          <a:xfrm>
            <a:off x="6631657" y="4809678"/>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Delete</a:t>
            </a:r>
            <a:endParaRPr lang="de-DE" dirty="0">
              <a:solidFill>
                <a:schemeClr val="tx1">
                  <a:lumMod val="95000"/>
                  <a:lumOff val="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1"/>
            <a:ext cx="8229600" cy="604664"/>
          </a:xfrm>
        </p:spPr>
        <p:txBody>
          <a:bodyPr/>
          <a:lstStyle/>
          <a:p>
            <a:pPr>
              <a:buNone/>
            </a:pPr>
            <a:r>
              <a:rPr lang="de-DE" dirty="0" smtClean="0"/>
              <a:t>1) Login/Logout</a:t>
            </a:r>
            <a:endParaRPr lang="de-DE" dirty="0"/>
          </a:p>
        </p:txBody>
      </p:sp>
      <p:sp>
        <p:nvSpPr>
          <p:cNvPr id="4" name="Rectangle 3"/>
          <p:cNvSpPr/>
          <p:nvPr/>
        </p:nvSpPr>
        <p:spPr>
          <a:xfrm>
            <a:off x="683568" y="2420888"/>
            <a:ext cx="7920880" cy="40324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dirty="0">
              <a:solidFill>
                <a:schemeClr val="tx1">
                  <a:lumMod val="95000"/>
                  <a:lumOff val="5000"/>
                </a:schemeClr>
              </a:solidFill>
            </a:endParaRPr>
          </a:p>
        </p:txBody>
      </p:sp>
      <p:sp>
        <p:nvSpPr>
          <p:cNvPr id="5" name="Rectangle 4"/>
          <p:cNvSpPr/>
          <p:nvPr/>
        </p:nvSpPr>
        <p:spPr>
          <a:xfrm>
            <a:off x="683568" y="2492896"/>
            <a:ext cx="7704856" cy="4320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smtClean="0">
                <a:solidFill>
                  <a:schemeClr val="tx1">
                    <a:lumMod val="95000"/>
                    <a:lumOff val="5000"/>
                  </a:schemeClr>
                </a:solidFill>
              </a:rPr>
              <a:t>Too-Late-Comer</a:t>
            </a:r>
            <a:endParaRPr lang="de-DE" b="1" dirty="0">
              <a:solidFill>
                <a:schemeClr val="tx1">
                  <a:lumMod val="95000"/>
                  <a:lumOff val="5000"/>
                </a:schemeClr>
              </a:solidFill>
            </a:endParaRPr>
          </a:p>
        </p:txBody>
      </p:sp>
      <p:sp>
        <p:nvSpPr>
          <p:cNvPr id="9" name="Rectangle 8"/>
          <p:cNvSpPr/>
          <p:nvPr/>
        </p:nvSpPr>
        <p:spPr>
          <a:xfrm>
            <a:off x="3347864" y="384380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Username</a:t>
            </a:r>
            <a:endParaRPr lang="de-DE" dirty="0">
              <a:solidFill>
                <a:schemeClr val="tx1">
                  <a:lumMod val="95000"/>
                  <a:lumOff val="5000"/>
                </a:schemeClr>
              </a:solidFill>
            </a:endParaRPr>
          </a:p>
        </p:txBody>
      </p:sp>
      <p:sp>
        <p:nvSpPr>
          <p:cNvPr id="11" name="Rectangle 10"/>
          <p:cNvSpPr/>
          <p:nvPr/>
        </p:nvSpPr>
        <p:spPr>
          <a:xfrm>
            <a:off x="3563888" y="5085184"/>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Login</a:t>
            </a:r>
            <a:endParaRPr lang="de-DE" dirty="0">
              <a:solidFill>
                <a:schemeClr val="tx1">
                  <a:lumMod val="95000"/>
                  <a:lumOff val="5000"/>
                </a:schemeClr>
              </a:solidFill>
            </a:endParaRPr>
          </a:p>
        </p:txBody>
      </p:sp>
      <p:sp>
        <p:nvSpPr>
          <p:cNvPr id="14" name="Rectangle 13"/>
          <p:cNvSpPr/>
          <p:nvPr/>
        </p:nvSpPr>
        <p:spPr>
          <a:xfrm>
            <a:off x="3347864" y="439248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Password</a:t>
            </a:r>
            <a:endParaRPr lang="de-DE" dirty="0">
              <a:solidFill>
                <a:schemeClr val="tx1">
                  <a:lumMod val="95000"/>
                  <a:lumOff val="5000"/>
                </a:schemeClr>
              </a:solidFill>
            </a:endParaRPr>
          </a:p>
        </p:txBody>
      </p:sp>
      <p:sp>
        <p:nvSpPr>
          <p:cNvPr id="15" name="TextBox 14"/>
          <p:cNvSpPr txBox="1"/>
          <p:nvPr/>
        </p:nvSpPr>
        <p:spPr>
          <a:xfrm>
            <a:off x="3275856" y="3356992"/>
            <a:ext cx="2439642" cy="369332"/>
          </a:xfrm>
          <a:prstGeom prst="rect">
            <a:avLst/>
          </a:prstGeom>
          <a:noFill/>
        </p:spPr>
        <p:txBody>
          <a:bodyPr wrap="none" rtlCol="0">
            <a:spAutoFit/>
          </a:bodyPr>
          <a:lstStyle/>
          <a:p>
            <a:r>
              <a:rPr lang="de-DE" dirty="0" smtClean="0"/>
              <a:t>You are logged out now.</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p:txBody>
          <a:bodyPr/>
          <a:lstStyle/>
          <a:p>
            <a:pPr marL="514350" indent="-514350">
              <a:buNone/>
            </a:pPr>
            <a:r>
              <a:rPr lang="de-DE" dirty="0" smtClean="0"/>
              <a:t>2.  Extend the /login POST that it looks up username and password on a DB of your choice -&gt; Mongo or MySQL. Also add an information that logs WHEN the user has logged in -&gt; date and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a:xfrm>
            <a:off x="457200" y="1600201"/>
            <a:ext cx="8229600" cy="604664"/>
          </a:xfrm>
        </p:spPr>
        <p:txBody>
          <a:bodyPr/>
          <a:lstStyle/>
          <a:p>
            <a:pPr>
              <a:buNone/>
            </a:pPr>
            <a:r>
              <a:rPr lang="de-DE" dirty="0" smtClean="0"/>
              <a:t>3. Add a signup form to the start page</a:t>
            </a:r>
            <a:endParaRPr lang="de-DE" dirty="0"/>
          </a:p>
        </p:txBody>
      </p:sp>
      <p:sp>
        <p:nvSpPr>
          <p:cNvPr id="4" name="Rectangle 3"/>
          <p:cNvSpPr/>
          <p:nvPr/>
        </p:nvSpPr>
        <p:spPr>
          <a:xfrm>
            <a:off x="611560" y="2420888"/>
            <a:ext cx="7920880" cy="40324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683568" y="2492896"/>
            <a:ext cx="7704856" cy="432048"/>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smtClean="0">
                <a:solidFill>
                  <a:schemeClr val="tx1">
                    <a:lumMod val="95000"/>
                    <a:lumOff val="5000"/>
                  </a:schemeClr>
                </a:solidFill>
              </a:rPr>
              <a:t>Too-Late-Comer</a:t>
            </a:r>
            <a:endParaRPr lang="de-DE" b="1" dirty="0">
              <a:solidFill>
                <a:schemeClr val="tx1">
                  <a:lumMod val="95000"/>
                  <a:lumOff val="5000"/>
                </a:schemeClr>
              </a:solidFill>
            </a:endParaRPr>
          </a:p>
        </p:txBody>
      </p:sp>
      <p:sp>
        <p:nvSpPr>
          <p:cNvPr id="6" name="Rectangle 5"/>
          <p:cNvSpPr/>
          <p:nvPr/>
        </p:nvSpPr>
        <p:spPr>
          <a:xfrm>
            <a:off x="1547664" y="384380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Email</a:t>
            </a:r>
            <a:endParaRPr lang="de-DE" dirty="0">
              <a:solidFill>
                <a:schemeClr val="tx1">
                  <a:lumMod val="95000"/>
                  <a:lumOff val="5000"/>
                </a:schemeClr>
              </a:solidFill>
            </a:endParaRPr>
          </a:p>
        </p:txBody>
      </p:sp>
      <p:sp>
        <p:nvSpPr>
          <p:cNvPr id="9" name="Rectangle 8"/>
          <p:cNvSpPr/>
          <p:nvPr/>
        </p:nvSpPr>
        <p:spPr>
          <a:xfrm>
            <a:off x="1763688" y="5085184"/>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Login</a:t>
            </a:r>
            <a:endParaRPr lang="de-DE" dirty="0">
              <a:solidFill>
                <a:schemeClr val="tx1">
                  <a:lumMod val="95000"/>
                  <a:lumOff val="5000"/>
                </a:schemeClr>
              </a:solidFill>
            </a:endParaRPr>
          </a:p>
        </p:txBody>
      </p:sp>
      <p:sp>
        <p:nvSpPr>
          <p:cNvPr id="10" name="Rectangle 9"/>
          <p:cNvSpPr/>
          <p:nvPr/>
        </p:nvSpPr>
        <p:spPr>
          <a:xfrm>
            <a:off x="1547664" y="439248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Password</a:t>
            </a:r>
            <a:endParaRPr lang="de-DE" dirty="0">
              <a:solidFill>
                <a:schemeClr val="tx1">
                  <a:lumMod val="95000"/>
                  <a:lumOff val="5000"/>
                </a:schemeClr>
              </a:solidFill>
            </a:endParaRPr>
          </a:p>
        </p:txBody>
      </p:sp>
      <p:sp>
        <p:nvSpPr>
          <p:cNvPr id="11" name="Rectangle 10"/>
          <p:cNvSpPr/>
          <p:nvPr/>
        </p:nvSpPr>
        <p:spPr>
          <a:xfrm>
            <a:off x="4788024" y="3842617"/>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Email</a:t>
            </a:r>
            <a:endParaRPr lang="de-DE" dirty="0">
              <a:solidFill>
                <a:schemeClr val="tx1">
                  <a:lumMod val="95000"/>
                  <a:lumOff val="5000"/>
                </a:schemeClr>
              </a:solidFill>
            </a:endParaRPr>
          </a:p>
        </p:txBody>
      </p:sp>
      <p:sp>
        <p:nvSpPr>
          <p:cNvPr id="12" name="Rectangle 11"/>
          <p:cNvSpPr/>
          <p:nvPr/>
        </p:nvSpPr>
        <p:spPr>
          <a:xfrm>
            <a:off x="5004048" y="5688632"/>
            <a:ext cx="1656184" cy="332656"/>
          </a:xfrm>
          <a:prstGeom prst="rect">
            <a:avLst/>
          </a:prstGeom>
          <a:solidFill>
            <a:schemeClr val="bg1">
              <a:lumMod val="5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Sign Up</a:t>
            </a:r>
            <a:endParaRPr lang="de-DE" dirty="0">
              <a:solidFill>
                <a:schemeClr val="tx1">
                  <a:lumMod val="95000"/>
                  <a:lumOff val="5000"/>
                </a:schemeClr>
              </a:solidFill>
            </a:endParaRPr>
          </a:p>
        </p:txBody>
      </p:sp>
      <p:sp>
        <p:nvSpPr>
          <p:cNvPr id="13" name="Rectangle 12"/>
          <p:cNvSpPr/>
          <p:nvPr/>
        </p:nvSpPr>
        <p:spPr>
          <a:xfrm>
            <a:off x="4788024" y="4391297"/>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Password</a:t>
            </a:r>
            <a:endParaRPr lang="de-DE" dirty="0">
              <a:solidFill>
                <a:schemeClr val="tx1">
                  <a:lumMod val="95000"/>
                  <a:lumOff val="5000"/>
                </a:schemeClr>
              </a:solidFill>
            </a:endParaRPr>
          </a:p>
        </p:txBody>
      </p:sp>
      <p:sp>
        <p:nvSpPr>
          <p:cNvPr id="14" name="Rectangle 13"/>
          <p:cNvSpPr/>
          <p:nvPr/>
        </p:nvSpPr>
        <p:spPr>
          <a:xfrm>
            <a:off x="4788024" y="4941168"/>
            <a:ext cx="2160240" cy="476672"/>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95000"/>
                    <a:lumOff val="5000"/>
                  </a:schemeClr>
                </a:solidFill>
              </a:rPr>
              <a:t>Repeat Password</a:t>
            </a:r>
            <a:endParaRPr lang="de-DE" dirty="0">
              <a:solidFill>
                <a:schemeClr val="tx1">
                  <a:lumMod val="95000"/>
                  <a:lumOff val="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p:txBody>
          <a:bodyPr>
            <a:normAutofit fontScale="62500" lnSpcReduction="20000"/>
          </a:bodyPr>
          <a:lstStyle/>
          <a:p>
            <a:pPr>
              <a:buNone/>
            </a:pPr>
            <a:r>
              <a:rPr lang="de-DE" dirty="0" smtClean="0"/>
              <a:t>3. Implement an signup process on the backend:</a:t>
            </a:r>
          </a:p>
          <a:p>
            <a:pPr marL="514350" indent="-514350">
              <a:buAutoNum type="alphaLcParenR"/>
            </a:pPr>
            <a:r>
              <a:rPr lang="de-DE" dirty="0" smtClean="0"/>
              <a:t>Change your user model that username will be replaced by email. Add a field activationCode (varchar/string) and a field active (boolean) to your database.</a:t>
            </a:r>
          </a:p>
          <a:p>
            <a:pPr marL="514350" indent="-514350">
              <a:buAutoNum type="alphaLcParenR"/>
            </a:pPr>
            <a:r>
              <a:rPr lang="de-DE" dirty="0" smtClean="0"/>
              <a:t>Create a POST route /signup that accepts an email, a password and the repeated password. Check if the body parameters exist and if the password equals the repeated password. Otherwise, return an error.</a:t>
            </a:r>
          </a:p>
          <a:p>
            <a:pPr marL="514350" indent="-514350">
              <a:buAutoNum type="alphaLcParenR"/>
            </a:pPr>
            <a:r>
              <a:rPr lang="de-DE" dirty="0" smtClean="0"/>
              <a:t>Create a new record on the database with an activationCode of a randomstring with length 20 and active set to false</a:t>
            </a:r>
          </a:p>
          <a:p>
            <a:pPr marL="514350" indent="-514350">
              <a:buAutoNum type="alphaLcParenR"/>
            </a:pPr>
            <a:r>
              <a:rPr lang="de-DE" dirty="0" smtClean="0"/>
              <a:t>When the user is created, send an email to the email address using the code on the next slide. In the mail, the user should see a text like:</a:t>
            </a:r>
          </a:p>
          <a:p>
            <a:pPr marL="514350" indent="-514350">
              <a:buNone/>
            </a:pPr>
            <a:r>
              <a:rPr lang="de-DE" dirty="0" smtClean="0"/>
              <a:t>	</a:t>
            </a:r>
            <a:endParaRPr lang="de-DE" dirty="0" smtClean="0"/>
          </a:p>
          <a:p>
            <a:pPr marL="514350" indent="-514350">
              <a:buNone/>
            </a:pPr>
            <a:r>
              <a:rPr lang="de-DE" dirty="0" smtClean="0"/>
              <a:t>	</a:t>
            </a:r>
            <a:r>
              <a:rPr lang="de-DE" dirty="0" smtClean="0"/>
              <a:t>„Thanks for your registration. Please verify your account by clicking on the following link: http://localhost:3000/?activate=${ACTIVATIONLINK}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p:txBody>
          <a:bodyPr>
            <a:normAutofit fontScale="32500" lnSpcReduction="20000"/>
          </a:bodyPr>
          <a:lstStyle/>
          <a:p>
            <a:pPr>
              <a:buNone/>
            </a:pPr>
            <a:r>
              <a:rPr lang="de-DE" dirty="0" smtClean="0"/>
              <a:t>//nodemailer.js</a:t>
            </a:r>
          </a:p>
          <a:p>
            <a:pPr>
              <a:buNone/>
            </a:pPr>
            <a:endParaRPr lang="de-DE" dirty="0" smtClean="0"/>
          </a:p>
          <a:p>
            <a:pPr>
              <a:buNone/>
            </a:pPr>
            <a:r>
              <a:rPr lang="de-DE" dirty="0" smtClean="0"/>
              <a:t>var nodemailer = require('nodemailer</a:t>
            </a:r>
            <a:r>
              <a:rPr lang="de-DE" dirty="0" smtClean="0"/>
              <a:t>');</a:t>
            </a:r>
          </a:p>
          <a:p>
            <a:pPr>
              <a:buNone/>
            </a:pPr>
            <a:endParaRPr lang="de-DE" dirty="0" smtClean="0"/>
          </a:p>
          <a:p>
            <a:pPr>
              <a:buNone/>
            </a:pPr>
            <a:r>
              <a:rPr lang="de-DE" dirty="0" smtClean="0"/>
              <a:t>function </a:t>
            </a:r>
            <a:r>
              <a:rPr lang="de-DE" dirty="0" smtClean="0"/>
              <a:t>sendMail(recipientAddress, subject, body) {	</a:t>
            </a:r>
            <a:endParaRPr lang="de-DE" dirty="0" smtClean="0"/>
          </a:p>
          <a:p>
            <a:pPr>
              <a:buNone/>
            </a:pPr>
            <a:r>
              <a:rPr lang="de-DE" dirty="0" smtClean="0"/>
              <a:t>	</a:t>
            </a:r>
            <a:r>
              <a:rPr lang="de-DE" dirty="0" smtClean="0"/>
              <a:t>var </a:t>
            </a:r>
            <a:r>
              <a:rPr lang="de-DE" dirty="0" smtClean="0"/>
              <a:t>smtpConfig = {		</a:t>
            </a:r>
            <a:endParaRPr lang="de-DE" dirty="0" smtClean="0"/>
          </a:p>
          <a:p>
            <a:pPr>
              <a:buNone/>
            </a:pPr>
            <a:r>
              <a:rPr lang="de-DE" dirty="0" smtClean="0"/>
              <a:t>	</a:t>
            </a:r>
            <a:r>
              <a:rPr lang="de-DE" dirty="0" smtClean="0"/>
              <a:t>	host</a:t>
            </a:r>
            <a:r>
              <a:rPr lang="de-DE" dirty="0" smtClean="0"/>
              <a:t>: 'smtp.gmail.com',		</a:t>
            </a:r>
            <a:endParaRPr lang="de-DE" dirty="0" smtClean="0"/>
          </a:p>
          <a:p>
            <a:pPr>
              <a:buNone/>
            </a:pPr>
            <a:r>
              <a:rPr lang="de-DE" dirty="0" smtClean="0"/>
              <a:t>	</a:t>
            </a:r>
            <a:r>
              <a:rPr lang="de-DE" dirty="0" smtClean="0"/>
              <a:t>	</a:t>
            </a:r>
            <a:r>
              <a:rPr lang="de-DE" dirty="0" smtClean="0"/>
              <a:t>port</a:t>
            </a:r>
            <a:r>
              <a:rPr lang="de-DE" dirty="0" smtClean="0"/>
              <a:t>: 465,		</a:t>
            </a:r>
            <a:endParaRPr lang="de-DE" dirty="0" smtClean="0"/>
          </a:p>
          <a:p>
            <a:pPr>
              <a:buNone/>
            </a:pPr>
            <a:r>
              <a:rPr lang="de-DE" dirty="0" smtClean="0"/>
              <a:t>	</a:t>
            </a:r>
            <a:r>
              <a:rPr lang="de-DE" dirty="0" smtClean="0"/>
              <a:t>	secure</a:t>
            </a:r>
            <a:r>
              <a:rPr lang="de-DE" dirty="0" smtClean="0"/>
              <a:t>: true,		</a:t>
            </a:r>
            <a:endParaRPr lang="de-DE" dirty="0" smtClean="0"/>
          </a:p>
          <a:p>
            <a:pPr>
              <a:buNone/>
            </a:pPr>
            <a:r>
              <a:rPr lang="de-DE" dirty="0" smtClean="0"/>
              <a:t>	</a:t>
            </a:r>
            <a:r>
              <a:rPr lang="de-DE" dirty="0" smtClean="0"/>
              <a:t>	auth</a:t>
            </a:r>
            <a:r>
              <a:rPr lang="de-DE" dirty="0" smtClean="0"/>
              <a:t>: {			</a:t>
            </a:r>
            <a:endParaRPr lang="de-DE" dirty="0" smtClean="0"/>
          </a:p>
          <a:p>
            <a:pPr>
              <a:buNone/>
            </a:pPr>
            <a:r>
              <a:rPr lang="de-DE" dirty="0" smtClean="0"/>
              <a:t>	</a:t>
            </a:r>
            <a:r>
              <a:rPr lang="de-DE" dirty="0" smtClean="0"/>
              <a:t>		user</a:t>
            </a:r>
            <a:r>
              <a:rPr lang="de-DE" dirty="0" smtClean="0"/>
              <a:t>: 'devugeesshop1234@gmail.com',			</a:t>
            </a:r>
          </a:p>
          <a:p>
            <a:pPr>
              <a:buNone/>
            </a:pPr>
            <a:r>
              <a:rPr lang="de-DE" dirty="0" smtClean="0"/>
              <a:t>			pass</a:t>
            </a:r>
            <a:r>
              <a:rPr lang="de-DE" dirty="0" smtClean="0"/>
              <a:t>: 'devugees2018'		</a:t>
            </a:r>
            <a:endParaRPr lang="de-DE" dirty="0" smtClean="0"/>
          </a:p>
          <a:p>
            <a:pPr>
              <a:buNone/>
            </a:pPr>
            <a:r>
              <a:rPr lang="de-DE" dirty="0" smtClean="0"/>
              <a:t>	</a:t>
            </a:r>
            <a:r>
              <a:rPr lang="de-DE" dirty="0" smtClean="0"/>
              <a:t>	}</a:t>
            </a:r>
            <a:r>
              <a:rPr lang="de-DE" dirty="0" smtClean="0"/>
              <a:t>	</a:t>
            </a:r>
            <a:endParaRPr lang="de-DE" dirty="0" smtClean="0"/>
          </a:p>
          <a:p>
            <a:pPr>
              <a:buNone/>
            </a:pPr>
            <a:r>
              <a:rPr lang="de-DE" dirty="0" smtClean="0"/>
              <a:t>	</a:t>
            </a:r>
            <a:r>
              <a:rPr lang="de-DE" dirty="0" smtClean="0"/>
              <a:t>};</a:t>
            </a:r>
            <a:r>
              <a:rPr lang="de-DE" dirty="0" smtClean="0"/>
              <a:t>							var transporter = nodemailer.createTransport(smtpConfig);	</a:t>
            </a:r>
            <a:endParaRPr lang="de-DE" dirty="0" smtClean="0"/>
          </a:p>
          <a:p>
            <a:pPr>
              <a:buNone/>
            </a:pPr>
            <a:r>
              <a:rPr lang="de-DE" dirty="0" smtClean="0"/>
              <a:t>	</a:t>
            </a:r>
            <a:r>
              <a:rPr lang="de-DE" dirty="0" smtClean="0"/>
              <a:t>var </a:t>
            </a:r>
            <a:r>
              <a:rPr lang="de-DE" dirty="0" smtClean="0"/>
              <a:t>mailOptions = {		</a:t>
            </a:r>
            <a:endParaRPr lang="de-DE" dirty="0" smtClean="0"/>
          </a:p>
          <a:p>
            <a:pPr>
              <a:buNone/>
            </a:pPr>
            <a:r>
              <a:rPr lang="de-DE" dirty="0" smtClean="0"/>
              <a:t>	</a:t>
            </a:r>
            <a:r>
              <a:rPr lang="de-DE" dirty="0" smtClean="0"/>
              <a:t>	from</a:t>
            </a:r>
            <a:r>
              <a:rPr lang="de-DE" dirty="0" smtClean="0"/>
              <a:t>: </a:t>
            </a:r>
            <a:r>
              <a:rPr lang="de-DE" dirty="0" smtClean="0"/>
              <a:t>'</a:t>
            </a:r>
            <a:r>
              <a:rPr lang="de-DE" dirty="0" smtClean="0"/>
              <a:t> " </a:t>
            </a:r>
            <a:r>
              <a:rPr lang="de-DE" dirty="0" smtClean="0"/>
              <a:t>TooLate App" </a:t>
            </a:r>
            <a:r>
              <a:rPr lang="de-DE" dirty="0" smtClean="0"/>
              <a:t>&lt;devugeesshop1234@gmail.com&gt;',		</a:t>
            </a:r>
            <a:endParaRPr lang="de-DE" dirty="0" smtClean="0"/>
          </a:p>
          <a:p>
            <a:pPr>
              <a:buNone/>
            </a:pPr>
            <a:r>
              <a:rPr lang="de-DE" dirty="0" smtClean="0"/>
              <a:t>	</a:t>
            </a:r>
            <a:r>
              <a:rPr lang="de-DE" dirty="0" smtClean="0"/>
              <a:t>	to</a:t>
            </a:r>
            <a:r>
              <a:rPr lang="de-DE" dirty="0" smtClean="0"/>
              <a:t>: recipientAddress,		</a:t>
            </a:r>
            <a:endParaRPr lang="de-DE" dirty="0" smtClean="0"/>
          </a:p>
          <a:p>
            <a:pPr>
              <a:buNone/>
            </a:pPr>
            <a:r>
              <a:rPr lang="de-DE" dirty="0" smtClean="0"/>
              <a:t>	</a:t>
            </a:r>
            <a:r>
              <a:rPr lang="de-DE" dirty="0" smtClean="0"/>
              <a:t>	subject</a:t>
            </a:r>
            <a:r>
              <a:rPr lang="de-DE" dirty="0" smtClean="0"/>
              <a:t>: subject,		</a:t>
            </a:r>
            <a:endParaRPr lang="de-DE" dirty="0" smtClean="0"/>
          </a:p>
          <a:p>
            <a:pPr>
              <a:buNone/>
            </a:pPr>
            <a:r>
              <a:rPr lang="de-DE" dirty="0" smtClean="0"/>
              <a:t>	</a:t>
            </a:r>
            <a:r>
              <a:rPr lang="de-DE" dirty="0" smtClean="0"/>
              <a:t>	text</a:t>
            </a:r>
            <a:r>
              <a:rPr lang="de-DE" dirty="0" smtClean="0"/>
              <a:t>: body,		</a:t>
            </a:r>
            <a:endParaRPr lang="de-DE" dirty="0" smtClean="0"/>
          </a:p>
          <a:p>
            <a:pPr>
              <a:buNone/>
            </a:pPr>
            <a:r>
              <a:rPr lang="de-DE" dirty="0" smtClean="0"/>
              <a:t>	</a:t>
            </a:r>
            <a:r>
              <a:rPr lang="de-DE" dirty="0" smtClean="0"/>
              <a:t>	html</a:t>
            </a:r>
            <a:r>
              <a:rPr lang="de-DE" dirty="0" smtClean="0"/>
              <a:t>: body	</a:t>
            </a:r>
            <a:endParaRPr lang="de-DE" dirty="0" smtClean="0"/>
          </a:p>
          <a:p>
            <a:pPr>
              <a:buNone/>
            </a:pPr>
            <a:r>
              <a:rPr lang="de-DE" dirty="0" smtClean="0"/>
              <a:t>	</a:t>
            </a:r>
            <a:r>
              <a:rPr lang="de-DE" dirty="0" smtClean="0"/>
              <a:t>};</a:t>
            </a:r>
            <a:r>
              <a:rPr lang="de-DE" dirty="0" smtClean="0"/>
              <a:t>	</a:t>
            </a:r>
            <a:endParaRPr lang="de-DE" dirty="0" smtClean="0"/>
          </a:p>
          <a:p>
            <a:pPr>
              <a:buNone/>
            </a:pPr>
            <a:r>
              <a:rPr lang="de-DE" dirty="0" smtClean="0"/>
              <a:t>	</a:t>
            </a:r>
            <a:r>
              <a:rPr lang="de-DE" dirty="0" smtClean="0"/>
              <a:t>transporter.sendMail(mailOptions</a:t>
            </a:r>
            <a:r>
              <a:rPr lang="de-DE" dirty="0" smtClean="0"/>
              <a:t>, function(err, info) {		</a:t>
            </a:r>
            <a:endParaRPr lang="de-DE" dirty="0" smtClean="0"/>
          </a:p>
          <a:p>
            <a:pPr>
              <a:buNone/>
            </a:pPr>
            <a:r>
              <a:rPr lang="de-DE" dirty="0" smtClean="0"/>
              <a:t>	</a:t>
            </a:r>
            <a:r>
              <a:rPr lang="de-DE" dirty="0" smtClean="0"/>
              <a:t>	if(err) console.log</a:t>
            </a:r>
            <a:r>
              <a:rPr lang="de-DE" dirty="0" smtClean="0"/>
              <a:t>('mail was not delivered');	</a:t>
            </a:r>
            <a:endParaRPr lang="de-DE" dirty="0" smtClean="0"/>
          </a:p>
          <a:p>
            <a:pPr>
              <a:buNone/>
            </a:pPr>
            <a:r>
              <a:rPr lang="de-DE" dirty="0" smtClean="0"/>
              <a:t>	</a:t>
            </a:r>
            <a:r>
              <a:rPr lang="de-DE" dirty="0" smtClean="0"/>
              <a:t>});</a:t>
            </a:r>
            <a:r>
              <a:rPr lang="de-DE" dirty="0" smtClean="0"/>
              <a:t>	</a:t>
            </a:r>
            <a:endParaRPr lang="de-DE" dirty="0" smtClean="0"/>
          </a:p>
          <a:p>
            <a:pPr>
              <a:buNone/>
            </a:pPr>
            <a:r>
              <a:rPr lang="de-DE" dirty="0" smtClean="0"/>
              <a:t>}</a:t>
            </a:r>
          </a:p>
          <a:p>
            <a:pPr>
              <a:buNone/>
            </a:pPr>
            <a:endParaRPr lang="de-DE" dirty="0" smtClean="0"/>
          </a:p>
          <a:p>
            <a:pPr>
              <a:buNone/>
            </a:pPr>
            <a:r>
              <a:rPr lang="de-DE" dirty="0" smtClean="0"/>
              <a:t>module.exports.sendMail </a:t>
            </a:r>
            <a:r>
              <a:rPr lang="de-DE" dirty="0" smtClean="0"/>
              <a:t>= sendMail;</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p:txBody>
          <a:bodyPr>
            <a:normAutofit/>
          </a:bodyPr>
          <a:lstStyle/>
          <a:p>
            <a:pPr>
              <a:buNone/>
            </a:pPr>
            <a:r>
              <a:rPr lang="de-DE" dirty="0" smtClean="0"/>
              <a:t>3. Implement the activation process on the backend:</a:t>
            </a:r>
          </a:p>
          <a:p>
            <a:pPr marL="514350" indent="-514350">
              <a:buAutoNum type="alphaLcParenR"/>
            </a:pPr>
            <a:r>
              <a:rPr lang="de-DE" dirty="0" smtClean="0"/>
              <a:t>Create a GET route /activate with one parameter </a:t>
            </a:r>
            <a:r>
              <a:rPr lang="de-DE" b="1" dirty="0" smtClean="0"/>
              <a:t>activationLink</a:t>
            </a:r>
            <a:r>
              <a:rPr lang="de-DE" dirty="0" smtClean="0"/>
              <a:t>. Look for a user on the database with the </a:t>
            </a:r>
            <a:r>
              <a:rPr lang="de-DE" b="1" dirty="0" smtClean="0"/>
              <a:t>activationLink</a:t>
            </a:r>
            <a:r>
              <a:rPr lang="de-DE" dirty="0" smtClean="0"/>
              <a:t> and if one is found, set active to true. Return a success result (i.e. </a:t>
            </a:r>
            <a:r>
              <a:rPr lang="de-DE" dirty="0" smtClean="0"/>
              <a:t>e</a:t>
            </a:r>
            <a:r>
              <a:rPr lang="de-DE" dirty="0" smtClean="0"/>
              <a:t>rror = 0) if that worked.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Task</a:t>
            </a:r>
            <a:endParaRPr lang="de-DE" dirty="0"/>
          </a:p>
        </p:txBody>
      </p:sp>
      <p:sp>
        <p:nvSpPr>
          <p:cNvPr id="3" name="Content Placeholder 2"/>
          <p:cNvSpPr>
            <a:spLocks noGrp="1"/>
          </p:cNvSpPr>
          <p:nvPr>
            <p:ph idx="1"/>
          </p:nvPr>
        </p:nvSpPr>
        <p:spPr/>
        <p:txBody>
          <a:bodyPr>
            <a:normAutofit fontScale="92500" lnSpcReduction="10000"/>
          </a:bodyPr>
          <a:lstStyle/>
          <a:p>
            <a:pPr>
              <a:buNone/>
            </a:pPr>
            <a:r>
              <a:rPr lang="de-DE" dirty="0" smtClean="0"/>
              <a:t>4</a:t>
            </a:r>
            <a:r>
              <a:rPr lang="de-DE" dirty="0" smtClean="0"/>
              <a:t>. Implement the activation process on the frontend:</a:t>
            </a:r>
          </a:p>
          <a:p>
            <a:pPr marL="514350" indent="-514350">
              <a:buAutoNum type="alphaLcParenR"/>
            </a:pPr>
            <a:r>
              <a:rPr lang="de-DE" dirty="0" smtClean="0"/>
              <a:t>When the page loads, check if your URL looks like this:</a:t>
            </a:r>
          </a:p>
          <a:p>
            <a:pPr marL="514350" indent="-514350">
              <a:buNone/>
            </a:pPr>
            <a:r>
              <a:rPr lang="de-DE" dirty="0" smtClean="0"/>
              <a:t>	</a:t>
            </a:r>
            <a:r>
              <a:rPr lang="de-DE" dirty="0" smtClean="0">
                <a:hlinkClick r:id="rId2"/>
              </a:rPr>
              <a:t>http://localhost:3000/?activate=123456</a:t>
            </a:r>
            <a:endParaRPr lang="de-DE" dirty="0" smtClean="0"/>
          </a:p>
          <a:p>
            <a:pPr marL="514350" indent="-514350">
              <a:buNone/>
            </a:pPr>
            <a:r>
              <a:rPr lang="de-DE" dirty="0" smtClean="0"/>
              <a:t>b)  Take a look at window.location.href and parse out 123456. Then, send this information to the backend and if the activation was successfull, tell the user by showing an alert message „Your account is active now“.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5</a:t>
            </a:r>
            <a:r>
              <a:rPr lang="de-DE" dirty="0" smtClean="0"/>
              <a:t>. Task</a:t>
            </a:r>
            <a:endParaRPr lang="de-DE" dirty="0"/>
          </a:p>
        </p:txBody>
      </p:sp>
      <p:sp>
        <p:nvSpPr>
          <p:cNvPr id="3" name="Content Placeholder 2"/>
          <p:cNvSpPr>
            <a:spLocks noGrp="1"/>
          </p:cNvSpPr>
          <p:nvPr>
            <p:ph idx="1"/>
          </p:nvPr>
        </p:nvSpPr>
        <p:spPr/>
        <p:txBody>
          <a:bodyPr/>
          <a:lstStyle/>
          <a:p>
            <a:pPr marL="514350" indent="-514350">
              <a:buNone/>
            </a:pPr>
            <a:r>
              <a:rPr lang="de-DE" dirty="0" smtClean="0"/>
              <a:t>	</a:t>
            </a:r>
            <a:r>
              <a:rPr lang="de-DE" dirty="0" smtClean="0"/>
              <a:t>Make a copy of toolate-app and create a JWT version of it -&gt; toolate-app-jwt.</a:t>
            </a:r>
          </a:p>
          <a:p>
            <a:pPr marL="514350" indent="-514350">
              <a:buNone/>
            </a:pPr>
            <a:endParaRPr lang="de-DE" dirty="0" smtClean="0"/>
          </a:p>
          <a:p>
            <a:pPr marL="514350" indent="-514350">
              <a:buNone/>
            </a:pPr>
            <a:r>
              <a:rPr lang="de-DE" dirty="0" smtClean="0"/>
              <a:t>	Note: When the user logs out, its sufficient to remove the token from the localStorage.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lstStyle/>
          <a:p>
            <a:r>
              <a:rPr lang="de-DE" dirty="0" smtClean="0"/>
              <a:t>Stateless</a:t>
            </a:r>
          </a:p>
        </p:txBody>
      </p:sp>
      <p:sp>
        <p:nvSpPr>
          <p:cNvPr id="10242" name="AutoShape 2" descr="Bildergebnis für starbucks custom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44" name="Picture 4" descr="Bildergebnis für starbucks customer"/>
          <p:cNvPicPr>
            <a:picLocks noChangeAspect="1" noChangeArrowheads="1"/>
          </p:cNvPicPr>
          <p:nvPr/>
        </p:nvPicPr>
        <p:blipFill>
          <a:blip r:embed="rId2" cstate="print"/>
          <a:srcRect/>
          <a:stretch>
            <a:fillRect/>
          </a:stretch>
        </p:blipFill>
        <p:spPr bwMode="auto">
          <a:xfrm>
            <a:off x="2123728" y="2564904"/>
            <a:ext cx="4752528" cy="316835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lstStyle/>
          <a:p>
            <a:r>
              <a:rPr lang="de-DE" dirty="0" smtClean="0"/>
              <a:t>Stateless</a:t>
            </a:r>
          </a:p>
        </p:txBody>
      </p:sp>
      <p:sp>
        <p:nvSpPr>
          <p:cNvPr id="10242" name="AutoShape 2" descr="Bildergebnis für starbucks custom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44" name="Picture 4" descr="Bildergebnis für starbucks customer"/>
          <p:cNvPicPr>
            <a:picLocks noChangeAspect="1" noChangeArrowheads="1"/>
          </p:cNvPicPr>
          <p:nvPr/>
        </p:nvPicPr>
        <p:blipFill>
          <a:blip r:embed="rId2" cstate="print"/>
          <a:srcRect/>
          <a:stretch>
            <a:fillRect/>
          </a:stretch>
        </p:blipFill>
        <p:spPr bwMode="auto">
          <a:xfrm>
            <a:off x="2123728" y="2564904"/>
            <a:ext cx="4752528" cy="3168352"/>
          </a:xfrm>
          <a:prstGeom prst="rect">
            <a:avLst/>
          </a:prstGeom>
          <a:noFill/>
        </p:spPr>
      </p:pic>
      <p:sp>
        <p:nvSpPr>
          <p:cNvPr id="6" name="Rectangle 5"/>
          <p:cNvSpPr/>
          <p:nvPr/>
        </p:nvSpPr>
        <p:spPr>
          <a:xfrm>
            <a:off x="1043608" y="3861048"/>
            <a:ext cx="72008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t>She does not know what you ordered last week.</a:t>
            </a:r>
            <a:endParaRPr lang="de-DE"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lstStyle/>
          <a:p>
            <a:r>
              <a:rPr lang="de-DE" dirty="0" smtClean="0"/>
              <a:t>Stateful</a:t>
            </a:r>
          </a:p>
        </p:txBody>
      </p:sp>
      <p:sp>
        <p:nvSpPr>
          <p:cNvPr id="10242" name="AutoShape 2" descr="Bildergebnis für starbucks custom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44" name="Picture 4" descr="Bildergebnis für starbucks customer"/>
          <p:cNvPicPr>
            <a:picLocks noChangeAspect="1" noChangeArrowheads="1"/>
          </p:cNvPicPr>
          <p:nvPr/>
        </p:nvPicPr>
        <p:blipFill>
          <a:blip r:embed="rId2" cstate="print"/>
          <a:srcRect/>
          <a:stretch>
            <a:fillRect/>
          </a:stretch>
        </p:blipFill>
        <p:spPr bwMode="auto">
          <a:xfrm>
            <a:off x="2123728" y="2564904"/>
            <a:ext cx="4752528" cy="316835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lstStyle/>
          <a:p>
            <a:r>
              <a:rPr lang="de-DE" dirty="0" smtClean="0"/>
              <a:t>Stateful</a:t>
            </a:r>
          </a:p>
        </p:txBody>
      </p:sp>
      <p:sp>
        <p:nvSpPr>
          <p:cNvPr id="10242" name="AutoShape 2" descr="Bildergebnis für starbucks custom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44" name="Picture 4" descr="Bildergebnis für starbucks customer"/>
          <p:cNvPicPr>
            <a:picLocks noChangeAspect="1" noChangeArrowheads="1"/>
          </p:cNvPicPr>
          <p:nvPr/>
        </p:nvPicPr>
        <p:blipFill>
          <a:blip r:embed="rId2" cstate="print"/>
          <a:srcRect/>
          <a:stretch>
            <a:fillRect/>
          </a:stretch>
        </p:blipFill>
        <p:spPr bwMode="auto">
          <a:xfrm>
            <a:off x="2123728" y="2564904"/>
            <a:ext cx="4752528" cy="3168352"/>
          </a:xfrm>
          <a:prstGeom prst="rect">
            <a:avLst/>
          </a:prstGeom>
          <a:noFill/>
        </p:spPr>
      </p:pic>
      <p:sp>
        <p:nvSpPr>
          <p:cNvPr id="6" name="Rectangle 5"/>
          <p:cNvSpPr/>
          <p:nvPr/>
        </p:nvSpPr>
        <p:spPr>
          <a:xfrm>
            <a:off x="1043608" y="3861048"/>
            <a:ext cx="72008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t>She </a:t>
            </a:r>
            <a:r>
              <a:rPr lang="de-DE" sz="2400" u="sng" dirty="0" smtClean="0"/>
              <a:t>knows</a:t>
            </a:r>
            <a:r>
              <a:rPr lang="de-DE" sz="2400" dirty="0" smtClean="0"/>
              <a:t> what you ordered last week </a:t>
            </a:r>
            <a:r>
              <a:rPr lang="de-DE" sz="2400" b="1" u="sng" dirty="0" smtClean="0"/>
              <a:t>AND</a:t>
            </a:r>
            <a:r>
              <a:rPr lang="de-DE" sz="2400" dirty="0" smtClean="0"/>
              <a:t> the week before, and before, and before.</a:t>
            </a:r>
            <a:endParaRPr lang="de-DE"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normAutofit/>
          </a:bodyPr>
          <a:lstStyle/>
          <a:p>
            <a:r>
              <a:rPr lang="de-DE" b="1" dirty="0" smtClean="0"/>
              <a:t>Request: </a:t>
            </a:r>
            <a:r>
              <a:rPr lang="de-DE" dirty="0" smtClean="0"/>
              <a:t>HTTP packet sent from client to server („One coffee please“)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normAutofit/>
          </a:bodyPr>
          <a:lstStyle/>
          <a:p>
            <a:r>
              <a:rPr lang="de-DE" b="1" dirty="0" smtClean="0"/>
              <a:t>Request: </a:t>
            </a:r>
            <a:r>
              <a:rPr lang="de-DE" dirty="0" smtClean="0"/>
              <a:t>HTTP packet sent from client to server („One coffee please“)</a:t>
            </a:r>
          </a:p>
          <a:p>
            <a:r>
              <a:rPr lang="de-DE" b="1" dirty="0" smtClean="0"/>
              <a:t>Response: </a:t>
            </a:r>
            <a:r>
              <a:rPr lang="de-DE" dirty="0" smtClean="0"/>
              <a:t>HTTP packet sent back from server to client after it received a Request („There you go – here it 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normAutofit/>
          </a:bodyPr>
          <a:lstStyle/>
          <a:p>
            <a:r>
              <a:rPr lang="de-DE" b="1" dirty="0" smtClean="0"/>
              <a:t>Request: </a:t>
            </a:r>
            <a:r>
              <a:rPr lang="de-DE" dirty="0" smtClean="0"/>
              <a:t>HTTP packet sent from client to server („One coffee please“)</a:t>
            </a:r>
          </a:p>
          <a:p>
            <a:r>
              <a:rPr lang="de-DE" b="1" dirty="0" smtClean="0"/>
              <a:t>Response: </a:t>
            </a:r>
            <a:r>
              <a:rPr lang="de-DE" dirty="0" smtClean="0"/>
              <a:t>HTTP packet sent back from server to client after it received a Request („There you go – here it is“)</a:t>
            </a:r>
          </a:p>
          <a:p>
            <a:r>
              <a:rPr lang="de-DE" b="1" dirty="0" smtClean="0"/>
              <a:t>Transaction: </a:t>
            </a:r>
            <a:r>
              <a:rPr lang="de-DE" dirty="0" smtClean="0"/>
              <a:t>One pair of Request and Response („One coffee please“ – „There you go – here it 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On-screen Show (4:3)</PresentationFormat>
  <Paragraphs>202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NodeJS Part 6 Sessions &amp; Cookies</vt:lpstr>
      <vt:lpstr>Agenda</vt:lpstr>
      <vt:lpstr>1. Introduction</vt:lpstr>
      <vt:lpstr>1. Introduction</vt:lpstr>
      <vt:lpstr>1. Introduction</vt:lpstr>
      <vt:lpstr>1. Introduction</vt:lpstr>
      <vt:lpstr>1. Introduction</vt:lpstr>
      <vt:lpstr>1. Introduction</vt:lpstr>
      <vt:lpstr>1. Introduction</vt:lpstr>
      <vt:lpstr>1. Introduction</vt:lpstr>
      <vt:lpstr>2. Cookies &amp; Sessions</vt:lpstr>
      <vt:lpstr>3. Session Authentication (1/4)</vt:lpstr>
      <vt:lpstr>3. Session Authentication (2/4)</vt:lpstr>
      <vt:lpstr>3. Session Authentication (3/4)</vt:lpstr>
      <vt:lpstr>3. Session Authentication (4/4)</vt:lpstr>
      <vt:lpstr>4. Task</vt:lpstr>
      <vt:lpstr>4. Task</vt:lpstr>
      <vt:lpstr>4. Task</vt:lpstr>
      <vt:lpstr>4. Task</vt:lpstr>
      <vt:lpstr>4. Task</vt:lpstr>
      <vt:lpstr>4. Task</vt:lpstr>
      <vt:lpstr>4. Task</vt:lpstr>
      <vt:lpstr>4. Task</vt:lpstr>
      <vt:lpstr>4. Task</vt:lpstr>
      <vt:lpstr>4. Task</vt:lpstr>
      <vt:lpstr>4. Task</vt:lpstr>
      <vt:lpstr>4. Task</vt:lpstr>
      <vt:lpstr>5. Task</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Part 6 Sessions &amp; Cookies</dc:title>
  <dc:creator>janwin</dc:creator>
  <cp:lastModifiedBy>janwin</cp:lastModifiedBy>
  <cp:revision>74</cp:revision>
  <dcterms:created xsi:type="dcterms:W3CDTF">2018-02-12T20:05:44Z</dcterms:created>
  <dcterms:modified xsi:type="dcterms:W3CDTF">2018-09-23T16:37:51Z</dcterms:modified>
</cp:coreProperties>
</file>