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313" r:id="rId13"/>
    <p:sldId id="314" r:id="rId14"/>
    <p:sldId id="315" r:id="rId15"/>
    <p:sldId id="266" r:id="rId16"/>
    <p:sldId id="270" r:id="rId17"/>
    <p:sldId id="308" r:id="rId18"/>
    <p:sldId id="307" r:id="rId19"/>
    <p:sldId id="311" r:id="rId20"/>
    <p:sldId id="309" r:id="rId21"/>
    <p:sldId id="310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75" r:id="rId30"/>
    <p:sldId id="276" r:id="rId31"/>
    <p:sldId id="278" r:id="rId32"/>
    <p:sldId id="279" r:id="rId33"/>
    <p:sldId id="280" r:id="rId34"/>
    <p:sldId id="281" r:id="rId35"/>
    <p:sldId id="312" r:id="rId36"/>
    <p:sldId id="277" r:id="rId37"/>
    <p:sldId id="282" r:id="rId38"/>
    <p:sldId id="284" r:id="rId39"/>
    <p:sldId id="285" r:id="rId40"/>
    <p:sldId id="286" r:id="rId41"/>
    <p:sldId id="287" r:id="rId42"/>
    <p:sldId id="290" r:id="rId43"/>
    <p:sldId id="292" r:id="rId44"/>
    <p:sldId id="294" r:id="rId45"/>
    <p:sldId id="298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9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0E59-0D66-4DBA-B55C-3E89411D38C1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D742-0FA8-4DC5-8D80-947114756E9A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F760-8CAC-4861-9D2F-9014AAD7565C}" type="datetimeFigureOut">
              <a:rPr lang="de-DE" smtClean="0"/>
              <a:pPr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Authentication &amp; Authorization in NodeJS Web Applications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dergebnis für route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553325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26208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b="1" u="sng" dirty="0" smtClean="0"/>
              <a:t>Authentication:</a:t>
            </a:r>
            <a:r>
              <a:rPr lang="de-DE" dirty="0"/>
              <a:t> </a:t>
            </a:r>
            <a:r>
              <a:rPr lang="de-DE" dirty="0" smtClean="0"/>
              <a:t> 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is </a:t>
            </a:r>
            <a:r>
              <a:rPr lang="de-DE" b="1" dirty="0" smtClean="0"/>
              <a:t>somebody</a:t>
            </a:r>
            <a:r>
              <a:rPr lang="de-DE" dirty="0"/>
              <a:t> </a:t>
            </a:r>
            <a:r>
              <a:rPr lang="de-DE" dirty="0" smtClean="0"/>
              <a:t>the system knows.</a:t>
            </a:r>
          </a:p>
          <a:p>
            <a:pPr>
              <a:buNone/>
            </a:pPr>
            <a:r>
              <a:rPr lang="de-DE" b="1" u="sng" dirty="0" smtClean="0"/>
              <a:t>Authorization:</a:t>
            </a:r>
            <a:r>
              <a:rPr lang="de-DE" b="1" dirty="0" smtClean="0"/>
              <a:t>    </a:t>
            </a:r>
            <a:r>
              <a:rPr lang="de-DE" dirty="0" smtClean="0"/>
              <a:t>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has access to </a:t>
            </a:r>
            <a:r>
              <a:rPr lang="de-DE" b="1" dirty="0" smtClean="0"/>
              <a:t>something</a:t>
            </a:r>
            <a:r>
              <a:rPr lang="de-DE" dirty="0"/>
              <a:t> </a:t>
            </a:r>
            <a:r>
              <a:rPr lang="de-DE" dirty="0" smtClean="0"/>
              <a:t>the system 		       owns.</a:t>
            </a:r>
          </a:p>
          <a:p>
            <a:pPr>
              <a:buNone/>
            </a:pPr>
            <a:r>
              <a:rPr lang="de-DE" b="1" u="sng" dirty="0" smtClean="0"/>
              <a:t>Ticket:</a:t>
            </a:r>
            <a:r>
              <a:rPr lang="de-DE" dirty="0" smtClean="0"/>
              <a:t> 	       A proof that the users is authorized. Mostly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                    it is a token.  </a:t>
            </a:r>
            <a:endParaRPr lang="de-DE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Request: </a:t>
            </a:r>
            <a:r>
              <a:rPr lang="de-DE" dirty="0" smtClean="0"/>
              <a:t>HTTP packet sent from client to server („One coffee please“)</a:t>
            </a:r>
          </a:p>
          <a:p>
            <a:r>
              <a:rPr lang="de-DE" b="1" dirty="0" smtClean="0"/>
              <a:t>Response: </a:t>
            </a:r>
            <a:r>
              <a:rPr lang="de-DE" dirty="0" smtClean="0"/>
              <a:t>HTTP packet sent back from server to client after it received a Request („There you go – here it is“)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Request: </a:t>
            </a:r>
            <a:r>
              <a:rPr lang="de-DE" dirty="0" smtClean="0"/>
              <a:t>HTTP packet sent from client to server („One coffee please“)</a:t>
            </a:r>
          </a:p>
          <a:p>
            <a:r>
              <a:rPr lang="de-DE" b="1" dirty="0" smtClean="0"/>
              <a:t>Response: </a:t>
            </a:r>
            <a:r>
              <a:rPr lang="de-DE" dirty="0" smtClean="0"/>
              <a:t>HTTP packet sent back from server to client after it received a Request („There you go – here it is“)</a:t>
            </a:r>
          </a:p>
          <a:p>
            <a:r>
              <a:rPr lang="de-DE" b="1" dirty="0" smtClean="0"/>
              <a:t>Transaction: </a:t>
            </a:r>
            <a:r>
              <a:rPr lang="de-DE" dirty="0" smtClean="0"/>
              <a:t>One pair of Request and Response („One coffee please“ – „There you go – here it is“)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 smtClean="0"/>
              <a:t>Request: </a:t>
            </a:r>
            <a:r>
              <a:rPr lang="de-DE" dirty="0" smtClean="0"/>
              <a:t>HTTP packet sent from client to server („One coffee please“)</a:t>
            </a:r>
          </a:p>
          <a:p>
            <a:r>
              <a:rPr lang="de-DE" b="1" dirty="0" smtClean="0"/>
              <a:t>Response: </a:t>
            </a:r>
            <a:r>
              <a:rPr lang="de-DE" dirty="0" smtClean="0"/>
              <a:t>HTTP packet sent back from server to client after it received a Request („There you go – here it is“)</a:t>
            </a:r>
          </a:p>
          <a:p>
            <a:r>
              <a:rPr lang="de-DE" b="1" dirty="0" smtClean="0"/>
              <a:t>Transaction: </a:t>
            </a:r>
            <a:r>
              <a:rPr lang="de-DE" dirty="0" smtClean="0"/>
              <a:t>One pair of Requests and Responses („One coffee please“ – „There you go – here it is“)</a:t>
            </a:r>
          </a:p>
          <a:p>
            <a:r>
              <a:rPr lang="de-DE" b="1" dirty="0" smtClean="0"/>
              <a:t>Session: </a:t>
            </a:r>
            <a:r>
              <a:rPr lang="de-DE" dirty="0" smtClean="0"/>
              <a:t>A set of transactions</a:t>
            </a:r>
          </a:p>
          <a:p>
            <a:pPr lvl="1"/>
            <a:r>
              <a:rPr lang="de-DE" dirty="0" smtClean="0"/>
              <a:t>„One coffee please“ – „There you go – here it is“)</a:t>
            </a:r>
          </a:p>
          <a:p>
            <a:pPr lvl="1"/>
            <a:r>
              <a:rPr lang="de-DE" dirty="0" smtClean="0"/>
              <a:t>„One latte please“ – „Okay – here it is“)</a:t>
            </a:r>
          </a:p>
          <a:p>
            <a:pPr lvl="1"/>
            <a:r>
              <a:rPr lang="de-DE" dirty="0" smtClean="0"/>
              <a:t>„One espresso please“ – „Okay.“)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8344" y="2780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result: ‘login successfull‘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result: ‘login successfull‘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</a:p>
          <a:p>
            <a:r>
              <a:rPr lang="de-DE" dirty="0" smtClean="0"/>
              <a:t>};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result: ‘login successfull‘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7092280" y="4338970"/>
            <a:ext cx="1861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session is a</a:t>
            </a:r>
          </a:p>
          <a:p>
            <a:r>
              <a:rPr lang="de-DE" dirty="0" smtClean="0"/>
              <a:t>server-side object</a:t>
            </a:r>
          </a:p>
          <a:p>
            <a:r>
              <a:rPr lang="de-DE" dirty="0" smtClean="0"/>
              <a:t>that saves info </a:t>
            </a:r>
          </a:p>
          <a:p>
            <a:r>
              <a:rPr lang="de-DE" dirty="0" smtClean="0"/>
              <a:t>about the trans-</a:t>
            </a:r>
          </a:p>
          <a:p>
            <a:r>
              <a:rPr lang="de-DE" dirty="0" smtClean="0"/>
              <a:t>actions with the</a:t>
            </a:r>
          </a:p>
          <a:p>
            <a:r>
              <a:rPr lang="de-DE" dirty="0" smtClean="0"/>
              <a:t>client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de-DE" dirty="0" smtClean="0"/>
              <a:t>Protected Routes</a:t>
            </a:r>
          </a:p>
          <a:p>
            <a:pPr marL="514350" indent="-514350">
              <a:buAutoNum type="arabicPeriod"/>
            </a:pPr>
            <a:r>
              <a:rPr lang="de-DE" dirty="0" smtClean="0"/>
              <a:t>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Sessions -&gt; 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JSON WebTokens -&gt; 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JWT Signatures</a:t>
            </a:r>
          </a:p>
          <a:p>
            <a:pPr marL="514350" indent="-514350">
              <a:buAutoNum type="arabicPeriod"/>
            </a:pPr>
            <a:r>
              <a:rPr lang="de-DE" dirty="0" smtClean="0"/>
              <a:t>Comparison Sessions VS JSON WebTokens</a:t>
            </a:r>
          </a:p>
          <a:p>
            <a:pPr marL="514350" indent="-514350">
              <a:buAutoNum type="arabicPeriod"/>
            </a:pPr>
            <a:r>
              <a:rPr lang="de-DE" dirty="0" smtClean="0"/>
              <a:t>Password Hashes</a:t>
            </a:r>
          </a:p>
          <a:p>
            <a:pPr marL="514350" indent="-514350">
              <a:buAutoNum type="arabicPeriod"/>
            </a:pPr>
            <a:r>
              <a:rPr lang="de-DE" dirty="0" smtClean="0"/>
              <a:t>Activation Links</a:t>
            </a:r>
          </a:p>
          <a:p>
            <a:pPr marL="514350" indent="-514350">
              <a:buAutoNum type="arabicPeriod"/>
            </a:pPr>
            <a:r>
              <a:rPr lang="de-DE" dirty="0" smtClean="0"/>
              <a:t>Password Resets</a:t>
            </a:r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3573016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924944"/>
            <a:ext cx="358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GET /customers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7092280" y="4338970"/>
            <a:ext cx="184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cookie-id</a:t>
            </a:r>
          </a:p>
          <a:p>
            <a:r>
              <a:rPr lang="de-DE" dirty="0" smtClean="0"/>
              <a:t>identifies the</a:t>
            </a:r>
          </a:p>
          <a:p>
            <a:r>
              <a:rPr lang="de-DE" dirty="0" smtClean="0"/>
              <a:t>session and sticks</a:t>
            </a:r>
          </a:p>
          <a:p>
            <a:r>
              <a:rPr lang="de-DE" dirty="0" smtClean="0"/>
              <a:t>for the rest of the</a:t>
            </a:r>
          </a:p>
          <a:p>
            <a:r>
              <a:rPr lang="de-DE" dirty="0" smtClean="0"/>
              <a:t>session, until the</a:t>
            </a:r>
          </a:p>
          <a:p>
            <a:r>
              <a:rPr lang="de-DE" dirty="0" smtClean="0"/>
              <a:t>user or server</a:t>
            </a:r>
          </a:p>
          <a:p>
            <a:r>
              <a:rPr lang="de-DE" dirty="0" smtClean="0"/>
              <a:t>deletes it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3573016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924944"/>
            <a:ext cx="358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GET /customers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</a:p>
          <a:p>
            <a:r>
              <a:rPr lang="de-DE" dirty="0" smtClean="0"/>
              <a:t>};</a:t>
            </a:r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/customers</a:t>
            </a:r>
          </a:p>
          <a:p>
            <a:r>
              <a:rPr lang="de-DE" dirty="0" smtClean="0"/>
              <a:t>&lt;head&gt;..&lt;/head&gt;</a:t>
            </a:r>
          </a:p>
          <a:p>
            <a:r>
              <a:rPr lang="de-DE" dirty="0" smtClean="0"/>
              <a:t>&lt;</a:t>
            </a:r>
            <a:r>
              <a:rPr lang="de-DE" smtClean="0"/>
              <a:t>body&gt;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4338970"/>
            <a:ext cx="184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cookie-id</a:t>
            </a:r>
          </a:p>
          <a:p>
            <a:r>
              <a:rPr lang="de-DE" dirty="0" smtClean="0"/>
              <a:t>identifies the</a:t>
            </a:r>
          </a:p>
          <a:p>
            <a:r>
              <a:rPr lang="de-DE" dirty="0" smtClean="0"/>
              <a:t>session and sticks</a:t>
            </a:r>
          </a:p>
          <a:p>
            <a:r>
              <a:rPr lang="de-DE" dirty="0" smtClean="0"/>
              <a:t>for the rest of the</a:t>
            </a:r>
          </a:p>
          <a:p>
            <a:r>
              <a:rPr lang="de-DE" dirty="0" smtClean="0"/>
              <a:t>session, until the</a:t>
            </a:r>
          </a:p>
          <a:p>
            <a:r>
              <a:rPr lang="de-DE" dirty="0" smtClean="0"/>
              <a:t>user or server</a:t>
            </a:r>
          </a:p>
          <a:p>
            <a:r>
              <a:rPr lang="de-DE" dirty="0" smtClean="0"/>
              <a:t>deletes it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4572" y="4797152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351362" y="2944997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11760" y="5733256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4293096"/>
            <a:ext cx="3426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</a:t>
            </a:r>
            <a:r>
              <a:rPr lang="de-DE" b="1" dirty="0" smtClean="0"/>
              <a:t> </a:t>
            </a:r>
            <a:r>
              <a:rPr lang="de-DE" b="1" u="sng" dirty="0" smtClean="0"/>
              <a:t>RESPONSE</a:t>
            </a:r>
            <a:r>
              <a:rPr lang="de-DE" u="sng" dirty="0" smtClean="0"/>
              <a:t> </a:t>
            </a:r>
            <a:r>
              <a:rPr lang="de-DE" b="1" u="sng" dirty="0" smtClean="0"/>
              <a:t>/customers</a:t>
            </a:r>
          </a:p>
          <a:p>
            <a:r>
              <a:rPr lang="de-DE" dirty="0" smtClean="0"/>
              <a:t>&lt;HTML&gt;</a:t>
            </a:r>
          </a:p>
          <a:p>
            <a:r>
              <a:rPr lang="de-DE" dirty="0"/>
              <a:t>	</a:t>
            </a:r>
            <a:r>
              <a:rPr lang="de-DE" dirty="0" smtClean="0"/>
              <a:t>&lt;body&gt;...&lt;/body&gt;</a:t>
            </a:r>
          </a:p>
          <a:p>
            <a:r>
              <a:rPr lang="de-DE" dirty="0" smtClean="0"/>
              <a:t>&lt;/HTML&gt;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digitally signed.</a:t>
            </a:r>
          </a:p>
          <a:p>
            <a:pPr lvl="1"/>
            <a:r>
              <a:rPr lang="de-DE" dirty="0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digitally signed.</a:t>
            </a:r>
          </a:p>
          <a:p>
            <a:pPr lvl="1"/>
            <a:r>
              <a:rPr lang="de-DE" dirty="0" smtClean="0"/>
              <a:t>The server needs to make sure the token is created by the server itself. </a:t>
            </a:r>
            <a:endParaRPr lang="de-DE" dirty="0"/>
          </a:p>
          <a:p>
            <a:pPr lvl="1"/>
            <a:r>
              <a:rPr lang="de-DE" dirty="0" smtClean="0"/>
              <a:t>Hackers may fake tokens in order to get authorization.</a:t>
            </a:r>
          </a:p>
          <a:p>
            <a:pPr lvl="1"/>
            <a:r>
              <a:rPr lang="de-DE" b="1" dirty="0" smtClean="0"/>
              <a:t>SIGNATURE/KEY</a:t>
            </a:r>
            <a:r>
              <a:rPr lang="de-DE" dirty="0" smtClean="0"/>
              <a:t> to</a:t>
            </a:r>
          </a:p>
          <a:p>
            <a:pPr lvl="2"/>
            <a:r>
              <a:rPr lang="de-DE" dirty="0" smtClean="0"/>
              <a:t>Encrypt</a:t>
            </a:r>
          </a:p>
          <a:p>
            <a:pPr lvl="2"/>
            <a:r>
              <a:rPr lang="de-DE" dirty="0" smtClean="0"/>
              <a:t>Decrypt</a:t>
            </a:r>
          </a:p>
          <a:p>
            <a:pPr lvl="1">
              <a:buNone/>
            </a:pPr>
            <a:r>
              <a:rPr lang="de-DE" dirty="0"/>
              <a:t> </a:t>
            </a:r>
            <a:r>
              <a:rPr lang="de-DE" dirty="0" smtClean="0"/>
              <a:t>     ... </a:t>
            </a:r>
            <a:r>
              <a:rPr lang="de-DE" dirty="0"/>
              <a:t>t</a:t>
            </a:r>
            <a:r>
              <a:rPr lang="de-DE" dirty="0" smtClean="0"/>
              <a:t>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555776" y="3501008"/>
            <a:ext cx="40324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jwt.sign()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  <p:cxnSp>
        <p:nvCxnSpPr>
          <p:cNvPr id="12" name="Straight Arrow Connector 11"/>
          <p:cNvCxnSpPr>
            <a:stCxn id="5" idx="3"/>
            <a:endCxn id="14" idx="1"/>
          </p:cNvCxnSpPr>
          <p:nvPr/>
        </p:nvCxnSpPr>
        <p:spPr>
          <a:xfrm>
            <a:off x="2555776" y="3501008"/>
            <a:ext cx="40324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jwt.sign()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5776" y="3501008"/>
            <a:ext cx="41044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jwt.verify()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5776" y="3501008"/>
            <a:ext cx="41044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jwt.verify()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  <p:sp>
        <p:nvSpPr>
          <p:cNvPr id="10" name="Rectangle 9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6. Comparison Sessions VS JSON WebTokens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700809"/>
          <a:ext cx="7992888" cy="47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49426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Sessions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JSON WebTokens</a:t>
                      </a:r>
                      <a:endParaRPr lang="de-DE" sz="2000" dirty="0"/>
                    </a:p>
                  </a:txBody>
                  <a:tcPr/>
                </a:tc>
              </a:tr>
              <a:tr h="49426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Identified</a:t>
                      </a:r>
                      <a:r>
                        <a:rPr lang="de-DE" sz="2000" baseline="0" dirty="0" smtClean="0"/>
                        <a:t> by Cookie-Ids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Identified by Tokens</a:t>
                      </a:r>
                      <a:endParaRPr lang="de-DE" sz="2000" dirty="0"/>
                    </a:p>
                  </a:txBody>
                  <a:tcPr/>
                </a:tc>
              </a:tr>
              <a:tr h="1254667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Conveyed </a:t>
                      </a:r>
                      <a:r>
                        <a:rPr lang="de-DE" sz="2000" baseline="0" dirty="0" smtClean="0"/>
                        <a:t>in the Header of the HTTP Request and Responses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Conveyed in the Header of the HTTP Request</a:t>
                      </a:r>
                      <a:endParaRPr lang="de-DE" sz="2000" dirty="0"/>
                    </a:p>
                  </a:txBody>
                  <a:tcPr/>
                </a:tc>
              </a:tr>
              <a:tr h="1254667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Automatically saved in the browser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Manually saved in the browser or another HTTP-Client</a:t>
                      </a:r>
                      <a:r>
                        <a:rPr lang="de-DE" sz="2000" baseline="0" dirty="0" smtClean="0"/>
                        <a:t> (i.e. localStorage)</a:t>
                      </a:r>
                      <a:endParaRPr lang="de-DE" sz="2000" dirty="0"/>
                    </a:p>
                  </a:txBody>
                  <a:tcPr/>
                </a:tc>
              </a:tr>
              <a:tr h="1254667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Best Application is Websites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Best Application</a:t>
                      </a:r>
                      <a:r>
                        <a:rPr lang="de-DE" sz="2000" baseline="0" dirty="0" smtClean="0"/>
                        <a:t> is RESTful APIs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Storing passwords as they are is </a:t>
            </a:r>
            <a:r>
              <a:rPr lang="de-DE" b="1" dirty="0" smtClean="0"/>
              <a:t>not secure</a:t>
            </a:r>
            <a:endParaRPr lang="de-DE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Storing passwords as they are is </a:t>
            </a:r>
            <a:r>
              <a:rPr lang="de-DE" b="1" dirty="0" smtClean="0"/>
              <a:t>not secure</a:t>
            </a:r>
            <a:endParaRPr lang="de-DE" dirty="0" smtClean="0"/>
          </a:p>
        </p:txBody>
      </p:sp>
      <p:pic>
        <p:nvPicPr>
          <p:cNvPr id="22530" name="Picture 2" descr="Bildergebnis für hac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420888"/>
            <a:ext cx="8141705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“mypassword“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987824" y="4329100"/>
            <a:ext cx="316835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3717032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dirty="0" smtClean="0"/>
              <a:t>ash(“mypassword“)</a:t>
            </a:r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“mypassword“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87824" y="4329100"/>
            <a:ext cx="316835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3717032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dirty="0" smtClean="0"/>
              <a:t>ash(“mypassword“)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  <a:p>
            <a:r>
              <a:rPr lang="de-DE" dirty="0" smtClean="0"/>
              <a:t>What if we want to </a:t>
            </a:r>
            <a:r>
              <a:rPr lang="de-DE" b="1" u="sng" dirty="0" smtClean="0"/>
              <a:t>protect</a:t>
            </a:r>
            <a:r>
              <a:rPr lang="de-DE" dirty="0" smtClean="0"/>
              <a:t> them from certain users? I.e. </a:t>
            </a:r>
            <a:r>
              <a:rPr lang="de-DE" dirty="0"/>
              <a:t>u</a:t>
            </a:r>
            <a:r>
              <a:rPr lang="de-DE" dirty="0" smtClean="0"/>
              <a:t>sers, that are unknown to us.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75856" y="4329100"/>
            <a:ext cx="2880320" cy="360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cxnSp>
        <p:nvCxnSpPr>
          <p:cNvPr id="10" name="Straight Arrow Connector 9"/>
          <p:cNvCxnSpPr>
            <a:stCxn id="6" idx="1"/>
            <a:endCxn id="39938" idx="3"/>
          </p:cNvCxnSpPr>
          <p:nvPr/>
        </p:nvCxnSpPr>
        <p:spPr>
          <a:xfrm flipH="1" flipV="1">
            <a:off x="2987824" y="4327428"/>
            <a:ext cx="3168352" cy="16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  <p:pic>
        <p:nvPicPr>
          <p:cNvPr id="39938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7328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Activation Links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the purpose of activation links?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Activation Links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the purpose of activation links?</a:t>
            </a:r>
          </a:p>
          <a:p>
            <a:pPr lvl="1"/>
            <a:r>
              <a:rPr lang="de-DE" dirty="0" smtClean="0"/>
              <a:t>The proof that you are who you claim to be.</a:t>
            </a:r>
          </a:p>
          <a:p>
            <a:pPr lvl="1"/>
            <a:r>
              <a:rPr lang="de-DE" dirty="0" smtClean="0"/>
              <a:t>Identified by the email-address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Activation Links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6207" y="2147106"/>
            <a:ext cx="119107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Signs Up</a:t>
            </a:r>
            <a:endParaRPr lang="de-DE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1428709" y="3147238"/>
            <a:ext cx="71267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285395" y="2147106"/>
            <a:ext cx="192882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Receives Email</a:t>
            </a:r>
          </a:p>
          <a:p>
            <a:pPr algn="ctr"/>
            <a:r>
              <a:rPr lang="de-DE" sz="2000" b="1" dirty="0" smtClean="0"/>
              <a:t>With Activation Link</a:t>
            </a:r>
            <a:endParaRPr lang="de-DE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373627" y="3147238"/>
            <a:ext cx="71267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309731" y="2147106"/>
            <a:ext cx="158417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clicks on Activation Link</a:t>
            </a:r>
            <a:endParaRPr lang="de-DE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739541" y="2148881"/>
            <a:ext cx="1311153" cy="27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is activated</a:t>
            </a:r>
            <a:endParaRPr lang="de-DE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6965915" y="3140968"/>
            <a:ext cx="71267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Password Reset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67544" y="1628800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User clicks on „Forgot my password“</a:t>
            </a:r>
            <a:endParaRPr lang="de-DE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3419872" y="1628800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enters his email address in a form</a:t>
            </a:r>
          </a:p>
          <a:p>
            <a:pPr algn="ctr"/>
            <a:r>
              <a:rPr lang="de-DE" sz="1600" b="1" dirty="0" smtClean="0"/>
              <a:t>and submits it</a:t>
            </a:r>
            <a:endParaRPr lang="de-DE" sz="1600" b="1" dirty="0"/>
          </a:p>
        </p:txBody>
      </p:sp>
      <p:sp>
        <p:nvSpPr>
          <p:cNvPr id="7" name="Right Arrow 6"/>
          <p:cNvSpPr/>
          <p:nvPr/>
        </p:nvSpPr>
        <p:spPr>
          <a:xfrm>
            <a:off x="5807848" y="21948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588224" y="1628800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receives an email with a password reset</a:t>
            </a:r>
          </a:p>
          <a:p>
            <a:pPr algn="ctr"/>
            <a:r>
              <a:rPr lang="de-DE" sz="1600" b="1" dirty="0" smtClean="0"/>
              <a:t>link</a:t>
            </a:r>
            <a:endParaRPr lang="de-DE" sz="1600" b="1" dirty="0"/>
          </a:p>
        </p:txBody>
      </p:sp>
      <p:sp>
        <p:nvSpPr>
          <p:cNvPr id="9" name="Right Arrow 8"/>
          <p:cNvSpPr/>
          <p:nvPr/>
        </p:nvSpPr>
        <p:spPr>
          <a:xfrm>
            <a:off x="2575872" y="21948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ight Arrow 9"/>
          <p:cNvSpPr/>
          <p:nvPr/>
        </p:nvSpPr>
        <p:spPr>
          <a:xfrm rot="5400000">
            <a:off x="7452320" y="36450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follows the link</a:t>
            </a:r>
          </a:p>
          <a:p>
            <a:pPr algn="ctr"/>
            <a:endParaRPr lang="de-DE" sz="1600" b="1" dirty="0" smtClean="0"/>
          </a:p>
          <a:p>
            <a:pPr algn="ctr"/>
            <a:r>
              <a:rPr lang="de-DE" sz="1600" b="1" dirty="0" smtClean="0">
                <a:hlinkClick r:id="rId2"/>
              </a:rPr>
              <a:t>http://localhost:5000/</a:t>
            </a:r>
            <a:endParaRPr lang="de-DE" sz="1600" b="1" dirty="0" smtClean="0"/>
          </a:p>
          <a:p>
            <a:pPr algn="ctr"/>
            <a:r>
              <a:rPr lang="de-DE" sz="1600" b="1" dirty="0" smtClean="0"/>
              <a:t>resetpassword=8djvjx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2483768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419872" y="4437112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enters two passwords in the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4437112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If the passwords match, the </a:t>
            </a:r>
          </a:p>
          <a:p>
            <a:pPr algn="ctr"/>
            <a:r>
              <a:rPr lang="de-DE" sz="1600" b="1" dirty="0" smtClean="0"/>
              <a:t>password will be changed to the new one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5796136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closed ro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17" y="1340768"/>
            <a:ext cx="8262647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 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</a:t>
            </a:r>
          </a:p>
          <a:p>
            <a:r>
              <a:rPr lang="de-DE" dirty="0" smtClean="0"/>
              <a:t>You are now </a:t>
            </a:r>
            <a:r>
              <a:rPr lang="de-DE" b="1" dirty="0" smtClean="0"/>
              <a:t>authenticated </a:t>
            </a:r>
            <a:r>
              <a:rPr lang="de-DE" dirty="0" smtClean="0"/>
              <a:t>as known user and you get your </a:t>
            </a:r>
            <a:r>
              <a:rPr lang="de-DE" b="1" u="sng" dirty="0" smtClean="0"/>
              <a:t>ticket</a:t>
            </a:r>
            <a:r>
              <a:rPr lang="de-DE" dirty="0" smtClean="0"/>
              <a:t> which </a:t>
            </a:r>
            <a:r>
              <a:rPr lang="de-DE" b="1" dirty="0" smtClean="0"/>
              <a:t>authorizes</a:t>
            </a:r>
            <a:r>
              <a:rPr lang="de-DE" dirty="0" smtClean="0"/>
              <a:t> you to drive along the road.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Microsoft Office PowerPoint</Application>
  <PresentationFormat>On-screen Show (4:3)</PresentationFormat>
  <Paragraphs>324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Authentication &amp; Authorization in NodeJS Web Applications</vt:lpstr>
      <vt:lpstr>Agenda</vt:lpstr>
      <vt:lpstr>1. Protected Routes</vt:lpstr>
      <vt:lpstr>1. Protected Routes</vt:lpstr>
      <vt:lpstr>Slide 5</vt:lpstr>
      <vt:lpstr>1. Protected Routes</vt:lpstr>
      <vt:lpstr>1. Protected Routes</vt:lpstr>
      <vt:lpstr>1. Protected Routes</vt:lpstr>
      <vt:lpstr>1. Protected Routes</vt:lpstr>
      <vt:lpstr>Slide 10</vt:lpstr>
      <vt:lpstr>2. Authentication &amp; Authorization</vt:lpstr>
      <vt:lpstr>2. Authentication &amp; Authorization</vt:lpstr>
      <vt:lpstr>2. Authentication &amp; Authorization</vt:lpstr>
      <vt:lpstr>2. Authentication &amp; Authorization</vt:lpstr>
      <vt:lpstr>3. Sessions Authentication</vt:lpstr>
      <vt:lpstr>3. Sessions Authentication</vt:lpstr>
      <vt:lpstr>3. Sessions Authentication</vt:lpstr>
      <vt:lpstr>3. Sessions Authentication</vt:lpstr>
      <vt:lpstr>3. Sessions Authentication</vt:lpstr>
      <vt:lpstr>3. Sessions Authentication</vt:lpstr>
      <vt:lpstr>3. Sessions Authentication</vt:lpstr>
      <vt:lpstr>4. JSON WebToken Authentication</vt:lpstr>
      <vt:lpstr>4. JSON WebToken Authentication</vt:lpstr>
      <vt:lpstr>4. JSON WebToken Authentication</vt:lpstr>
      <vt:lpstr>4. JSON WebToken Authentication</vt:lpstr>
      <vt:lpstr>4. JSON WebToken Authorization</vt:lpstr>
      <vt:lpstr>4. JSON WebToken Authorization</vt:lpstr>
      <vt:lpstr>4. JSON WebToken Authorization</vt:lpstr>
      <vt:lpstr>5. JWT Signatures</vt:lpstr>
      <vt:lpstr>5. JWT Signatures</vt:lpstr>
      <vt:lpstr>5. JWT Signatures</vt:lpstr>
      <vt:lpstr>5. JWT Signatures</vt:lpstr>
      <vt:lpstr>5. JWT Signatures</vt:lpstr>
      <vt:lpstr>5. JWT Signatures</vt:lpstr>
      <vt:lpstr>6. Comparison Sessions VS JSON WebTokens</vt:lpstr>
      <vt:lpstr>7. Password Hashes</vt:lpstr>
      <vt:lpstr>7. Password Hashes</vt:lpstr>
      <vt:lpstr>7. Password Hashes</vt:lpstr>
      <vt:lpstr>7. Password Hashes</vt:lpstr>
      <vt:lpstr>7. Password Hashes</vt:lpstr>
      <vt:lpstr>7. Password Hashes</vt:lpstr>
      <vt:lpstr>8. Activation Links</vt:lpstr>
      <vt:lpstr>8. Activation Links</vt:lpstr>
      <vt:lpstr>8. Activation Links</vt:lpstr>
      <vt:lpstr>9. Password Reset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 Part 5</dc:title>
  <dc:creator>janwin</dc:creator>
  <cp:lastModifiedBy>janwin</cp:lastModifiedBy>
  <cp:revision>176</cp:revision>
  <dcterms:created xsi:type="dcterms:W3CDTF">2018-01-03T16:18:47Z</dcterms:created>
  <dcterms:modified xsi:type="dcterms:W3CDTF">2018-09-25T08:22:35Z</dcterms:modified>
</cp:coreProperties>
</file>