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9" r:id="rId9"/>
    <p:sldId id="263" r:id="rId10"/>
    <p:sldId id="264" r:id="rId11"/>
    <p:sldId id="265" r:id="rId12"/>
    <p:sldId id="266" r:id="rId13"/>
    <p:sldId id="268" r:id="rId14"/>
    <p:sldId id="270" r:id="rId15"/>
    <p:sldId id="271" r:id="rId16"/>
    <p:sldId id="273" r:id="rId17"/>
    <p:sldId id="272" r:id="rId18"/>
    <p:sldId id="274" r:id="rId19"/>
    <p:sldId id="275" r:id="rId20"/>
    <p:sldId id="276" r:id="rId21"/>
    <p:sldId id="278" r:id="rId22"/>
    <p:sldId id="279" r:id="rId23"/>
    <p:sldId id="280" r:id="rId24"/>
    <p:sldId id="281" r:id="rId25"/>
    <p:sldId id="277" r:id="rId26"/>
    <p:sldId id="282" r:id="rId27"/>
    <p:sldId id="288" r:id="rId28"/>
    <p:sldId id="289" r:id="rId29"/>
    <p:sldId id="284" r:id="rId30"/>
    <p:sldId id="285" r:id="rId31"/>
    <p:sldId id="286" r:id="rId32"/>
    <p:sldId id="287" r:id="rId33"/>
    <p:sldId id="290" r:id="rId34"/>
    <p:sldId id="292" r:id="rId35"/>
    <p:sldId id="294" r:id="rId36"/>
    <p:sldId id="293" r:id="rId37"/>
    <p:sldId id="295" r:id="rId38"/>
    <p:sldId id="296" r:id="rId39"/>
    <p:sldId id="297" r:id="rId40"/>
    <p:sldId id="298" r:id="rId41"/>
    <p:sldId id="299" r:id="rId42"/>
    <p:sldId id="300" r:id="rId4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-210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0F760-8CAC-4861-9D2F-9014AAD7565C}" type="datetimeFigureOut">
              <a:rPr lang="de-DE" smtClean="0"/>
              <a:pPr/>
              <a:t>15.01.2018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23CDF-70FF-4967-88E4-2CE1B2249678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0F760-8CAC-4861-9D2F-9014AAD7565C}" type="datetimeFigureOut">
              <a:rPr lang="de-DE" smtClean="0"/>
              <a:pPr/>
              <a:t>15.01.2018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23CDF-70FF-4967-88E4-2CE1B2249678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0F760-8CAC-4861-9D2F-9014AAD7565C}" type="datetimeFigureOut">
              <a:rPr lang="de-DE" smtClean="0"/>
              <a:pPr/>
              <a:t>15.01.2018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23CDF-70FF-4967-88E4-2CE1B2249678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0F760-8CAC-4861-9D2F-9014AAD7565C}" type="datetimeFigureOut">
              <a:rPr lang="de-DE" smtClean="0"/>
              <a:pPr/>
              <a:t>15.01.2018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23CDF-70FF-4967-88E4-2CE1B2249678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0F760-8CAC-4861-9D2F-9014AAD7565C}" type="datetimeFigureOut">
              <a:rPr lang="de-DE" smtClean="0"/>
              <a:pPr/>
              <a:t>15.01.2018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23CDF-70FF-4967-88E4-2CE1B2249678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0F760-8CAC-4861-9D2F-9014AAD7565C}" type="datetimeFigureOut">
              <a:rPr lang="de-DE" smtClean="0"/>
              <a:pPr/>
              <a:t>15.01.2018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23CDF-70FF-4967-88E4-2CE1B2249678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0F760-8CAC-4861-9D2F-9014AAD7565C}" type="datetimeFigureOut">
              <a:rPr lang="de-DE" smtClean="0"/>
              <a:pPr/>
              <a:t>15.01.2018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23CDF-70FF-4967-88E4-2CE1B2249678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0F760-8CAC-4861-9D2F-9014AAD7565C}" type="datetimeFigureOut">
              <a:rPr lang="de-DE" smtClean="0"/>
              <a:pPr/>
              <a:t>15.01.2018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23CDF-70FF-4967-88E4-2CE1B2249678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0F760-8CAC-4861-9D2F-9014AAD7565C}" type="datetimeFigureOut">
              <a:rPr lang="de-DE" smtClean="0"/>
              <a:pPr/>
              <a:t>15.01.2018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23CDF-70FF-4967-88E4-2CE1B2249678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0F760-8CAC-4861-9D2F-9014AAD7565C}" type="datetimeFigureOut">
              <a:rPr lang="de-DE" smtClean="0"/>
              <a:pPr/>
              <a:t>15.01.2018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23CDF-70FF-4967-88E4-2CE1B2249678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0F760-8CAC-4861-9D2F-9014AAD7565C}" type="datetimeFigureOut">
              <a:rPr lang="de-DE" smtClean="0"/>
              <a:pPr/>
              <a:t>15.01.2018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23CDF-70FF-4967-88E4-2CE1B2249678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30F760-8CAC-4861-9D2F-9014AAD7565C}" type="datetimeFigureOut">
              <a:rPr lang="de-DE" smtClean="0"/>
              <a:pPr/>
              <a:t>15.01.2018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B23CDF-70FF-4967-88E4-2CE1B2249678}" type="slidenum">
              <a:rPr lang="de-DE" smtClean="0"/>
              <a:pPr/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5000/activation=a1b2c3d4f5g6" TargetMode="External"/><Relationship Id="rId2" Type="http://schemas.openxmlformats.org/officeDocument/2006/relationships/hyperlink" Target="http://localhost:5000/activate=a1b2c3d4f5g6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localhost:9000/" TargetMode="Externa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5000/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NodeJS </a:t>
            </a:r>
            <a:br>
              <a:rPr lang="de-DE" dirty="0" smtClean="0"/>
            </a:br>
            <a:r>
              <a:rPr lang="de-DE" dirty="0" smtClean="0"/>
              <a:t>Part 5</a:t>
            </a:r>
            <a:endParaRPr lang="de-D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j</a:t>
            </a:r>
            <a:r>
              <a:rPr lang="de-DE" dirty="0" smtClean="0"/>
              <a:t>an.schulz@devugees.org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Bildergebnis für route6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052736"/>
            <a:ext cx="7553325" cy="50101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2. Authentication &amp; Authorization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8312"/>
            <a:ext cx="8229600" cy="2620888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de-DE" b="1" u="sng" dirty="0" smtClean="0"/>
              <a:t>Authentication:</a:t>
            </a:r>
            <a:r>
              <a:rPr lang="de-DE" dirty="0"/>
              <a:t> </a:t>
            </a:r>
            <a:r>
              <a:rPr lang="de-DE" dirty="0" smtClean="0"/>
              <a:t> is the process of verifying that the </a:t>
            </a:r>
          </a:p>
          <a:p>
            <a:pPr>
              <a:buNone/>
            </a:pPr>
            <a:r>
              <a:rPr lang="de-DE" dirty="0"/>
              <a:t>	</a:t>
            </a:r>
            <a:r>
              <a:rPr lang="de-DE" dirty="0" smtClean="0"/>
              <a:t>		       user is </a:t>
            </a:r>
            <a:r>
              <a:rPr lang="de-DE" b="1" dirty="0" smtClean="0"/>
              <a:t>somebody</a:t>
            </a:r>
            <a:r>
              <a:rPr lang="de-DE" dirty="0"/>
              <a:t> </a:t>
            </a:r>
            <a:r>
              <a:rPr lang="de-DE" dirty="0" smtClean="0"/>
              <a:t>the system knows.</a:t>
            </a:r>
          </a:p>
          <a:p>
            <a:pPr>
              <a:buNone/>
            </a:pPr>
            <a:r>
              <a:rPr lang="de-DE" b="1" u="sng" dirty="0" smtClean="0"/>
              <a:t>Authorization:</a:t>
            </a:r>
            <a:r>
              <a:rPr lang="de-DE" b="1" dirty="0" smtClean="0"/>
              <a:t>    </a:t>
            </a:r>
            <a:r>
              <a:rPr lang="de-DE" dirty="0" smtClean="0"/>
              <a:t>is the process of verifying that the </a:t>
            </a:r>
          </a:p>
          <a:p>
            <a:pPr>
              <a:buNone/>
            </a:pPr>
            <a:r>
              <a:rPr lang="de-DE" dirty="0"/>
              <a:t>	</a:t>
            </a:r>
            <a:r>
              <a:rPr lang="de-DE" dirty="0" smtClean="0"/>
              <a:t>		       user has access to </a:t>
            </a:r>
            <a:r>
              <a:rPr lang="de-DE" b="1" dirty="0" smtClean="0"/>
              <a:t>something</a:t>
            </a:r>
            <a:r>
              <a:rPr lang="de-DE" dirty="0"/>
              <a:t> </a:t>
            </a:r>
            <a:r>
              <a:rPr lang="de-DE" dirty="0" smtClean="0"/>
              <a:t>the system 		       owns.</a:t>
            </a:r>
          </a:p>
          <a:p>
            <a:pPr>
              <a:buNone/>
            </a:pPr>
            <a:r>
              <a:rPr lang="de-DE" b="1" u="sng" dirty="0" smtClean="0"/>
              <a:t>Ticket:</a:t>
            </a:r>
            <a:r>
              <a:rPr lang="de-DE" dirty="0" smtClean="0"/>
              <a:t> 	       A proof that the users is authorized. Mostly</a:t>
            </a:r>
          </a:p>
          <a:p>
            <a:pPr>
              <a:buNone/>
            </a:pPr>
            <a:r>
              <a:rPr lang="de-DE" dirty="0"/>
              <a:t> </a:t>
            </a:r>
            <a:r>
              <a:rPr lang="de-DE" dirty="0" smtClean="0"/>
              <a:t>                               it is a token.  </a:t>
            </a:r>
            <a:endParaRPr lang="de-DE" b="1" u="sng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3. HTTP Authentication</a:t>
            </a:r>
            <a:endParaRPr lang="de-DE" dirty="0"/>
          </a:p>
        </p:txBody>
      </p:sp>
      <p:sp>
        <p:nvSpPr>
          <p:cNvPr id="4" name="Rectangle 3"/>
          <p:cNvSpPr/>
          <p:nvPr/>
        </p:nvSpPr>
        <p:spPr>
          <a:xfrm>
            <a:off x="971600" y="1700808"/>
            <a:ext cx="1512168" cy="6480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/>
                </a:solidFill>
              </a:rPr>
              <a:t>USER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372200" y="1700808"/>
            <a:ext cx="1512168" cy="6480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/>
                </a:solidFill>
              </a:rPr>
              <a:t>HTTP</a:t>
            </a:r>
          </a:p>
          <a:p>
            <a:pPr algn="ctr"/>
            <a:r>
              <a:rPr lang="de-DE" b="1" dirty="0" smtClean="0">
                <a:solidFill>
                  <a:schemeClr val="tx1"/>
                </a:solidFill>
              </a:rPr>
              <a:t>SERVER</a:t>
            </a:r>
            <a:endParaRPr lang="de-DE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3. HTTP Authentication</a:t>
            </a:r>
            <a:endParaRPr lang="de-DE" dirty="0"/>
          </a:p>
        </p:txBody>
      </p:sp>
      <p:sp>
        <p:nvSpPr>
          <p:cNvPr id="4" name="Rectangle 3"/>
          <p:cNvSpPr/>
          <p:nvPr/>
        </p:nvSpPr>
        <p:spPr>
          <a:xfrm>
            <a:off x="971600" y="1700808"/>
            <a:ext cx="1512168" cy="6480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/>
                </a:solidFill>
              </a:rPr>
              <a:t>USER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372200" y="1700808"/>
            <a:ext cx="1512168" cy="6480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/>
                </a:solidFill>
              </a:rPr>
              <a:t>HTTP</a:t>
            </a:r>
          </a:p>
          <a:p>
            <a:pPr algn="ctr"/>
            <a:r>
              <a:rPr lang="de-DE" b="1" dirty="0" smtClean="0">
                <a:solidFill>
                  <a:schemeClr val="tx1"/>
                </a:solidFill>
              </a:rPr>
              <a:t>SERVER</a:t>
            </a:r>
            <a:endParaRPr lang="de-DE" b="1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483768" y="4077072"/>
            <a:ext cx="396044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419872" y="2492896"/>
            <a:ext cx="206280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      </a:t>
            </a:r>
            <a:r>
              <a:rPr lang="de-DE" b="1" u="sng" dirty="0" smtClean="0"/>
              <a:t>POST /login</a:t>
            </a:r>
          </a:p>
          <a:p>
            <a:r>
              <a:rPr lang="de-DE" dirty="0" smtClean="0"/>
              <a:t>{</a:t>
            </a:r>
          </a:p>
          <a:p>
            <a:r>
              <a:rPr lang="de-DE" dirty="0" smtClean="0"/>
              <a:t>   username:  ‘hallo‘,</a:t>
            </a:r>
          </a:p>
          <a:p>
            <a:r>
              <a:rPr lang="de-DE" dirty="0"/>
              <a:t> </a:t>
            </a:r>
            <a:r>
              <a:rPr lang="de-DE" dirty="0" smtClean="0"/>
              <a:t>  password: ‘world‘</a:t>
            </a:r>
          </a:p>
          <a:p>
            <a:r>
              <a:rPr lang="de-DE" dirty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3. HTTP Authentication Flow</a:t>
            </a:r>
            <a:endParaRPr lang="de-DE" dirty="0"/>
          </a:p>
        </p:txBody>
      </p:sp>
      <p:sp>
        <p:nvSpPr>
          <p:cNvPr id="4" name="Rectangle 3"/>
          <p:cNvSpPr/>
          <p:nvPr/>
        </p:nvSpPr>
        <p:spPr>
          <a:xfrm>
            <a:off x="971600" y="1700808"/>
            <a:ext cx="1512168" cy="6480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/>
                </a:solidFill>
              </a:rPr>
              <a:t>USER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372200" y="1700808"/>
            <a:ext cx="1512168" cy="6480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/>
                </a:solidFill>
              </a:rPr>
              <a:t>HTTP</a:t>
            </a:r>
          </a:p>
          <a:p>
            <a:pPr algn="ctr"/>
            <a:r>
              <a:rPr lang="de-DE" b="1" dirty="0" smtClean="0">
                <a:solidFill>
                  <a:schemeClr val="tx1"/>
                </a:solidFill>
              </a:rPr>
              <a:t>SERVER</a:t>
            </a:r>
            <a:endParaRPr lang="de-DE" b="1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483768" y="4077072"/>
            <a:ext cx="396044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419872" y="2492896"/>
            <a:ext cx="206280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      </a:t>
            </a:r>
            <a:r>
              <a:rPr lang="de-DE" b="1" u="sng" dirty="0" smtClean="0"/>
              <a:t>POST /login</a:t>
            </a:r>
          </a:p>
          <a:p>
            <a:r>
              <a:rPr lang="de-DE" dirty="0" smtClean="0"/>
              <a:t>{</a:t>
            </a:r>
          </a:p>
          <a:p>
            <a:r>
              <a:rPr lang="de-DE" dirty="0" smtClean="0"/>
              <a:t>   username:  ‘hallo‘,</a:t>
            </a:r>
          </a:p>
          <a:p>
            <a:r>
              <a:rPr lang="de-DE" dirty="0"/>
              <a:t> </a:t>
            </a:r>
            <a:r>
              <a:rPr lang="de-DE" dirty="0" smtClean="0"/>
              <a:t>  password: ‘world‘</a:t>
            </a:r>
          </a:p>
          <a:p>
            <a:r>
              <a:rPr lang="de-DE" dirty="0"/>
              <a:t>}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2555776" y="5949280"/>
            <a:ext cx="3888432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491880" y="4365104"/>
            <a:ext cx="22747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      </a:t>
            </a:r>
            <a:r>
              <a:rPr lang="de-DE" b="1" u="sng" dirty="0" smtClean="0"/>
              <a:t>RESPONSE /login</a:t>
            </a:r>
          </a:p>
          <a:p>
            <a:r>
              <a:rPr lang="de-DE" dirty="0" smtClean="0"/>
              <a:t>{</a:t>
            </a:r>
          </a:p>
          <a:p>
            <a:r>
              <a:rPr lang="de-DE" dirty="0"/>
              <a:t> </a:t>
            </a:r>
            <a:r>
              <a:rPr lang="de-DE" dirty="0" smtClean="0"/>
              <a:t>    token: ‘fDjbn8fnVn‘</a:t>
            </a:r>
          </a:p>
          <a:p>
            <a:r>
              <a:rPr lang="de-DE" dirty="0" smtClean="0"/>
              <a:t>}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3. HTTP Authentication</a:t>
            </a:r>
            <a:endParaRPr lang="de-DE" dirty="0"/>
          </a:p>
        </p:txBody>
      </p:sp>
      <p:sp>
        <p:nvSpPr>
          <p:cNvPr id="4" name="Rectangle 3"/>
          <p:cNvSpPr/>
          <p:nvPr/>
        </p:nvSpPr>
        <p:spPr>
          <a:xfrm>
            <a:off x="971600" y="1700808"/>
            <a:ext cx="1512168" cy="6480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/>
                </a:solidFill>
              </a:rPr>
              <a:t>USER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372200" y="1700808"/>
            <a:ext cx="1512168" cy="6480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/>
                </a:solidFill>
              </a:rPr>
              <a:t>HTTP</a:t>
            </a:r>
          </a:p>
          <a:p>
            <a:pPr algn="ctr"/>
            <a:r>
              <a:rPr lang="de-DE" b="1" dirty="0" smtClean="0">
                <a:solidFill>
                  <a:schemeClr val="tx1"/>
                </a:solidFill>
              </a:rPr>
              <a:t>SERVER</a:t>
            </a:r>
            <a:endParaRPr lang="de-DE" b="1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483768" y="4077072"/>
            <a:ext cx="396044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419872" y="2492896"/>
            <a:ext cx="206280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      </a:t>
            </a:r>
            <a:r>
              <a:rPr lang="de-DE" b="1" u="sng" dirty="0" smtClean="0"/>
              <a:t>POST /login</a:t>
            </a:r>
          </a:p>
          <a:p>
            <a:r>
              <a:rPr lang="de-DE" dirty="0" smtClean="0"/>
              <a:t>{</a:t>
            </a:r>
          </a:p>
          <a:p>
            <a:r>
              <a:rPr lang="de-DE" dirty="0" smtClean="0"/>
              <a:t>   username:  ‘hallo‘,</a:t>
            </a:r>
          </a:p>
          <a:p>
            <a:r>
              <a:rPr lang="de-DE" dirty="0"/>
              <a:t> </a:t>
            </a:r>
            <a:r>
              <a:rPr lang="de-DE" dirty="0" smtClean="0"/>
              <a:t>  password: ‘world‘</a:t>
            </a:r>
          </a:p>
          <a:p>
            <a:r>
              <a:rPr lang="de-DE" dirty="0"/>
              <a:t>}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2555776" y="5949280"/>
            <a:ext cx="3888432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491880" y="4365104"/>
            <a:ext cx="22747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      </a:t>
            </a:r>
            <a:r>
              <a:rPr lang="de-DE" b="1" u="sng" dirty="0" smtClean="0"/>
              <a:t>RESPONSE /login</a:t>
            </a:r>
          </a:p>
          <a:p>
            <a:r>
              <a:rPr lang="de-DE" dirty="0" smtClean="0"/>
              <a:t>{</a:t>
            </a:r>
          </a:p>
          <a:p>
            <a:r>
              <a:rPr lang="de-DE" dirty="0"/>
              <a:t> </a:t>
            </a:r>
            <a:r>
              <a:rPr lang="de-DE" dirty="0" smtClean="0"/>
              <a:t>    token: ‘fDjbn8fnVn‘</a:t>
            </a:r>
          </a:p>
          <a:p>
            <a:r>
              <a:rPr lang="de-DE" dirty="0" smtClean="0"/>
              <a:t>}</a:t>
            </a:r>
            <a:endParaRPr lang="de-DE" dirty="0"/>
          </a:p>
        </p:txBody>
      </p:sp>
      <p:sp>
        <p:nvSpPr>
          <p:cNvPr id="12" name="TextBox 11"/>
          <p:cNvSpPr txBox="1"/>
          <p:nvPr/>
        </p:nvSpPr>
        <p:spPr>
          <a:xfrm>
            <a:off x="5754572" y="4797152"/>
            <a:ext cx="27510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 smtClean="0"/>
              <a:t>&lt;- TICKET HERE</a:t>
            </a:r>
            <a:endParaRPr lang="de-DE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3. HTTP Authorization</a:t>
            </a:r>
            <a:endParaRPr lang="de-DE" dirty="0"/>
          </a:p>
        </p:txBody>
      </p:sp>
      <p:sp>
        <p:nvSpPr>
          <p:cNvPr id="4" name="Rectangle 3"/>
          <p:cNvSpPr/>
          <p:nvPr/>
        </p:nvSpPr>
        <p:spPr>
          <a:xfrm>
            <a:off x="971600" y="1700808"/>
            <a:ext cx="1512168" cy="6480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/>
                </a:solidFill>
              </a:rPr>
              <a:t>USER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372200" y="1700808"/>
            <a:ext cx="1512168" cy="6480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/>
                </a:solidFill>
              </a:rPr>
              <a:t>HTTP</a:t>
            </a:r>
          </a:p>
          <a:p>
            <a:pPr algn="ctr"/>
            <a:r>
              <a:rPr lang="de-DE" b="1" dirty="0" smtClean="0">
                <a:solidFill>
                  <a:schemeClr val="tx1"/>
                </a:solidFill>
              </a:rPr>
              <a:t>SERVER</a:t>
            </a:r>
            <a:endParaRPr lang="de-DE" b="1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411760" y="3645024"/>
            <a:ext cx="396044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339752" y="2780928"/>
            <a:ext cx="41205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                      </a:t>
            </a:r>
            <a:r>
              <a:rPr lang="de-DE" b="1" u="sng" dirty="0" smtClean="0"/>
              <a:t>GET /customers</a:t>
            </a:r>
          </a:p>
          <a:p>
            <a:r>
              <a:rPr lang="de-DE" dirty="0" smtClean="0"/>
              <a:t>HEADER: authorization Bearer fDjbn8fnVn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3. HTTP Authorization</a:t>
            </a:r>
            <a:endParaRPr lang="de-DE" dirty="0"/>
          </a:p>
        </p:txBody>
      </p:sp>
      <p:sp>
        <p:nvSpPr>
          <p:cNvPr id="4" name="Rectangle 3"/>
          <p:cNvSpPr/>
          <p:nvPr/>
        </p:nvSpPr>
        <p:spPr>
          <a:xfrm>
            <a:off x="971600" y="1700808"/>
            <a:ext cx="1512168" cy="6480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/>
                </a:solidFill>
              </a:rPr>
              <a:t>USER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372200" y="1700808"/>
            <a:ext cx="1512168" cy="6480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/>
                </a:solidFill>
              </a:rPr>
              <a:t>HTTP</a:t>
            </a:r>
          </a:p>
          <a:p>
            <a:pPr algn="ctr"/>
            <a:r>
              <a:rPr lang="de-DE" b="1" dirty="0" smtClean="0">
                <a:solidFill>
                  <a:schemeClr val="tx1"/>
                </a:solidFill>
              </a:rPr>
              <a:t>SERVER</a:t>
            </a:r>
            <a:endParaRPr lang="de-DE" b="1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411760" y="3645024"/>
            <a:ext cx="396044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339752" y="2780928"/>
            <a:ext cx="41205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                      </a:t>
            </a:r>
            <a:r>
              <a:rPr lang="de-DE" b="1" u="sng" dirty="0" smtClean="0"/>
              <a:t>GET /customers</a:t>
            </a:r>
          </a:p>
          <a:p>
            <a:r>
              <a:rPr lang="de-DE" dirty="0" smtClean="0"/>
              <a:t>HEADER: authorization Bearer fDjbn8fnVn</a:t>
            </a:r>
            <a:endParaRPr lang="de-DE" dirty="0"/>
          </a:p>
        </p:txBody>
      </p:sp>
      <p:sp>
        <p:nvSpPr>
          <p:cNvPr id="11" name="TextBox 10"/>
          <p:cNvSpPr txBox="1"/>
          <p:nvPr/>
        </p:nvSpPr>
        <p:spPr>
          <a:xfrm>
            <a:off x="6351362" y="2944997"/>
            <a:ext cx="27510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 smtClean="0"/>
              <a:t>&lt;- TICKET HERE</a:t>
            </a:r>
            <a:endParaRPr lang="de-DE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3. HTTP Authorization</a:t>
            </a:r>
            <a:endParaRPr lang="de-DE" dirty="0"/>
          </a:p>
        </p:txBody>
      </p:sp>
      <p:sp>
        <p:nvSpPr>
          <p:cNvPr id="4" name="Rectangle 3"/>
          <p:cNvSpPr/>
          <p:nvPr/>
        </p:nvSpPr>
        <p:spPr>
          <a:xfrm>
            <a:off x="971600" y="1700808"/>
            <a:ext cx="1512168" cy="6480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/>
                </a:solidFill>
              </a:rPr>
              <a:t>USER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372200" y="1700808"/>
            <a:ext cx="1512168" cy="6480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/>
                </a:solidFill>
              </a:rPr>
              <a:t>HTTP</a:t>
            </a:r>
          </a:p>
          <a:p>
            <a:pPr algn="ctr"/>
            <a:r>
              <a:rPr lang="de-DE" b="1" dirty="0" smtClean="0">
                <a:solidFill>
                  <a:schemeClr val="tx1"/>
                </a:solidFill>
              </a:rPr>
              <a:t>SERVER</a:t>
            </a:r>
            <a:endParaRPr lang="de-DE" b="1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411760" y="3645024"/>
            <a:ext cx="396044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339752" y="2780928"/>
            <a:ext cx="41205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                      </a:t>
            </a:r>
            <a:r>
              <a:rPr lang="de-DE" b="1" u="sng" dirty="0" smtClean="0"/>
              <a:t>GET /customers</a:t>
            </a:r>
          </a:p>
          <a:p>
            <a:r>
              <a:rPr lang="de-DE" dirty="0" smtClean="0"/>
              <a:t>HEADER: authorization Bearer fDjbn8fnVn</a:t>
            </a:r>
            <a:endParaRPr lang="de-DE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2411760" y="5733256"/>
            <a:ext cx="3888432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339752" y="4293096"/>
            <a:ext cx="342645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                    </a:t>
            </a:r>
            <a:r>
              <a:rPr lang="de-DE" b="1" dirty="0" smtClean="0"/>
              <a:t> </a:t>
            </a:r>
            <a:r>
              <a:rPr lang="de-DE" b="1" u="sng" dirty="0" smtClean="0"/>
              <a:t>RESPONSE</a:t>
            </a:r>
            <a:r>
              <a:rPr lang="de-DE" u="sng" dirty="0" smtClean="0"/>
              <a:t> </a:t>
            </a:r>
            <a:r>
              <a:rPr lang="de-DE" b="1" u="sng" dirty="0" smtClean="0"/>
              <a:t>/customers</a:t>
            </a:r>
          </a:p>
          <a:p>
            <a:r>
              <a:rPr lang="de-DE" dirty="0" smtClean="0"/>
              <a:t>&lt;HTML&gt;</a:t>
            </a:r>
          </a:p>
          <a:p>
            <a:r>
              <a:rPr lang="de-DE" dirty="0"/>
              <a:t>	</a:t>
            </a:r>
            <a:r>
              <a:rPr lang="de-DE" dirty="0" smtClean="0"/>
              <a:t>&lt;body&gt;...&lt;/body&gt;</a:t>
            </a:r>
          </a:p>
          <a:p>
            <a:r>
              <a:rPr lang="de-DE" dirty="0" smtClean="0"/>
              <a:t>&lt;/HTML&gt;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4. JSON WebTokens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Tokens need to be digitally signed.</a:t>
            </a:r>
          </a:p>
          <a:p>
            <a:pPr lvl="1"/>
            <a:r>
              <a:rPr lang="de-DE" dirty="0" smtClean="0"/>
              <a:t>Why?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Arial" pitchFamily="34" charset="0"/>
              <a:buAutoNum type="arabicPeriod"/>
            </a:pPr>
            <a:r>
              <a:rPr lang="de-DE" dirty="0" smtClean="0"/>
              <a:t>Protected Routes</a:t>
            </a:r>
          </a:p>
          <a:p>
            <a:pPr marL="514350" indent="-514350">
              <a:buAutoNum type="arabicPeriod"/>
            </a:pPr>
            <a:r>
              <a:rPr lang="de-DE" dirty="0" smtClean="0"/>
              <a:t>Authentication &amp; Authorization</a:t>
            </a:r>
          </a:p>
          <a:p>
            <a:pPr marL="514350" indent="-514350">
              <a:buAutoNum type="arabicPeriod"/>
            </a:pPr>
            <a:r>
              <a:rPr lang="de-DE" dirty="0" smtClean="0"/>
              <a:t>HTTP Authentication</a:t>
            </a:r>
          </a:p>
          <a:p>
            <a:pPr marL="514350" indent="-514350">
              <a:buAutoNum type="arabicPeriod"/>
            </a:pPr>
            <a:r>
              <a:rPr lang="de-DE" dirty="0" smtClean="0"/>
              <a:t>HTTP Authorization</a:t>
            </a:r>
          </a:p>
          <a:p>
            <a:pPr marL="514350" indent="-514350">
              <a:buAutoNum type="arabicPeriod"/>
            </a:pPr>
            <a:r>
              <a:rPr lang="de-DE" dirty="0" smtClean="0"/>
              <a:t>JSON WebTokens – JWT</a:t>
            </a:r>
          </a:p>
          <a:p>
            <a:pPr marL="514350" indent="-514350">
              <a:buAutoNum type="arabicPeriod"/>
            </a:pPr>
            <a:r>
              <a:rPr lang="de-DE" dirty="0" smtClean="0"/>
              <a:t>Password Hashes</a:t>
            </a:r>
          </a:p>
          <a:p>
            <a:pPr marL="514350" indent="-514350">
              <a:buAutoNum type="arabicPeriod"/>
            </a:pPr>
            <a:endParaRPr lang="de-DE" dirty="0" smtClean="0"/>
          </a:p>
          <a:p>
            <a:pPr marL="514350" indent="-514350">
              <a:buAutoNum type="arabicPeriod"/>
            </a:pPr>
            <a:endParaRPr lang="de-D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4. JSON WebTokens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Tokens need to be digitally signed.</a:t>
            </a:r>
          </a:p>
          <a:p>
            <a:pPr lvl="1"/>
            <a:r>
              <a:rPr lang="de-DE" dirty="0" smtClean="0"/>
              <a:t>The server needs to make sure the token is created by the server itself. </a:t>
            </a:r>
            <a:endParaRPr lang="de-DE" dirty="0"/>
          </a:p>
          <a:p>
            <a:pPr lvl="1"/>
            <a:r>
              <a:rPr lang="de-DE" dirty="0" smtClean="0"/>
              <a:t>Hackers may fake tokens in order to get authorization.</a:t>
            </a:r>
          </a:p>
          <a:p>
            <a:pPr lvl="1"/>
            <a:r>
              <a:rPr lang="de-DE" b="1" dirty="0" smtClean="0"/>
              <a:t>SIGNATURE/KEY</a:t>
            </a:r>
            <a:r>
              <a:rPr lang="de-DE" dirty="0" smtClean="0"/>
              <a:t> to</a:t>
            </a:r>
          </a:p>
          <a:p>
            <a:pPr lvl="2"/>
            <a:r>
              <a:rPr lang="de-DE" dirty="0" smtClean="0"/>
              <a:t>Encrypt</a:t>
            </a:r>
          </a:p>
          <a:p>
            <a:pPr lvl="2"/>
            <a:r>
              <a:rPr lang="de-DE" dirty="0" smtClean="0"/>
              <a:t>Decrypt</a:t>
            </a:r>
          </a:p>
          <a:p>
            <a:pPr lvl="1">
              <a:buNone/>
            </a:pPr>
            <a:r>
              <a:rPr lang="de-DE" dirty="0"/>
              <a:t> </a:t>
            </a:r>
            <a:r>
              <a:rPr lang="de-DE" dirty="0" smtClean="0"/>
              <a:t>     ... </a:t>
            </a:r>
            <a:r>
              <a:rPr lang="de-DE" dirty="0"/>
              <a:t>t</a:t>
            </a:r>
            <a:r>
              <a:rPr lang="de-DE" dirty="0" smtClean="0"/>
              <a:t>he data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4. JSON WebTokens</a:t>
            </a:r>
            <a:endParaRPr lang="de-DE" dirty="0"/>
          </a:p>
        </p:txBody>
      </p:sp>
      <p:sp>
        <p:nvSpPr>
          <p:cNvPr id="5" name="Rectangle 4"/>
          <p:cNvSpPr/>
          <p:nvPr/>
        </p:nvSpPr>
        <p:spPr>
          <a:xfrm>
            <a:off x="899592" y="3140968"/>
            <a:ext cx="1656184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 smtClean="0"/>
              <a:t>“hallo world“</a:t>
            </a:r>
          </a:p>
        </p:txBody>
      </p:sp>
      <p:cxnSp>
        <p:nvCxnSpPr>
          <p:cNvPr id="12" name="Straight Arrow Connector 11"/>
          <p:cNvCxnSpPr>
            <a:stCxn id="5" idx="3"/>
          </p:cNvCxnSpPr>
          <p:nvPr/>
        </p:nvCxnSpPr>
        <p:spPr>
          <a:xfrm>
            <a:off x="2555776" y="3501008"/>
            <a:ext cx="4032448" cy="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995936" y="2924944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jwt.sign()</a:t>
            </a:r>
            <a:endParaRPr lang="de-DE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4. JSON WebTokens</a:t>
            </a:r>
            <a:endParaRPr lang="de-DE" dirty="0"/>
          </a:p>
        </p:txBody>
      </p:sp>
      <p:sp>
        <p:nvSpPr>
          <p:cNvPr id="5" name="Rectangle 4"/>
          <p:cNvSpPr/>
          <p:nvPr/>
        </p:nvSpPr>
        <p:spPr>
          <a:xfrm>
            <a:off x="899592" y="3140968"/>
            <a:ext cx="1656184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 smtClean="0"/>
              <a:t>“hallo world“</a:t>
            </a:r>
          </a:p>
        </p:txBody>
      </p:sp>
      <p:cxnSp>
        <p:nvCxnSpPr>
          <p:cNvPr id="12" name="Straight Arrow Connector 11"/>
          <p:cNvCxnSpPr>
            <a:stCxn id="5" idx="3"/>
            <a:endCxn id="14" idx="1"/>
          </p:cNvCxnSpPr>
          <p:nvPr/>
        </p:nvCxnSpPr>
        <p:spPr>
          <a:xfrm>
            <a:off x="2555776" y="3501008"/>
            <a:ext cx="4032448" cy="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6588224" y="2636912"/>
            <a:ext cx="1656184" cy="1728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 smtClean="0"/>
              <a:t>xy0g8dfgjdfkdfmcngdfgdfklghdfoigj</a:t>
            </a:r>
            <a:endParaRPr lang="de-DE" sz="2000" dirty="0"/>
          </a:p>
        </p:txBody>
      </p:sp>
      <p:sp>
        <p:nvSpPr>
          <p:cNvPr id="18" name="TextBox 17"/>
          <p:cNvSpPr txBox="1"/>
          <p:nvPr/>
        </p:nvSpPr>
        <p:spPr>
          <a:xfrm>
            <a:off x="3995936" y="2924944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jwt.sign()</a:t>
            </a:r>
            <a:endParaRPr lang="de-DE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4. JSON WebTokens</a:t>
            </a:r>
            <a:endParaRPr lang="de-DE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2555776" y="3501008"/>
            <a:ext cx="4104456" cy="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707904" y="2924944"/>
            <a:ext cx="1728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jwt.verify()</a:t>
            </a:r>
            <a:endParaRPr lang="de-DE" sz="2400" dirty="0"/>
          </a:p>
        </p:txBody>
      </p:sp>
      <p:sp>
        <p:nvSpPr>
          <p:cNvPr id="9" name="Rectangle 8"/>
          <p:cNvSpPr/>
          <p:nvPr/>
        </p:nvSpPr>
        <p:spPr>
          <a:xfrm>
            <a:off x="6588224" y="2636912"/>
            <a:ext cx="1656184" cy="1728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 smtClean="0"/>
              <a:t>xy0g8dfgjdfkdfmcngdfgdfklghdfoigj</a:t>
            </a:r>
            <a:endParaRPr lang="de-DE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4. JSON WebTokens</a:t>
            </a:r>
            <a:endParaRPr lang="de-DE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2555776" y="3501008"/>
            <a:ext cx="4104456" cy="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707904" y="2924944"/>
            <a:ext cx="1728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jwt.verify()</a:t>
            </a:r>
            <a:endParaRPr lang="de-DE" sz="2400" dirty="0"/>
          </a:p>
        </p:txBody>
      </p:sp>
      <p:sp>
        <p:nvSpPr>
          <p:cNvPr id="9" name="Rectangle 8"/>
          <p:cNvSpPr/>
          <p:nvPr/>
        </p:nvSpPr>
        <p:spPr>
          <a:xfrm>
            <a:off x="6588224" y="2636912"/>
            <a:ext cx="1656184" cy="1728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 smtClean="0"/>
              <a:t>xy0g8dfgjdfkdfmcngdfgdfklghdfoigj</a:t>
            </a:r>
            <a:endParaRPr lang="de-DE" sz="2000" dirty="0"/>
          </a:p>
        </p:txBody>
      </p:sp>
      <p:sp>
        <p:nvSpPr>
          <p:cNvPr id="10" name="Rectangle 9"/>
          <p:cNvSpPr/>
          <p:nvPr/>
        </p:nvSpPr>
        <p:spPr>
          <a:xfrm>
            <a:off x="899592" y="3140968"/>
            <a:ext cx="1656184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 smtClean="0"/>
              <a:t>“hallo world“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5</a:t>
            </a:r>
            <a:r>
              <a:rPr lang="de-DE" dirty="0" smtClean="0"/>
              <a:t>. Password Hashes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Storing passwords as they are is </a:t>
            </a:r>
            <a:r>
              <a:rPr lang="de-DE" b="1" dirty="0" smtClean="0"/>
              <a:t>not secure</a:t>
            </a:r>
            <a:endParaRPr lang="de-DE" dirty="0" smtClean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5</a:t>
            </a:r>
            <a:r>
              <a:rPr lang="de-DE" dirty="0" smtClean="0"/>
              <a:t>. Password Hashes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Storing passwords as they are is </a:t>
            </a:r>
            <a:r>
              <a:rPr lang="de-DE" b="1" dirty="0" smtClean="0"/>
              <a:t>not secure</a:t>
            </a:r>
            <a:endParaRPr lang="de-DE" dirty="0" smtClean="0"/>
          </a:p>
        </p:txBody>
      </p:sp>
      <p:pic>
        <p:nvPicPr>
          <p:cNvPr id="22530" name="Picture 2" descr="Bildergebnis für hacke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1" y="2420888"/>
            <a:ext cx="8141705" cy="381642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Tasks Online-Shop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de-DE" sz="2400" dirty="0" smtClean="0"/>
              <a:t>Add a new MySQL-column “password“ and set each user‘s password to “halloworld“</a:t>
            </a:r>
          </a:p>
          <a:p>
            <a:pPr marL="514350" indent="-514350">
              <a:buAutoNum type="arabicPeriod"/>
            </a:pPr>
            <a:r>
              <a:rPr lang="de-DE" sz="2400" dirty="0" smtClean="0"/>
              <a:t>Implement the Login on the backend as POST /api/login.</a:t>
            </a:r>
          </a:p>
          <a:p>
            <a:pPr marL="514350" indent="-514350">
              <a:buAutoNum type="arabicPeriod"/>
            </a:pPr>
            <a:r>
              <a:rPr lang="de-DE" sz="2400" dirty="0" smtClean="0"/>
              <a:t>Implement two middlewares ensureToken and isAuthorized.</a:t>
            </a:r>
            <a:endParaRPr lang="de-DE" sz="2400" dirty="0"/>
          </a:p>
          <a:p>
            <a:pPr marL="514350" indent="-514350">
              <a:buAutoNum type="arabicPeriod" startAt="4"/>
            </a:pPr>
            <a:endParaRPr lang="de-DE" sz="3500" dirty="0" smtClean="0"/>
          </a:p>
          <a:p>
            <a:pPr marL="514350" indent="-514350">
              <a:buAutoNum type="arabicPeriod" startAt="3"/>
            </a:pPr>
            <a:endParaRPr lang="de-DE" sz="3500" dirty="0" smtClean="0"/>
          </a:p>
          <a:p>
            <a:pPr marL="514350" indent="-514350">
              <a:buNone/>
            </a:pPr>
            <a:endParaRPr lang="de-DE" sz="3500" dirty="0" smtClean="0"/>
          </a:p>
          <a:p>
            <a:pPr marL="514350" indent="-514350">
              <a:buAutoNum type="arabicPeriod"/>
            </a:pPr>
            <a:endParaRPr lang="de-DE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Tasks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 fontScale="55000" lnSpcReduction="20000"/>
          </a:bodyPr>
          <a:lstStyle/>
          <a:p>
            <a:pPr marL="514350" indent="-514350">
              <a:buAutoNum type="arabicPeriod"/>
            </a:pPr>
            <a:r>
              <a:rPr lang="de-DE" sz="3500" dirty="0" smtClean="0"/>
              <a:t>Implement the Login on the frontend.</a:t>
            </a:r>
          </a:p>
          <a:p>
            <a:pPr marL="514350" indent="-514350">
              <a:buNone/>
            </a:pPr>
            <a:r>
              <a:rPr lang="de-DE" sz="3500" dirty="0"/>
              <a:t>	</a:t>
            </a:r>
            <a:endParaRPr lang="de-DE" sz="3500" dirty="0" smtClean="0"/>
          </a:p>
          <a:p>
            <a:pPr marL="514350" indent="-514350">
              <a:buNone/>
            </a:pPr>
            <a:r>
              <a:rPr lang="de-DE" sz="3500" dirty="0"/>
              <a:t>	</a:t>
            </a:r>
            <a:r>
              <a:rPr lang="de-DE" sz="3500" dirty="0" smtClean="0"/>
              <a:t>a. If the email/password combination is wrong, show the user a red error message. </a:t>
            </a:r>
          </a:p>
          <a:p>
            <a:pPr marL="514350" indent="-514350">
              <a:buNone/>
            </a:pPr>
            <a:r>
              <a:rPr lang="de-DE" sz="3500" dirty="0"/>
              <a:t>	</a:t>
            </a:r>
            <a:endParaRPr lang="de-DE" sz="3500" dirty="0" smtClean="0"/>
          </a:p>
          <a:p>
            <a:pPr marL="514350" indent="-514350">
              <a:buNone/>
            </a:pPr>
            <a:r>
              <a:rPr lang="de-DE" sz="3500" dirty="0"/>
              <a:t>	</a:t>
            </a:r>
            <a:r>
              <a:rPr lang="de-DE" sz="3500" dirty="0" smtClean="0"/>
              <a:t>b. If it is correct, save the user‘s token in the local storage and his firstname in the navbar.</a:t>
            </a:r>
          </a:p>
          <a:p>
            <a:pPr marL="514350" indent="-514350">
              <a:buNone/>
            </a:pPr>
            <a:endParaRPr lang="de-DE" sz="3500" dirty="0" smtClean="0"/>
          </a:p>
          <a:p>
            <a:pPr marL="514350" indent="-514350">
              <a:buAutoNum type="arabicPeriod" startAt="3"/>
            </a:pPr>
            <a:r>
              <a:rPr lang="de-DE" sz="3500" dirty="0" smtClean="0"/>
              <a:t>Now, If the user has selected products and wants to go to the checkout and </a:t>
            </a:r>
          </a:p>
          <a:p>
            <a:pPr marL="514350" indent="-514350">
              <a:buNone/>
            </a:pPr>
            <a:endParaRPr lang="de-DE" sz="3500" dirty="0" smtClean="0"/>
          </a:p>
          <a:p>
            <a:pPr marL="514350" indent="-514350">
              <a:buNone/>
            </a:pPr>
            <a:r>
              <a:rPr lang="de-DE" sz="3500" b="1" dirty="0"/>
              <a:t> </a:t>
            </a:r>
            <a:r>
              <a:rPr lang="de-DE" sz="3500" b="1" dirty="0" smtClean="0"/>
              <a:t>               a) there is no token in the localStorage</a:t>
            </a:r>
            <a:r>
              <a:rPr lang="de-DE" sz="3500" dirty="0" smtClean="0"/>
              <a:t>, show the Login.</a:t>
            </a:r>
          </a:p>
          <a:p>
            <a:pPr marL="514350" indent="-514350">
              <a:buNone/>
            </a:pPr>
            <a:r>
              <a:rPr lang="de-DE" sz="3500" dirty="0"/>
              <a:t>	 </a:t>
            </a:r>
            <a:r>
              <a:rPr lang="de-DE" sz="3500" dirty="0" smtClean="0"/>
              <a:t>     </a:t>
            </a:r>
            <a:r>
              <a:rPr lang="de-DE" sz="3500" b="1" dirty="0" smtClean="0"/>
              <a:t>b) there is a token in the localStorage, </a:t>
            </a:r>
            <a:r>
              <a:rPr lang="de-DE" sz="3500" dirty="0" smtClean="0"/>
              <a:t>go to the checkout </a:t>
            </a:r>
          </a:p>
          <a:p>
            <a:pPr marL="514350" indent="-514350">
              <a:buNone/>
            </a:pPr>
            <a:endParaRPr lang="de-DE" sz="3500" dirty="0" smtClean="0"/>
          </a:p>
          <a:p>
            <a:pPr marL="514350" indent="-514350">
              <a:buAutoNum type="arabicPeriod" startAt="4"/>
            </a:pPr>
            <a:endParaRPr lang="de-DE" sz="3500" dirty="0" smtClean="0"/>
          </a:p>
          <a:p>
            <a:pPr marL="514350" indent="-514350">
              <a:buAutoNum type="arabicPeriod" startAt="4"/>
            </a:pPr>
            <a:r>
              <a:rPr lang="de-DE" sz="3500" dirty="0" smtClean="0"/>
              <a:t>If the user reloads the page and there is a token in the localStorage, append it as authorization header in the AJAX-requests that goes to /api/customers.</a:t>
            </a:r>
          </a:p>
          <a:p>
            <a:pPr marL="514350" indent="-514350">
              <a:buAutoNum type="arabicPeriod" startAt="4"/>
            </a:pPr>
            <a:endParaRPr lang="de-DE" sz="3500" dirty="0"/>
          </a:p>
          <a:p>
            <a:pPr marL="514350" indent="-514350">
              <a:buAutoNum type="arabicPeriod" startAt="4"/>
            </a:pPr>
            <a:endParaRPr lang="de-DE" sz="3500" dirty="0" smtClean="0"/>
          </a:p>
          <a:p>
            <a:pPr marL="514350" indent="-514350">
              <a:buAutoNum type="arabicPeriod" startAt="3"/>
            </a:pPr>
            <a:endParaRPr lang="de-DE" sz="3500" dirty="0" smtClean="0"/>
          </a:p>
          <a:p>
            <a:pPr marL="514350" indent="-514350">
              <a:buNone/>
            </a:pPr>
            <a:endParaRPr lang="de-DE" sz="3500" dirty="0" smtClean="0"/>
          </a:p>
          <a:p>
            <a:pPr marL="514350" indent="-514350">
              <a:buAutoNum type="arabicPeriod"/>
            </a:pPr>
            <a:endParaRPr lang="de-DE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5</a:t>
            </a:r>
            <a:r>
              <a:rPr lang="de-DE" dirty="0" smtClean="0"/>
              <a:t>. Password Hashes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Hash is a mathematical function, that is irreversible</a:t>
            </a:r>
          </a:p>
        </p:txBody>
      </p:sp>
      <p:sp>
        <p:nvSpPr>
          <p:cNvPr id="4" name="Rectangle 3"/>
          <p:cNvSpPr/>
          <p:nvPr/>
        </p:nvSpPr>
        <p:spPr>
          <a:xfrm>
            <a:off x="1043608" y="3645024"/>
            <a:ext cx="1944216" cy="1368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“mypassword“</a:t>
            </a:r>
            <a:endParaRPr lang="de-DE" dirty="0"/>
          </a:p>
        </p:txBody>
      </p:sp>
      <p:cxnSp>
        <p:nvCxnSpPr>
          <p:cNvPr id="10" name="Straight Arrow Connector 9"/>
          <p:cNvCxnSpPr>
            <a:stCxn id="4" idx="3"/>
          </p:cNvCxnSpPr>
          <p:nvPr/>
        </p:nvCxnSpPr>
        <p:spPr>
          <a:xfrm>
            <a:off x="2987824" y="4329100"/>
            <a:ext cx="3168352" cy="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635896" y="3717032"/>
            <a:ext cx="2140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h</a:t>
            </a:r>
            <a:r>
              <a:rPr lang="de-DE" dirty="0" smtClean="0"/>
              <a:t>ash(“mypassword“)</a:t>
            </a:r>
            <a:endParaRPr lang="de-DE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1. Protected Routes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Routes in our Express-App look like this:</a:t>
            </a:r>
          </a:p>
          <a:p>
            <a:pPr lvl="1">
              <a:buNone/>
            </a:pPr>
            <a:r>
              <a:rPr lang="de-DE" dirty="0" smtClean="0"/>
              <a:t>/</a:t>
            </a:r>
          </a:p>
          <a:p>
            <a:pPr lvl="1">
              <a:buNone/>
            </a:pPr>
            <a:r>
              <a:rPr lang="de-DE" dirty="0" smtClean="0"/>
              <a:t>/api</a:t>
            </a:r>
          </a:p>
          <a:p>
            <a:pPr lvl="1">
              <a:buNone/>
            </a:pPr>
            <a:r>
              <a:rPr lang="de-DE" dirty="0" smtClean="0"/>
              <a:t>/customers</a:t>
            </a:r>
            <a:endParaRPr lang="de-DE" dirty="0"/>
          </a:p>
          <a:p>
            <a:pPr lvl="1">
              <a:buNone/>
            </a:pPr>
            <a:r>
              <a:rPr lang="de-DE" dirty="0" smtClean="0"/>
              <a:t>...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5</a:t>
            </a:r>
            <a:r>
              <a:rPr lang="de-DE" dirty="0" smtClean="0"/>
              <a:t>. Password Hashes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Hash is a mathematical function, that is irreversible</a:t>
            </a:r>
          </a:p>
        </p:txBody>
      </p:sp>
      <p:sp>
        <p:nvSpPr>
          <p:cNvPr id="4" name="Rectangle 3"/>
          <p:cNvSpPr/>
          <p:nvPr/>
        </p:nvSpPr>
        <p:spPr>
          <a:xfrm>
            <a:off x="1043608" y="3645024"/>
            <a:ext cx="1944216" cy="1368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“mypassword“</a:t>
            </a:r>
            <a:endParaRPr lang="de-DE" dirty="0"/>
          </a:p>
        </p:txBody>
      </p:sp>
      <p:cxnSp>
        <p:nvCxnSpPr>
          <p:cNvPr id="10" name="Straight Arrow Connector 9"/>
          <p:cNvCxnSpPr>
            <a:stCxn id="4" idx="3"/>
            <a:endCxn id="6" idx="1"/>
          </p:cNvCxnSpPr>
          <p:nvPr/>
        </p:nvCxnSpPr>
        <p:spPr>
          <a:xfrm>
            <a:off x="2987824" y="4329100"/>
            <a:ext cx="3168352" cy="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6156176" y="3645024"/>
            <a:ext cx="1944216" cy="1368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“7dfmnCBNgfjgfjc“</a:t>
            </a:r>
            <a:endParaRPr lang="de-DE" dirty="0"/>
          </a:p>
        </p:txBody>
      </p:sp>
      <p:sp>
        <p:nvSpPr>
          <p:cNvPr id="7" name="TextBox 6"/>
          <p:cNvSpPr txBox="1"/>
          <p:nvPr/>
        </p:nvSpPr>
        <p:spPr>
          <a:xfrm>
            <a:off x="3635896" y="3717032"/>
            <a:ext cx="2140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h</a:t>
            </a:r>
            <a:r>
              <a:rPr lang="de-DE" dirty="0" smtClean="0"/>
              <a:t>ash(“mypassword“)</a:t>
            </a:r>
            <a:endParaRPr lang="de-DE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5</a:t>
            </a:r>
            <a:r>
              <a:rPr lang="de-DE" dirty="0" smtClean="0"/>
              <a:t>. Password Hashes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Hash is a mathematical function, that is irreversible</a:t>
            </a:r>
          </a:p>
        </p:txBody>
      </p:sp>
      <p:cxnSp>
        <p:nvCxnSpPr>
          <p:cNvPr id="10" name="Straight Arrow Connector 9"/>
          <p:cNvCxnSpPr>
            <a:stCxn id="6" idx="1"/>
          </p:cNvCxnSpPr>
          <p:nvPr/>
        </p:nvCxnSpPr>
        <p:spPr>
          <a:xfrm flipH="1">
            <a:off x="3275856" y="4329100"/>
            <a:ext cx="2880320" cy="36004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6156176" y="3645024"/>
            <a:ext cx="1944216" cy="1368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“7dfmnCBNgfjgfjc“</a:t>
            </a:r>
            <a:endParaRPr lang="de-DE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5</a:t>
            </a:r>
            <a:r>
              <a:rPr lang="de-DE" dirty="0" smtClean="0"/>
              <a:t>. Password Hashes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Hash is a mathematical function, that is irreversible</a:t>
            </a:r>
          </a:p>
        </p:txBody>
      </p:sp>
      <p:cxnSp>
        <p:nvCxnSpPr>
          <p:cNvPr id="10" name="Straight Arrow Connector 9"/>
          <p:cNvCxnSpPr>
            <a:stCxn id="6" idx="1"/>
            <a:endCxn id="39938" idx="3"/>
          </p:cNvCxnSpPr>
          <p:nvPr/>
        </p:nvCxnSpPr>
        <p:spPr>
          <a:xfrm flipH="1" flipV="1">
            <a:off x="2987824" y="4327428"/>
            <a:ext cx="3168352" cy="1672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6156176" y="3645024"/>
            <a:ext cx="1944216" cy="1368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“7dfmnCBNgfjgfjc“</a:t>
            </a:r>
            <a:endParaRPr lang="de-DE" dirty="0"/>
          </a:p>
        </p:txBody>
      </p:sp>
      <p:pic>
        <p:nvPicPr>
          <p:cNvPr id="39938" name="Picture 2" descr="Ähnliches Fot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3427328"/>
            <a:ext cx="1800200" cy="1800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6. Activation Links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What is the purpose of activation links?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6. Activation Links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What is the purpose of activation links?</a:t>
            </a:r>
          </a:p>
          <a:p>
            <a:pPr lvl="1"/>
            <a:r>
              <a:rPr lang="de-DE" dirty="0" smtClean="0"/>
              <a:t>The proof that you are who you claim to be.</a:t>
            </a:r>
          </a:p>
          <a:p>
            <a:pPr lvl="1"/>
            <a:r>
              <a:rPr lang="de-DE" dirty="0" smtClean="0"/>
              <a:t>Identified by the email-address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6. Activation Links</a:t>
            </a:r>
            <a:endParaRPr lang="de-DE" dirty="0"/>
          </a:p>
        </p:txBody>
      </p:sp>
      <p:sp>
        <p:nvSpPr>
          <p:cNvPr id="4" name="Rectangle 3"/>
          <p:cNvSpPr/>
          <p:nvPr/>
        </p:nvSpPr>
        <p:spPr>
          <a:xfrm>
            <a:off x="428596" y="1643050"/>
            <a:ext cx="1928826" cy="2714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 smtClean="0"/>
              <a:t>User Signs Up</a:t>
            </a:r>
            <a:endParaRPr lang="de-DE" sz="2400" b="1" dirty="0"/>
          </a:p>
        </p:txBody>
      </p:sp>
      <p:sp>
        <p:nvSpPr>
          <p:cNvPr id="5" name="Right Arrow 4"/>
          <p:cNvSpPr/>
          <p:nvPr/>
        </p:nvSpPr>
        <p:spPr>
          <a:xfrm>
            <a:off x="2518959" y="2643182"/>
            <a:ext cx="928694" cy="6429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tangle 5"/>
          <p:cNvSpPr/>
          <p:nvPr/>
        </p:nvSpPr>
        <p:spPr>
          <a:xfrm>
            <a:off x="3609190" y="1643050"/>
            <a:ext cx="1928826" cy="2714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 smtClean="0"/>
              <a:t>User Receives Email</a:t>
            </a:r>
          </a:p>
          <a:p>
            <a:pPr algn="ctr"/>
            <a:r>
              <a:rPr lang="de-DE" sz="2400" b="1" dirty="0" smtClean="0"/>
              <a:t>With Activation Link</a:t>
            </a:r>
            <a:endParaRPr lang="de-DE" sz="2400" b="1" dirty="0"/>
          </a:p>
        </p:txBody>
      </p:sp>
      <p:sp>
        <p:nvSpPr>
          <p:cNvPr id="7" name="Right Arrow 6"/>
          <p:cNvSpPr/>
          <p:nvPr/>
        </p:nvSpPr>
        <p:spPr>
          <a:xfrm>
            <a:off x="5715008" y="2643182"/>
            <a:ext cx="928694" cy="6429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tangle 7"/>
          <p:cNvSpPr/>
          <p:nvPr/>
        </p:nvSpPr>
        <p:spPr>
          <a:xfrm>
            <a:off x="6858016" y="1643050"/>
            <a:ext cx="1928826" cy="2714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 smtClean="0"/>
              <a:t>User clicks on Activation Link</a:t>
            </a:r>
            <a:endParaRPr lang="de-DE" sz="2400" b="1" dirty="0"/>
          </a:p>
        </p:txBody>
      </p:sp>
      <p:sp>
        <p:nvSpPr>
          <p:cNvPr id="9" name="Right Arrow 8"/>
          <p:cNvSpPr/>
          <p:nvPr/>
        </p:nvSpPr>
        <p:spPr>
          <a:xfrm rot="5400000">
            <a:off x="7598784" y="4545620"/>
            <a:ext cx="590165" cy="6429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tangle 9"/>
          <p:cNvSpPr/>
          <p:nvPr/>
        </p:nvSpPr>
        <p:spPr>
          <a:xfrm>
            <a:off x="6858016" y="5429264"/>
            <a:ext cx="1928826" cy="12144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 smtClean="0"/>
              <a:t>User is activated</a:t>
            </a:r>
            <a:endParaRPr lang="de-DE" sz="2400" b="1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6. Activation Links</a:t>
            </a:r>
            <a:endParaRPr lang="de-DE" dirty="0"/>
          </a:p>
        </p:txBody>
      </p:sp>
      <p:sp>
        <p:nvSpPr>
          <p:cNvPr id="7" name="TextBox 6"/>
          <p:cNvSpPr txBox="1"/>
          <p:nvPr/>
        </p:nvSpPr>
        <p:spPr>
          <a:xfrm>
            <a:off x="467544" y="1412776"/>
            <a:ext cx="8352928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Task:</a:t>
            </a:r>
          </a:p>
          <a:p>
            <a:endParaRPr lang="de-DE" sz="1600" dirty="0"/>
          </a:p>
          <a:p>
            <a:r>
              <a:rPr lang="de-DE" sz="1600" dirty="0" smtClean="0"/>
              <a:t>Backend:</a:t>
            </a:r>
          </a:p>
          <a:p>
            <a:endParaRPr lang="de-DE" sz="1600" dirty="0" smtClean="0"/>
          </a:p>
          <a:p>
            <a:pPr marL="342900" indent="-342900">
              <a:buAutoNum type="arabicPeriod"/>
            </a:pPr>
            <a:r>
              <a:rPr lang="de-DE" sz="1600" dirty="0" smtClean="0"/>
              <a:t>Create a new column „activationcode“ for the table customer. </a:t>
            </a:r>
          </a:p>
          <a:p>
            <a:pPr marL="342900" indent="-342900"/>
            <a:endParaRPr lang="de-DE" sz="1600" dirty="0"/>
          </a:p>
          <a:p>
            <a:pPr marL="342900" indent="-342900">
              <a:buAutoNum type="arabicPeriod" startAt="2"/>
            </a:pPr>
            <a:r>
              <a:rPr lang="de-DE" sz="1600" dirty="0" smtClean="0"/>
              <a:t>When the user signs up, generate a random string with length 20 as activationcode.  Look up the npm module „randomstring“. Afterwards, send the user an email with reference to the activation address: </a:t>
            </a:r>
            <a:r>
              <a:rPr lang="de-DE" sz="1600" dirty="0" smtClean="0">
                <a:hlinkClick r:id="rId2"/>
              </a:rPr>
              <a:t>http://localhost:5000/activate=a1b2c3d4f5g6</a:t>
            </a:r>
            <a:r>
              <a:rPr lang="de-DE" sz="1600" dirty="0" smtClean="0"/>
              <a:t> , where as the last part is the activation code.</a:t>
            </a:r>
          </a:p>
          <a:p>
            <a:pPr marL="342900" indent="-342900">
              <a:buAutoNum type="arabicPeriod" startAt="2"/>
            </a:pPr>
            <a:endParaRPr lang="de-DE" sz="1600" dirty="0"/>
          </a:p>
          <a:p>
            <a:pPr marL="342900" indent="-342900">
              <a:buAutoNum type="arabicPeriod" startAt="2"/>
            </a:pPr>
            <a:r>
              <a:rPr lang="de-DE" sz="1600" dirty="0" smtClean="0"/>
              <a:t>Go to the app.js and modify the function app.post(‘/activate/:userid‘) and change the name of the param „userid“ to „activationcode“. Implement an update statement that changes the attribute „active“ to „1“ where the activation code matches.</a:t>
            </a:r>
          </a:p>
          <a:p>
            <a:pPr marL="342900" indent="-342900">
              <a:buAutoNum type="arabicPeriod" startAt="2"/>
            </a:pPr>
            <a:endParaRPr lang="de-DE" sz="1600" dirty="0" smtClean="0"/>
          </a:p>
          <a:p>
            <a:pPr marL="342900" indent="-342900"/>
            <a:r>
              <a:rPr lang="de-DE" sz="1600" dirty="0" smtClean="0"/>
              <a:t>Frontend</a:t>
            </a:r>
          </a:p>
          <a:p>
            <a:pPr marL="342900" indent="-342900"/>
            <a:endParaRPr lang="de-DE" sz="1600" dirty="0" smtClean="0"/>
          </a:p>
          <a:p>
            <a:pPr marL="342900" indent="-342900">
              <a:buAutoNum type="arabicPeriod"/>
            </a:pPr>
            <a:r>
              <a:rPr lang="de-DE" sz="1600" dirty="0" smtClean="0"/>
              <a:t>Google for window.location.href . How can you extract the latest part of the URL?</a:t>
            </a:r>
          </a:p>
          <a:p>
            <a:pPr marL="342900" indent="-342900">
              <a:buAutoNum type="arabicPeriod"/>
            </a:pPr>
            <a:r>
              <a:rPr lang="de-DE" sz="1600" dirty="0" smtClean="0"/>
              <a:t>If the user i.e. goes to </a:t>
            </a:r>
            <a:r>
              <a:rPr lang="de-DE" sz="1600" dirty="0" smtClean="0">
                <a:hlinkClick r:id="rId3"/>
              </a:rPr>
              <a:t>http://localhost:5000/activate=a1b2c3d4f5g6</a:t>
            </a:r>
            <a:r>
              <a:rPr lang="de-DE" sz="1600" dirty="0" smtClean="0"/>
              <a:t>, send an AJAX post query to </a:t>
            </a:r>
            <a:r>
              <a:rPr lang="de-DE" sz="1600" dirty="0" smtClean="0">
                <a:hlinkClick r:id="rId4"/>
              </a:rPr>
              <a:t>http://localhost:9000</a:t>
            </a:r>
            <a:r>
              <a:rPr lang="de-DE" sz="1600" dirty="0" smtClean="0"/>
              <a:t>  including the activation code. If the activation was successful, show an success modal saying: „Your account is active now“.</a:t>
            </a:r>
          </a:p>
          <a:p>
            <a:pPr marL="342900" indent="-342900">
              <a:buAutoNum type="arabicPeriod" startAt="2"/>
            </a:pPr>
            <a:endParaRPr lang="de-DE" sz="1600" dirty="0" smtClean="0"/>
          </a:p>
          <a:p>
            <a:pPr marL="342900" indent="-342900">
              <a:buAutoNum type="arabicPeriod" startAt="2"/>
            </a:pPr>
            <a:endParaRPr lang="de-DE" sz="1600" dirty="0" smtClean="0"/>
          </a:p>
          <a:p>
            <a:pPr marL="342900" indent="-342900">
              <a:buAutoNum type="arabicPeriod" startAt="2"/>
            </a:pPr>
            <a:endParaRPr lang="de-DE" sz="1600" dirty="0" smtClean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7. Authorized Requests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de-DE" dirty="0" smtClean="0"/>
              <a:t>Task: </a:t>
            </a:r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r>
              <a:rPr lang="de-DE" dirty="0" smtClean="0"/>
              <a:t>		Make sure that only users who are logged in</a:t>
            </a:r>
          </a:p>
          <a:p>
            <a:pPr>
              <a:buNone/>
            </a:pPr>
            <a:r>
              <a:rPr lang="de-DE" dirty="0" smtClean="0"/>
              <a:t>		can order something.</a:t>
            </a:r>
          </a:p>
          <a:p>
            <a:pPr>
              <a:buNone/>
            </a:pPr>
            <a:endParaRPr lang="de-DE" dirty="0" smtClean="0"/>
          </a:p>
          <a:p>
            <a:pPr marL="514350" indent="-514350">
              <a:buAutoNum type="arabicPeriod"/>
            </a:pPr>
            <a:r>
              <a:rPr lang="de-DE" dirty="0" smtClean="0"/>
              <a:t>Backend: Implement the middle-ware functions ensureToken and isAuthorized on the backend.</a:t>
            </a:r>
          </a:p>
          <a:p>
            <a:pPr marL="514350" indent="-514350">
              <a:buAutoNum type="arabicPeriod"/>
            </a:pPr>
            <a:r>
              <a:rPr lang="de-DE" dirty="0" smtClean="0"/>
              <a:t>Frontend: Change the frontend AJAX post that places an order: Add an authorization header with the current authorization token from the localStorage. Test with POSTMAN first.</a:t>
            </a:r>
          </a:p>
          <a:p>
            <a:pPr marL="514350" indent="-514350">
              <a:buAutoNum type="arabicPeriod"/>
            </a:pPr>
            <a:endParaRPr lang="de-DE" dirty="0" smtClean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8. Product Details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de-DE" dirty="0" smtClean="0"/>
              <a:t>Right now, we only have a hardcoded „LOREM IPSUM“ text for each product.</a:t>
            </a:r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r>
              <a:rPr lang="de-DE" dirty="0" smtClean="0"/>
              <a:t>Task:</a:t>
            </a:r>
          </a:p>
          <a:p>
            <a:pPr>
              <a:buNone/>
            </a:pPr>
            <a:endParaRPr lang="de-DE" dirty="0" smtClean="0"/>
          </a:p>
          <a:p>
            <a:pPr marL="514350" indent="-514350">
              <a:buAutoNum type="arabicPeriod"/>
            </a:pPr>
            <a:r>
              <a:rPr lang="de-DE" dirty="0" smtClean="0"/>
              <a:t>Add one column „description“ to the SQL table products as varchar(1024).</a:t>
            </a:r>
          </a:p>
          <a:p>
            <a:pPr marL="514350" indent="-514350">
              <a:buAutoNum type="arabicPeriod"/>
            </a:pPr>
            <a:r>
              <a:rPr lang="de-DE" dirty="0" smtClean="0"/>
              <a:t>Set the value of „description“ to „enter description here“ for all products.</a:t>
            </a:r>
          </a:p>
          <a:p>
            <a:pPr marL="514350" indent="-514350">
              <a:buAutoNum type="arabicPeriod"/>
            </a:pPr>
            <a:r>
              <a:rPr lang="de-DE" dirty="0" smtClean="0"/>
              <a:t>Load the description when the product-details modal is loaded.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9. Password Reset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620888"/>
          </a:xfrm>
        </p:spPr>
        <p:txBody>
          <a:bodyPr/>
          <a:lstStyle/>
          <a:p>
            <a:r>
              <a:rPr lang="de-DE" dirty="0" smtClean="0"/>
              <a:t>When the user forgot his password, he needs to have a chance to reset it. </a:t>
            </a:r>
          </a:p>
          <a:p>
            <a:r>
              <a:rPr lang="de-DE" dirty="0" smtClean="0"/>
              <a:t>Therefore, we need to confirm his identity by his email address.</a:t>
            </a:r>
            <a:endParaRPr lang="de-DE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1. Protected Routes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Routes in our Express-App look like this:</a:t>
            </a:r>
          </a:p>
          <a:p>
            <a:pPr lvl="1">
              <a:buNone/>
            </a:pPr>
            <a:r>
              <a:rPr lang="de-DE" dirty="0" smtClean="0"/>
              <a:t>/</a:t>
            </a:r>
          </a:p>
          <a:p>
            <a:pPr lvl="1">
              <a:buNone/>
            </a:pPr>
            <a:r>
              <a:rPr lang="de-DE" dirty="0" smtClean="0"/>
              <a:t>/api</a:t>
            </a:r>
          </a:p>
          <a:p>
            <a:pPr lvl="1">
              <a:buNone/>
            </a:pPr>
            <a:r>
              <a:rPr lang="de-DE" dirty="0" smtClean="0"/>
              <a:t>/customers</a:t>
            </a:r>
            <a:endParaRPr lang="de-DE" dirty="0"/>
          </a:p>
          <a:p>
            <a:pPr lvl="1">
              <a:buNone/>
            </a:pPr>
            <a:r>
              <a:rPr lang="de-DE" dirty="0" smtClean="0"/>
              <a:t>...</a:t>
            </a:r>
            <a:endParaRPr lang="de-DE" dirty="0"/>
          </a:p>
          <a:p>
            <a:r>
              <a:rPr lang="de-DE" dirty="0" smtClean="0"/>
              <a:t>What if we want to </a:t>
            </a:r>
            <a:r>
              <a:rPr lang="de-DE" b="1" u="sng" dirty="0" smtClean="0"/>
              <a:t>protect</a:t>
            </a:r>
            <a:r>
              <a:rPr lang="de-DE" dirty="0" smtClean="0"/>
              <a:t> them from certain users? I.e. </a:t>
            </a:r>
            <a:r>
              <a:rPr lang="de-DE" dirty="0"/>
              <a:t>u</a:t>
            </a:r>
            <a:r>
              <a:rPr lang="de-DE" dirty="0" smtClean="0"/>
              <a:t>sers, that are unknown to us.</a:t>
            </a:r>
          </a:p>
          <a:p>
            <a:pPr lvl="1">
              <a:buNone/>
            </a:pPr>
            <a:endParaRPr lang="de-D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9. Password Reset</a:t>
            </a:r>
            <a:endParaRPr lang="de-DE" dirty="0"/>
          </a:p>
        </p:txBody>
      </p:sp>
      <p:sp>
        <p:nvSpPr>
          <p:cNvPr id="5" name="Rectangle 4"/>
          <p:cNvSpPr/>
          <p:nvPr/>
        </p:nvSpPr>
        <p:spPr>
          <a:xfrm>
            <a:off x="467544" y="1628800"/>
            <a:ext cx="1800200" cy="1512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 smtClean="0"/>
              <a:t>User </a:t>
            </a:r>
            <a:r>
              <a:rPr lang="de-DE" sz="1600" b="1" dirty="0" smtClean="0"/>
              <a:t>clicks on „Forgot my password“</a:t>
            </a:r>
            <a:endParaRPr lang="de-DE" sz="1600" b="1" dirty="0"/>
          </a:p>
        </p:txBody>
      </p:sp>
      <p:sp>
        <p:nvSpPr>
          <p:cNvPr id="6" name="Rectangle 5"/>
          <p:cNvSpPr/>
          <p:nvPr/>
        </p:nvSpPr>
        <p:spPr>
          <a:xfrm>
            <a:off x="3419872" y="1628800"/>
            <a:ext cx="2232248" cy="1512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 smtClean="0"/>
              <a:t>He enters his email address in a form</a:t>
            </a:r>
          </a:p>
          <a:p>
            <a:pPr algn="ctr"/>
            <a:r>
              <a:rPr lang="de-DE" sz="1600" b="1" dirty="0" smtClean="0"/>
              <a:t>and submits it</a:t>
            </a:r>
            <a:endParaRPr lang="de-DE" sz="1600" b="1" dirty="0"/>
          </a:p>
        </p:txBody>
      </p:sp>
      <p:sp>
        <p:nvSpPr>
          <p:cNvPr id="7" name="Right Arrow 6"/>
          <p:cNvSpPr/>
          <p:nvPr/>
        </p:nvSpPr>
        <p:spPr>
          <a:xfrm>
            <a:off x="5807848" y="2194816"/>
            <a:ext cx="648072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tangle 7"/>
          <p:cNvSpPr/>
          <p:nvPr/>
        </p:nvSpPr>
        <p:spPr>
          <a:xfrm>
            <a:off x="6588224" y="1628800"/>
            <a:ext cx="2232248" cy="1512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 smtClean="0"/>
              <a:t>He receives an email with a password reset</a:t>
            </a:r>
          </a:p>
          <a:p>
            <a:pPr algn="ctr"/>
            <a:r>
              <a:rPr lang="de-DE" sz="1600" b="1" dirty="0" smtClean="0"/>
              <a:t>link</a:t>
            </a:r>
            <a:endParaRPr lang="de-DE" sz="1600" b="1" dirty="0"/>
          </a:p>
        </p:txBody>
      </p:sp>
      <p:sp>
        <p:nvSpPr>
          <p:cNvPr id="9" name="Right Arrow 8"/>
          <p:cNvSpPr/>
          <p:nvPr/>
        </p:nvSpPr>
        <p:spPr>
          <a:xfrm>
            <a:off x="2575872" y="2194816"/>
            <a:ext cx="648072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ight Arrow 9"/>
          <p:cNvSpPr/>
          <p:nvPr/>
        </p:nvSpPr>
        <p:spPr>
          <a:xfrm rot="5400000">
            <a:off x="7452320" y="3645024"/>
            <a:ext cx="648072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tangle 10"/>
          <p:cNvSpPr/>
          <p:nvPr/>
        </p:nvSpPr>
        <p:spPr>
          <a:xfrm>
            <a:off x="6588224" y="4437112"/>
            <a:ext cx="2232248" cy="1512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 smtClean="0"/>
              <a:t>He follows the link</a:t>
            </a:r>
          </a:p>
          <a:p>
            <a:pPr algn="ctr"/>
            <a:endParaRPr lang="de-DE" sz="1600" b="1" dirty="0" smtClean="0"/>
          </a:p>
          <a:p>
            <a:pPr algn="ctr"/>
            <a:r>
              <a:rPr lang="de-DE" sz="1600" b="1" dirty="0" smtClean="0">
                <a:hlinkClick r:id="rId2"/>
              </a:rPr>
              <a:t>http://localhost:5000/</a:t>
            </a:r>
            <a:endParaRPr lang="de-DE" sz="1600" b="1" dirty="0" smtClean="0"/>
          </a:p>
          <a:p>
            <a:pPr algn="ctr"/>
            <a:r>
              <a:rPr lang="de-DE" sz="1600" b="1" dirty="0" smtClean="0"/>
              <a:t>resetpassword=8djvjx</a:t>
            </a:r>
          </a:p>
        </p:txBody>
      </p:sp>
      <p:sp>
        <p:nvSpPr>
          <p:cNvPr id="12" name="Right Arrow 11"/>
          <p:cNvSpPr/>
          <p:nvPr/>
        </p:nvSpPr>
        <p:spPr>
          <a:xfrm rot="10800000">
            <a:off x="2483768" y="5013176"/>
            <a:ext cx="648072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tangle 12"/>
          <p:cNvSpPr/>
          <p:nvPr/>
        </p:nvSpPr>
        <p:spPr>
          <a:xfrm>
            <a:off x="3419872" y="4437112"/>
            <a:ext cx="2232248" cy="1512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 smtClean="0"/>
              <a:t>He enters two passwords in the form</a:t>
            </a:r>
            <a:endParaRPr lang="de-DE" sz="1600" b="1" dirty="0" smtClean="0"/>
          </a:p>
        </p:txBody>
      </p:sp>
      <p:sp>
        <p:nvSpPr>
          <p:cNvPr id="14" name="Rectangle 13"/>
          <p:cNvSpPr/>
          <p:nvPr/>
        </p:nvSpPr>
        <p:spPr>
          <a:xfrm>
            <a:off x="467544" y="4437112"/>
            <a:ext cx="1800200" cy="1512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 smtClean="0"/>
              <a:t>If the passwords match, the </a:t>
            </a:r>
          </a:p>
          <a:p>
            <a:pPr algn="ctr"/>
            <a:r>
              <a:rPr lang="de-DE" sz="1600" b="1" dirty="0" smtClean="0"/>
              <a:t>password will be changed to the new one</a:t>
            </a:r>
            <a:endParaRPr lang="de-DE" sz="1600" b="1" dirty="0" smtClean="0"/>
          </a:p>
        </p:txBody>
      </p:sp>
      <p:sp>
        <p:nvSpPr>
          <p:cNvPr id="15" name="Right Arrow 14"/>
          <p:cNvSpPr/>
          <p:nvPr/>
        </p:nvSpPr>
        <p:spPr>
          <a:xfrm rot="10800000">
            <a:off x="5796136" y="5013176"/>
            <a:ext cx="648072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9. Password Reset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de-DE" dirty="0" smtClean="0"/>
              <a:t>Task: Add a Password Reset Feature</a:t>
            </a:r>
          </a:p>
          <a:p>
            <a:pPr>
              <a:buNone/>
            </a:pPr>
            <a:endParaRPr lang="de-DE" dirty="0" smtClean="0"/>
          </a:p>
          <a:p>
            <a:pPr marL="514350" indent="-514350">
              <a:buAutoNum type="arabicPeriod"/>
            </a:pPr>
            <a:r>
              <a:rPr lang="de-DE" dirty="0" smtClean="0"/>
              <a:t>In the login div, add a new link „Forgot your password? Click here“</a:t>
            </a:r>
          </a:p>
          <a:p>
            <a:pPr marL="514350" indent="-514350">
              <a:buAutoNum type="arabicPeriod"/>
            </a:pPr>
            <a:r>
              <a:rPr lang="de-DE" dirty="0" smtClean="0"/>
              <a:t>Add a new „reset-password“ form under the form „form-signin“. It should have one text input and one submit button.</a:t>
            </a:r>
          </a:p>
          <a:p>
            <a:pPr marL="514350" indent="-514350">
              <a:buAutoNum type="arabicPeriod"/>
            </a:pPr>
            <a:r>
              <a:rPr lang="de-DE" dirty="0" smtClean="0"/>
              <a:t>When the user clicks the link from 1., the login form will disappear and the reset password form will appear.</a:t>
            </a:r>
          </a:p>
          <a:p>
            <a:pPr marL="514350" indent="-514350">
              <a:buAutoNum type="arabicPeriod"/>
            </a:pPr>
            <a:r>
              <a:rPr lang="de-DE" dirty="0" smtClean="0"/>
              <a:t>When the user submitted the „reset-password“ form, login div will disappear.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9. Password Reset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>
              <a:buNone/>
            </a:pPr>
            <a:r>
              <a:rPr lang="de-DE" dirty="0" smtClean="0"/>
              <a:t>5. Create a new table in the SQL-database „passwordreset“. With three columns </a:t>
            </a:r>
          </a:p>
          <a:p>
            <a:pPr>
              <a:buNone/>
            </a:pPr>
            <a:r>
              <a:rPr lang="de-DE" dirty="0" smtClean="0"/>
              <a:t>	</a:t>
            </a:r>
            <a:r>
              <a:rPr lang="de-DE" dirty="0" smtClean="0"/>
              <a:t>	- code varchar(40)</a:t>
            </a:r>
          </a:p>
          <a:p>
            <a:pPr>
              <a:buNone/>
            </a:pPr>
            <a:r>
              <a:rPr lang="de-DE" dirty="0" smtClean="0"/>
              <a:t>	</a:t>
            </a:r>
            <a:r>
              <a:rPr lang="de-DE" dirty="0" smtClean="0"/>
              <a:t>	- email varchar(40)</a:t>
            </a:r>
          </a:p>
          <a:p>
            <a:pPr>
              <a:buNone/>
            </a:pPr>
            <a:r>
              <a:rPr lang="de-DE" dirty="0" smtClean="0"/>
              <a:t>	</a:t>
            </a:r>
            <a:r>
              <a:rPr lang="de-DE" dirty="0" smtClean="0"/>
              <a:t>	- reset datetime</a:t>
            </a:r>
          </a:p>
          <a:p>
            <a:pPr>
              <a:buNone/>
            </a:pPr>
            <a:r>
              <a:rPr lang="de-DE" dirty="0" smtClean="0"/>
              <a:t>6. When the user clicks on the password-reset submit, a new entry in the table „passwordreset“ should be made with a randomstring as code and reset is NULL. Therefore, implement a new method in the backend:</a:t>
            </a:r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r>
              <a:rPr lang="de-DE" dirty="0" smtClean="0"/>
              <a:t>    POST /passwordreset</a:t>
            </a:r>
          </a:p>
          <a:p>
            <a:pPr>
              <a:buNone/>
            </a:pPr>
            <a:r>
              <a:rPr lang="de-DE" dirty="0" smtClean="0"/>
              <a:t>    Send the email address as part of the POST body.</a:t>
            </a:r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r>
              <a:rPr lang="de-DE" dirty="0" smtClean="0"/>
              <a:t>    Send the actual email to the user like: „Your account </a:t>
            </a:r>
            <a:endParaRPr lang="de-DE" dirty="0" smtClean="0"/>
          </a:p>
          <a:p>
            <a:pPr>
              <a:buNone/>
            </a:pPr>
            <a:r>
              <a:rPr lang="de-DE" dirty="0" smtClean="0"/>
              <a:t>7. On the frontend when the page loads, implement a new check if the path looks like </a:t>
            </a:r>
          </a:p>
          <a:p>
            <a:pPr>
              <a:buNone/>
            </a:pPr>
            <a:r>
              <a:rPr lang="de-DE" dirty="0" smtClean="0"/>
              <a:t> </a:t>
            </a:r>
            <a:r>
              <a:rPr lang="de-DE" dirty="0" smtClean="0"/>
              <a:t>   /passwordreset=xkv8df9dkKD. </a:t>
            </a:r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r>
              <a:rPr lang="de-DE" dirty="0" smtClean="0"/>
              <a:t>    If yes, the pageContent should only contain a form of two text boxes and a submit button. If the user </a:t>
            </a:r>
          </a:p>
          <a:p>
            <a:pPr>
              <a:buNone/>
            </a:pPr>
            <a:r>
              <a:rPr lang="de-DE" dirty="0" smtClean="0"/>
              <a:t> </a:t>
            </a:r>
            <a:r>
              <a:rPr lang="de-DE" dirty="0" smtClean="0"/>
              <a:t>   submits and the two passwords are identical, an AJAX PUT request will be sent to </a:t>
            </a:r>
          </a:p>
          <a:p>
            <a:pPr>
              <a:buNone/>
            </a:pPr>
            <a:r>
              <a:rPr lang="de-DE" dirty="0" smtClean="0"/>
              <a:t> </a:t>
            </a:r>
            <a:r>
              <a:rPr lang="de-DE" dirty="0" smtClean="0"/>
              <a:t>   /passwordreset/:passwordresetcode. Otherwise, inform the user that the two passwords need to </a:t>
            </a:r>
          </a:p>
          <a:p>
            <a:pPr>
              <a:buNone/>
            </a:pPr>
            <a:r>
              <a:rPr lang="de-DE" dirty="0" smtClean="0"/>
              <a:t> </a:t>
            </a:r>
            <a:r>
              <a:rPr lang="de-DE" dirty="0" smtClean="0"/>
              <a:t>    match.</a:t>
            </a:r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r>
              <a:rPr lang="de-DE" dirty="0" smtClean="0"/>
              <a:t>8.  Implement the PUT request from 7. After a successfull password change, the reset column should be set to now();</a:t>
            </a:r>
            <a:endParaRPr lang="de-DE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ildergebnis für closed rout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5817" y="1340768"/>
            <a:ext cx="8262647" cy="446449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1. Protected Routes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The guy asks for username and password!</a:t>
            </a:r>
          </a:p>
          <a:p>
            <a:pPr lvl="1">
              <a:buNone/>
            </a:pPr>
            <a:endParaRPr lang="de-D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1. Protected Routes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The guy asks for username and password!</a:t>
            </a:r>
          </a:p>
          <a:p>
            <a:r>
              <a:rPr lang="de-DE" dirty="0" smtClean="0"/>
              <a:t>You say your username is “hallo“ and your password is “world“.</a:t>
            </a:r>
          </a:p>
          <a:p>
            <a:pPr lvl="1">
              <a:buNone/>
            </a:pPr>
            <a:endParaRPr lang="de-D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1. Protected Routes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The guy asks for username and password!</a:t>
            </a:r>
          </a:p>
          <a:p>
            <a:r>
              <a:rPr lang="de-DE" dirty="0" smtClean="0"/>
              <a:t>You say your username is “hallo“ and your password is “world“.</a:t>
            </a:r>
          </a:p>
          <a:p>
            <a:r>
              <a:rPr lang="de-DE" dirty="0" smtClean="0"/>
              <a:t>The guy looks up “hallo“ and “world“ in his database and finds you. </a:t>
            </a:r>
          </a:p>
          <a:p>
            <a:pPr lvl="1">
              <a:buNone/>
            </a:pPr>
            <a:endParaRPr lang="de-D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1. Protected Routes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The guy asks for username and password!</a:t>
            </a:r>
          </a:p>
          <a:p>
            <a:r>
              <a:rPr lang="de-DE" dirty="0" smtClean="0"/>
              <a:t>You say your username is “hallo“ and your password is “world“.</a:t>
            </a:r>
          </a:p>
          <a:p>
            <a:r>
              <a:rPr lang="de-DE" dirty="0" smtClean="0"/>
              <a:t>The guy looks up “hallo“ and “world“ in his database and finds you.</a:t>
            </a:r>
          </a:p>
          <a:p>
            <a:r>
              <a:rPr lang="de-DE" dirty="0" smtClean="0"/>
              <a:t>You are now </a:t>
            </a:r>
            <a:r>
              <a:rPr lang="de-DE" b="1" dirty="0" smtClean="0"/>
              <a:t>authenticated </a:t>
            </a:r>
            <a:r>
              <a:rPr lang="de-DE" dirty="0" smtClean="0"/>
              <a:t>as known user and you get your </a:t>
            </a:r>
            <a:r>
              <a:rPr lang="de-DE" b="1" u="sng" dirty="0" smtClean="0"/>
              <a:t>ticket</a:t>
            </a:r>
            <a:r>
              <a:rPr lang="de-DE" dirty="0" smtClean="0"/>
              <a:t> which </a:t>
            </a:r>
            <a:r>
              <a:rPr lang="de-DE" b="1" dirty="0" smtClean="0"/>
              <a:t>authorizes</a:t>
            </a:r>
            <a:r>
              <a:rPr lang="de-DE" dirty="0" smtClean="0"/>
              <a:t> you to drive along the road.</a:t>
            </a:r>
          </a:p>
          <a:p>
            <a:endParaRPr lang="de-DE" dirty="0" smtClean="0"/>
          </a:p>
          <a:p>
            <a:pPr lvl="1">
              <a:buNone/>
            </a:pPr>
            <a:endParaRPr lang="de-D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1161</Words>
  <Application>Microsoft Office PowerPoint</Application>
  <PresentationFormat>On-screen Show (4:3)</PresentationFormat>
  <Paragraphs>260</Paragraphs>
  <Slides>42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Office Theme</vt:lpstr>
      <vt:lpstr>NodeJS  Part 5</vt:lpstr>
      <vt:lpstr>Agenda</vt:lpstr>
      <vt:lpstr>1. Protected Routes</vt:lpstr>
      <vt:lpstr>1. Protected Routes</vt:lpstr>
      <vt:lpstr>Slide 5</vt:lpstr>
      <vt:lpstr>1. Protected Routes</vt:lpstr>
      <vt:lpstr>1. Protected Routes</vt:lpstr>
      <vt:lpstr>1. Protected Routes</vt:lpstr>
      <vt:lpstr>1. Protected Routes</vt:lpstr>
      <vt:lpstr>Slide 10</vt:lpstr>
      <vt:lpstr>2. Authentication &amp; Authorization</vt:lpstr>
      <vt:lpstr>3. HTTP Authentication</vt:lpstr>
      <vt:lpstr>3. HTTP Authentication</vt:lpstr>
      <vt:lpstr>3. HTTP Authentication Flow</vt:lpstr>
      <vt:lpstr>3. HTTP Authentication</vt:lpstr>
      <vt:lpstr>3. HTTP Authorization</vt:lpstr>
      <vt:lpstr>3. HTTP Authorization</vt:lpstr>
      <vt:lpstr>3. HTTP Authorization</vt:lpstr>
      <vt:lpstr>4. JSON WebTokens</vt:lpstr>
      <vt:lpstr>4. JSON WebTokens</vt:lpstr>
      <vt:lpstr>4. JSON WebTokens</vt:lpstr>
      <vt:lpstr>4. JSON WebTokens</vt:lpstr>
      <vt:lpstr>4. JSON WebTokens</vt:lpstr>
      <vt:lpstr>4. JSON WebTokens</vt:lpstr>
      <vt:lpstr>5. Password Hashes</vt:lpstr>
      <vt:lpstr>5. Password Hashes</vt:lpstr>
      <vt:lpstr>Tasks Online-Shop</vt:lpstr>
      <vt:lpstr>Tasks</vt:lpstr>
      <vt:lpstr>5. Password Hashes</vt:lpstr>
      <vt:lpstr>5. Password Hashes</vt:lpstr>
      <vt:lpstr>5. Password Hashes</vt:lpstr>
      <vt:lpstr>5. Password Hashes</vt:lpstr>
      <vt:lpstr>6. Activation Links</vt:lpstr>
      <vt:lpstr>6. Activation Links</vt:lpstr>
      <vt:lpstr>6. Activation Links</vt:lpstr>
      <vt:lpstr>6. Activation Links</vt:lpstr>
      <vt:lpstr>7. Authorized Requests</vt:lpstr>
      <vt:lpstr>8. Product Details</vt:lpstr>
      <vt:lpstr>9. Password Reset</vt:lpstr>
      <vt:lpstr>9. Password Reset</vt:lpstr>
      <vt:lpstr>9. Password Reset</vt:lpstr>
      <vt:lpstr>9. Password Reset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NodeJS  Part 5</dc:title>
  <dc:creator>janwin</dc:creator>
  <cp:lastModifiedBy>janwin</cp:lastModifiedBy>
  <cp:revision>125</cp:revision>
  <dcterms:created xsi:type="dcterms:W3CDTF">2018-01-03T16:18:47Z</dcterms:created>
  <dcterms:modified xsi:type="dcterms:W3CDTF">2018-01-15T22:23:13Z</dcterms:modified>
</cp:coreProperties>
</file>