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70" r:id="rId14"/>
    <p:sldId id="308" r:id="rId15"/>
    <p:sldId id="307" r:id="rId16"/>
    <p:sldId id="311" r:id="rId17"/>
    <p:sldId id="309" r:id="rId18"/>
    <p:sldId id="310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275" r:id="rId27"/>
    <p:sldId id="276" r:id="rId28"/>
    <p:sldId id="278" r:id="rId29"/>
    <p:sldId id="279" r:id="rId30"/>
    <p:sldId id="280" r:id="rId31"/>
    <p:sldId id="281" r:id="rId32"/>
    <p:sldId id="277" r:id="rId33"/>
    <p:sldId id="282" r:id="rId34"/>
    <p:sldId id="284" r:id="rId35"/>
    <p:sldId id="285" r:id="rId36"/>
    <p:sldId id="286" r:id="rId37"/>
    <p:sldId id="287" r:id="rId38"/>
    <p:sldId id="290" r:id="rId39"/>
    <p:sldId id="292" r:id="rId40"/>
    <p:sldId id="294" r:id="rId41"/>
    <p:sldId id="298" r:id="rId4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B0E59-0D66-4DBA-B55C-3E89411D38C1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CD742-0FA8-4DC5-8D80-947114756E9A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CD742-0FA8-4DC5-8D80-947114756E9A}" type="slidenum">
              <a:rPr lang="de-DE" smtClean="0"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CD742-0FA8-4DC5-8D80-947114756E9A}" type="slidenum">
              <a:rPr lang="de-DE" smtClean="0"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CD742-0FA8-4DC5-8D80-947114756E9A}" type="slidenum">
              <a:rPr lang="de-DE" smtClean="0"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CD742-0FA8-4DC5-8D80-947114756E9A}" type="slidenum">
              <a:rPr lang="de-DE" smtClean="0"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CD742-0FA8-4DC5-8D80-947114756E9A}" type="slidenum">
              <a:rPr lang="de-DE" smtClean="0"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CD742-0FA8-4DC5-8D80-947114756E9A}" type="slidenum">
              <a:rPr lang="de-DE" smtClean="0"/>
              <a:t>18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24.09.2018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24.09.2018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24.09.2018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24.09.2018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24.09.2018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24.09.2018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24.09.2018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24.09.2018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24.09.2018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24.09.2018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24.09.2018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0F760-8CAC-4861-9D2F-9014AAD7565C}" type="datetimeFigureOut">
              <a:rPr lang="de-DE" smtClean="0"/>
              <a:pPr/>
              <a:t>24.09.2018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Authentication &amp; Authorization in NodeJS Web Applications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</a:t>
            </a:r>
            <a:r>
              <a:rPr lang="de-DE" dirty="0" smtClean="0"/>
              <a:t>an.schulz@devugees.org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Bildergebnis für route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52736"/>
            <a:ext cx="7553325" cy="5010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Authentication &amp; Authorization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8312"/>
            <a:ext cx="8229600" cy="262088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de-DE" b="1" u="sng" dirty="0" smtClean="0"/>
              <a:t>Authentication:</a:t>
            </a:r>
            <a:r>
              <a:rPr lang="de-DE" dirty="0"/>
              <a:t> </a:t>
            </a:r>
            <a:r>
              <a:rPr lang="de-DE" dirty="0" smtClean="0"/>
              <a:t> is the process of verifying that the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	       user is </a:t>
            </a:r>
            <a:r>
              <a:rPr lang="de-DE" b="1" dirty="0" smtClean="0"/>
              <a:t>somebody</a:t>
            </a:r>
            <a:r>
              <a:rPr lang="de-DE" dirty="0"/>
              <a:t> </a:t>
            </a:r>
            <a:r>
              <a:rPr lang="de-DE" dirty="0" smtClean="0"/>
              <a:t>the system knows.</a:t>
            </a:r>
          </a:p>
          <a:p>
            <a:pPr>
              <a:buNone/>
            </a:pPr>
            <a:r>
              <a:rPr lang="de-DE" b="1" u="sng" dirty="0" smtClean="0"/>
              <a:t>Authorization:</a:t>
            </a:r>
            <a:r>
              <a:rPr lang="de-DE" b="1" dirty="0" smtClean="0"/>
              <a:t>    </a:t>
            </a:r>
            <a:r>
              <a:rPr lang="de-DE" dirty="0" smtClean="0"/>
              <a:t>is the process of verifying that the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	       user has access to </a:t>
            </a:r>
            <a:r>
              <a:rPr lang="de-DE" b="1" dirty="0" smtClean="0"/>
              <a:t>something</a:t>
            </a:r>
            <a:r>
              <a:rPr lang="de-DE" dirty="0"/>
              <a:t> </a:t>
            </a:r>
            <a:r>
              <a:rPr lang="de-DE" dirty="0" smtClean="0"/>
              <a:t>the system 		       owns.</a:t>
            </a:r>
          </a:p>
          <a:p>
            <a:pPr>
              <a:buNone/>
            </a:pPr>
            <a:r>
              <a:rPr lang="de-DE" b="1" u="sng" dirty="0" smtClean="0"/>
              <a:t>Ticket:</a:t>
            </a:r>
            <a:r>
              <a:rPr lang="de-DE" dirty="0" smtClean="0"/>
              <a:t> 	       A proof that the users is authorized. Mostly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                            it is a token.  </a:t>
            </a:r>
            <a:endParaRPr lang="de-DE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</a:t>
            </a:r>
            <a:r>
              <a:rPr lang="de-DE" dirty="0" smtClean="0"/>
              <a:t>. </a:t>
            </a:r>
            <a:r>
              <a:rPr lang="de-DE" dirty="0" smtClean="0"/>
              <a:t>Sessions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68344" y="278092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session = {}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</a:t>
            </a:r>
            <a:r>
              <a:rPr lang="de-DE" dirty="0" smtClean="0"/>
              <a:t>. Sessions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4077072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15816" y="2204864"/>
            <a:ext cx="35869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HEADER: Cookies: SID: 12345679      </a:t>
            </a:r>
          </a:p>
          <a:p>
            <a:r>
              <a:rPr lang="de-DE" b="1" u="sng" dirty="0" smtClean="0"/>
              <a:t>POST </a:t>
            </a:r>
            <a:r>
              <a:rPr lang="de-DE" b="1" u="sng" dirty="0" smtClean="0"/>
              <a:t>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 username:  ‘hallo‘,</a:t>
            </a:r>
          </a:p>
          <a:p>
            <a:r>
              <a:rPr lang="de-DE" dirty="0"/>
              <a:t> </a:t>
            </a:r>
            <a:r>
              <a:rPr lang="de-DE" dirty="0" smtClean="0"/>
              <a:t>  password: ‘world‘</a:t>
            </a:r>
          </a:p>
          <a:p>
            <a:r>
              <a:rPr lang="de-DE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68344" y="278092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session = {}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</a:t>
            </a:r>
            <a:r>
              <a:rPr lang="de-DE" dirty="0" smtClean="0"/>
              <a:t>. Sessions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4077072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15816" y="2204864"/>
            <a:ext cx="35869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HEADER: Cookies: SID: 12345679      </a:t>
            </a:r>
          </a:p>
          <a:p>
            <a:r>
              <a:rPr lang="de-DE" b="1" u="sng" dirty="0" smtClean="0"/>
              <a:t>POST </a:t>
            </a:r>
            <a:r>
              <a:rPr lang="de-DE" b="1" u="sng" dirty="0" smtClean="0"/>
              <a:t>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 username:  ‘hallo‘,</a:t>
            </a:r>
          </a:p>
          <a:p>
            <a:r>
              <a:rPr lang="de-DE" dirty="0"/>
              <a:t> </a:t>
            </a:r>
            <a:r>
              <a:rPr lang="de-DE" dirty="0" smtClean="0"/>
              <a:t>  password: ‘world‘</a:t>
            </a:r>
          </a:p>
          <a:p>
            <a:r>
              <a:rPr lang="de-DE" dirty="0"/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55776" y="5949280"/>
            <a:ext cx="38884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87824" y="4293096"/>
            <a:ext cx="35869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HEADER: Cookies: SID: 12345679      </a:t>
            </a:r>
          </a:p>
          <a:p>
            <a:r>
              <a:rPr lang="de-DE" b="1" u="sng" dirty="0" smtClean="0"/>
              <a:t>RESPONSE </a:t>
            </a:r>
            <a:r>
              <a:rPr lang="de-DE" b="1" u="sng" dirty="0" smtClean="0"/>
              <a:t>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/>
              <a:t> </a:t>
            </a:r>
            <a:r>
              <a:rPr lang="de-DE" dirty="0" smtClean="0"/>
              <a:t>    </a:t>
            </a:r>
            <a:r>
              <a:rPr lang="de-DE" dirty="0" smtClean="0"/>
              <a:t>result: ‘login successfull‘</a:t>
            </a:r>
            <a:endParaRPr lang="de-DE" dirty="0" smtClean="0"/>
          </a:p>
          <a:p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7668344" y="278092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session = {}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</a:t>
            </a:r>
            <a:r>
              <a:rPr lang="de-DE" dirty="0" smtClean="0"/>
              <a:t>. Sessions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4077072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15816" y="2204864"/>
            <a:ext cx="35869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HEADER: Cookies: SID: 12345679      </a:t>
            </a:r>
          </a:p>
          <a:p>
            <a:r>
              <a:rPr lang="de-DE" b="1" u="sng" dirty="0" smtClean="0"/>
              <a:t>POST </a:t>
            </a:r>
            <a:r>
              <a:rPr lang="de-DE" b="1" u="sng" dirty="0" smtClean="0"/>
              <a:t>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 username:  ‘hallo‘,</a:t>
            </a:r>
          </a:p>
          <a:p>
            <a:r>
              <a:rPr lang="de-DE" dirty="0"/>
              <a:t> </a:t>
            </a:r>
            <a:r>
              <a:rPr lang="de-DE" dirty="0" smtClean="0"/>
              <a:t>  password: ‘world‘</a:t>
            </a:r>
          </a:p>
          <a:p>
            <a:r>
              <a:rPr lang="de-DE" dirty="0"/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55776" y="5949280"/>
            <a:ext cx="38884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87824" y="4293096"/>
            <a:ext cx="35869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HEADER: Cookies: SID: 12345679      </a:t>
            </a:r>
          </a:p>
          <a:p>
            <a:r>
              <a:rPr lang="de-DE" b="1" u="sng" dirty="0" smtClean="0"/>
              <a:t>RESPONSE </a:t>
            </a:r>
            <a:r>
              <a:rPr lang="de-DE" b="1" u="sng" dirty="0" smtClean="0"/>
              <a:t>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/>
              <a:t> </a:t>
            </a:r>
            <a:r>
              <a:rPr lang="de-DE" dirty="0" smtClean="0"/>
              <a:t>    </a:t>
            </a:r>
            <a:r>
              <a:rPr lang="de-DE" dirty="0" smtClean="0"/>
              <a:t>result: ‘login successfull‘</a:t>
            </a:r>
            <a:endParaRPr lang="de-DE" dirty="0" smtClean="0"/>
          </a:p>
          <a:p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7668344" y="2780928"/>
            <a:ext cx="1300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session = {</a:t>
            </a:r>
          </a:p>
          <a:p>
            <a:r>
              <a:rPr lang="de-DE" dirty="0" smtClean="0"/>
              <a:t>   user: ‘jan‘,</a:t>
            </a:r>
          </a:p>
          <a:p>
            <a:r>
              <a:rPr lang="de-DE" dirty="0" smtClean="0"/>
              <a:t>   admin: 1</a:t>
            </a:r>
            <a:endParaRPr lang="de-DE" dirty="0" smtClean="0"/>
          </a:p>
          <a:p>
            <a:r>
              <a:rPr lang="de-DE" dirty="0" smtClean="0"/>
              <a:t>};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</a:t>
            </a:r>
            <a:r>
              <a:rPr lang="de-DE" dirty="0" smtClean="0"/>
              <a:t>. Sessions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4077072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15816" y="2204864"/>
            <a:ext cx="35869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HEADER: Cookies: SID: 12345679      </a:t>
            </a:r>
          </a:p>
          <a:p>
            <a:r>
              <a:rPr lang="de-DE" b="1" u="sng" dirty="0" smtClean="0"/>
              <a:t>POST </a:t>
            </a:r>
            <a:r>
              <a:rPr lang="de-DE" b="1" u="sng" dirty="0" smtClean="0"/>
              <a:t>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 username:  ‘hallo‘,</a:t>
            </a:r>
          </a:p>
          <a:p>
            <a:r>
              <a:rPr lang="de-DE" dirty="0"/>
              <a:t> </a:t>
            </a:r>
            <a:r>
              <a:rPr lang="de-DE" dirty="0" smtClean="0"/>
              <a:t>  password: ‘world‘</a:t>
            </a:r>
          </a:p>
          <a:p>
            <a:r>
              <a:rPr lang="de-DE" dirty="0"/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55776" y="5949280"/>
            <a:ext cx="38884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87824" y="4293096"/>
            <a:ext cx="35869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HEADER: Cookies: SID: 12345679      </a:t>
            </a:r>
          </a:p>
          <a:p>
            <a:r>
              <a:rPr lang="de-DE" b="1" u="sng" dirty="0" smtClean="0"/>
              <a:t>RESPONSE </a:t>
            </a:r>
            <a:r>
              <a:rPr lang="de-DE" b="1" u="sng" dirty="0" smtClean="0"/>
              <a:t>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/>
              <a:t> </a:t>
            </a:r>
            <a:r>
              <a:rPr lang="de-DE" dirty="0" smtClean="0"/>
              <a:t>    </a:t>
            </a:r>
            <a:r>
              <a:rPr lang="de-DE" dirty="0" smtClean="0"/>
              <a:t>result: ‘login successfull‘</a:t>
            </a:r>
            <a:endParaRPr lang="de-DE" dirty="0" smtClean="0"/>
          </a:p>
          <a:p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7668344" y="2780928"/>
            <a:ext cx="1300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session = {</a:t>
            </a:r>
          </a:p>
          <a:p>
            <a:r>
              <a:rPr lang="de-DE" dirty="0" smtClean="0"/>
              <a:t>   user: ‘jan‘,</a:t>
            </a:r>
          </a:p>
          <a:p>
            <a:r>
              <a:rPr lang="de-DE" dirty="0" smtClean="0"/>
              <a:t>   admin: 1</a:t>
            </a:r>
            <a:endParaRPr lang="de-DE" dirty="0" smtClean="0"/>
          </a:p>
          <a:p>
            <a:r>
              <a:rPr lang="de-DE" dirty="0" smtClean="0"/>
              <a:t>};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7092280" y="4338970"/>
            <a:ext cx="18612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The session is a</a:t>
            </a:r>
          </a:p>
          <a:p>
            <a:r>
              <a:rPr lang="de-DE" dirty="0" smtClean="0"/>
              <a:t>server-side object</a:t>
            </a:r>
          </a:p>
          <a:p>
            <a:r>
              <a:rPr lang="de-DE" dirty="0" smtClean="0"/>
              <a:t>t</a:t>
            </a:r>
            <a:r>
              <a:rPr lang="de-DE" dirty="0" smtClean="0"/>
              <a:t>hat saves info </a:t>
            </a:r>
          </a:p>
          <a:p>
            <a:r>
              <a:rPr lang="de-DE" dirty="0" smtClean="0"/>
              <a:t>a</a:t>
            </a:r>
            <a:r>
              <a:rPr lang="de-DE" dirty="0" smtClean="0"/>
              <a:t>bout the trans-</a:t>
            </a:r>
          </a:p>
          <a:p>
            <a:r>
              <a:rPr lang="de-DE" dirty="0" smtClean="0"/>
              <a:t>a</a:t>
            </a:r>
            <a:r>
              <a:rPr lang="de-DE" dirty="0" smtClean="0"/>
              <a:t>ctions with the</a:t>
            </a:r>
          </a:p>
          <a:p>
            <a:r>
              <a:rPr lang="de-DE" dirty="0" smtClean="0"/>
              <a:t>client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</a:t>
            </a:r>
            <a:r>
              <a:rPr lang="de-DE" dirty="0" smtClean="0"/>
              <a:t>. Sessions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3573016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15816" y="2924944"/>
            <a:ext cx="3586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HEADER: Cookies: SID: 12345679      </a:t>
            </a:r>
          </a:p>
          <a:p>
            <a:r>
              <a:rPr lang="de-DE" b="1" u="sng" dirty="0" smtClean="0"/>
              <a:t>GET /</a:t>
            </a:r>
            <a:r>
              <a:rPr lang="de-DE" b="1" u="sng" dirty="0" smtClean="0"/>
              <a:t>customers</a:t>
            </a:r>
            <a:endParaRPr lang="de-DE" b="1" u="sng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668344" y="2780928"/>
            <a:ext cx="1300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session = {</a:t>
            </a:r>
          </a:p>
          <a:p>
            <a:r>
              <a:rPr lang="de-DE" dirty="0" smtClean="0"/>
              <a:t>   user: ‘jan‘,</a:t>
            </a:r>
          </a:p>
          <a:p>
            <a:r>
              <a:rPr lang="de-DE" dirty="0" smtClean="0"/>
              <a:t>   admin: 1</a:t>
            </a:r>
            <a:endParaRPr lang="de-DE" dirty="0" smtClean="0"/>
          </a:p>
          <a:p>
            <a:r>
              <a:rPr lang="de-DE" dirty="0" smtClean="0"/>
              <a:t>};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7092280" y="4338970"/>
            <a:ext cx="18413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The cookie-id</a:t>
            </a:r>
          </a:p>
          <a:p>
            <a:r>
              <a:rPr lang="de-DE" dirty="0" smtClean="0"/>
              <a:t>i</a:t>
            </a:r>
            <a:r>
              <a:rPr lang="de-DE" dirty="0" smtClean="0"/>
              <a:t>dentifies the</a:t>
            </a:r>
          </a:p>
          <a:p>
            <a:r>
              <a:rPr lang="de-DE" dirty="0" smtClean="0"/>
              <a:t>s</a:t>
            </a:r>
            <a:r>
              <a:rPr lang="de-DE" dirty="0" smtClean="0"/>
              <a:t>ession and sticks</a:t>
            </a:r>
          </a:p>
          <a:p>
            <a:r>
              <a:rPr lang="de-DE" dirty="0" smtClean="0"/>
              <a:t>for the rest of the</a:t>
            </a:r>
          </a:p>
          <a:p>
            <a:r>
              <a:rPr lang="de-DE" dirty="0" smtClean="0"/>
              <a:t>session, until the</a:t>
            </a:r>
          </a:p>
          <a:p>
            <a:r>
              <a:rPr lang="de-DE" dirty="0" smtClean="0"/>
              <a:t>u</a:t>
            </a:r>
            <a:r>
              <a:rPr lang="de-DE" dirty="0" smtClean="0"/>
              <a:t>ser or server</a:t>
            </a:r>
          </a:p>
          <a:p>
            <a:r>
              <a:rPr lang="de-DE" dirty="0" smtClean="0"/>
              <a:t>d</a:t>
            </a:r>
            <a:r>
              <a:rPr lang="de-DE" dirty="0" smtClean="0"/>
              <a:t>eletes it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</a:t>
            </a:r>
            <a:r>
              <a:rPr lang="de-DE" dirty="0" smtClean="0"/>
              <a:t>. Sessions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3573016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15816" y="2924944"/>
            <a:ext cx="3586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HEADER: Cookies: SID: 12345679      </a:t>
            </a:r>
          </a:p>
          <a:p>
            <a:r>
              <a:rPr lang="de-DE" b="1" u="sng" dirty="0" smtClean="0"/>
              <a:t>GET /</a:t>
            </a:r>
            <a:r>
              <a:rPr lang="de-DE" b="1" u="sng" dirty="0" smtClean="0"/>
              <a:t>customers</a:t>
            </a:r>
            <a:endParaRPr lang="de-DE" b="1" u="sng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668344" y="2780928"/>
            <a:ext cx="1300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session = {</a:t>
            </a:r>
          </a:p>
          <a:p>
            <a:r>
              <a:rPr lang="de-DE" dirty="0" smtClean="0"/>
              <a:t>   user: ‘jan‘,</a:t>
            </a:r>
          </a:p>
          <a:p>
            <a:r>
              <a:rPr lang="de-DE" dirty="0" smtClean="0"/>
              <a:t>   admin: 1</a:t>
            </a:r>
            <a:endParaRPr lang="de-DE" dirty="0" smtClean="0"/>
          </a:p>
          <a:p>
            <a:r>
              <a:rPr lang="de-DE" dirty="0" smtClean="0"/>
              <a:t>};</a:t>
            </a:r>
            <a:endParaRPr lang="de-DE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55776" y="5949280"/>
            <a:ext cx="38884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87824" y="4293096"/>
            <a:ext cx="3586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HEADER: Cookies: SID: 12345679      </a:t>
            </a:r>
          </a:p>
          <a:p>
            <a:r>
              <a:rPr lang="de-DE" b="1" u="sng" dirty="0" smtClean="0"/>
              <a:t>RESPONSE /customers</a:t>
            </a:r>
            <a:endParaRPr lang="de-DE" b="1" u="sng" dirty="0" smtClean="0"/>
          </a:p>
          <a:p>
            <a:r>
              <a:rPr lang="de-DE" dirty="0" smtClean="0"/>
              <a:t>&lt;head&gt;..&lt;/head&gt;</a:t>
            </a:r>
          </a:p>
          <a:p>
            <a:r>
              <a:rPr lang="de-DE" dirty="0" smtClean="0"/>
              <a:t>&lt;</a:t>
            </a:r>
            <a:r>
              <a:rPr lang="de-DE" smtClean="0"/>
              <a:t>body&gt;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7092280" y="4338970"/>
            <a:ext cx="18413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The cookie-id</a:t>
            </a:r>
          </a:p>
          <a:p>
            <a:r>
              <a:rPr lang="de-DE" dirty="0" smtClean="0"/>
              <a:t>i</a:t>
            </a:r>
            <a:r>
              <a:rPr lang="de-DE" dirty="0" smtClean="0"/>
              <a:t>dentifies the</a:t>
            </a:r>
          </a:p>
          <a:p>
            <a:r>
              <a:rPr lang="de-DE" dirty="0" smtClean="0"/>
              <a:t>s</a:t>
            </a:r>
            <a:r>
              <a:rPr lang="de-DE" dirty="0" smtClean="0"/>
              <a:t>ession and sticks</a:t>
            </a:r>
          </a:p>
          <a:p>
            <a:r>
              <a:rPr lang="de-DE" dirty="0" smtClean="0"/>
              <a:t>for the rest of the</a:t>
            </a:r>
          </a:p>
          <a:p>
            <a:r>
              <a:rPr lang="de-DE" dirty="0" smtClean="0"/>
              <a:t>session, until the</a:t>
            </a:r>
          </a:p>
          <a:p>
            <a:r>
              <a:rPr lang="de-DE" dirty="0" smtClean="0"/>
              <a:t>u</a:t>
            </a:r>
            <a:r>
              <a:rPr lang="de-DE" dirty="0" smtClean="0"/>
              <a:t>ser or server</a:t>
            </a:r>
          </a:p>
          <a:p>
            <a:r>
              <a:rPr lang="de-DE" dirty="0" smtClean="0"/>
              <a:t>d</a:t>
            </a:r>
            <a:r>
              <a:rPr lang="de-DE" dirty="0" smtClean="0"/>
              <a:t>eletes it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4</a:t>
            </a:r>
            <a:r>
              <a:rPr lang="de-DE" dirty="0" smtClean="0"/>
              <a:t>. </a:t>
            </a:r>
            <a:r>
              <a:rPr lang="de-DE" dirty="0" smtClean="0"/>
              <a:t>JSON WebToken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de-DE" dirty="0" smtClean="0"/>
              <a:t>Protected Routes</a:t>
            </a:r>
          </a:p>
          <a:p>
            <a:pPr marL="514350" indent="-514350">
              <a:buAutoNum type="arabicPeriod"/>
            </a:pPr>
            <a:r>
              <a:rPr lang="de-DE" dirty="0" smtClean="0"/>
              <a:t>Authentication &amp; Authorization</a:t>
            </a:r>
          </a:p>
          <a:p>
            <a:pPr marL="514350" indent="-514350">
              <a:buAutoNum type="arabicPeriod"/>
            </a:pPr>
            <a:r>
              <a:rPr lang="de-DE" dirty="0" smtClean="0"/>
              <a:t>Sessions -&gt; Authentication &amp; Authorization</a:t>
            </a:r>
          </a:p>
          <a:p>
            <a:pPr marL="514350" indent="-514350">
              <a:buAutoNum type="arabicPeriod"/>
            </a:pPr>
            <a:r>
              <a:rPr lang="de-DE" dirty="0" smtClean="0"/>
              <a:t>JSON WebTokens -&gt; Authentication &amp; Authorization</a:t>
            </a:r>
          </a:p>
          <a:p>
            <a:pPr marL="514350" indent="-514350">
              <a:buAutoNum type="arabicPeriod"/>
            </a:pPr>
            <a:r>
              <a:rPr lang="de-DE" dirty="0" smtClean="0"/>
              <a:t>JWT Signatures</a:t>
            </a:r>
          </a:p>
          <a:p>
            <a:pPr marL="514350" indent="-514350">
              <a:buAutoNum type="arabicPeriod"/>
            </a:pPr>
            <a:r>
              <a:rPr lang="de-DE" dirty="0" smtClean="0"/>
              <a:t>Password Hashes</a:t>
            </a:r>
          </a:p>
          <a:p>
            <a:pPr marL="514350" indent="-514350">
              <a:buAutoNum type="arabicPeriod"/>
            </a:pPr>
            <a:r>
              <a:rPr lang="de-DE" dirty="0" smtClean="0"/>
              <a:t>Activation Links</a:t>
            </a:r>
          </a:p>
          <a:p>
            <a:pPr marL="514350" indent="-514350">
              <a:buAutoNum type="arabicPeriod"/>
            </a:pPr>
            <a:r>
              <a:rPr lang="de-DE" dirty="0" smtClean="0"/>
              <a:t>Password Resets</a:t>
            </a:r>
            <a:endParaRPr lang="de-DE" dirty="0" smtClean="0"/>
          </a:p>
          <a:p>
            <a:pPr marL="514350" indent="-514350">
              <a:buAutoNum type="arabicPeriod"/>
            </a:pPr>
            <a:endParaRPr lang="de-DE" dirty="0" smtClean="0"/>
          </a:p>
          <a:p>
            <a:pPr marL="514350" indent="-514350">
              <a:buAutoNum type="arabicPeriod"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4. </a:t>
            </a:r>
            <a:r>
              <a:rPr lang="de-DE" dirty="0" smtClean="0"/>
              <a:t>JSON WebToken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4077072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872" y="2492896"/>
            <a:ext cx="2062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</a:t>
            </a:r>
            <a:r>
              <a:rPr lang="de-DE" b="1" u="sng" dirty="0" smtClean="0"/>
              <a:t>POST 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 username:  ‘hallo‘,</a:t>
            </a:r>
          </a:p>
          <a:p>
            <a:r>
              <a:rPr lang="de-DE" dirty="0"/>
              <a:t> </a:t>
            </a:r>
            <a:r>
              <a:rPr lang="de-DE" dirty="0" smtClean="0"/>
              <a:t>  password: ‘world‘</a:t>
            </a:r>
          </a:p>
          <a:p>
            <a:r>
              <a:rPr lang="de-DE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4. </a:t>
            </a:r>
            <a:r>
              <a:rPr lang="de-DE" dirty="0" smtClean="0"/>
              <a:t>JSON WebToken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4077072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872" y="2492896"/>
            <a:ext cx="2062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</a:t>
            </a:r>
            <a:r>
              <a:rPr lang="de-DE" b="1" u="sng" dirty="0" smtClean="0"/>
              <a:t>POST 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 username:  ‘hallo‘,</a:t>
            </a:r>
          </a:p>
          <a:p>
            <a:r>
              <a:rPr lang="de-DE" dirty="0"/>
              <a:t> </a:t>
            </a:r>
            <a:r>
              <a:rPr lang="de-DE" dirty="0" smtClean="0"/>
              <a:t>  password: ‘world‘</a:t>
            </a:r>
          </a:p>
          <a:p>
            <a:r>
              <a:rPr lang="de-DE" dirty="0"/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55776" y="5949280"/>
            <a:ext cx="38884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91880" y="4365104"/>
            <a:ext cx="2274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</a:t>
            </a:r>
            <a:r>
              <a:rPr lang="de-DE" b="1" u="sng" dirty="0" smtClean="0"/>
              <a:t>RESPONSE 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/>
              <a:t> </a:t>
            </a:r>
            <a:r>
              <a:rPr lang="de-DE" dirty="0" smtClean="0"/>
              <a:t>    token: ‘fDjbn8fnVn‘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4. </a:t>
            </a:r>
            <a:r>
              <a:rPr lang="de-DE" dirty="0" smtClean="0"/>
              <a:t>JSON WebToken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4077072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872" y="2492896"/>
            <a:ext cx="2062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</a:t>
            </a:r>
            <a:r>
              <a:rPr lang="de-DE" b="1" u="sng" dirty="0" smtClean="0"/>
              <a:t>POST 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 username:  ‘hallo‘,</a:t>
            </a:r>
          </a:p>
          <a:p>
            <a:r>
              <a:rPr lang="de-DE" dirty="0"/>
              <a:t> </a:t>
            </a:r>
            <a:r>
              <a:rPr lang="de-DE" dirty="0" smtClean="0"/>
              <a:t>  password: ‘world‘</a:t>
            </a:r>
          </a:p>
          <a:p>
            <a:r>
              <a:rPr lang="de-DE" dirty="0"/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55776" y="5949280"/>
            <a:ext cx="38884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91880" y="4365104"/>
            <a:ext cx="2274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</a:t>
            </a:r>
            <a:r>
              <a:rPr lang="de-DE" b="1" u="sng" dirty="0" smtClean="0"/>
              <a:t>RESPONSE 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/>
              <a:t> </a:t>
            </a:r>
            <a:r>
              <a:rPr lang="de-DE" dirty="0" smtClean="0"/>
              <a:t>    token: ‘fDjbn8fnVn‘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5754572" y="4797152"/>
            <a:ext cx="2751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&lt;- TICKET HERE</a:t>
            </a:r>
            <a:endParaRPr lang="de-DE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4</a:t>
            </a:r>
            <a:r>
              <a:rPr lang="de-DE" dirty="0" smtClean="0"/>
              <a:t>. JSON WebToken </a:t>
            </a:r>
            <a:r>
              <a:rPr lang="de-DE" dirty="0" smtClean="0"/>
              <a:t>Authorization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11760" y="3645024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39752" y="2780928"/>
            <a:ext cx="4120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                </a:t>
            </a:r>
            <a:r>
              <a:rPr lang="de-DE" b="1" u="sng" dirty="0" smtClean="0"/>
              <a:t>GET /customers</a:t>
            </a:r>
          </a:p>
          <a:p>
            <a:r>
              <a:rPr lang="de-DE" dirty="0" smtClean="0"/>
              <a:t>HEADER: authorization Bearer fDjbn8fnVn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4</a:t>
            </a:r>
            <a:r>
              <a:rPr lang="de-DE" dirty="0" smtClean="0"/>
              <a:t>. </a:t>
            </a:r>
            <a:r>
              <a:rPr lang="de-DE" dirty="0" smtClean="0"/>
              <a:t>JSON WebToken Authorization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11760" y="3645024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39752" y="2780928"/>
            <a:ext cx="4120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                </a:t>
            </a:r>
            <a:r>
              <a:rPr lang="de-DE" b="1" u="sng" dirty="0" smtClean="0"/>
              <a:t>GET /customers</a:t>
            </a:r>
          </a:p>
          <a:p>
            <a:r>
              <a:rPr lang="de-DE" dirty="0" smtClean="0"/>
              <a:t>HEADER: authorization Bearer fDjbn8fnVn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6351362" y="2944997"/>
            <a:ext cx="2751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&lt;- TICKET HERE</a:t>
            </a:r>
            <a:endParaRPr lang="de-DE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4. JSON WebToken Authorization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11760" y="3645024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39752" y="2780928"/>
            <a:ext cx="4120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                </a:t>
            </a:r>
            <a:r>
              <a:rPr lang="de-DE" b="1" u="sng" dirty="0" smtClean="0"/>
              <a:t>GET /customers</a:t>
            </a:r>
          </a:p>
          <a:p>
            <a:r>
              <a:rPr lang="de-DE" dirty="0" smtClean="0"/>
              <a:t>HEADER: authorization Bearer fDjbn8fnVn</a:t>
            </a:r>
            <a:endParaRPr lang="de-DE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11760" y="5733256"/>
            <a:ext cx="38884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9752" y="4293096"/>
            <a:ext cx="3426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              </a:t>
            </a:r>
            <a:r>
              <a:rPr lang="de-DE" b="1" dirty="0" smtClean="0"/>
              <a:t> </a:t>
            </a:r>
            <a:r>
              <a:rPr lang="de-DE" b="1" u="sng" dirty="0" smtClean="0"/>
              <a:t>RESPONSE</a:t>
            </a:r>
            <a:r>
              <a:rPr lang="de-DE" u="sng" dirty="0" smtClean="0"/>
              <a:t> </a:t>
            </a:r>
            <a:r>
              <a:rPr lang="de-DE" b="1" u="sng" dirty="0" smtClean="0"/>
              <a:t>/customers</a:t>
            </a:r>
          </a:p>
          <a:p>
            <a:r>
              <a:rPr lang="de-DE" dirty="0" smtClean="0"/>
              <a:t>&lt;HTML&gt;</a:t>
            </a:r>
          </a:p>
          <a:p>
            <a:r>
              <a:rPr lang="de-DE" dirty="0"/>
              <a:t>	</a:t>
            </a:r>
            <a:r>
              <a:rPr lang="de-DE" dirty="0" smtClean="0"/>
              <a:t>&lt;body&gt;...&lt;/body&gt;</a:t>
            </a:r>
          </a:p>
          <a:p>
            <a:r>
              <a:rPr lang="de-DE" dirty="0" smtClean="0"/>
              <a:t>&lt;/HTML&gt;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</a:t>
            </a:r>
            <a:r>
              <a:rPr lang="de-DE" dirty="0" smtClean="0"/>
              <a:t>. JWT Signatures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Tokens need to be digitally signed.</a:t>
            </a:r>
          </a:p>
          <a:p>
            <a:pPr lvl="1"/>
            <a:r>
              <a:rPr lang="de-DE" dirty="0" smtClean="0"/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JWT Signatures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Tokens need to be digitally signed.</a:t>
            </a:r>
          </a:p>
          <a:p>
            <a:pPr lvl="1"/>
            <a:r>
              <a:rPr lang="de-DE" dirty="0" smtClean="0"/>
              <a:t>The server needs to make sure the token is created by the server itself. </a:t>
            </a:r>
            <a:endParaRPr lang="de-DE" dirty="0"/>
          </a:p>
          <a:p>
            <a:pPr lvl="1"/>
            <a:r>
              <a:rPr lang="de-DE" dirty="0" smtClean="0"/>
              <a:t>Hackers may fake tokens in order to get authorization.</a:t>
            </a:r>
          </a:p>
          <a:p>
            <a:pPr lvl="1"/>
            <a:r>
              <a:rPr lang="de-DE" b="1" dirty="0" smtClean="0"/>
              <a:t>SIGNATURE/KEY</a:t>
            </a:r>
            <a:r>
              <a:rPr lang="de-DE" dirty="0" smtClean="0"/>
              <a:t> to</a:t>
            </a:r>
          </a:p>
          <a:p>
            <a:pPr lvl="2"/>
            <a:r>
              <a:rPr lang="de-DE" dirty="0" smtClean="0"/>
              <a:t>Encrypt</a:t>
            </a:r>
          </a:p>
          <a:p>
            <a:pPr lvl="2"/>
            <a:r>
              <a:rPr lang="de-DE" dirty="0" smtClean="0"/>
              <a:t>Decrypt</a:t>
            </a:r>
          </a:p>
          <a:p>
            <a:pPr lvl="1">
              <a:buNone/>
            </a:pPr>
            <a:r>
              <a:rPr lang="de-DE" dirty="0"/>
              <a:t> </a:t>
            </a:r>
            <a:r>
              <a:rPr lang="de-DE" dirty="0" smtClean="0"/>
              <a:t>     ... </a:t>
            </a:r>
            <a:r>
              <a:rPr lang="de-DE" dirty="0"/>
              <a:t>t</a:t>
            </a:r>
            <a:r>
              <a:rPr lang="de-DE" dirty="0" smtClean="0"/>
              <a:t>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JWT Signatures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899592" y="314096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“hallo world“</a:t>
            </a:r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2555776" y="3501008"/>
            <a:ext cx="403244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95936" y="292494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jwt.sign()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JWT Signatures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899592" y="314096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“hallo world“</a:t>
            </a:r>
          </a:p>
        </p:txBody>
      </p:sp>
      <p:cxnSp>
        <p:nvCxnSpPr>
          <p:cNvPr id="12" name="Straight Arrow Connector 11"/>
          <p:cNvCxnSpPr>
            <a:stCxn id="5" idx="3"/>
            <a:endCxn id="14" idx="1"/>
          </p:cNvCxnSpPr>
          <p:nvPr/>
        </p:nvCxnSpPr>
        <p:spPr>
          <a:xfrm>
            <a:off x="2555776" y="3501008"/>
            <a:ext cx="403244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88224" y="2636912"/>
            <a:ext cx="165618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xy0g8dfgjdfkdfmcngdfgdfklghdfoigj</a:t>
            </a:r>
            <a:endParaRPr lang="de-DE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995936" y="292494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jwt.sign()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 Protected Routes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Routes in our Express-App look like this:</a:t>
            </a:r>
          </a:p>
          <a:p>
            <a:pPr lvl="1">
              <a:buNone/>
            </a:pPr>
            <a:r>
              <a:rPr lang="de-DE" dirty="0" smtClean="0"/>
              <a:t>/</a:t>
            </a:r>
          </a:p>
          <a:p>
            <a:pPr lvl="1">
              <a:buNone/>
            </a:pPr>
            <a:r>
              <a:rPr lang="de-DE" dirty="0" smtClean="0"/>
              <a:t>/api</a:t>
            </a:r>
          </a:p>
          <a:p>
            <a:pPr lvl="1">
              <a:buNone/>
            </a:pPr>
            <a:r>
              <a:rPr lang="de-DE" dirty="0" smtClean="0"/>
              <a:t>/customers</a:t>
            </a:r>
            <a:endParaRPr lang="de-DE" dirty="0"/>
          </a:p>
          <a:p>
            <a:pPr lvl="1">
              <a:buNone/>
            </a:pPr>
            <a:r>
              <a:rPr lang="de-DE" dirty="0" smtClean="0"/>
              <a:t>...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JWT Signatures</a:t>
            </a:r>
            <a:endParaRPr lang="de-DE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555776" y="3501008"/>
            <a:ext cx="4104456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07904" y="292494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jwt.verify()</a:t>
            </a:r>
            <a:endParaRPr lang="de-DE" sz="2400" dirty="0"/>
          </a:p>
        </p:txBody>
      </p:sp>
      <p:sp>
        <p:nvSpPr>
          <p:cNvPr id="9" name="Rectangle 8"/>
          <p:cNvSpPr/>
          <p:nvPr/>
        </p:nvSpPr>
        <p:spPr>
          <a:xfrm>
            <a:off x="6588224" y="2636912"/>
            <a:ext cx="165618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xy0g8dfgjdfkdfmcngdfgdfklghdfoigj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JWT Signatures</a:t>
            </a:r>
            <a:endParaRPr lang="de-DE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555776" y="3501008"/>
            <a:ext cx="4104456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07904" y="292494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jwt.verify()</a:t>
            </a:r>
            <a:endParaRPr lang="de-DE" sz="2400" dirty="0"/>
          </a:p>
        </p:txBody>
      </p:sp>
      <p:sp>
        <p:nvSpPr>
          <p:cNvPr id="9" name="Rectangle 8"/>
          <p:cNvSpPr/>
          <p:nvPr/>
        </p:nvSpPr>
        <p:spPr>
          <a:xfrm>
            <a:off x="6588224" y="2636912"/>
            <a:ext cx="165618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xy0g8dfgjdfkdfmcngdfgdfklghdfoigj</a:t>
            </a:r>
            <a:endParaRPr lang="de-DE" sz="2000" dirty="0"/>
          </a:p>
        </p:txBody>
      </p:sp>
      <p:sp>
        <p:nvSpPr>
          <p:cNvPr id="10" name="Rectangle 9"/>
          <p:cNvSpPr/>
          <p:nvPr/>
        </p:nvSpPr>
        <p:spPr>
          <a:xfrm>
            <a:off x="899592" y="314096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“hallo world“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Password Hashes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Storing passwords as they are is </a:t>
            </a:r>
            <a:r>
              <a:rPr lang="de-DE" b="1" dirty="0" smtClean="0"/>
              <a:t>not secure</a:t>
            </a:r>
            <a:endParaRPr lang="de-DE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Password Hashes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Storing passwords as they are is </a:t>
            </a:r>
            <a:r>
              <a:rPr lang="de-DE" b="1" dirty="0" smtClean="0"/>
              <a:t>not secure</a:t>
            </a:r>
            <a:endParaRPr lang="de-DE" dirty="0" smtClean="0"/>
          </a:p>
        </p:txBody>
      </p:sp>
      <p:pic>
        <p:nvPicPr>
          <p:cNvPr id="22530" name="Picture 2" descr="Bildergebnis für hack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2420888"/>
            <a:ext cx="8141705" cy="3816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Password Hashes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Hash is a mathematical function, that is irreversible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3645024"/>
            <a:ext cx="19442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“mypassword“</a:t>
            </a:r>
            <a:endParaRPr lang="de-DE" dirty="0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2987824" y="4329100"/>
            <a:ext cx="3168352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35896" y="3717032"/>
            <a:ext cx="21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</a:t>
            </a:r>
            <a:r>
              <a:rPr lang="de-DE" dirty="0" smtClean="0"/>
              <a:t>ash(“mypassword“)</a:t>
            </a:r>
            <a:endParaRPr lang="de-D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Password Hashes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Hash is a mathematical function, that is irreversible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3645024"/>
            <a:ext cx="19442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“mypassword“</a:t>
            </a:r>
            <a:endParaRPr lang="de-DE" dirty="0"/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987824" y="4329100"/>
            <a:ext cx="3168352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156176" y="3645024"/>
            <a:ext cx="19442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“7dfmnCBNgfjgfjc“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3635896" y="3717032"/>
            <a:ext cx="21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</a:t>
            </a:r>
            <a:r>
              <a:rPr lang="de-DE" dirty="0" smtClean="0"/>
              <a:t>ash(“mypassword“)</a:t>
            </a:r>
            <a:endParaRPr lang="de-D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Password Hashes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Hash is a mathematical function, that is irreversible</a:t>
            </a:r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275856" y="4329100"/>
            <a:ext cx="2880320" cy="3600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156176" y="3645024"/>
            <a:ext cx="19442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“7dfmnCBNgfjgfjc“</a:t>
            </a:r>
            <a:endParaRPr lang="de-D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Password Hashes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Hash is a mathematical function, that is irreversible</a:t>
            </a:r>
          </a:p>
        </p:txBody>
      </p:sp>
      <p:cxnSp>
        <p:nvCxnSpPr>
          <p:cNvPr id="10" name="Straight Arrow Connector 9"/>
          <p:cNvCxnSpPr>
            <a:stCxn id="6" idx="1"/>
            <a:endCxn id="39938" idx="3"/>
          </p:cNvCxnSpPr>
          <p:nvPr/>
        </p:nvCxnSpPr>
        <p:spPr>
          <a:xfrm flipH="1" flipV="1">
            <a:off x="2987824" y="4327428"/>
            <a:ext cx="3168352" cy="167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156176" y="3645024"/>
            <a:ext cx="19442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“7dfmnCBNgfjgfjc“</a:t>
            </a:r>
            <a:endParaRPr lang="de-DE" dirty="0"/>
          </a:p>
        </p:txBody>
      </p:sp>
      <p:pic>
        <p:nvPicPr>
          <p:cNvPr id="39938" name="Picture 2" descr="Ähnliches Fo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427328"/>
            <a:ext cx="1800200" cy="18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Activation Links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What is the purpose of activation links?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Activation Links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What is the purpose of activation links?</a:t>
            </a:r>
          </a:p>
          <a:p>
            <a:pPr lvl="1"/>
            <a:r>
              <a:rPr lang="de-DE" dirty="0" smtClean="0"/>
              <a:t>The proof that you are who you claim to be.</a:t>
            </a:r>
          </a:p>
          <a:p>
            <a:pPr lvl="1"/>
            <a:r>
              <a:rPr lang="de-DE" dirty="0" smtClean="0"/>
              <a:t>Identified by the email-address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 Protected Routes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Routes in our Express-App look like this:</a:t>
            </a:r>
          </a:p>
          <a:p>
            <a:pPr lvl="1">
              <a:buNone/>
            </a:pPr>
            <a:r>
              <a:rPr lang="de-DE" dirty="0" smtClean="0"/>
              <a:t>/</a:t>
            </a:r>
          </a:p>
          <a:p>
            <a:pPr lvl="1">
              <a:buNone/>
            </a:pPr>
            <a:r>
              <a:rPr lang="de-DE" dirty="0" smtClean="0"/>
              <a:t>/api</a:t>
            </a:r>
          </a:p>
          <a:p>
            <a:pPr lvl="1">
              <a:buNone/>
            </a:pPr>
            <a:r>
              <a:rPr lang="de-DE" dirty="0" smtClean="0"/>
              <a:t>/customers</a:t>
            </a:r>
            <a:endParaRPr lang="de-DE" dirty="0"/>
          </a:p>
          <a:p>
            <a:pPr lvl="1">
              <a:buNone/>
            </a:pPr>
            <a:r>
              <a:rPr lang="de-DE" dirty="0" smtClean="0"/>
              <a:t>...</a:t>
            </a:r>
            <a:endParaRPr lang="de-DE" dirty="0"/>
          </a:p>
          <a:p>
            <a:r>
              <a:rPr lang="de-DE" dirty="0" smtClean="0"/>
              <a:t>What if we want to </a:t>
            </a:r>
            <a:r>
              <a:rPr lang="de-DE" b="1" u="sng" dirty="0" smtClean="0"/>
              <a:t>protect</a:t>
            </a:r>
            <a:r>
              <a:rPr lang="de-DE" dirty="0" smtClean="0"/>
              <a:t> them from certain users? I.e. </a:t>
            </a:r>
            <a:r>
              <a:rPr lang="de-DE" dirty="0"/>
              <a:t>u</a:t>
            </a:r>
            <a:r>
              <a:rPr lang="de-DE" dirty="0" smtClean="0"/>
              <a:t>sers, that are unknown to us.</a:t>
            </a:r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Activation Links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86207" y="2147106"/>
            <a:ext cx="1191076" cy="271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User Signs Up</a:t>
            </a:r>
            <a:endParaRPr lang="de-DE" sz="2000" b="1" dirty="0"/>
          </a:p>
        </p:txBody>
      </p:sp>
      <p:sp>
        <p:nvSpPr>
          <p:cNvPr id="5" name="Right Arrow 4"/>
          <p:cNvSpPr/>
          <p:nvPr/>
        </p:nvSpPr>
        <p:spPr>
          <a:xfrm>
            <a:off x="1428709" y="3147238"/>
            <a:ext cx="712670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2285395" y="2147106"/>
            <a:ext cx="1928826" cy="271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User Receives Email</a:t>
            </a:r>
          </a:p>
          <a:p>
            <a:pPr algn="ctr"/>
            <a:r>
              <a:rPr lang="de-DE" sz="2000" b="1" dirty="0" smtClean="0"/>
              <a:t>With Activation Link</a:t>
            </a:r>
            <a:endParaRPr lang="de-DE" sz="2000" b="1" dirty="0"/>
          </a:p>
        </p:txBody>
      </p:sp>
      <p:sp>
        <p:nvSpPr>
          <p:cNvPr id="7" name="Right Arrow 6"/>
          <p:cNvSpPr/>
          <p:nvPr/>
        </p:nvSpPr>
        <p:spPr>
          <a:xfrm>
            <a:off x="4373627" y="3147238"/>
            <a:ext cx="712670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5309731" y="2147106"/>
            <a:ext cx="1584176" cy="271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User clicks on Activation Link</a:t>
            </a:r>
            <a:endParaRPr lang="de-DE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7739541" y="2148881"/>
            <a:ext cx="1311153" cy="272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User is activated</a:t>
            </a:r>
            <a:endParaRPr lang="de-DE" sz="2000" b="1" dirty="0"/>
          </a:p>
        </p:txBody>
      </p:sp>
      <p:sp>
        <p:nvSpPr>
          <p:cNvPr id="11" name="Right Arrow 10"/>
          <p:cNvSpPr/>
          <p:nvPr/>
        </p:nvSpPr>
        <p:spPr>
          <a:xfrm>
            <a:off x="6965915" y="3140968"/>
            <a:ext cx="712670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</a:t>
            </a:r>
            <a:r>
              <a:rPr lang="de-DE" dirty="0" smtClean="0"/>
              <a:t>. </a:t>
            </a:r>
            <a:r>
              <a:rPr lang="de-DE" dirty="0" smtClean="0"/>
              <a:t>Password Reset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467544" y="1628800"/>
            <a:ext cx="180020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User clicks on „Forgot my password“</a:t>
            </a:r>
            <a:endParaRPr lang="de-DE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3419872" y="1628800"/>
            <a:ext cx="223224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He enters his email address in a form</a:t>
            </a:r>
          </a:p>
          <a:p>
            <a:pPr algn="ctr"/>
            <a:r>
              <a:rPr lang="de-DE" sz="1600" b="1" dirty="0" smtClean="0"/>
              <a:t>and submits it</a:t>
            </a:r>
            <a:endParaRPr lang="de-DE" sz="1600" b="1" dirty="0"/>
          </a:p>
        </p:txBody>
      </p:sp>
      <p:sp>
        <p:nvSpPr>
          <p:cNvPr id="7" name="Right Arrow 6"/>
          <p:cNvSpPr/>
          <p:nvPr/>
        </p:nvSpPr>
        <p:spPr>
          <a:xfrm>
            <a:off x="5807848" y="2194816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6588224" y="1628800"/>
            <a:ext cx="223224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He receives an email with a password reset</a:t>
            </a:r>
          </a:p>
          <a:p>
            <a:pPr algn="ctr"/>
            <a:r>
              <a:rPr lang="de-DE" sz="1600" b="1" dirty="0" smtClean="0"/>
              <a:t>link</a:t>
            </a:r>
            <a:endParaRPr lang="de-DE" sz="1600" b="1" dirty="0"/>
          </a:p>
        </p:txBody>
      </p:sp>
      <p:sp>
        <p:nvSpPr>
          <p:cNvPr id="9" name="Right Arrow 8"/>
          <p:cNvSpPr/>
          <p:nvPr/>
        </p:nvSpPr>
        <p:spPr>
          <a:xfrm>
            <a:off x="2575872" y="2194816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ight Arrow 9"/>
          <p:cNvSpPr/>
          <p:nvPr/>
        </p:nvSpPr>
        <p:spPr>
          <a:xfrm rot="5400000">
            <a:off x="7452320" y="364502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6588224" y="4437112"/>
            <a:ext cx="223224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He follows the link</a:t>
            </a:r>
          </a:p>
          <a:p>
            <a:pPr algn="ctr"/>
            <a:endParaRPr lang="de-DE" sz="1600" b="1" dirty="0" smtClean="0"/>
          </a:p>
          <a:p>
            <a:pPr algn="ctr"/>
            <a:r>
              <a:rPr lang="de-DE" sz="1600" b="1" dirty="0" smtClean="0">
                <a:hlinkClick r:id="rId2"/>
              </a:rPr>
              <a:t>http://localhost:5000/</a:t>
            </a:r>
            <a:endParaRPr lang="de-DE" sz="1600" b="1" dirty="0" smtClean="0"/>
          </a:p>
          <a:p>
            <a:pPr algn="ctr"/>
            <a:r>
              <a:rPr lang="de-DE" sz="1600" b="1" dirty="0" smtClean="0"/>
              <a:t>resetpassword=8djvjx</a:t>
            </a:r>
          </a:p>
        </p:txBody>
      </p:sp>
      <p:sp>
        <p:nvSpPr>
          <p:cNvPr id="12" name="Right Arrow 11"/>
          <p:cNvSpPr/>
          <p:nvPr/>
        </p:nvSpPr>
        <p:spPr>
          <a:xfrm rot="10800000">
            <a:off x="2483768" y="5013176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3419872" y="4437112"/>
            <a:ext cx="223224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He enters two passwords in the form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7544" y="4437112"/>
            <a:ext cx="180020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If the passwords match, the </a:t>
            </a:r>
          </a:p>
          <a:p>
            <a:pPr algn="ctr"/>
            <a:r>
              <a:rPr lang="de-DE" sz="1600" b="1" dirty="0" smtClean="0"/>
              <a:t>password will be changed to the new one</a:t>
            </a:r>
          </a:p>
        </p:txBody>
      </p:sp>
      <p:sp>
        <p:nvSpPr>
          <p:cNvPr id="15" name="Right Arrow 14"/>
          <p:cNvSpPr/>
          <p:nvPr/>
        </p:nvSpPr>
        <p:spPr>
          <a:xfrm rot="10800000">
            <a:off x="5796136" y="5013176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closed rou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817" y="1340768"/>
            <a:ext cx="8262647" cy="4464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 Protected Routes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guy asks for username and password!</a:t>
            </a:r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 Protected Routes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guy asks for username and password!</a:t>
            </a:r>
          </a:p>
          <a:p>
            <a:r>
              <a:rPr lang="de-DE" dirty="0" smtClean="0"/>
              <a:t>You say your username is “hallo“ and your password is “world“.</a:t>
            </a:r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 Protected Routes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guy asks for username and password!</a:t>
            </a:r>
          </a:p>
          <a:p>
            <a:r>
              <a:rPr lang="de-DE" dirty="0" smtClean="0"/>
              <a:t>You say your username is “hallo“ and your password is “world“.</a:t>
            </a:r>
          </a:p>
          <a:p>
            <a:r>
              <a:rPr lang="de-DE" dirty="0" smtClean="0"/>
              <a:t>The guy looks up “hallo“ and “world“ in his database and finds you. </a:t>
            </a:r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 Protected Routes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guy asks for username and password!</a:t>
            </a:r>
          </a:p>
          <a:p>
            <a:r>
              <a:rPr lang="de-DE" dirty="0" smtClean="0"/>
              <a:t>You say your username is “hallo“ and your password is “world“.</a:t>
            </a:r>
          </a:p>
          <a:p>
            <a:r>
              <a:rPr lang="de-DE" dirty="0" smtClean="0"/>
              <a:t>The guy looks up “hallo“ and “world“ in his database and finds you.</a:t>
            </a:r>
          </a:p>
          <a:p>
            <a:r>
              <a:rPr lang="de-DE" dirty="0" smtClean="0"/>
              <a:t>You are now </a:t>
            </a:r>
            <a:r>
              <a:rPr lang="de-DE" b="1" dirty="0" smtClean="0"/>
              <a:t>authenticated </a:t>
            </a:r>
            <a:r>
              <a:rPr lang="de-DE" dirty="0" smtClean="0"/>
              <a:t>as known user and you get your </a:t>
            </a:r>
            <a:r>
              <a:rPr lang="de-DE" b="1" u="sng" dirty="0" smtClean="0"/>
              <a:t>ticket</a:t>
            </a:r>
            <a:r>
              <a:rPr lang="de-DE" dirty="0" smtClean="0"/>
              <a:t> which </a:t>
            </a:r>
            <a:r>
              <a:rPr lang="de-DE" b="1" dirty="0" smtClean="0"/>
              <a:t>authorizes</a:t>
            </a:r>
            <a:r>
              <a:rPr lang="de-DE" dirty="0" smtClean="0"/>
              <a:t> you to drive along the road.</a:t>
            </a:r>
          </a:p>
          <a:p>
            <a:endParaRPr lang="de-DE" dirty="0" smtClean="0"/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</Words>
  <Application>Microsoft Office PowerPoint</Application>
  <PresentationFormat>On-screen Show (4:3)</PresentationFormat>
  <Paragraphs>297</Paragraphs>
  <Slides>41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Authentication &amp; Authorization in NodeJS Web Applications</vt:lpstr>
      <vt:lpstr>Agenda</vt:lpstr>
      <vt:lpstr>1. Protected Routes</vt:lpstr>
      <vt:lpstr>1. Protected Routes</vt:lpstr>
      <vt:lpstr>Slide 5</vt:lpstr>
      <vt:lpstr>1. Protected Routes</vt:lpstr>
      <vt:lpstr>1. Protected Routes</vt:lpstr>
      <vt:lpstr>1. Protected Routes</vt:lpstr>
      <vt:lpstr>1. Protected Routes</vt:lpstr>
      <vt:lpstr>Slide 10</vt:lpstr>
      <vt:lpstr>2. Authentication &amp; Authorization</vt:lpstr>
      <vt:lpstr>3. Sessions Authentication</vt:lpstr>
      <vt:lpstr>3. Sessions Authentication</vt:lpstr>
      <vt:lpstr>3. Sessions Authentication</vt:lpstr>
      <vt:lpstr>3. Sessions Authentication</vt:lpstr>
      <vt:lpstr>3. Sessions Authentication</vt:lpstr>
      <vt:lpstr>3. Sessions Authentication</vt:lpstr>
      <vt:lpstr>3. Sessions Authentication</vt:lpstr>
      <vt:lpstr>4. JSON WebToken Authentication</vt:lpstr>
      <vt:lpstr>4. JSON WebToken Authentication</vt:lpstr>
      <vt:lpstr>4. JSON WebToken Authentication</vt:lpstr>
      <vt:lpstr>4. JSON WebToken Authentication</vt:lpstr>
      <vt:lpstr>4. JSON WebToken Authorization</vt:lpstr>
      <vt:lpstr>4. JSON WebToken Authorization</vt:lpstr>
      <vt:lpstr>4. JSON WebToken Authorization</vt:lpstr>
      <vt:lpstr>5. JWT Signatures</vt:lpstr>
      <vt:lpstr>5. JWT Signatures</vt:lpstr>
      <vt:lpstr>5. JWT Signatures</vt:lpstr>
      <vt:lpstr>5. JWT Signatures</vt:lpstr>
      <vt:lpstr>5. JWT Signatures</vt:lpstr>
      <vt:lpstr>5. JWT Signatures</vt:lpstr>
      <vt:lpstr>5. Password Hashes</vt:lpstr>
      <vt:lpstr>5. Password Hashes</vt:lpstr>
      <vt:lpstr>5. Password Hashes</vt:lpstr>
      <vt:lpstr>5. Password Hashes</vt:lpstr>
      <vt:lpstr>5. Password Hashes</vt:lpstr>
      <vt:lpstr>5. Password Hashes</vt:lpstr>
      <vt:lpstr>6. Activation Links</vt:lpstr>
      <vt:lpstr>6. Activation Links</vt:lpstr>
      <vt:lpstr>6. Activation Links</vt:lpstr>
      <vt:lpstr>7. Password Reset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 Part 5</dc:title>
  <dc:creator>janwin</dc:creator>
  <cp:lastModifiedBy>janwin</cp:lastModifiedBy>
  <cp:revision>165</cp:revision>
  <dcterms:created xsi:type="dcterms:W3CDTF">2018-01-03T16:18:47Z</dcterms:created>
  <dcterms:modified xsi:type="dcterms:W3CDTF">2018-09-25T07:30:36Z</dcterms:modified>
</cp:coreProperties>
</file>