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3" r:id="rId28"/>
    <p:sldId id="281" r:id="rId29"/>
    <p:sldId id="285" r:id="rId30"/>
    <p:sldId id="287" r:id="rId31"/>
    <p:sldId id="28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B9E8-BEFD-45C0-99BB-E7BA4CA4E80A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3A32-ACFD-49FB-B14E-352D8BA04163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Introduction to Databases</a:t>
            </a:r>
            <a:br>
              <a:rPr lang="de-DE" dirty="0" smtClean="0"/>
            </a:br>
            <a:r>
              <a:rPr lang="de-DE" dirty="0" smtClean="0"/>
              <a:t>MySQL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Lychener Straße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10403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908720"/>
            <a:ext cx="215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has </a:t>
            </a:r>
            <a:r>
              <a:rPr lang="de-DE" b="1" u="sng" dirty="0" smtClean="0"/>
              <a:t>one</a:t>
            </a:r>
            <a:r>
              <a:rPr lang="de-DE" dirty="0" smtClean="0"/>
              <a:t> address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Lychener Straße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10403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Karl-Marx-Allee 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90872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has two addresses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05064"/>
            <a:ext cx="166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Problem? </a:t>
            </a:r>
            <a:endParaRPr lang="de-DE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Lychener Straße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10403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Karl-Marx-Allee 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90872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has</a:t>
            </a:r>
            <a:r>
              <a:rPr lang="de-DE" b="1" dirty="0" smtClean="0"/>
              <a:t> </a:t>
            </a:r>
            <a:r>
              <a:rPr lang="de-DE" b="1" u="sng" dirty="0" smtClean="0"/>
              <a:t>two </a:t>
            </a:r>
            <a:r>
              <a:rPr lang="de-DE" dirty="0" smtClean="0"/>
              <a:t>addresses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05064"/>
            <a:ext cx="8764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Problem = Redundancy. Max Müller exists twice. Having </a:t>
            </a:r>
          </a:p>
          <a:p>
            <a:r>
              <a:rPr lang="de-DE" sz="2800" dirty="0"/>
              <a:t>	 </a:t>
            </a:r>
            <a:r>
              <a:rPr lang="de-DE" sz="2800" dirty="0" smtClean="0"/>
              <a:t>       millions of customers uses too much disk-space.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0872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has two addresses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4" y="1895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565924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Table: Customers</a:t>
            </a:r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7544" y="3407400"/>
          <a:ext cx="705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499"/>
                <a:gridCol w="2353957"/>
                <a:gridCol w="1224136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CustomerId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Lychener Straße</a:t>
                      </a:r>
                      <a:r>
                        <a:rPr lang="de-DE" baseline="0" dirty="0" smtClean="0"/>
                        <a:t>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10403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Karl-Marx-Allee</a:t>
                      </a:r>
                      <a:r>
                        <a:rPr lang="de-DE" baseline="0" dirty="0" smtClean="0"/>
                        <a:t> 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3078092"/>
            <a:ext cx="17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Table: Addresses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Take a blank piece of paper and think of your </a:t>
            </a:r>
          </a:p>
          <a:p>
            <a:pPr>
              <a:buNone/>
            </a:pPr>
            <a:r>
              <a:rPr lang="de-DE" dirty="0" smtClean="0"/>
              <a:t>own web-project that you would like to </a:t>
            </a:r>
          </a:p>
          <a:p>
            <a:pPr>
              <a:buNone/>
            </a:pPr>
            <a:r>
              <a:rPr lang="de-DE" dirty="0" smtClean="0"/>
              <a:t>implement.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1. What data would you store on your server?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2. How would you name your tables?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If you dont come up with an own  idea of a web</a:t>
            </a:r>
          </a:p>
          <a:p>
            <a:pPr>
              <a:buNone/>
            </a:pPr>
            <a:r>
              <a:rPr lang="de-DE" dirty="0" smtClean="0"/>
              <a:t>project, think of an online-shop.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SQL stands for Structured Query Language, which is a computer language for storing, manipulating and retrieving data stored in relational databases.</a:t>
            </a:r>
          </a:p>
          <a:p>
            <a:r>
              <a:rPr lang="de-DE" dirty="0" smtClean="0"/>
              <a:t>It is grouped into four language areas:</a:t>
            </a:r>
          </a:p>
          <a:p>
            <a:pPr lvl="1"/>
            <a:r>
              <a:rPr lang="de-DE" dirty="0" smtClean="0"/>
              <a:t>Data Definition Language (DDL)</a:t>
            </a:r>
          </a:p>
          <a:p>
            <a:pPr lvl="1"/>
            <a:r>
              <a:rPr lang="de-DE" dirty="0" smtClean="0"/>
              <a:t>Data Manipulation Language (DML)</a:t>
            </a:r>
          </a:p>
          <a:p>
            <a:pPr lvl="1"/>
            <a:r>
              <a:rPr lang="de-DE" dirty="0" smtClean="0"/>
              <a:t>Data Query Language (DQL)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Data Definition Language (DDL)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420888"/>
          <a:ext cx="8064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CREATE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Creates</a:t>
                      </a:r>
                      <a:r>
                        <a:rPr lang="de-DE" baseline="0" dirty="0" smtClean="0"/>
                        <a:t> a new table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Modifies the structure</a:t>
                      </a:r>
                      <a:r>
                        <a:rPr lang="de-DE" baseline="0" dirty="0" smtClean="0"/>
                        <a:t> of a table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DROP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Deletes a table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Data Manipulation Language (DML)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420888"/>
          <a:ext cx="8064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INSERT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Creates</a:t>
                      </a:r>
                      <a:r>
                        <a:rPr lang="de-DE" baseline="0" dirty="0" smtClean="0"/>
                        <a:t> a new row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UPDATE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Updates a row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Deletes</a:t>
                      </a:r>
                      <a:r>
                        <a:rPr lang="de-DE" baseline="0" dirty="0" smtClean="0"/>
                        <a:t> a row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Data Query Language (DML)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2420888"/>
          <a:ext cx="8064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 row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Conditional </a:t>
            </a:r>
            <a:r>
              <a:rPr lang="de-DE" b="1" u="sng" dirty="0" smtClean="0"/>
              <a:t>Select Queries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SELECT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* </a:t>
            </a:r>
          </a:p>
          <a:p>
            <a:pPr>
              <a:buNone/>
            </a:pPr>
            <a:r>
              <a:rPr lang="de-DE" dirty="0" smtClean="0"/>
              <a:t>FROM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TABLENAME </a:t>
            </a:r>
          </a:p>
          <a:p>
            <a:pPr>
              <a:buNone/>
            </a:pPr>
            <a:r>
              <a:rPr lang="de-DE" dirty="0" smtClean="0"/>
              <a:t>WHERE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ATTRIBUTENAME =  ATTRIBUTEVALUE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Definition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SQL Commands</a:t>
            </a:r>
          </a:p>
          <a:p>
            <a:pPr marL="514350" indent="-514350">
              <a:buAutoNum type="arabicPeriod"/>
            </a:pPr>
            <a:r>
              <a:rPr lang="de-DE" dirty="0" smtClean="0"/>
              <a:t>Primary Keys</a:t>
            </a:r>
          </a:p>
          <a:p>
            <a:pPr marL="514350" indent="-514350">
              <a:buAutoNum type="arabicPeriod"/>
            </a:pPr>
            <a:r>
              <a:rPr lang="de-DE" dirty="0" smtClean="0"/>
              <a:t>Foreign Keys</a:t>
            </a:r>
          </a:p>
          <a:p>
            <a:pPr marL="514350" indent="-514350">
              <a:buAutoNum type="arabicPeriod"/>
            </a:pPr>
            <a:r>
              <a:rPr lang="de-DE" dirty="0" smtClean="0"/>
              <a:t>Table Joins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Conditional </a:t>
            </a:r>
            <a:r>
              <a:rPr lang="de-DE" b="1" u="sng" dirty="0" smtClean="0"/>
              <a:t>Select Queries </a:t>
            </a:r>
            <a:r>
              <a:rPr lang="de-DE" dirty="0" smtClean="0"/>
              <a:t>with multiple conditions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SELECT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* </a:t>
            </a:r>
          </a:p>
          <a:p>
            <a:pPr>
              <a:buNone/>
            </a:pPr>
            <a:r>
              <a:rPr lang="de-DE" dirty="0" smtClean="0"/>
              <a:t>FROM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TABLENAME </a:t>
            </a:r>
          </a:p>
          <a:p>
            <a:pPr>
              <a:buNone/>
            </a:pPr>
            <a:r>
              <a:rPr lang="de-DE" dirty="0" smtClean="0"/>
              <a:t>WHERE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ATTRIBUTENAME1 =  ATTRIBUTEVALUE1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AND  ATTRIBUTENAME2 = ATTRIBUTEVALUE1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Conditional </a:t>
            </a:r>
            <a:r>
              <a:rPr lang="de-DE" b="1" u="sng" dirty="0" smtClean="0"/>
              <a:t>Select Queries </a:t>
            </a:r>
            <a:r>
              <a:rPr lang="de-DE" dirty="0" smtClean="0"/>
              <a:t>with multiple conditions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SELECT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* </a:t>
            </a:r>
          </a:p>
          <a:p>
            <a:pPr>
              <a:buNone/>
            </a:pPr>
            <a:r>
              <a:rPr lang="de-DE" dirty="0" smtClean="0"/>
              <a:t>FROM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TABLENAME </a:t>
            </a:r>
          </a:p>
          <a:p>
            <a:pPr>
              <a:buNone/>
            </a:pPr>
            <a:r>
              <a:rPr lang="de-DE" dirty="0" smtClean="0"/>
              <a:t>WHERE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ATTRIBUTENAME1 =  ATTRIBUTEVALUE1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OR     ATTRIBUTENAME2 = ATTRIBUTEVALUE1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Conditional </a:t>
            </a:r>
            <a:r>
              <a:rPr lang="de-DE" b="1" u="sng" dirty="0" smtClean="0"/>
              <a:t>Delete Queries </a:t>
            </a:r>
            <a:r>
              <a:rPr lang="de-DE" dirty="0" smtClean="0"/>
              <a:t>with multiple </a:t>
            </a:r>
          </a:p>
          <a:p>
            <a:pPr>
              <a:buNone/>
            </a:pPr>
            <a:r>
              <a:rPr lang="de-DE" dirty="0" smtClean="0"/>
              <a:t>conditions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DELETE  </a:t>
            </a:r>
          </a:p>
          <a:p>
            <a:pPr>
              <a:buNone/>
            </a:pPr>
            <a:r>
              <a:rPr lang="de-DE" dirty="0" smtClean="0"/>
              <a:t>FROM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TABLENAME </a:t>
            </a:r>
          </a:p>
          <a:p>
            <a:pPr>
              <a:buNone/>
            </a:pPr>
            <a:r>
              <a:rPr lang="de-DE" dirty="0" smtClean="0"/>
              <a:t>WHERE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ATTRIBUTENAME1 =  ATTRIBUTEVALUE1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OR     ATTRIBUTENAME2 = ATTRIBUTEVALUE1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Conditional </a:t>
            </a:r>
            <a:r>
              <a:rPr lang="de-DE" b="1" u="sng" dirty="0" smtClean="0"/>
              <a:t>Delete Queries </a:t>
            </a:r>
            <a:r>
              <a:rPr lang="de-DE" dirty="0" smtClean="0"/>
              <a:t>with multiple </a:t>
            </a:r>
          </a:p>
          <a:p>
            <a:pPr>
              <a:buNone/>
            </a:pPr>
            <a:r>
              <a:rPr lang="de-DE" dirty="0" smtClean="0"/>
              <a:t>conditions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DELETE  </a:t>
            </a:r>
          </a:p>
          <a:p>
            <a:pPr>
              <a:buNone/>
            </a:pPr>
            <a:r>
              <a:rPr lang="de-DE" dirty="0" smtClean="0"/>
              <a:t>FROM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TABLENAME </a:t>
            </a:r>
          </a:p>
          <a:p>
            <a:pPr>
              <a:buNone/>
            </a:pPr>
            <a:r>
              <a:rPr lang="de-DE" dirty="0" smtClean="0"/>
              <a:t>WHERE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ATTRIBUTENAME1 =  ATTRIBUTEVALUE1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OR     ATTRIBUTENAME2 = ATTRIBUTEVALUE1</a:t>
            </a: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SQL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mtClean="0"/>
              <a:t>Conditional </a:t>
            </a:r>
            <a:r>
              <a:rPr lang="de-DE" b="1" u="sng" smtClean="0"/>
              <a:t>Update </a:t>
            </a:r>
            <a:r>
              <a:rPr lang="de-DE" b="1" u="sng" dirty="0" smtClean="0"/>
              <a:t>Queries </a:t>
            </a:r>
            <a:r>
              <a:rPr lang="de-DE" dirty="0" smtClean="0"/>
              <a:t>with multiple </a:t>
            </a:r>
          </a:p>
          <a:p>
            <a:pPr>
              <a:buNone/>
            </a:pPr>
            <a:r>
              <a:rPr lang="de-DE" dirty="0" smtClean="0"/>
              <a:t>conditions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UPDATE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TABLENAME </a:t>
            </a:r>
          </a:p>
          <a:p>
            <a:pPr>
              <a:buNone/>
            </a:pPr>
            <a:r>
              <a:rPr lang="de-DE" dirty="0" smtClean="0"/>
              <a:t>SET ATTRIBUTENAME1 =  ATTRIBUTEVALUE1</a:t>
            </a:r>
          </a:p>
          <a:p>
            <a:pPr>
              <a:buNone/>
            </a:pPr>
            <a:r>
              <a:rPr lang="de-DE" dirty="0" smtClean="0"/>
              <a:t>WHERE  ATTRIBUTENAME2 = ATTRIBUTEVALUE2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Primary Keys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primary keys identifies a table. Common examples for a key is an ID</a:t>
            </a:r>
          </a:p>
          <a:p>
            <a:r>
              <a:rPr lang="de-DE" dirty="0" smtClean="0"/>
              <a:t>Examples:</a:t>
            </a:r>
          </a:p>
          <a:p>
            <a:pPr lvl="1"/>
            <a:r>
              <a:rPr lang="de-DE" dirty="0" smtClean="0"/>
              <a:t>Personalausweis ID</a:t>
            </a:r>
          </a:p>
          <a:p>
            <a:pPr lvl="1"/>
            <a:r>
              <a:rPr lang="de-DE" dirty="0" smtClean="0"/>
              <a:t>Bank Account Number</a:t>
            </a:r>
          </a:p>
          <a:p>
            <a:pPr lvl="1"/>
            <a:r>
              <a:rPr lang="de-DE" dirty="0" smtClean="0"/>
              <a:t>Credit Card Number</a:t>
            </a:r>
          </a:p>
          <a:p>
            <a:pPr lvl="1"/>
            <a:r>
              <a:rPr lang="de-DE" dirty="0" smtClean="0"/>
              <a:t>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Primary Keys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9672" y="17908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Sandra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Schulz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Bob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Smith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5517232"/>
            <a:ext cx="742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In MySQL, we can create Ids that increment automatically.</a:t>
            </a:r>
            <a:endParaRPr lang="de-DE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Foreign Keys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foreign key identifies a table whose existence depends on another table</a:t>
            </a:r>
          </a:p>
          <a:p>
            <a:r>
              <a:rPr lang="de-DE" dirty="0" smtClean="0"/>
              <a:t>Examples:</a:t>
            </a:r>
          </a:p>
          <a:p>
            <a:pPr lvl="1"/>
            <a:r>
              <a:rPr lang="de-DE" dirty="0" smtClean="0"/>
              <a:t>A user with one or multiple addresses</a:t>
            </a:r>
          </a:p>
          <a:p>
            <a:pPr lvl="2"/>
            <a:r>
              <a:rPr lang="de-DE" dirty="0" smtClean="0"/>
              <a:t>Address does not exist without a customer</a:t>
            </a:r>
          </a:p>
          <a:p>
            <a:pPr lvl="1"/>
            <a:r>
              <a:rPr lang="de-DE" dirty="0" smtClean="0"/>
              <a:t>A voter with one or multiple votes</a:t>
            </a:r>
          </a:p>
          <a:p>
            <a:pPr lvl="2"/>
            <a:r>
              <a:rPr lang="de-DE" dirty="0" smtClean="0"/>
              <a:t>Votes do not exist without a voter</a:t>
            </a:r>
          </a:p>
          <a:p>
            <a:pPr lvl="1"/>
            <a:r>
              <a:rPr lang="de-DE" dirty="0" smtClean="0"/>
              <a:t>A customer with one or multiple orders</a:t>
            </a:r>
          </a:p>
          <a:p>
            <a:pPr lvl="2"/>
            <a:r>
              <a:rPr lang="de-DE" dirty="0" smtClean="0"/>
              <a:t>An order does not exist without a customer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Foreign Keys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148478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Sandra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Schulz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Bob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Smith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5856" y="4293096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Order</a:t>
                      </a:r>
                      <a:r>
                        <a:rPr lang="de-DE" baseline="0" dirty="0" smtClean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NumberItems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Table Joins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Table Joins connect </a:t>
            </a:r>
            <a:r>
              <a:rPr lang="de-DE" b="1" u="sng" dirty="0" smtClean="0"/>
              <a:t>two or more tables</a:t>
            </a:r>
            <a:r>
              <a:rPr lang="de-DE" dirty="0" smtClean="0"/>
              <a:t> with each other and results in </a:t>
            </a:r>
            <a:r>
              <a:rPr lang="de-DE" b="1" u="sng" dirty="0" smtClean="0"/>
              <a:t>one table</a:t>
            </a:r>
            <a:endParaRPr lang="de-DE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1" u="sng" dirty="0"/>
              <a:t>SQL</a:t>
            </a:r>
            <a:r>
              <a:rPr lang="de-DE" dirty="0"/>
              <a:t> is Structured Query Language, which is a computer language for storing, manipulating and retrieving data stored in </a:t>
            </a:r>
            <a:r>
              <a:rPr lang="de-DE" b="1" u="sng" dirty="0"/>
              <a:t>relational database. </a:t>
            </a:r>
          </a:p>
          <a:p>
            <a:endParaRPr lang="de-DE" dirty="0" smtClean="0"/>
          </a:p>
          <a:p>
            <a:r>
              <a:rPr lang="de-DE" dirty="0" smtClean="0"/>
              <a:t>SQL </a:t>
            </a:r>
            <a:r>
              <a:rPr lang="de-DE" dirty="0"/>
              <a:t>is the standard language for Relation Database System. All relational database management systems like “MySQL, MS Access, Oracle, Sybase, Informix, postgres and SQL Server” use SQL as standard database language.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Table Joins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0"/>
          <a:ext cx="39604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20"/>
                <a:gridCol w="842077"/>
                <a:gridCol w="1714439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Sandra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Schulz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Bob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Smith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88024" y="1340768"/>
          <a:ext cx="4032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32"/>
                <a:gridCol w="1333714"/>
                <a:gridCol w="187310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Order</a:t>
                      </a:r>
                      <a:r>
                        <a:rPr lang="de-DE" baseline="0" dirty="0" smtClean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NumberItems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6220" y="21726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941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=</a:t>
            </a:r>
            <a:endParaRPr lang="de-DE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03648" y="3933056"/>
          <a:ext cx="712879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24"/>
                <a:gridCol w="1462884"/>
                <a:gridCol w="1152128"/>
                <a:gridCol w="792088"/>
                <a:gridCol w="151216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OrderValue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NumberItems</a:t>
                      </a:r>
                      <a:endParaRPr lang="de-DE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Sandra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Schulz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Bob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Smith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Mueller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Table Joins</a:t>
            </a:r>
            <a:endParaRPr lang="de-DE" dirty="0"/>
          </a:p>
        </p:txBody>
      </p:sp>
      <p:pic>
        <p:nvPicPr>
          <p:cNvPr id="1026" name="Picture 2" descr="Bildergebnis fÃ¼r sql joi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6048672" cy="4758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do you think is a „</a:t>
            </a:r>
            <a:r>
              <a:rPr lang="de-DE" b="1" u="sng" dirty="0" smtClean="0"/>
              <a:t>database</a:t>
            </a:r>
            <a:r>
              <a:rPr lang="de-DE" dirty="0" smtClean="0"/>
              <a:t>“?</a:t>
            </a:r>
          </a:p>
          <a:p>
            <a:r>
              <a:rPr lang="de-DE" dirty="0" smtClean="0"/>
              <a:t>What do you think means „</a:t>
            </a:r>
            <a:r>
              <a:rPr lang="de-DE" b="1" u="sng" dirty="0" smtClean="0"/>
              <a:t>relational</a:t>
            </a:r>
            <a:r>
              <a:rPr lang="de-DE" dirty="0" smtClean="0"/>
              <a:t>“?</a:t>
            </a:r>
          </a:p>
          <a:p>
            <a:r>
              <a:rPr lang="de-DE" dirty="0" smtClean="0"/>
              <a:t>What do you think is a „</a:t>
            </a:r>
            <a:r>
              <a:rPr lang="de-DE" b="1" u="sng" dirty="0" smtClean="0"/>
              <a:t>relational</a:t>
            </a:r>
            <a:r>
              <a:rPr lang="de-DE" u="sng" dirty="0" smtClean="0"/>
              <a:t> </a:t>
            </a:r>
            <a:r>
              <a:rPr lang="de-DE" b="1" u="sng" dirty="0" smtClean="0"/>
              <a:t>database</a:t>
            </a:r>
            <a:r>
              <a:rPr lang="de-DE" dirty="0" smtClean="0"/>
              <a:t>“?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Database: </a:t>
            </a:r>
            <a:r>
              <a:rPr lang="de-DE" u="sng" dirty="0" smtClean="0"/>
              <a:t>At its core</a:t>
            </a:r>
            <a:r>
              <a:rPr lang="de-DE" dirty="0" smtClean="0"/>
              <a:t>, a place on your hard-drive or in your memory where data is stored.</a:t>
            </a:r>
          </a:p>
          <a:p>
            <a:pPr lvl="2"/>
            <a:r>
              <a:rPr lang="de-DE" dirty="0" smtClean="0"/>
              <a:t>JSON flatfiles, CSV-files, Textfiles, Binary Files (Images...)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u="sng" dirty="0" smtClean="0"/>
              <a:t>Usually</a:t>
            </a:r>
            <a:r>
              <a:rPr lang="de-DE" dirty="0" smtClean="0"/>
              <a:t>, a system is wrapped around and gives users access to this data</a:t>
            </a:r>
            <a:r>
              <a:rPr lang="de-DE" dirty="0" smtClean="0"/>
              <a:t>, which is stored in database specific format.</a:t>
            </a:r>
            <a:endParaRPr lang="de-DE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MySQL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MS-SQL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Oracle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Postgres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Database: </a:t>
            </a:r>
            <a:r>
              <a:rPr lang="de-DE" u="sng" dirty="0" smtClean="0"/>
              <a:t>At its core</a:t>
            </a:r>
            <a:r>
              <a:rPr lang="de-DE" dirty="0" smtClean="0"/>
              <a:t>, a place on your hard-drive or in your memory where data is stored.</a:t>
            </a:r>
          </a:p>
          <a:p>
            <a:pPr lvl="2"/>
            <a:r>
              <a:rPr lang="de-DE" dirty="0" smtClean="0"/>
              <a:t>JSON flatfiles, CSV-files, Textfiles, Binary Files (Images...)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u="sng" dirty="0" smtClean="0"/>
              <a:t>Usually</a:t>
            </a:r>
            <a:r>
              <a:rPr lang="de-DE" dirty="0" smtClean="0"/>
              <a:t>, a system is wrapped around and gives users access to this data, which is stored in database specific format.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</a:t>
            </a:r>
            <a:r>
              <a:rPr lang="de-DE" b="1" u="sng" dirty="0" smtClean="0"/>
              <a:t>MySQL</a:t>
            </a:r>
            <a:r>
              <a:rPr lang="de-DE" b="1" dirty="0" smtClean="0"/>
              <a:t> </a:t>
            </a:r>
            <a:r>
              <a:rPr lang="de-DE" b="1" dirty="0" smtClean="0">
                <a:sym typeface="Wingdings" pitchFamily="2" charset="2"/>
              </a:rPr>
              <a:t> we learn this</a:t>
            </a:r>
            <a:endParaRPr lang="de-DE" b="1" u="sng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MS-SQL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Oracle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Postgres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...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1680" y="206084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Müller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Sandra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5776" y="350100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Column Names: Firstname, Lastname, Age</a:t>
            </a:r>
          </a:p>
          <a:p>
            <a:r>
              <a:rPr lang="de-DE" dirty="0" smtClean="0"/>
              <a:t>Column Values Row 1: Max, Müller, 30</a:t>
            </a:r>
          </a:p>
          <a:p>
            <a:r>
              <a:rPr lang="de-DE" dirty="0" smtClean="0"/>
              <a:t>Column Values Row 2: Sandra, Meier, 25</a:t>
            </a:r>
            <a:r>
              <a:rPr lang="de-DE" dirty="0" smtClean="0"/>
              <a:t>                            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085184"/>
            <a:ext cx="7053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i="1" dirty="0" smtClean="0"/>
              <a:t>How would you represent that in JSON ?</a:t>
            </a:r>
            <a:endParaRPr lang="de-DE" sz="32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Relational: Concerning the way two or more things (more concrete: tables) are connected with each other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Relational Database: A database, where one data-entity can be connected to another data-entity</a:t>
            </a:r>
          </a:p>
          <a:p>
            <a:r>
              <a:rPr lang="de-DE" dirty="0" smtClean="0"/>
              <a:t>Example: </a:t>
            </a:r>
          </a:p>
          <a:p>
            <a:pPr lvl="1"/>
            <a:r>
              <a:rPr lang="de-DE" dirty="0" smtClean="0"/>
              <a:t>A customer has one address. </a:t>
            </a:r>
          </a:p>
          <a:p>
            <a:pPr lvl="1"/>
            <a:r>
              <a:rPr lang="de-DE" dirty="0" smtClean="0"/>
              <a:t>What, if he has two addresses?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On-screen Show (4:3)</PresentationFormat>
  <Paragraphs>399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Databases MySQL</vt:lpstr>
      <vt:lpstr>Agenda</vt:lpstr>
      <vt:lpstr>1. Definition</vt:lpstr>
      <vt:lpstr>1. Definition</vt:lpstr>
      <vt:lpstr>1. Definition</vt:lpstr>
      <vt:lpstr>1. Definition</vt:lpstr>
      <vt:lpstr>1. Definition</vt:lpstr>
      <vt:lpstr>1. Definition</vt:lpstr>
      <vt:lpstr>1. Definition</vt:lpstr>
      <vt:lpstr>Slide 10</vt:lpstr>
      <vt:lpstr>Slide 11</vt:lpstr>
      <vt:lpstr>Slide 12</vt:lpstr>
      <vt:lpstr>Slide 13</vt:lpstr>
      <vt:lpstr>Task</vt:lpstr>
      <vt:lpstr>2. SQL</vt:lpstr>
      <vt:lpstr>2. SQL</vt:lpstr>
      <vt:lpstr>2. SQL</vt:lpstr>
      <vt:lpstr>2. SQL</vt:lpstr>
      <vt:lpstr>2. SQL</vt:lpstr>
      <vt:lpstr>2. SQL</vt:lpstr>
      <vt:lpstr>2. SQL</vt:lpstr>
      <vt:lpstr>2. SQL</vt:lpstr>
      <vt:lpstr>2. SQL</vt:lpstr>
      <vt:lpstr>2. SQL</vt:lpstr>
      <vt:lpstr>3. Primary Keys</vt:lpstr>
      <vt:lpstr>3. Primary Keys</vt:lpstr>
      <vt:lpstr>4. Foreign Keys</vt:lpstr>
      <vt:lpstr>4. Foreign Keys</vt:lpstr>
      <vt:lpstr>5. Table Joins</vt:lpstr>
      <vt:lpstr>5. Table Joins</vt:lpstr>
      <vt:lpstr>5. Table Joins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janwin</dc:creator>
  <cp:lastModifiedBy>janwin</cp:lastModifiedBy>
  <cp:revision>58</cp:revision>
  <dcterms:created xsi:type="dcterms:W3CDTF">2018-08-28T13:10:25Z</dcterms:created>
  <dcterms:modified xsi:type="dcterms:W3CDTF">2018-08-29T06:09:52Z</dcterms:modified>
</cp:coreProperties>
</file>