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8"/>
            <a:ext cx="2057400" cy="5851526"/>
          </a:xfrm>
          <a:prstGeom prst="rect">
            <a:avLst/>
          </a:prstGeom>
        </p:spPr>
        <p:txBody>
          <a:bodyPr/>
          <a:lstStyle/>
          <a:p>
            <a:pPr/>
            <a:r>
              <a:t>Title Text</a:t>
            </a:r>
          </a:p>
        </p:txBody>
      </p:sp>
      <p:sp>
        <p:nvSpPr>
          <p:cNvPr id="102"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sho.com/products/#riak" TargetMode="External"/><Relationship Id="rId3" Type="http://schemas.openxmlformats.org/officeDocument/2006/relationships/hyperlink" Target="http://redis.io/" TargetMode="External"/><Relationship Id="rId4" Type="http://schemas.openxmlformats.org/officeDocument/2006/relationships/hyperlink" Target="http://hadoop.apache.org/" TargetMode="External"/><Relationship Id="rId5" Type="http://schemas.openxmlformats.org/officeDocument/2006/relationships/hyperlink" Target="https://cassandra.apache.org/" TargetMode="External"/><Relationship Id="rId6" Type="http://schemas.openxmlformats.org/officeDocument/2006/relationships/hyperlink" Target="http://www.mongodb.org/" TargetMode="External"/><Relationship Id="rId7" Type="http://schemas.openxmlformats.org/officeDocument/2006/relationships/hyperlink" Target="http://couchdb.apache.org/" TargetMode="External"/><Relationship Id="rId8" Type="http://schemas.openxmlformats.org/officeDocument/2006/relationships/hyperlink" Target="http://www.neo4j.org/" TargetMode="External"/><Relationship Id="rId9" Type="http://schemas.openxmlformats.org/officeDocument/2006/relationships/hyperlink" Target="http://www.infinitegraph.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p>
            <a:pPr defTabSz="649223">
              <a:defRPr sz="3124"/>
            </a:pPr>
            <a:r>
              <a:t>Introduction to Databases</a:t>
            </a:r>
            <a:br/>
            <a:r>
              <a:t>Part 2: MongoDB</a:t>
            </a:r>
            <a:br/>
          </a:p>
        </p:txBody>
      </p:sp>
      <p:sp>
        <p:nvSpPr>
          <p:cNvPr id="113" name="Subtitle 2"/>
          <p:cNvSpPr txBox="1"/>
          <p:nvPr>
            <p:ph type="subTitle" sz="quarter" idx="1"/>
          </p:nvPr>
        </p:nvSpPr>
        <p:spPr>
          <a:prstGeom prst="rect">
            <a:avLst/>
          </a:prstGeom>
        </p:spPr>
        <p:txBody>
          <a:bodyPr/>
          <a:lstStyle/>
          <a:p>
            <a:pPr/>
            <a:r>
              <a:t>ashok.dudhat@devugees.org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ore NOSQL Systems"/>
          <p:cNvSpPr txBox="1"/>
          <p:nvPr>
            <p:ph type="title"/>
          </p:nvPr>
        </p:nvSpPr>
        <p:spPr>
          <a:prstGeom prst="rect">
            <a:avLst/>
          </a:prstGeom>
        </p:spPr>
        <p:txBody>
          <a:bodyPr/>
          <a:lstStyle/>
          <a:p>
            <a:pPr/>
            <a:r>
              <a:t>Core NOSQL Systems</a:t>
            </a:r>
          </a:p>
        </p:txBody>
      </p:sp>
      <p:sp>
        <p:nvSpPr>
          <p:cNvPr id="142" name="Riak API: tons of languaes, JSON, Protocol: REST, Query Method: MapReduce term matching , Scaling: Multiple Masters; Written in: Erlang, Concurrency: eventually consistent (stronger then MVCC via Vector Clocks).…"/>
          <p:cNvSpPr txBox="1"/>
          <p:nvPr>
            <p:ph type="body" idx="1"/>
          </p:nvPr>
        </p:nvSpPr>
        <p:spPr>
          <a:prstGeom prst="rect">
            <a:avLst/>
          </a:prstGeom>
        </p:spPr>
        <p:txBody>
          <a:bodyPr/>
          <a:lstStyle/>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2" invalidUrl="" action="" tgtFrame="" tooltip="" history="1" highlightClick="0" endSnd="0"/>
              </a:rPr>
              <a:t>Riak</a:t>
            </a:r>
            <a:r>
              <a:rPr b="1"/>
              <a:t> </a:t>
            </a:r>
            <a:r>
              <a:t>API: tons of languaes, JSON, Protocol: REST, Query Method: MapReduce term matching , Scaling: Multiple Masters; Written in: Erlang, Concurrency: eventually consistent (stronger then MVCC via Vector Clocks).</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3" invalidUrl="" action="" tgtFrame="" tooltip="" history="1" highlightClick="0" endSnd="0"/>
              </a:rPr>
              <a:t>Redis</a:t>
            </a:r>
            <a:r>
              <a:t> API: Tons of languages, Written in: C, Concurrency: in memory and saves asynchronous disk after a defined time. Append only mode available. Different kinds of fsync policies. Replication: Master / Slave, Misc: also lists, sets, sorted sets, hashes, queues.</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4" invalidUrl="" action="" tgtFrame="" tooltip="" history="1" highlightClick="0" endSnd="0"/>
              </a:rPr>
              <a:t>Hadoop / HBase</a:t>
            </a:r>
            <a:r>
              <a:rPr b="1"/>
              <a:t> </a:t>
            </a:r>
            <a:r>
              <a:t>API: Java / any writer, Protocol: any write call, Query Method: MapReduce Java / any exec, Replication: HDFS Replication, Written in: Java, Concurrency</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5" invalidUrl="" action="" tgtFrame="" tooltip="" history="1" highlightClick="0" endSnd="0"/>
              </a:rPr>
              <a:t>Cassandra</a:t>
            </a:r>
            <a:r>
              <a:t> massively scalable, partitioned row store, masterless architecture, linear scale performance, no single points of failure, read/write support across multiple data centers &amp; cloud availability zones. API / Query Method: CQL and Thrift, replication: peer-to-peer, written in: Java, Concurrency: tunable consistency, Misc: built-in data compression, MapReduce support, primary/secondary indexes, security features.</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6" invalidUrl="" action="" tgtFrame="" tooltip="" history="1" highlightClick="0" endSnd="0"/>
              </a:rPr>
              <a:t>MongoDB</a:t>
            </a:r>
            <a:r>
              <a:t>  </a:t>
            </a:r>
            <a:r>
              <a:rPr b="1"/>
              <a:t>API: BSON</a:t>
            </a:r>
            <a:r>
              <a:t>, Protocol: C, </a:t>
            </a:r>
            <a:r>
              <a:rPr b="1"/>
              <a:t>Query Method: dynamic object-based language &amp; MapReduce</a:t>
            </a:r>
            <a:r>
              <a:t>, Replication: Master Slave &amp; Auto-Sharding, </a:t>
            </a:r>
            <a:r>
              <a:rPr b="1"/>
              <a:t>Written in: C++</a:t>
            </a:r>
            <a:r>
              <a:t>,Concurrency: Update in Place. Misc: Indexing, GridFS, Freeware + Commercial License.</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7" invalidUrl="" action="" tgtFrame="" tooltip="" history="1" highlightClick="0" endSnd="0"/>
              </a:rPr>
              <a:t>CouchDB</a:t>
            </a:r>
            <a:r>
              <a:t> API: JSON, Protocol: REST, Query Method: MapReduceR of JavaScript Funcs, Replication: Master Master, Written in: Erlang, Concurrency: MVCC.</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8" invalidUrl="" action="" tgtFrame="" tooltip="" history="1" highlightClick="0" endSnd="0"/>
              </a:rPr>
              <a:t>Neo4J</a:t>
            </a:r>
            <a:r>
              <a:t> API: lots of langs, Protocol: Java embedded / REST, Query Method: SparQL, nativeJavaAPI, JRuby, Replication: typical MySQL style master/slave, Written in: Java, Concurrency: non-block reads, writes locks involved nodes/relationships until commit.</a:t>
            </a:r>
          </a:p>
          <a:p>
            <a:pPr marL="0" indent="0" defTabSz="210311">
              <a:spcBef>
                <a:spcPts val="0"/>
              </a:spcBef>
              <a:buSzTx/>
              <a:buFontTx/>
              <a:buNone/>
              <a:defRPr sz="1085">
                <a:latin typeface="+mj-lt"/>
                <a:ea typeface="+mj-ea"/>
                <a:cs typeface="+mj-cs"/>
                <a:sym typeface="Helvetica"/>
              </a:defRPr>
            </a:pPr>
          </a:p>
          <a:p>
            <a:pPr marL="0" indent="0" defTabSz="210311">
              <a:spcBef>
                <a:spcPts val="0"/>
              </a:spcBef>
              <a:buSzTx/>
              <a:buFontTx/>
              <a:buNone/>
              <a:defRPr sz="1085">
                <a:latin typeface="+mj-lt"/>
                <a:ea typeface="+mj-ea"/>
                <a:cs typeface="+mj-cs"/>
                <a:sym typeface="Helvetica"/>
              </a:defRPr>
            </a:pPr>
            <a:r>
              <a:rPr b="1" u="sng">
                <a:solidFill>
                  <a:srgbClr val="0433FF"/>
                </a:solidFill>
                <a:uFill>
                  <a:solidFill>
                    <a:srgbClr val="000099"/>
                  </a:solidFill>
                </a:uFill>
                <a:hlinkClick r:id="rId9" invalidUrl="" action="" tgtFrame="" tooltip="" history="1" highlightClick="0" endSnd="0"/>
              </a:rPr>
              <a:t>Infinite Graph</a:t>
            </a:r>
            <a:r>
              <a:t> (by Objectivity) API: Java, Protocol: Direct Language Binding, Query Method: Graph Navigation API, Predicate Language Qualification, Written in: Java (Core C++), Data Model: Labeled Directed Multi Graph, Concurrency: Update locking on subgraphs, concurrent non-blocking ingest, Misc: Free for Qualified Startups.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QL vs NoSQL: MySQL vs MongoDB"/>
          <p:cNvSpPr txBox="1"/>
          <p:nvPr>
            <p:ph type="title"/>
          </p:nvPr>
        </p:nvSpPr>
        <p:spPr>
          <a:prstGeom prst="rect">
            <a:avLst/>
          </a:prstGeom>
        </p:spPr>
        <p:txBody>
          <a:bodyPr/>
          <a:lstStyle>
            <a:lvl1pPr defTabSz="886968">
              <a:defRPr sz="4268"/>
            </a:lvl1pPr>
          </a:lstStyle>
          <a:p>
            <a:pPr/>
            <a:r>
              <a:t>SQL vs NoSQL: MySQL vs MongoDB</a:t>
            </a:r>
          </a:p>
        </p:txBody>
      </p:sp>
      <p:sp>
        <p:nvSpPr>
          <p:cNvPr id="145" name="MySQL: The SQL Relational Database…"/>
          <p:cNvSpPr txBox="1"/>
          <p:nvPr>
            <p:ph type="body" idx="1"/>
          </p:nvPr>
        </p:nvSpPr>
        <p:spPr>
          <a:prstGeom prst="rect">
            <a:avLst/>
          </a:prstGeom>
        </p:spPr>
        <p:txBody>
          <a:bodyPr/>
          <a:lstStyle/>
          <a:p>
            <a:pPr marL="0" indent="0" defTabSz="329184">
              <a:spcBef>
                <a:spcPts val="0"/>
              </a:spcBef>
              <a:buSzTx/>
              <a:buFontTx/>
              <a:buNone/>
              <a:defRPr sz="1512">
                <a:latin typeface="+mj-lt"/>
                <a:ea typeface="+mj-ea"/>
                <a:cs typeface="+mj-cs"/>
                <a:sym typeface="Helvetica"/>
              </a:defRPr>
            </a:pPr>
            <a:r>
              <a:rPr b="1"/>
              <a:t>MySQL: The SQL Relational Database</a:t>
            </a:r>
            <a:endParaRPr b="1"/>
          </a:p>
          <a:p>
            <a:pPr marL="0" indent="0" defTabSz="329184">
              <a:spcBef>
                <a:spcPts val="0"/>
              </a:spcBef>
              <a:buSzTx/>
              <a:buFontTx/>
              <a:buNone/>
              <a:defRPr sz="1512">
                <a:latin typeface="+mj-lt"/>
                <a:ea typeface="+mj-ea"/>
                <a:cs typeface="+mj-cs"/>
                <a:sym typeface="Helvetica"/>
              </a:defRPr>
            </a:pPr>
            <a:br>
              <a:rPr b="1"/>
            </a:br>
            <a:r>
              <a:t>The following are some MySQL benefits and strengths:</a:t>
            </a:r>
          </a:p>
          <a:p>
            <a:pPr marL="0" indent="0" defTabSz="329184">
              <a:spcBef>
                <a:spcPts val="0"/>
              </a:spcBef>
              <a:buSzTx/>
              <a:buFontTx/>
              <a:buNone/>
              <a:defRPr sz="1512">
                <a:latin typeface="+mj-lt"/>
                <a:ea typeface="+mj-ea"/>
                <a:cs typeface="+mj-cs"/>
                <a:sym typeface="Helvetica"/>
              </a:defRPr>
            </a:pPr>
          </a:p>
          <a:p>
            <a:pPr marL="329184" indent="-228600" defTabSz="329184">
              <a:spcBef>
                <a:spcPts val="0"/>
              </a:spcBef>
              <a:buFont typeface="Helvetica"/>
              <a:defRPr sz="1512">
                <a:latin typeface="+mj-lt"/>
                <a:ea typeface="+mj-ea"/>
                <a:cs typeface="+mj-cs"/>
                <a:sym typeface="Helvetica"/>
              </a:defRPr>
            </a:pPr>
            <a:r>
              <a:rPr b="1"/>
              <a:t>Maturity</a:t>
            </a:r>
            <a:r>
              <a:t>: MySQL is an extremely established database, meaning that there’s a huge community, extensive testing and quite a bit of stability.</a:t>
            </a:r>
          </a:p>
          <a:p>
            <a:pPr marL="0" indent="0" defTabSz="329184">
              <a:spcBef>
                <a:spcPts val="0"/>
              </a:spcBef>
              <a:buSzTx/>
              <a:buFontTx/>
              <a:buNone/>
              <a:defRPr sz="1512">
                <a:latin typeface="+mj-lt"/>
                <a:ea typeface="+mj-ea"/>
                <a:cs typeface="+mj-cs"/>
                <a:sym typeface="Helvetica"/>
              </a:defRPr>
            </a:pPr>
          </a:p>
          <a:p>
            <a:pPr marL="329184" indent="-228600" defTabSz="329184">
              <a:spcBef>
                <a:spcPts val="0"/>
              </a:spcBef>
              <a:buFont typeface="Helvetica"/>
              <a:defRPr sz="1512">
                <a:latin typeface="+mj-lt"/>
                <a:ea typeface="+mj-ea"/>
                <a:cs typeface="+mj-cs"/>
                <a:sym typeface="Helvetica"/>
              </a:defRPr>
            </a:pPr>
            <a:r>
              <a:rPr b="1"/>
              <a:t>Compatibility: </a:t>
            </a:r>
            <a:r>
              <a:t>MySQL is available for all major platforms, including Linux, Windows, Mac, BSD and Solaris. It also has connectors to languages like Node.js, Ruby, C#, C++, Java, Perl, Python and PHP, meaning that it’s not limited to SQL query language.</a:t>
            </a:r>
          </a:p>
          <a:p>
            <a:pPr marL="0" indent="0" defTabSz="329184">
              <a:spcBef>
                <a:spcPts val="0"/>
              </a:spcBef>
              <a:buSzTx/>
              <a:buFontTx/>
              <a:buNone/>
              <a:defRPr sz="1512">
                <a:latin typeface="+mj-lt"/>
                <a:ea typeface="+mj-ea"/>
                <a:cs typeface="+mj-cs"/>
                <a:sym typeface="Helvetica"/>
              </a:defRPr>
            </a:pPr>
          </a:p>
          <a:p>
            <a:pPr marL="329184" indent="-228600" defTabSz="329184">
              <a:spcBef>
                <a:spcPts val="0"/>
              </a:spcBef>
              <a:buFont typeface="Helvetica"/>
              <a:defRPr sz="1512">
                <a:latin typeface="+mj-lt"/>
                <a:ea typeface="+mj-ea"/>
                <a:cs typeface="+mj-cs"/>
                <a:sym typeface="Helvetica"/>
              </a:defRPr>
            </a:pPr>
            <a:r>
              <a:rPr b="1"/>
              <a:t>Cost-effective: </a:t>
            </a:r>
            <a:r>
              <a:t>The database is open source and free.</a:t>
            </a:r>
          </a:p>
          <a:p>
            <a:pPr marL="329184" indent="-228600" defTabSz="329184">
              <a:spcBef>
                <a:spcPts val="0"/>
              </a:spcBef>
              <a:buFont typeface="Helvetica"/>
              <a:defRPr sz="1512">
                <a:latin typeface="+mj-lt"/>
                <a:ea typeface="+mj-ea"/>
                <a:cs typeface="+mj-cs"/>
                <a:sym typeface="Helvetica"/>
              </a:defRPr>
            </a:pPr>
          </a:p>
          <a:p>
            <a:pPr marL="329184" indent="-228600" defTabSz="329184">
              <a:spcBef>
                <a:spcPts val="0"/>
              </a:spcBef>
              <a:buFont typeface="Helvetica"/>
              <a:defRPr sz="1512">
                <a:latin typeface="+mj-lt"/>
                <a:ea typeface="+mj-ea"/>
                <a:cs typeface="+mj-cs"/>
                <a:sym typeface="Helvetica"/>
              </a:defRPr>
            </a:pPr>
            <a:r>
              <a:rPr b="1"/>
              <a:t>Replicable: </a:t>
            </a:r>
            <a:r>
              <a:t>The MySQL database can be replicated across multiple nodes, meaning that the workload can be reduced and the scalability and availability of the application can be increased.</a:t>
            </a:r>
          </a:p>
          <a:p>
            <a:pPr marL="0" indent="0" defTabSz="329184">
              <a:spcBef>
                <a:spcPts val="0"/>
              </a:spcBef>
              <a:buSzTx/>
              <a:buFontTx/>
              <a:buNone/>
              <a:defRPr sz="1512">
                <a:latin typeface="+mj-lt"/>
                <a:ea typeface="+mj-ea"/>
                <a:cs typeface="+mj-cs"/>
                <a:sym typeface="Helvetica"/>
              </a:defRPr>
            </a:pPr>
          </a:p>
          <a:p>
            <a:pPr marL="329184" indent="-228600" defTabSz="329184">
              <a:spcBef>
                <a:spcPts val="0"/>
              </a:spcBef>
              <a:buFont typeface="Helvetica"/>
              <a:defRPr sz="1512">
                <a:latin typeface="+mj-lt"/>
                <a:ea typeface="+mj-ea"/>
                <a:cs typeface="+mj-cs"/>
                <a:sym typeface="Helvetica"/>
              </a:defRPr>
            </a:pPr>
            <a:r>
              <a:rPr b="1"/>
              <a:t>Sharding: </a:t>
            </a:r>
            <a:r>
              <a:t>While sharding cannot be done on most SQL databases, it can be done on MySQL servers. This is both cost-effective and good for business.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QL vs NoSQL: MySQL vs MongoDB"/>
          <p:cNvSpPr txBox="1"/>
          <p:nvPr>
            <p:ph type="title"/>
          </p:nvPr>
        </p:nvSpPr>
        <p:spPr>
          <a:prstGeom prst="rect">
            <a:avLst/>
          </a:prstGeom>
        </p:spPr>
        <p:txBody>
          <a:bodyPr/>
          <a:lstStyle>
            <a:lvl1pPr defTabSz="886968">
              <a:defRPr sz="4268"/>
            </a:lvl1pPr>
          </a:lstStyle>
          <a:p>
            <a:pPr/>
            <a:r>
              <a:t>SQL vs NoSQL: MySQL vs MongoDB</a:t>
            </a:r>
          </a:p>
        </p:txBody>
      </p:sp>
      <p:sp>
        <p:nvSpPr>
          <p:cNvPr id="148" name="MongoDB: The NoSQL Non-Relational Database.…"/>
          <p:cNvSpPr txBox="1"/>
          <p:nvPr>
            <p:ph type="body" idx="1"/>
          </p:nvPr>
        </p:nvSpPr>
        <p:spPr>
          <a:prstGeom prst="rect">
            <a:avLst/>
          </a:prstGeom>
        </p:spPr>
        <p:txBody>
          <a:bodyPr/>
          <a:lstStyle/>
          <a:p>
            <a:pPr marL="0" indent="0" defTabSz="356615">
              <a:spcBef>
                <a:spcPts val="0"/>
              </a:spcBef>
              <a:buSzTx/>
              <a:buFontTx/>
              <a:buNone/>
              <a:defRPr sz="1637">
                <a:latin typeface="+mj-lt"/>
                <a:ea typeface="+mj-ea"/>
                <a:cs typeface="+mj-cs"/>
                <a:sym typeface="Helvetica"/>
              </a:defRPr>
            </a:pPr>
            <a:r>
              <a:rPr b="1"/>
              <a:t>MongoDB: The NoSQL Non-Relational Database.</a:t>
            </a:r>
            <a:endParaRPr b="1"/>
          </a:p>
          <a:p>
            <a:pPr marL="0" indent="0" defTabSz="356615">
              <a:spcBef>
                <a:spcPts val="0"/>
              </a:spcBef>
              <a:buSzTx/>
              <a:buFontTx/>
              <a:buNone/>
              <a:defRPr sz="1637">
                <a:latin typeface="+mj-lt"/>
                <a:ea typeface="+mj-ea"/>
                <a:cs typeface="+mj-cs"/>
                <a:sym typeface="Helvetica"/>
              </a:defRPr>
            </a:pPr>
            <a:br>
              <a:rPr b="1"/>
            </a:br>
            <a:r>
              <a:t>The following are some of MongoDB benefits and strengths:</a:t>
            </a:r>
          </a:p>
          <a:p>
            <a:pPr marL="0" indent="0" defTabSz="356615">
              <a:spcBef>
                <a:spcPts val="0"/>
              </a:spcBef>
              <a:buSzTx/>
              <a:buFontTx/>
              <a:buNone/>
              <a:defRPr sz="1637">
                <a:latin typeface="+mj-lt"/>
                <a:ea typeface="+mj-ea"/>
                <a:cs typeface="+mj-cs"/>
                <a:sym typeface="Helvetica"/>
              </a:defRPr>
            </a:pPr>
          </a:p>
          <a:p>
            <a:pPr marL="356615" indent="-247650" defTabSz="356615">
              <a:spcBef>
                <a:spcPts val="0"/>
              </a:spcBef>
              <a:buFont typeface="Helvetica"/>
              <a:defRPr sz="1637">
                <a:latin typeface="+mj-lt"/>
                <a:ea typeface="+mj-ea"/>
                <a:cs typeface="+mj-cs"/>
                <a:sym typeface="Helvetica"/>
              </a:defRPr>
            </a:pPr>
            <a:r>
              <a:rPr b="1"/>
              <a:t>Dynamic schema: </a:t>
            </a:r>
            <a:r>
              <a:t>As mentioned, this gives you flexibility to change your data schema without modifying any of your existing data.</a:t>
            </a:r>
          </a:p>
          <a:p>
            <a:pPr marL="356615" indent="-247650" defTabSz="356615">
              <a:spcBef>
                <a:spcPts val="0"/>
              </a:spcBef>
              <a:buFont typeface="Helvetica"/>
              <a:defRPr sz="1637">
                <a:latin typeface="+mj-lt"/>
                <a:ea typeface="+mj-ea"/>
                <a:cs typeface="+mj-cs"/>
                <a:sym typeface="Helvetica"/>
              </a:defRPr>
            </a:pPr>
          </a:p>
          <a:p>
            <a:pPr marL="356615" indent="-247650" defTabSz="356615">
              <a:spcBef>
                <a:spcPts val="0"/>
              </a:spcBef>
              <a:buFont typeface="Helvetica"/>
              <a:defRPr sz="1637">
                <a:latin typeface="+mj-lt"/>
                <a:ea typeface="+mj-ea"/>
                <a:cs typeface="+mj-cs"/>
                <a:sym typeface="Helvetica"/>
              </a:defRPr>
            </a:pPr>
            <a:r>
              <a:rPr b="1"/>
              <a:t>Scalability: </a:t>
            </a:r>
            <a:r>
              <a:t>MongoDB is horizontally scalable, which helps reduce the workload and scale your business with ease.</a:t>
            </a:r>
          </a:p>
          <a:p>
            <a:pPr marL="356615" indent="-247650" defTabSz="356615">
              <a:spcBef>
                <a:spcPts val="0"/>
              </a:spcBef>
              <a:buFont typeface="Helvetica"/>
              <a:defRPr sz="1637">
                <a:latin typeface="+mj-lt"/>
                <a:ea typeface="+mj-ea"/>
                <a:cs typeface="+mj-cs"/>
                <a:sym typeface="Helvetica"/>
              </a:defRPr>
            </a:pPr>
          </a:p>
          <a:p>
            <a:pPr marL="356615" indent="-247650" defTabSz="356615">
              <a:spcBef>
                <a:spcPts val="0"/>
              </a:spcBef>
              <a:buFont typeface="Helvetica"/>
              <a:defRPr sz="1637">
                <a:latin typeface="+mj-lt"/>
                <a:ea typeface="+mj-ea"/>
                <a:cs typeface="+mj-cs"/>
                <a:sym typeface="Helvetica"/>
              </a:defRPr>
            </a:pPr>
            <a:r>
              <a:rPr b="1"/>
              <a:t>Manageability: </a:t>
            </a:r>
            <a:r>
              <a:t>The database doesn’t require a database administrator. Since it is fairly user-friendly in this way, it can be used by both developers and administrators.</a:t>
            </a:r>
          </a:p>
          <a:p>
            <a:pPr marL="356615" indent="-247650" defTabSz="356615">
              <a:spcBef>
                <a:spcPts val="0"/>
              </a:spcBef>
              <a:buFont typeface="Helvetica"/>
              <a:defRPr sz="1637">
                <a:latin typeface="+mj-lt"/>
                <a:ea typeface="+mj-ea"/>
                <a:cs typeface="+mj-cs"/>
                <a:sym typeface="Helvetica"/>
              </a:defRPr>
            </a:pPr>
          </a:p>
          <a:p>
            <a:pPr marL="356615" indent="-247650" defTabSz="356615">
              <a:spcBef>
                <a:spcPts val="0"/>
              </a:spcBef>
              <a:buFont typeface="Helvetica"/>
              <a:defRPr sz="1637">
                <a:latin typeface="+mj-lt"/>
                <a:ea typeface="+mj-ea"/>
                <a:cs typeface="+mj-cs"/>
                <a:sym typeface="Helvetica"/>
              </a:defRPr>
            </a:pPr>
            <a:r>
              <a:rPr b="1"/>
              <a:t>Speed: </a:t>
            </a:r>
            <a:r>
              <a:t>It’s high-performing for simple queries.</a:t>
            </a:r>
          </a:p>
          <a:p>
            <a:pPr marL="356615" indent="-247650" defTabSz="356615">
              <a:spcBef>
                <a:spcPts val="0"/>
              </a:spcBef>
              <a:buFont typeface="Helvetica"/>
              <a:defRPr sz="1637">
                <a:latin typeface="+mj-lt"/>
                <a:ea typeface="+mj-ea"/>
                <a:cs typeface="+mj-cs"/>
                <a:sym typeface="Helvetica"/>
              </a:defRPr>
            </a:pPr>
          </a:p>
          <a:p>
            <a:pPr marL="356615" indent="-247650" defTabSz="356615">
              <a:spcBef>
                <a:spcPts val="0"/>
              </a:spcBef>
              <a:buFont typeface="Helvetica"/>
              <a:defRPr sz="1637">
                <a:latin typeface="+mj-lt"/>
                <a:ea typeface="+mj-ea"/>
                <a:cs typeface="+mj-cs"/>
                <a:sym typeface="Helvetica"/>
              </a:defRPr>
            </a:pPr>
            <a:r>
              <a:rPr b="1"/>
              <a:t>Flexibility: </a:t>
            </a:r>
            <a:r>
              <a:t>You can add new columns or fields on MongoDB without affecting existing rows or application performance.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In Short : RDBMS vs NoSQL"/>
          <p:cNvSpPr txBox="1"/>
          <p:nvPr>
            <p:ph type="title"/>
          </p:nvPr>
        </p:nvSpPr>
        <p:spPr>
          <a:prstGeom prst="rect">
            <a:avLst/>
          </a:prstGeom>
        </p:spPr>
        <p:txBody>
          <a:bodyPr/>
          <a:lstStyle/>
          <a:p>
            <a:pPr/>
            <a:r>
              <a:t>In Short : RDBMS vs NoSQL</a:t>
            </a:r>
          </a:p>
        </p:txBody>
      </p:sp>
      <p:sp>
        <p:nvSpPr>
          <p:cNvPr id="151" name="RDBMS…"/>
          <p:cNvSpPr txBox="1"/>
          <p:nvPr>
            <p:ph type="body" idx="1"/>
          </p:nvPr>
        </p:nvSpPr>
        <p:spPr>
          <a:prstGeom prst="rect">
            <a:avLst/>
          </a:prstGeom>
        </p:spPr>
        <p:txBody>
          <a:bodyPr/>
          <a:lstStyle/>
          <a:p>
            <a:pPr marL="0" indent="0" defTabSz="434340">
              <a:spcBef>
                <a:spcPts val="0"/>
              </a:spcBef>
              <a:buSzTx/>
              <a:buFontTx/>
              <a:buNone/>
              <a:defRPr b="1" sz="1615">
                <a:latin typeface="+mj-lt"/>
                <a:ea typeface="+mj-ea"/>
                <a:cs typeface="+mj-cs"/>
                <a:sym typeface="Helvetica"/>
              </a:defRPr>
            </a:pPr>
            <a:r>
              <a:t>RDBMS </a:t>
            </a:r>
          </a:p>
          <a:p>
            <a:pPr marL="0" indent="0" defTabSz="434340">
              <a:spcBef>
                <a:spcPts val="0"/>
              </a:spcBef>
              <a:buSzTx/>
              <a:buFontTx/>
              <a:buNone/>
              <a:defRPr b="1" sz="1615">
                <a:latin typeface="+mj-lt"/>
                <a:ea typeface="+mj-ea"/>
                <a:cs typeface="+mj-cs"/>
                <a:sym typeface="Helvetica"/>
              </a:defRPr>
            </a:pPr>
            <a:endParaRPr b="0"/>
          </a:p>
          <a:p>
            <a:pPr marL="0" indent="0" defTabSz="434340">
              <a:spcBef>
                <a:spcPts val="0"/>
              </a:spcBef>
              <a:buSzTx/>
              <a:buFontTx/>
              <a:buNone/>
              <a:defRPr sz="1615">
                <a:latin typeface="+mj-lt"/>
                <a:ea typeface="+mj-ea"/>
                <a:cs typeface="+mj-cs"/>
                <a:sym typeface="Helvetica"/>
              </a:defRPr>
            </a:pPr>
            <a:r>
              <a:t>- Structured and organized data.</a:t>
            </a:r>
          </a:p>
          <a:p>
            <a:pPr marL="0" indent="0" defTabSz="434340">
              <a:spcBef>
                <a:spcPts val="0"/>
              </a:spcBef>
              <a:buSzTx/>
              <a:buFontTx/>
              <a:buNone/>
              <a:defRPr sz="1615">
                <a:latin typeface="+mj-lt"/>
                <a:ea typeface="+mj-ea"/>
                <a:cs typeface="+mj-cs"/>
                <a:sym typeface="Helvetica"/>
              </a:defRPr>
            </a:pPr>
            <a:r>
              <a:t>- Structured query language (SQL).</a:t>
            </a:r>
          </a:p>
          <a:p>
            <a:pPr marL="0" indent="0" defTabSz="434340">
              <a:spcBef>
                <a:spcPts val="0"/>
              </a:spcBef>
              <a:buSzTx/>
              <a:buFontTx/>
              <a:buNone/>
              <a:defRPr sz="1615">
                <a:latin typeface="+mj-lt"/>
                <a:ea typeface="+mj-ea"/>
                <a:cs typeface="+mj-cs"/>
                <a:sym typeface="Helvetica"/>
              </a:defRPr>
            </a:pPr>
            <a:r>
              <a:t>- Data and its relationships are stored in separate tables. </a:t>
            </a:r>
          </a:p>
          <a:p>
            <a:pPr marL="0" indent="0" defTabSz="434340">
              <a:spcBef>
                <a:spcPts val="0"/>
              </a:spcBef>
              <a:buSzTx/>
              <a:buFontTx/>
              <a:buNone/>
              <a:defRPr sz="1615">
                <a:latin typeface="+mj-lt"/>
                <a:ea typeface="+mj-ea"/>
                <a:cs typeface="+mj-cs"/>
                <a:sym typeface="Helvetica"/>
              </a:defRPr>
            </a:pPr>
            <a:r>
              <a:t>- Data Manipulation Language, Data Definition Language.</a:t>
            </a:r>
          </a:p>
          <a:p>
            <a:pPr marL="0" indent="0" defTabSz="434340">
              <a:spcBef>
                <a:spcPts val="0"/>
              </a:spcBef>
              <a:buSzTx/>
              <a:buFontTx/>
              <a:buNone/>
              <a:defRPr sz="1615">
                <a:latin typeface="+mj-lt"/>
                <a:ea typeface="+mj-ea"/>
                <a:cs typeface="+mj-cs"/>
                <a:sym typeface="Helvetica"/>
              </a:defRPr>
            </a:pPr>
            <a:r>
              <a:t>- Tight Consistency.</a:t>
            </a:r>
          </a:p>
          <a:p>
            <a:pPr marL="0" indent="0" defTabSz="434340">
              <a:spcBef>
                <a:spcPts val="0"/>
              </a:spcBef>
              <a:buSzTx/>
              <a:buFontTx/>
              <a:buNone/>
              <a:defRPr sz="1615">
                <a:latin typeface="+mj-lt"/>
                <a:ea typeface="+mj-ea"/>
                <a:cs typeface="+mj-cs"/>
                <a:sym typeface="Helvetica"/>
              </a:defRPr>
            </a:pPr>
          </a:p>
          <a:p>
            <a:pPr marL="0" indent="0" defTabSz="434340">
              <a:spcBef>
                <a:spcPts val="0"/>
              </a:spcBef>
              <a:buSzTx/>
              <a:buFontTx/>
              <a:buNone/>
              <a:defRPr b="1" sz="1615">
                <a:latin typeface="+mj-lt"/>
                <a:ea typeface="+mj-ea"/>
                <a:cs typeface="+mj-cs"/>
                <a:sym typeface="Helvetica"/>
              </a:defRPr>
            </a:pPr>
            <a:r>
              <a:t>NoSQL </a:t>
            </a:r>
          </a:p>
          <a:p>
            <a:pPr marL="0" indent="0" defTabSz="434340">
              <a:spcBef>
                <a:spcPts val="0"/>
              </a:spcBef>
              <a:buSzTx/>
              <a:buFontTx/>
              <a:buNone/>
              <a:defRPr b="1" sz="1615">
                <a:latin typeface="+mj-lt"/>
                <a:ea typeface="+mj-ea"/>
                <a:cs typeface="+mj-cs"/>
                <a:sym typeface="Helvetica"/>
              </a:defRPr>
            </a:pPr>
            <a:endParaRPr b="0"/>
          </a:p>
          <a:p>
            <a:pPr marL="0" indent="0" defTabSz="434340">
              <a:spcBef>
                <a:spcPts val="0"/>
              </a:spcBef>
              <a:buSzTx/>
              <a:buFontTx/>
              <a:buNone/>
              <a:defRPr sz="1615">
                <a:latin typeface="+mj-lt"/>
                <a:ea typeface="+mj-ea"/>
                <a:cs typeface="+mj-cs"/>
                <a:sym typeface="Helvetica"/>
              </a:defRPr>
            </a:pPr>
            <a:r>
              <a:t>- Stands for Not Only SQL.</a:t>
            </a:r>
          </a:p>
          <a:p>
            <a:pPr marL="0" indent="0" defTabSz="434340">
              <a:spcBef>
                <a:spcPts val="0"/>
              </a:spcBef>
              <a:buSzTx/>
              <a:buFontTx/>
              <a:buNone/>
              <a:defRPr sz="1615">
                <a:latin typeface="+mj-lt"/>
                <a:ea typeface="+mj-ea"/>
                <a:cs typeface="+mj-cs"/>
                <a:sym typeface="Helvetica"/>
              </a:defRPr>
            </a:pPr>
            <a:r>
              <a:t>- No declarative query language.</a:t>
            </a:r>
          </a:p>
          <a:p>
            <a:pPr marL="0" indent="0" defTabSz="434340">
              <a:spcBef>
                <a:spcPts val="0"/>
              </a:spcBef>
              <a:buSzTx/>
              <a:buFontTx/>
              <a:buNone/>
              <a:defRPr sz="1615">
                <a:latin typeface="+mj-lt"/>
                <a:ea typeface="+mj-ea"/>
                <a:cs typeface="+mj-cs"/>
                <a:sym typeface="Helvetica"/>
              </a:defRPr>
            </a:pPr>
            <a:r>
              <a:t>- No predefined schema.</a:t>
            </a:r>
          </a:p>
          <a:p>
            <a:pPr marL="0" indent="0" defTabSz="434340">
              <a:spcBef>
                <a:spcPts val="0"/>
              </a:spcBef>
              <a:buSzTx/>
              <a:buFontTx/>
              <a:buNone/>
              <a:defRPr sz="1615">
                <a:latin typeface="+mj-lt"/>
                <a:ea typeface="+mj-ea"/>
                <a:cs typeface="+mj-cs"/>
                <a:sym typeface="Helvetica"/>
              </a:defRPr>
            </a:pPr>
            <a:r>
              <a:t>- Key-Value pair storage, Column Store, Document Store, Graph databases.</a:t>
            </a:r>
          </a:p>
          <a:p>
            <a:pPr marL="0" indent="0" defTabSz="434340">
              <a:spcBef>
                <a:spcPts val="0"/>
              </a:spcBef>
              <a:buSzTx/>
              <a:buFontTx/>
              <a:buNone/>
              <a:defRPr sz="1615">
                <a:latin typeface="+mj-lt"/>
                <a:ea typeface="+mj-ea"/>
                <a:cs typeface="+mj-cs"/>
                <a:sym typeface="Helvetica"/>
              </a:defRPr>
            </a:pPr>
            <a:r>
              <a:t>- Eventual consistency rather ACID property (</a:t>
            </a:r>
            <a:r>
              <a:rPr b="1"/>
              <a:t>A</a:t>
            </a:r>
            <a:r>
              <a:t>tomic, </a:t>
            </a:r>
            <a:r>
              <a:rPr b="1"/>
              <a:t>C</a:t>
            </a:r>
            <a:r>
              <a:t>onsistency, </a:t>
            </a:r>
            <a:r>
              <a:rPr b="1"/>
              <a:t>I</a:t>
            </a:r>
            <a:r>
              <a:t>solation, </a:t>
            </a:r>
            <a:r>
              <a:rPr b="1"/>
              <a:t>D</a:t>
            </a:r>
            <a:r>
              <a:t>urable).</a:t>
            </a:r>
          </a:p>
          <a:p>
            <a:pPr marL="0" indent="0" defTabSz="434340">
              <a:spcBef>
                <a:spcPts val="0"/>
              </a:spcBef>
              <a:buSzTx/>
              <a:buFontTx/>
              <a:buNone/>
              <a:defRPr sz="1615">
                <a:latin typeface="+mj-lt"/>
                <a:ea typeface="+mj-ea"/>
                <a:cs typeface="+mj-cs"/>
                <a:sym typeface="Helvetica"/>
              </a:defRPr>
            </a:pPr>
            <a:r>
              <a:t>- Unstructured and unpredictable data.</a:t>
            </a:r>
          </a:p>
          <a:p>
            <a:pPr marL="0" indent="0" defTabSz="434340">
              <a:spcBef>
                <a:spcPts val="0"/>
              </a:spcBef>
              <a:buSzTx/>
              <a:buFontTx/>
              <a:buNone/>
              <a:defRPr sz="1615">
                <a:latin typeface="+mj-lt"/>
                <a:ea typeface="+mj-ea"/>
                <a:cs typeface="+mj-cs"/>
                <a:sym typeface="Helvetica"/>
              </a:defRPr>
            </a:pPr>
            <a:r>
              <a:t>- Prioritises high performance, high availability and scalability.</a:t>
            </a:r>
          </a:p>
          <a:p>
            <a:pPr marL="0" indent="0" defTabSz="434340">
              <a:spcBef>
                <a:spcPts val="0"/>
              </a:spcBef>
              <a:buSzTx/>
              <a:buFontTx/>
              <a:buNone/>
              <a:defRPr sz="1615">
                <a:latin typeface="+mj-lt"/>
                <a:ea typeface="+mj-ea"/>
                <a:cs typeface="+mj-cs"/>
                <a:sym typeface="Helvetica"/>
              </a:defRPr>
            </a:pPr>
            <a:r>
              <a:t>- BASE Transaction (</a:t>
            </a:r>
            <a:r>
              <a:rPr b="1"/>
              <a:t>B</a:t>
            </a:r>
            <a:r>
              <a:t>asically </a:t>
            </a:r>
            <a:r>
              <a:rPr b="1"/>
              <a:t>A</a:t>
            </a:r>
            <a:r>
              <a:t>vailable </a:t>
            </a:r>
            <a:r>
              <a:rPr b="1"/>
              <a:t>S</a:t>
            </a:r>
            <a:r>
              <a:t>oft state </a:t>
            </a:r>
            <a:r>
              <a:rPr b="1"/>
              <a:t>E</a:t>
            </a:r>
            <a:r>
              <a:t>ventual consistency).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Which Database Is Right For Your Business?"/>
          <p:cNvSpPr txBox="1"/>
          <p:nvPr>
            <p:ph type="title"/>
          </p:nvPr>
        </p:nvSpPr>
        <p:spPr>
          <a:prstGeom prst="rect">
            <a:avLst/>
          </a:prstGeom>
        </p:spPr>
        <p:txBody>
          <a:bodyPr/>
          <a:lstStyle>
            <a:lvl1pPr defTabSz="740663">
              <a:defRPr sz="3564"/>
            </a:lvl1pPr>
          </a:lstStyle>
          <a:p>
            <a:pPr/>
            <a:r>
              <a:t>Which Database Is Right For Your Business?</a:t>
            </a:r>
          </a:p>
        </p:txBody>
      </p:sp>
      <p:sp>
        <p:nvSpPr>
          <p:cNvPr id="154" name="MySQL is a strong choice for any business that will benefit from its pre-defined structure and set schemas. For example, applications that require multi-row transactions - like accounting systems or systems that monitor inventory - or that run on legacy systems will thrive with the MySQL structure.…"/>
          <p:cNvSpPr txBox="1"/>
          <p:nvPr>
            <p:ph type="body" idx="1"/>
          </p:nvPr>
        </p:nvSpPr>
        <p:spPr>
          <a:prstGeom prst="rect">
            <a:avLst/>
          </a:prstGeom>
        </p:spPr>
        <p:txBody>
          <a:bodyPr/>
          <a:lstStyle/>
          <a:p>
            <a:pPr marL="0" indent="0" defTabSz="457200">
              <a:spcBef>
                <a:spcPts val="0"/>
              </a:spcBef>
              <a:buSzTx/>
              <a:buFontTx/>
              <a:buNone/>
              <a:defRPr sz="2100">
                <a:latin typeface="+mj-lt"/>
                <a:ea typeface="+mj-ea"/>
                <a:cs typeface="+mj-cs"/>
                <a:sym typeface="Helvetica"/>
              </a:defRPr>
            </a:pPr>
            <a:r>
              <a:t>MySQL is a strong choice for any business that will benefit from its pre-defined structure and set schemas. For example, applications that require </a:t>
            </a:r>
            <a:r>
              <a:rPr b="1"/>
              <a:t>multi-row transactions</a:t>
            </a:r>
            <a:r>
              <a:t> - like </a:t>
            </a:r>
            <a:r>
              <a:rPr b="1"/>
              <a:t>accounting systems</a:t>
            </a:r>
            <a:r>
              <a:t> or </a:t>
            </a:r>
            <a:r>
              <a:rPr b="1"/>
              <a:t>systems that monitor inventory </a:t>
            </a:r>
            <a:r>
              <a:t>- or that run on legacy systems will thrive with the MySQL structure.</a:t>
            </a:r>
          </a:p>
          <a:p>
            <a:pPr marL="0" indent="0" defTabSz="457200">
              <a:spcBef>
                <a:spcPts val="0"/>
              </a:spcBef>
              <a:buSzTx/>
              <a:buFontTx/>
              <a:buNone/>
              <a:defRPr sz="2100">
                <a:latin typeface="+mj-lt"/>
                <a:ea typeface="+mj-ea"/>
                <a:cs typeface="+mj-cs"/>
                <a:sym typeface="Helvetica"/>
              </a:defRPr>
            </a:pPr>
          </a:p>
          <a:p>
            <a:pPr marL="0" indent="0" defTabSz="457200">
              <a:spcBef>
                <a:spcPts val="0"/>
              </a:spcBef>
              <a:buSzTx/>
              <a:buFontTx/>
              <a:buNone/>
              <a:defRPr sz="2100">
                <a:latin typeface="+mj-lt"/>
                <a:ea typeface="+mj-ea"/>
                <a:cs typeface="+mj-cs"/>
                <a:sym typeface="Helvetica"/>
              </a:defRPr>
            </a:pPr>
            <a:r>
              <a:t>MongoDB, on the other hand, is a good choice for businesses that have rapid growth or databases with no clear schema definitions. More specifically, </a:t>
            </a:r>
            <a:r>
              <a:rPr b="1"/>
              <a:t>if you cannot define a schema for your database</a:t>
            </a:r>
            <a:r>
              <a:t>, if you find yourself denormalizing data schemas, or </a:t>
            </a:r>
            <a:r>
              <a:rPr b="1"/>
              <a:t>if your schema continues to change</a:t>
            </a:r>
            <a:r>
              <a:t> - as is often the case with </a:t>
            </a:r>
            <a:r>
              <a:rPr b="1"/>
              <a:t>mobile apps</a:t>
            </a:r>
            <a:r>
              <a:t>, </a:t>
            </a:r>
            <a:r>
              <a:rPr b="1"/>
              <a:t>real-time analytics</a:t>
            </a:r>
            <a:r>
              <a:t>, </a:t>
            </a:r>
            <a:r>
              <a:rPr b="1"/>
              <a:t>content management systems</a:t>
            </a:r>
            <a:r>
              <a:t>, etc.- MongoDB can be a strong choice for you.</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Production Deployment Examples"/>
          <p:cNvSpPr txBox="1"/>
          <p:nvPr>
            <p:ph type="title"/>
          </p:nvPr>
        </p:nvSpPr>
        <p:spPr>
          <a:prstGeom prst="rect">
            <a:avLst/>
          </a:prstGeom>
        </p:spPr>
        <p:txBody>
          <a:bodyPr/>
          <a:lstStyle>
            <a:lvl1pPr defTabSz="886968">
              <a:defRPr sz="4268"/>
            </a:lvl1pPr>
          </a:lstStyle>
          <a:p>
            <a:pPr/>
            <a:r>
              <a:t>Production Deployment Examples</a:t>
            </a:r>
          </a:p>
        </p:txBody>
      </p:sp>
      <p:sp>
        <p:nvSpPr>
          <p:cNvPr id="157" name="There is a large number of companies using NoSQL.…"/>
          <p:cNvSpPr txBox="1"/>
          <p:nvPr>
            <p:ph type="body" idx="1"/>
          </p:nvPr>
        </p:nvSpPr>
        <p:spPr>
          <a:prstGeom prst="rect">
            <a:avLst/>
          </a:prstGeom>
        </p:spPr>
        <p:txBody>
          <a:bodyPr/>
          <a:lstStyle/>
          <a:p>
            <a:pPr marL="0" indent="0" defTabSz="457200">
              <a:spcBef>
                <a:spcPts val="0"/>
              </a:spcBef>
              <a:buSzTx/>
              <a:buFontTx/>
              <a:buNone/>
              <a:defRPr sz="2500">
                <a:latin typeface="+mj-lt"/>
                <a:ea typeface="+mj-ea"/>
                <a:cs typeface="+mj-cs"/>
                <a:sym typeface="Helvetica"/>
              </a:defRPr>
            </a:pPr>
            <a:r>
              <a:t>There is a large number of companies using NoSQL.</a:t>
            </a:r>
          </a:p>
          <a:p>
            <a:pPr marL="0" indent="0" defTabSz="457200">
              <a:spcBef>
                <a:spcPts val="0"/>
              </a:spcBef>
              <a:buSzTx/>
              <a:buFontTx/>
              <a:buNone/>
              <a:defRPr sz="2500">
                <a:latin typeface="+mj-lt"/>
                <a:ea typeface="+mj-ea"/>
                <a:cs typeface="+mj-cs"/>
                <a:sym typeface="Helvetica"/>
              </a:defRPr>
            </a:pPr>
          </a:p>
          <a:p>
            <a:pPr marL="457200" indent="-317500" defTabSz="457200">
              <a:spcBef>
                <a:spcPts val="0"/>
              </a:spcBef>
              <a:buFont typeface="Helvetica"/>
              <a:defRPr sz="2500">
                <a:latin typeface="+mj-lt"/>
                <a:ea typeface="+mj-ea"/>
                <a:cs typeface="+mj-cs"/>
                <a:sym typeface="Helvetica"/>
              </a:defRPr>
            </a:pPr>
            <a:r>
              <a:t>Google</a:t>
            </a:r>
          </a:p>
          <a:p>
            <a:pPr marL="457200" indent="-317500" defTabSz="457200">
              <a:spcBef>
                <a:spcPts val="0"/>
              </a:spcBef>
              <a:buFont typeface="Helvetica"/>
              <a:defRPr sz="2500">
                <a:latin typeface="+mj-lt"/>
                <a:ea typeface="+mj-ea"/>
                <a:cs typeface="+mj-cs"/>
                <a:sym typeface="Helvetica"/>
              </a:defRPr>
            </a:pPr>
            <a:r>
              <a:t>Facebook</a:t>
            </a:r>
          </a:p>
          <a:p>
            <a:pPr marL="457200" indent="-317500" defTabSz="457200">
              <a:spcBef>
                <a:spcPts val="0"/>
              </a:spcBef>
              <a:buFont typeface="Helvetica"/>
              <a:defRPr sz="2500">
                <a:latin typeface="+mj-lt"/>
                <a:ea typeface="+mj-ea"/>
                <a:cs typeface="+mj-cs"/>
                <a:sym typeface="Helvetica"/>
              </a:defRPr>
            </a:pPr>
            <a:r>
              <a:t>Mozilla</a:t>
            </a:r>
          </a:p>
          <a:p>
            <a:pPr marL="457200" indent="-317500" defTabSz="457200">
              <a:spcBef>
                <a:spcPts val="0"/>
              </a:spcBef>
              <a:buFont typeface="Helvetica"/>
              <a:defRPr sz="2500">
                <a:latin typeface="+mj-lt"/>
                <a:ea typeface="+mj-ea"/>
                <a:cs typeface="+mj-cs"/>
                <a:sym typeface="Helvetica"/>
              </a:defRPr>
            </a:pPr>
            <a:r>
              <a:t>Adobe</a:t>
            </a:r>
          </a:p>
          <a:p>
            <a:pPr marL="457200" indent="-317500" defTabSz="457200">
              <a:spcBef>
                <a:spcPts val="0"/>
              </a:spcBef>
              <a:buFont typeface="Helvetica"/>
              <a:defRPr sz="2500">
                <a:latin typeface="+mj-lt"/>
                <a:ea typeface="+mj-ea"/>
                <a:cs typeface="+mj-cs"/>
                <a:sym typeface="Helvetica"/>
              </a:defRPr>
            </a:pPr>
            <a:r>
              <a:t>Foursquare</a:t>
            </a:r>
          </a:p>
          <a:p>
            <a:pPr marL="457200" indent="-317500" defTabSz="457200">
              <a:spcBef>
                <a:spcPts val="0"/>
              </a:spcBef>
              <a:buFont typeface="Helvetica"/>
              <a:defRPr sz="2500">
                <a:latin typeface="+mj-lt"/>
                <a:ea typeface="+mj-ea"/>
                <a:cs typeface="+mj-cs"/>
                <a:sym typeface="Helvetica"/>
              </a:defRPr>
            </a:pPr>
            <a:r>
              <a:t>LinkedIn</a:t>
            </a:r>
          </a:p>
          <a:p>
            <a:pPr marL="457200" indent="-317500" defTabSz="457200">
              <a:spcBef>
                <a:spcPts val="0"/>
              </a:spcBef>
              <a:buFont typeface="Helvetica"/>
              <a:defRPr sz="2500">
                <a:latin typeface="+mj-lt"/>
                <a:ea typeface="+mj-ea"/>
                <a:cs typeface="+mj-cs"/>
                <a:sym typeface="Helvetica"/>
              </a:defRPr>
            </a:pPr>
            <a:r>
              <a:t>Digg</a:t>
            </a:r>
          </a:p>
          <a:p>
            <a:pPr marL="457200" indent="-317500" defTabSz="457200">
              <a:spcBef>
                <a:spcPts val="0"/>
              </a:spcBef>
              <a:buFont typeface="Helvetica"/>
              <a:defRPr sz="2500">
                <a:latin typeface="+mj-lt"/>
                <a:ea typeface="+mj-ea"/>
                <a:cs typeface="+mj-cs"/>
                <a:sym typeface="Helvetica"/>
              </a:defRPr>
            </a:pPr>
            <a:r>
              <a:t>McGraw-Hill Education</a:t>
            </a:r>
          </a:p>
          <a:p>
            <a:pPr marL="457200" indent="-317500" defTabSz="457200">
              <a:spcBef>
                <a:spcPts val="0"/>
              </a:spcBef>
              <a:buFont typeface="Helvetica"/>
              <a:defRPr sz="2500">
                <a:latin typeface="+mj-lt"/>
                <a:ea typeface="+mj-ea"/>
                <a:cs typeface="+mj-cs"/>
                <a:sym typeface="Helvetica"/>
              </a:defRPr>
            </a:pPr>
            <a:r>
              <a:t>Vermont Public Radio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ocument Oriented databases"/>
          <p:cNvSpPr txBox="1"/>
          <p:nvPr>
            <p:ph type="title"/>
          </p:nvPr>
        </p:nvSpPr>
        <p:spPr>
          <a:prstGeom prst="rect">
            <a:avLst/>
          </a:prstGeom>
        </p:spPr>
        <p:txBody>
          <a:bodyPr/>
          <a:lstStyle/>
          <a:p>
            <a:pPr/>
            <a:r>
              <a:t>Document Oriented databases</a:t>
            </a:r>
          </a:p>
        </p:txBody>
      </p:sp>
      <p:sp>
        <p:nvSpPr>
          <p:cNvPr id="160" name="A collection of documents.…"/>
          <p:cNvSpPr txBox="1"/>
          <p:nvPr>
            <p:ph type="body" idx="1"/>
          </p:nvPr>
        </p:nvSpPr>
        <p:spPr>
          <a:prstGeom prst="rect">
            <a:avLst/>
          </a:prstGeom>
        </p:spPr>
        <p:txBody>
          <a:bodyPr/>
          <a:lstStyle/>
          <a:p>
            <a:pPr marL="195513" indent="-195513" defTabSz="297179">
              <a:spcBef>
                <a:spcPts val="0"/>
              </a:spcBef>
              <a:buFontTx/>
              <a:defRPr sz="1950">
                <a:latin typeface="+mj-lt"/>
                <a:ea typeface="+mj-ea"/>
                <a:cs typeface="+mj-cs"/>
                <a:sym typeface="Helvetica"/>
              </a:defRPr>
            </a:pPr>
            <a:r>
              <a:t>A </a:t>
            </a:r>
            <a:r>
              <a:rPr b="1"/>
              <a:t>collection</a:t>
            </a:r>
            <a:r>
              <a:t> of </a:t>
            </a:r>
            <a:r>
              <a:rPr b="1"/>
              <a:t>documents</a:t>
            </a:r>
            <a:r>
              <a:t>.</a:t>
            </a:r>
          </a:p>
          <a:p>
            <a:pPr marL="195513" indent="-195513" defTabSz="297179">
              <a:spcBef>
                <a:spcPts val="0"/>
              </a:spcBef>
              <a:buFontTx/>
              <a:defRPr sz="1950">
                <a:latin typeface="+mj-lt"/>
                <a:ea typeface="+mj-ea"/>
                <a:cs typeface="+mj-cs"/>
                <a:sym typeface="Helvetica"/>
              </a:defRPr>
            </a:pPr>
          </a:p>
          <a:p>
            <a:pPr marL="195513" indent="-195513" defTabSz="297179">
              <a:spcBef>
                <a:spcPts val="0"/>
              </a:spcBef>
              <a:buFontTx/>
              <a:defRPr sz="1950">
                <a:latin typeface="+mj-lt"/>
                <a:ea typeface="+mj-ea"/>
                <a:cs typeface="+mj-cs"/>
                <a:sym typeface="Helvetica"/>
              </a:defRPr>
            </a:pPr>
            <a:r>
              <a:rPr b="1"/>
              <a:t>Data</a:t>
            </a:r>
            <a:r>
              <a:t> in this model is stored inside </a:t>
            </a:r>
            <a:r>
              <a:rPr b="1"/>
              <a:t>documents</a:t>
            </a:r>
            <a:r>
              <a:t>.</a:t>
            </a:r>
          </a:p>
          <a:p>
            <a:pPr marL="195513" indent="-195513" defTabSz="297179">
              <a:spcBef>
                <a:spcPts val="0"/>
              </a:spcBef>
              <a:buFontTx/>
              <a:defRPr sz="1950">
                <a:latin typeface="+mj-lt"/>
                <a:ea typeface="+mj-ea"/>
                <a:cs typeface="+mj-cs"/>
                <a:sym typeface="Helvetica"/>
              </a:defRPr>
            </a:pPr>
          </a:p>
          <a:p>
            <a:pPr marL="195513" indent="-195513" defTabSz="297179">
              <a:spcBef>
                <a:spcPts val="0"/>
              </a:spcBef>
              <a:buFontTx/>
              <a:defRPr sz="1950">
                <a:latin typeface="+mj-lt"/>
                <a:ea typeface="+mj-ea"/>
                <a:cs typeface="+mj-cs"/>
                <a:sym typeface="Helvetica"/>
              </a:defRPr>
            </a:pPr>
            <a:r>
              <a:t>A document is a </a:t>
            </a:r>
            <a:r>
              <a:rPr b="1"/>
              <a:t>key value collection</a:t>
            </a:r>
            <a:r>
              <a:t> where the key allows access to its value.</a:t>
            </a:r>
          </a:p>
          <a:p>
            <a:pPr marL="195513" indent="-195513" defTabSz="297179">
              <a:spcBef>
                <a:spcPts val="0"/>
              </a:spcBef>
              <a:buFontTx/>
              <a:defRPr sz="1950">
                <a:latin typeface="+mj-lt"/>
                <a:ea typeface="+mj-ea"/>
                <a:cs typeface="+mj-cs"/>
                <a:sym typeface="Helvetica"/>
              </a:defRPr>
            </a:pPr>
          </a:p>
          <a:p>
            <a:pPr marL="195513" indent="-195513" defTabSz="297179">
              <a:spcBef>
                <a:spcPts val="0"/>
              </a:spcBef>
              <a:buFontTx/>
              <a:defRPr sz="1950">
                <a:latin typeface="+mj-lt"/>
                <a:ea typeface="+mj-ea"/>
                <a:cs typeface="+mj-cs"/>
                <a:sym typeface="Helvetica"/>
              </a:defRPr>
            </a:pPr>
            <a:r>
              <a:t>Documents are </a:t>
            </a:r>
            <a:r>
              <a:rPr b="1"/>
              <a:t>not typically forced to have a schema</a:t>
            </a:r>
            <a:r>
              <a:t> and therefore are flexible and easy to change.</a:t>
            </a:r>
          </a:p>
          <a:p>
            <a:pPr marL="195513" indent="-195513" defTabSz="297179">
              <a:spcBef>
                <a:spcPts val="0"/>
              </a:spcBef>
              <a:buFontTx/>
              <a:defRPr sz="1950">
                <a:latin typeface="+mj-lt"/>
                <a:ea typeface="+mj-ea"/>
                <a:cs typeface="+mj-cs"/>
                <a:sym typeface="Helvetica"/>
              </a:defRPr>
            </a:pPr>
          </a:p>
          <a:p>
            <a:pPr marL="195513" indent="-195513" defTabSz="297179">
              <a:spcBef>
                <a:spcPts val="0"/>
              </a:spcBef>
              <a:buFontTx/>
              <a:defRPr sz="1950">
                <a:latin typeface="+mj-lt"/>
                <a:ea typeface="+mj-ea"/>
                <a:cs typeface="+mj-cs"/>
                <a:sym typeface="Helvetica"/>
              </a:defRPr>
            </a:pPr>
            <a:r>
              <a:rPr b="1"/>
              <a:t>Documents are stored into collections</a:t>
            </a:r>
            <a:r>
              <a:t> in order to group different kinds of data.</a:t>
            </a:r>
          </a:p>
          <a:p>
            <a:pPr marL="195513" indent="-195513" defTabSz="297179">
              <a:spcBef>
                <a:spcPts val="0"/>
              </a:spcBef>
              <a:buFontTx/>
              <a:defRPr sz="1950">
                <a:latin typeface="+mj-lt"/>
                <a:ea typeface="+mj-ea"/>
                <a:cs typeface="+mj-cs"/>
                <a:sym typeface="Helvetica"/>
              </a:defRPr>
            </a:pPr>
          </a:p>
          <a:p>
            <a:pPr marL="195513" indent="-195513" defTabSz="297179">
              <a:spcBef>
                <a:spcPts val="0"/>
              </a:spcBef>
              <a:buFontTx/>
              <a:defRPr sz="1950">
                <a:latin typeface="+mj-lt"/>
                <a:ea typeface="+mj-ea"/>
                <a:cs typeface="+mj-cs"/>
                <a:sym typeface="Helvetica"/>
              </a:defRPr>
            </a:pPr>
            <a:r>
              <a:t>Documents can contain many different key-value pairs, or key-array pairs, or even nested documents.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omparison between Classic relational model and Document model"/>
          <p:cNvSpPr txBox="1"/>
          <p:nvPr>
            <p:ph type="title"/>
          </p:nvPr>
        </p:nvSpPr>
        <p:spPr>
          <a:prstGeom prst="rect">
            <a:avLst/>
          </a:prstGeom>
        </p:spPr>
        <p:txBody>
          <a:bodyPr/>
          <a:lstStyle>
            <a:lvl1pPr defTabSz="740663">
              <a:defRPr sz="3564"/>
            </a:lvl1pPr>
          </a:lstStyle>
          <a:p>
            <a:pPr/>
            <a:r>
              <a:t>Comparison between Classic relational model and Document model </a:t>
            </a:r>
          </a:p>
        </p:txBody>
      </p:sp>
      <p:graphicFrame>
        <p:nvGraphicFramePr>
          <p:cNvPr id="163" name="Table"/>
          <p:cNvGraphicFramePr/>
          <p:nvPr/>
        </p:nvGraphicFramePr>
        <p:xfrm>
          <a:off x="470197" y="1689100"/>
          <a:ext cx="8464898" cy="444142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6098"/>
                <a:gridCol w="4226098"/>
              </a:tblGrid>
              <a:tr h="558800">
                <a:tc>
                  <a:txBody>
                    <a:bodyPr/>
                    <a:lstStyle/>
                    <a:p>
                      <a:pPr algn="l">
                        <a:defRPr b="0" sz="1800">
                          <a:solidFill>
                            <a:srgbClr val="000000"/>
                          </a:solidFill>
                        </a:defRPr>
                      </a:pPr>
                      <a:r>
                        <a:rPr b="1">
                          <a:solidFill>
                            <a:srgbClr val="FFFFFF"/>
                          </a:solidFill>
                        </a:rPr>
                        <a:t>MySQL
(Relational Model)</a:t>
                      </a:r>
                    </a:p>
                  </a:txBody>
                  <a:tcPr marL="0" marR="0" marT="0" marB="0" anchor="t" anchorCtr="0" horzOverflow="overflow"/>
                </a:tc>
                <a:tc>
                  <a:txBody>
                    <a:bodyPr/>
                    <a:lstStyle/>
                    <a:p>
                      <a:pPr algn="l">
                        <a:defRPr b="0" sz="1800">
                          <a:solidFill>
                            <a:srgbClr val="000000"/>
                          </a:solidFill>
                        </a:defRPr>
                      </a:pPr>
                      <a:r>
                        <a:rPr b="1">
                          <a:solidFill>
                            <a:srgbClr val="FFFFFF"/>
                          </a:solidFill>
                        </a:rPr>
                        <a:t>MongoDB
(Document Model)</a:t>
                      </a:r>
                    </a:p>
                  </a:txBody>
                  <a:tcPr marL="0" marR="0" marT="0" marB="0" anchor="t" anchorCtr="0" horzOverflow="overflow"/>
                </a:tc>
              </a:tr>
              <a:tr h="552846">
                <a:tc>
                  <a:txBody>
                    <a:bodyPr/>
                    <a:lstStyle/>
                    <a:p>
                      <a:pPr algn="l">
                        <a:defRPr sz="1800"/>
                      </a:pPr>
                      <a:r>
                        <a:t>Tables</a:t>
                      </a:r>
                    </a:p>
                  </a:txBody>
                  <a:tcPr marL="0" marR="0" marT="0" marB="0" anchor="t" anchorCtr="0" horzOverflow="overflow"/>
                </a:tc>
                <a:tc>
                  <a:txBody>
                    <a:bodyPr/>
                    <a:lstStyle/>
                    <a:p>
                      <a:pPr algn="l">
                        <a:defRPr sz="1800"/>
                      </a:pPr>
                      <a:r>
                        <a:t>Collections</a:t>
                      </a:r>
                    </a:p>
                  </a:txBody>
                  <a:tcPr marL="0" marR="0" marT="0" marB="0" anchor="t" anchorCtr="0" horzOverflow="overflow"/>
                </a:tc>
              </a:tr>
              <a:tr h="552846">
                <a:tc>
                  <a:txBody>
                    <a:bodyPr/>
                    <a:lstStyle/>
                    <a:p>
                      <a:pPr algn="l">
                        <a:defRPr sz="1800"/>
                      </a:pPr>
                      <a:r>
                        <a:t>Rows</a:t>
                      </a:r>
                    </a:p>
                  </a:txBody>
                  <a:tcPr marL="0" marR="0" marT="0" marB="0" anchor="t" anchorCtr="0" horzOverflow="overflow"/>
                </a:tc>
                <a:tc>
                  <a:txBody>
                    <a:bodyPr/>
                    <a:lstStyle/>
                    <a:p>
                      <a:pPr algn="l">
                        <a:defRPr sz="1800"/>
                      </a:pPr>
                      <a:r>
                        <a:t>Documents</a:t>
                      </a:r>
                    </a:p>
                  </a:txBody>
                  <a:tcPr marL="0" marR="0" marT="0" marB="0" anchor="t" anchorCtr="0" horzOverflow="overflow"/>
                </a:tc>
              </a:tr>
              <a:tr h="552846">
                <a:tc>
                  <a:txBody>
                    <a:bodyPr/>
                    <a:lstStyle/>
                    <a:p>
                      <a:pPr algn="l">
                        <a:defRPr sz="1800"/>
                      </a:pPr>
                      <a:r>
                        <a:t>Columns</a:t>
                      </a:r>
                    </a:p>
                  </a:txBody>
                  <a:tcPr marL="0" marR="0" marT="0" marB="0" anchor="t" anchorCtr="0" horzOverflow="overflow"/>
                </a:tc>
                <a:tc>
                  <a:txBody>
                    <a:bodyPr/>
                    <a:lstStyle/>
                    <a:p>
                      <a:pPr algn="l">
                        <a:defRPr sz="1800"/>
                      </a:pPr>
                      <a:r>
                        <a:t>Key/value pairs</a:t>
                      </a:r>
                    </a:p>
                  </a:txBody>
                  <a:tcPr marL="0" marR="0" marT="0" marB="0" anchor="t" anchorCtr="0" horzOverflow="overflow"/>
                </a:tc>
              </a:tr>
              <a:tr h="552846">
                <a:tc>
                  <a:txBody>
                    <a:bodyPr/>
                    <a:lstStyle/>
                    <a:p>
                      <a:pPr algn="l">
                        <a:defRPr sz="1800"/>
                      </a:pPr>
                      <a:r>
                        <a:t>Joins</a:t>
                      </a:r>
                    </a:p>
                  </a:txBody>
                  <a:tcPr marL="0" marR="0" marT="0" marB="0" anchor="t" anchorCtr="0" horzOverflow="overflow"/>
                </a:tc>
                <a:tc>
                  <a:txBody>
                    <a:bodyPr/>
                    <a:lstStyle/>
                    <a:p>
                      <a:pPr algn="l">
                        <a:defRPr sz="1800"/>
                      </a:pPr>
                      <a:r>
                        <a:t>Embedded documents, $lookup &amp; $graphLookup</a:t>
                      </a:r>
                    </a:p>
                  </a:txBody>
                  <a:tcPr marL="0" marR="0" marT="0" marB="0" anchor="t" anchorCtr="0" horzOverflow="overflow"/>
                </a:tc>
              </a:tr>
              <a:tr h="552846">
                <a:tc>
                  <a:txBody>
                    <a:bodyPr/>
                    <a:lstStyle/>
                    <a:p>
                      <a:pPr algn="l" defTabSz="457200">
                        <a:defRPr sz="1800"/>
                      </a:pPr>
                      <a:r>
                        <a:rPr sz="1600">
                          <a:latin typeface="+mj-lt"/>
                          <a:ea typeface="+mj-ea"/>
                          <a:cs typeface="+mj-cs"/>
                          <a:sym typeface="Helvetica"/>
                        </a:rPr>
                        <a:t>GROUP_BY</a:t>
                      </a:r>
                    </a:p>
                  </a:txBody>
                  <a:tcPr marL="0" marR="0" marT="0" marB="0" anchor="t" anchorCtr="0" horzOverflow="overflow"/>
                </a:tc>
                <a:tc>
                  <a:txBody>
                    <a:bodyPr/>
                    <a:lstStyle/>
                    <a:p>
                      <a:pPr algn="l" defTabSz="457200">
                        <a:defRPr sz="1800"/>
                      </a:pPr>
                      <a:r>
                        <a:rPr sz="1600">
                          <a:latin typeface="+mj-lt"/>
                          <a:ea typeface="+mj-ea"/>
                          <a:cs typeface="+mj-cs"/>
                          <a:sym typeface="Helvetica"/>
                        </a:rPr>
                        <a:t>Aggregation Pipeline</a:t>
                      </a:r>
                    </a:p>
                  </a:txBody>
                  <a:tcPr marL="0" marR="0" marT="0" marB="0" anchor="t" anchorCtr="0" horzOverflow="overflow"/>
                </a:tc>
              </a:tr>
              <a:tr h="552846">
                <a:tc>
                  <a:txBody>
                    <a:bodyPr/>
                    <a:lstStyle/>
                    <a:p>
                      <a:pPr algn="l" defTabSz="457200">
                        <a:defRPr sz="1800"/>
                      </a:pPr>
                      <a:r>
                        <a:rPr sz="1600">
                          <a:latin typeface="+mj-lt"/>
                          <a:ea typeface="+mj-ea"/>
                          <a:cs typeface="+mj-cs"/>
                          <a:sym typeface="Helvetica"/>
                        </a:rPr>
                        <a:t>ACID Transactions</a:t>
                      </a:r>
                    </a:p>
                  </a:txBody>
                  <a:tcPr marL="0" marR="0" marT="0" marB="0" anchor="t" anchorCtr="0" horzOverflow="overflow"/>
                </a:tc>
                <a:tc>
                  <a:txBody>
                    <a:bodyPr/>
                    <a:lstStyle/>
                    <a:p>
                      <a:pPr algn="l" defTabSz="457200">
                        <a:defRPr sz="1800"/>
                      </a:pPr>
                      <a:r>
                        <a:rPr sz="1600">
                          <a:latin typeface="+mj-lt"/>
                          <a:ea typeface="+mj-ea"/>
                          <a:cs typeface="+mj-cs"/>
                          <a:sym typeface="Helvetica"/>
                        </a:rPr>
                        <a:t>ACID Transactions</a:t>
                      </a:r>
                    </a:p>
                  </a:txBody>
                  <a:tcPr marL="0" marR="0" marT="0" marB="0" anchor="t" anchorCtr="0" horzOverflow="overflow"/>
                </a:tc>
              </a:tr>
              <a:tr h="552846">
                <a:tc>
                  <a:txBody>
                    <a:bodyPr/>
                    <a:lstStyle/>
                    <a:p>
                      <a:pPr algn="l" defTabSz="457200">
                        <a:defRPr sz="1800"/>
                      </a:pPr>
                      <a:r>
                        <a:rPr sz="1600">
                          <a:latin typeface="+mj-lt"/>
                          <a:ea typeface="+mj-ea"/>
                          <a:cs typeface="+mj-cs"/>
                          <a:sym typeface="Helvetica"/>
                        </a:rPr>
                        <a:t>Secondary Index</a:t>
                      </a:r>
                    </a:p>
                  </a:txBody>
                  <a:tcPr marL="0" marR="0" marT="0" marB="0" anchor="t" anchorCtr="0" horzOverflow="overflow"/>
                </a:tc>
                <a:tc>
                  <a:txBody>
                    <a:bodyPr/>
                    <a:lstStyle/>
                    <a:p>
                      <a:pPr algn="l" defTabSz="457200">
                        <a:defRPr sz="1800"/>
                      </a:pPr>
                      <a:r>
                        <a:rPr sz="1600">
                          <a:latin typeface="+mj-lt"/>
                          <a:ea typeface="+mj-ea"/>
                          <a:cs typeface="+mj-cs"/>
                          <a:sym typeface="Helvetica"/>
                        </a:rPr>
                        <a:t>Secondary Index</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Pictorial Presentation"/>
          <p:cNvSpPr txBox="1"/>
          <p:nvPr>
            <p:ph type="title"/>
          </p:nvPr>
        </p:nvSpPr>
        <p:spPr>
          <a:xfrm>
            <a:off x="457200" y="46038"/>
            <a:ext cx="8229600" cy="1143001"/>
          </a:xfrm>
          <a:prstGeom prst="rect">
            <a:avLst/>
          </a:prstGeom>
        </p:spPr>
        <p:txBody>
          <a:bodyPr/>
          <a:lstStyle/>
          <a:p>
            <a:pPr/>
            <a:r>
              <a:t>Pictorial Presentation</a:t>
            </a:r>
          </a:p>
        </p:txBody>
      </p:sp>
      <p:pic>
        <p:nvPicPr>
          <p:cNvPr id="166" name="Screen Shot 2018-09-02 at 14.18.20.png" descr="Screen Shot 2018-09-02 at 14.18.20.png"/>
          <p:cNvPicPr>
            <a:picLocks noChangeAspect="1"/>
          </p:cNvPicPr>
          <p:nvPr/>
        </p:nvPicPr>
        <p:blipFill>
          <a:blip r:embed="rId2">
            <a:extLst/>
          </a:blip>
          <a:stretch>
            <a:fillRect/>
          </a:stretch>
        </p:blipFill>
        <p:spPr>
          <a:xfrm>
            <a:off x="735930" y="1339850"/>
            <a:ext cx="7914075" cy="534704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Introduction : MangoDB"/>
          <p:cNvSpPr txBox="1"/>
          <p:nvPr>
            <p:ph type="title"/>
          </p:nvPr>
        </p:nvSpPr>
        <p:spPr>
          <a:prstGeom prst="rect">
            <a:avLst/>
          </a:prstGeom>
        </p:spPr>
        <p:txBody>
          <a:bodyPr/>
          <a:lstStyle/>
          <a:p>
            <a:pPr/>
            <a:r>
              <a:t>Introduction : MangoDB</a:t>
            </a:r>
          </a:p>
        </p:txBody>
      </p:sp>
      <p:sp>
        <p:nvSpPr>
          <p:cNvPr id="169" name="Document: „A record in a MongoDB collection and the basic unit of data in MongoDB. Documents look like JSON objects but exist as BSON“.…"/>
          <p:cNvSpPr txBox="1"/>
          <p:nvPr>
            <p:ph type="body" idx="1"/>
          </p:nvPr>
        </p:nvSpPr>
        <p:spPr>
          <a:prstGeom prst="rect">
            <a:avLst/>
          </a:prstGeom>
        </p:spPr>
        <p:txBody>
          <a:bodyPr/>
          <a:lstStyle/>
          <a:p>
            <a:pPr marL="0" indent="0" defTabSz="740663">
              <a:spcBef>
                <a:spcPts val="600"/>
              </a:spcBef>
              <a:buSzTx/>
              <a:buFontTx/>
              <a:buNone/>
              <a:defRPr sz="2592"/>
            </a:pPr>
            <a:r>
              <a:t>Document: „A record in a MongoDB collection and the basic unit of data in MongoDB. Documents look like JSON objects but exist as BSON“.</a:t>
            </a:r>
          </a:p>
          <a:p>
            <a:pPr marL="0" indent="0" defTabSz="740663">
              <a:spcBef>
                <a:spcPts val="600"/>
              </a:spcBef>
              <a:buSzTx/>
              <a:buFontTx/>
              <a:buNone/>
              <a:defRPr sz="2592"/>
            </a:pPr>
          </a:p>
          <a:p>
            <a:pPr marL="277749" indent="-277749" defTabSz="740663">
              <a:spcBef>
                <a:spcPts val="600"/>
              </a:spcBef>
              <a:defRPr sz="2592"/>
            </a:pPr>
            <a:r>
              <a:t>BSON</a:t>
            </a:r>
          </a:p>
          <a:p>
            <a:pPr marL="277749" indent="-277749" defTabSz="740663">
              <a:spcBef>
                <a:spcPts val="600"/>
              </a:spcBef>
              <a:buSzTx/>
              <a:buNone/>
              <a:defRPr sz="2592"/>
            </a:pPr>
            <a:r>
              <a:t>{</a:t>
            </a:r>
          </a:p>
          <a:p>
            <a:pPr marL="277749" indent="-277749" defTabSz="740663">
              <a:spcBef>
                <a:spcPts val="600"/>
              </a:spcBef>
              <a:buSzTx/>
              <a:buNone/>
              <a:defRPr sz="2592"/>
            </a:pPr>
            <a:r>
              <a:t>	“title“: “Article two“,</a:t>
            </a:r>
          </a:p>
          <a:p>
            <a:pPr marL="277749" indent="-277749" defTabSz="740663">
              <a:spcBef>
                <a:spcPts val="600"/>
              </a:spcBef>
              <a:buSzTx/>
              <a:buNone/>
              <a:defRPr sz="2592"/>
            </a:pPr>
            <a:r>
              <a:t>	“category“: “Education“,</a:t>
            </a:r>
          </a:p>
          <a:p>
            <a:pPr marL="277749" indent="-277749" defTabSz="740663">
              <a:spcBef>
                <a:spcPts val="600"/>
              </a:spcBef>
              <a:buSzTx/>
              <a:buNone/>
              <a:defRPr sz="2592"/>
            </a:pPr>
            <a:r>
              <a:t>    “body“: “this is the body“</a:t>
            </a:r>
          </a:p>
          <a:p>
            <a:pPr marL="277749" indent="-277749" defTabSz="740663">
              <a:spcBef>
                <a:spcPts val="600"/>
              </a:spcBef>
              <a:buSzTx/>
              <a:buNone/>
              <a:defRPr sz="2592"/>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What is NOSQL?"/>
          <p:cNvSpPr txBox="1"/>
          <p:nvPr>
            <p:ph type="title"/>
          </p:nvPr>
        </p:nvSpPr>
        <p:spPr>
          <a:prstGeom prst="rect">
            <a:avLst/>
          </a:prstGeom>
        </p:spPr>
        <p:txBody>
          <a:bodyPr/>
          <a:lstStyle/>
          <a:p>
            <a:pPr/>
            <a:r>
              <a:t>What is NOSQL?</a:t>
            </a:r>
          </a:p>
        </p:txBody>
      </p:sp>
      <p:sp>
        <p:nvSpPr>
          <p:cNvPr id="116" name="A variety of technologies that are alternatives to  Tables and Structured Query Language (SQL). Stands for Not Only SQL.…"/>
          <p:cNvSpPr txBox="1"/>
          <p:nvPr>
            <p:ph type="body" idx="1"/>
          </p:nvPr>
        </p:nvSpPr>
        <p:spPr>
          <a:prstGeom prst="rect">
            <a:avLst/>
          </a:prstGeom>
        </p:spPr>
        <p:txBody>
          <a:bodyPr/>
          <a:lstStyle/>
          <a:p>
            <a:pPr marL="0" indent="0" defTabSz="374904">
              <a:spcBef>
                <a:spcPts val="0"/>
              </a:spcBef>
              <a:buSzTx/>
              <a:buFontTx/>
              <a:buNone/>
              <a:defRPr sz="2378">
                <a:latin typeface="+mj-lt"/>
                <a:ea typeface="+mj-ea"/>
                <a:cs typeface="+mj-cs"/>
                <a:sym typeface="Helvetica"/>
              </a:defRPr>
            </a:pPr>
            <a:r>
              <a:t>A variety of technologies that are alternatives to  </a:t>
            </a:r>
            <a:r>
              <a:rPr b="1"/>
              <a:t>Tables</a:t>
            </a:r>
            <a:r>
              <a:t> and Structured Query Language (</a:t>
            </a:r>
            <a:r>
              <a:rPr b="1"/>
              <a:t>SQL</a:t>
            </a:r>
            <a:r>
              <a:t>). Stands for Not Only SQL.</a:t>
            </a:r>
          </a:p>
          <a:p>
            <a:pPr marL="0" indent="0" defTabSz="374904">
              <a:spcBef>
                <a:spcPts val="0"/>
              </a:spcBef>
              <a:buSzTx/>
              <a:buFontTx/>
              <a:buNone/>
              <a:defRPr sz="2378">
                <a:latin typeface="+mj-lt"/>
                <a:ea typeface="+mj-ea"/>
                <a:cs typeface="+mj-cs"/>
                <a:sym typeface="Helvetica"/>
              </a:defRPr>
            </a:pPr>
          </a:p>
          <a:p>
            <a:pPr marL="0" indent="0" defTabSz="374904">
              <a:spcBef>
                <a:spcPts val="0"/>
              </a:spcBef>
              <a:buSzTx/>
              <a:buFontTx/>
              <a:buNone/>
              <a:defRPr sz="2378">
                <a:latin typeface="+mj-lt"/>
                <a:ea typeface="+mj-ea"/>
                <a:cs typeface="+mj-cs"/>
                <a:sym typeface="Helvetica"/>
              </a:defRPr>
            </a:pPr>
            <a:r>
              <a:t>NoSQL is a </a:t>
            </a:r>
            <a:r>
              <a:rPr b="1"/>
              <a:t>non-relational database management systems</a:t>
            </a:r>
            <a:r>
              <a:t>, different from traditional relational database management systems in some significant ways. It is designed for distributed data stores where very large scale of data storing needs (for example Google or Facebook which collects terabits of data every day for their users). These type of data storing may </a:t>
            </a:r>
            <a:r>
              <a:rPr b="1"/>
              <a:t>not require fixed schema</a:t>
            </a:r>
            <a:r>
              <a:t>, </a:t>
            </a:r>
            <a:r>
              <a:rPr b="1"/>
              <a:t>avoid join operations</a:t>
            </a:r>
            <a:r>
              <a:t> and typically </a:t>
            </a:r>
            <a:r>
              <a:rPr b="1"/>
              <a:t>scale horizontally</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ocuments"/>
          <p:cNvSpPr txBox="1"/>
          <p:nvPr>
            <p:ph type="title"/>
          </p:nvPr>
        </p:nvSpPr>
        <p:spPr>
          <a:prstGeom prst="rect">
            <a:avLst/>
          </a:prstGeom>
        </p:spPr>
        <p:txBody>
          <a:bodyPr/>
          <a:lstStyle/>
          <a:p>
            <a:pPr/>
            <a:r>
              <a:t>Documents</a:t>
            </a:r>
          </a:p>
        </p:txBody>
      </p:sp>
      <p:sp>
        <p:nvSpPr>
          <p:cNvPr id="172" name="BSON is JSON saved binarily…"/>
          <p:cNvSpPr txBox="1"/>
          <p:nvPr>
            <p:ph type="body" idx="1"/>
          </p:nvPr>
        </p:nvSpPr>
        <p:spPr>
          <a:prstGeom prst="rect">
            <a:avLst/>
          </a:prstGeom>
        </p:spPr>
        <p:txBody>
          <a:bodyPr/>
          <a:lstStyle/>
          <a:p>
            <a:pPr/>
            <a:r>
              <a:t>BSON </a:t>
            </a:r>
            <a:r>
              <a:rPr b="1"/>
              <a:t>is JSON saved binarily</a:t>
            </a:r>
            <a:endParaRPr b="1"/>
          </a:p>
          <a:p>
            <a:pPr>
              <a:buSzTx/>
              <a:buNone/>
            </a:pPr>
            <a:r>
              <a:t>{</a:t>
            </a:r>
          </a:p>
          <a:p>
            <a:pPr>
              <a:buSzTx/>
              <a:buNone/>
            </a:pPr>
            <a:r>
              <a:t>	“title“: “Article two“,</a:t>
            </a:r>
          </a:p>
          <a:p>
            <a:pPr>
              <a:buSzTx/>
              <a:buNone/>
            </a:pPr>
            <a:r>
              <a:t>	“category“: “Education“,</a:t>
            </a:r>
          </a:p>
          <a:p>
            <a:pPr>
              <a:buSzTx/>
              <a:buNone/>
            </a:pPr>
            <a:r>
              <a:t>    “body“: “this is the body“</a:t>
            </a:r>
          </a:p>
          <a:p>
            <a:pPr>
              <a:buSzTx/>
              <a:buNone/>
            </a:pPr>
            <a:r>
              <a:t>}</a:t>
            </a:r>
          </a:p>
          <a:p>
            <a:pPr/>
            <a:r>
              <a:t>We do not have a JSON file, we have binary BSON file. Not human-readable.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prstGeom prst="rect">
            <a:avLst/>
          </a:prstGeom>
        </p:spPr>
        <p:txBody>
          <a:bodyPr/>
          <a:lstStyle/>
          <a:p>
            <a:pPr/>
            <a:r>
              <a:t>Documents </a:t>
            </a:r>
          </a:p>
        </p:txBody>
      </p:sp>
      <p:sp>
        <p:nvSpPr>
          <p:cNvPr id="175" name="Content Placeholder 2"/>
          <p:cNvSpPr txBox="1"/>
          <p:nvPr>
            <p:ph type="body" idx="1"/>
          </p:nvPr>
        </p:nvSpPr>
        <p:spPr>
          <a:xfrm>
            <a:off x="457200" y="1600200"/>
            <a:ext cx="8229600" cy="4853136"/>
          </a:xfrm>
          <a:prstGeom prst="rect">
            <a:avLst/>
          </a:prstGeom>
        </p:spPr>
        <p:txBody>
          <a:bodyPr/>
          <a:lstStyle/>
          <a:p>
            <a:pPr/>
            <a:r>
              <a:t>BSON </a:t>
            </a:r>
            <a:r>
              <a:rPr b="1"/>
              <a:t>is JSON saved binarily</a:t>
            </a:r>
            <a:endParaRPr b="1"/>
          </a:p>
          <a:p>
            <a:pPr>
              <a:buSzTx/>
              <a:buNone/>
            </a:pPr>
            <a:r>
              <a:t>{</a:t>
            </a:r>
          </a:p>
          <a:p>
            <a:pPr>
              <a:buSzTx/>
              <a:buNone/>
            </a:pPr>
            <a:r>
              <a:t>	“title“: “Article two“,</a:t>
            </a:r>
          </a:p>
          <a:p>
            <a:pPr>
              <a:buSzTx/>
              <a:buNone/>
            </a:pPr>
            <a:r>
              <a:t>	“category“: “Education“,</a:t>
            </a:r>
          </a:p>
          <a:p>
            <a:pPr>
              <a:buSzTx/>
              <a:buNone/>
            </a:pPr>
            <a:r>
              <a:t>    “body“: “this is the body“</a:t>
            </a:r>
          </a:p>
          <a:p>
            <a:pPr>
              <a:buSzTx/>
              <a:buNone/>
            </a:pPr>
            <a:r>
              <a:t>}</a:t>
            </a:r>
          </a:p>
          <a:p>
            <a:pPr/>
            <a:r>
              <a:t>We do not have a JSON file, we have binary BSON file. Not human-readable.</a:t>
            </a:r>
          </a:p>
        </p:txBody>
      </p:sp>
      <p:grpSp>
        <p:nvGrpSpPr>
          <p:cNvPr id="178" name="Rectangle 4"/>
          <p:cNvGrpSpPr/>
          <p:nvPr/>
        </p:nvGrpSpPr>
        <p:grpSpPr>
          <a:xfrm>
            <a:off x="1691679" y="1916832"/>
            <a:ext cx="6048674" cy="3240361"/>
            <a:chOff x="0" y="0"/>
            <a:chExt cx="6048672" cy="3240359"/>
          </a:xfrm>
        </p:grpSpPr>
        <p:sp>
          <p:nvSpPr>
            <p:cNvPr id="176" name="Rectangle"/>
            <p:cNvSpPr/>
            <p:nvPr/>
          </p:nvSpPr>
          <p:spPr>
            <a:xfrm>
              <a:off x="-1" y="0"/>
              <a:ext cx="6048674" cy="3240360"/>
            </a:xfrm>
            <a:prstGeom prst="rect">
              <a:avLst/>
            </a:prstGeom>
            <a:solidFill>
              <a:schemeClr val="accent1"/>
            </a:solidFill>
            <a:ln w="25400" cap="flat">
              <a:solidFill>
                <a:srgbClr val="3A5E8A"/>
              </a:solidFill>
              <a:prstDash val="solid"/>
              <a:round/>
            </a:ln>
            <a:effectLst>
              <a:outerShdw sx="100000" sy="100000" kx="0" ky="0" algn="b" rotWithShape="0" blurRad="63500" dist="0" dir="0">
                <a:srgbClr val="000000">
                  <a:alpha val="40000"/>
                </a:srgbClr>
              </a:outerShdw>
            </a:effectLst>
          </p:spPr>
          <p:txBody>
            <a:bodyPr wrap="square" lIns="45719" tIns="45719" rIns="45719" bIns="45719" numCol="1" anchor="ctr">
              <a:noAutofit/>
            </a:bodyPr>
            <a:lstStyle/>
            <a:p>
              <a:pPr algn="ctr">
                <a:defRPr sz="3600">
                  <a:solidFill>
                    <a:srgbClr val="FFFFFF"/>
                  </a:solidFill>
                </a:defRPr>
              </a:pPr>
            </a:p>
          </p:txBody>
        </p:sp>
        <p:sp>
          <p:nvSpPr>
            <p:cNvPr id="177" name="Each document is JSON which is saved as a BSON file."/>
            <p:cNvSpPr txBox="1"/>
            <p:nvPr/>
          </p:nvSpPr>
          <p:spPr>
            <a:xfrm>
              <a:off x="-1" y="774359"/>
              <a:ext cx="6048674" cy="169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600">
                  <a:solidFill>
                    <a:srgbClr val="FFFFFF"/>
                  </a:solidFill>
                </a:defRPr>
              </a:lvl1pPr>
            </a:lstStyle>
            <a:p>
              <a:pPr/>
              <a:r>
                <a:t>Each document is JSON which is saved as a BSON file.</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prstGeom prst="rect">
            <a:avLst/>
          </a:prstGeom>
        </p:spPr>
        <p:txBody>
          <a:bodyPr/>
          <a:lstStyle/>
          <a:p>
            <a:pPr/>
            <a:r>
              <a:t>Collections</a:t>
            </a:r>
          </a:p>
        </p:txBody>
      </p:sp>
      <p:sp>
        <p:nvSpPr>
          <p:cNvPr id="181" name="Content Placeholder 2"/>
          <p:cNvSpPr txBox="1"/>
          <p:nvPr>
            <p:ph type="body" idx="1"/>
          </p:nvPr>
        </p:nvSpPr>
        <p:spPr>
          <a:xfrm>
            <a:off x="457200" y="1600200"/>
            <a:ext cx="8229600" cy="4525963"/>
          </a:xfrm>
          <a:prstGeom prst="rect">
            <a:avLst/>
          </a:prstGeom>
        </p:spPr>
        <p:txBody>
          <a:bodyPr/>
          <a:lstStyle/>
          <a:p>
            <a:pPr/>
            <a:r>
              <a:t>Collection: A group of MongoDB documents. Typically, all documents in a collection have a similar related purpose.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prstGeom prst="rect">
            <a:avLst/>
          </a:prstGeom>
        </p:spPr>
        <p:txBody>
          <a:bodyPr/>
          <a:lstStyle/>
          <a:p>
            <a:pPr/>
            <a:r>
              <a:t>Collections</a:t>
            </a:r>
          </a:p>
        </p:txBody>
      </p:sp>
      <p:sp>
        <p:nvSpPr>
          <p:cNvPr id="184" name="Content Placeholder 2"/>
          <p:cNvSpPr txBox="1"/>
          <p:nvPr>
            <p:ph type="body" idx="1"/>
          </p:nvPr>
        </p:nvSpPr>
        <p:spPr>
          <a:xfrm>
            <a:off x="457200" y="1600200"/>
            <a:ext cx="8229600" cy="4525963"/>
          </a:xfrm>
          <a:prstGeom prst="rect">
            <a:avLst/>
          </a:prstGeom>
        </p:spPr>
        <p:txBody>
          <a:bodyPr/>
          <a:lstStyle/>
          <a:p>
            <a:pPr/>
            <a:r>
              <a:t>Collection: A group of MongoDB documents. Typically, all documents in a collection have a similar related purpose.</a:t>
            </a:r>
          </a:p>
        </p:txBody>
      </p:sp>
      <p:grpSp>
        <p:nvGrpSpPr>
          <p:cNvPr id="187" name="Rectangle 3"/>
          <p:cNvGrpSpPr/>
          <p:nvPr/>
        </p:nvGrpSpPr>
        <p:grpSpPr>
          <a:xfrm>
            <a:off x="3347863" y="3645024"/>
            <a:ext cx="2664297" cy="648073"/>
            <a:chOff x="0" y="0"/>
            <a:chExt cx="2664296" cy="648072"/>
          </a:xfrm>
        </p:grpSpPr>
        <p:sp>
          <p:nvSpPr>
            <p:cNvPr id="185"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p>
          </p:txBody>
        </p:sp>
        <p:sp>
          <p:nvSpPr>
            <p:cNvPr id="186" name="Collection: Users"/>
            <p:cNvSpPr txBox="1"/>
            <p:nvPr/>
          </p:nvSpPr>
          <p:spPr>
            <a:xfrm>
              <a:off x="-1" y="100516"/>
              <a:ext cx="2664298"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pPr/>
              <a:r>
                <a:t>Collection: Users</a:t>
              </a:r>
            </a:p>
          </p:txBody>
        </p:sp>
      </p:grpSp>
      <p:grpSp>
        <p:nvGrpSpPr>
          <p:cNvPr id="190" name="Rectangle 4"/>
          <p:cNvGrpSpPr/>
          <p:nvPr/>
        </p:nvGrpSpPr>
        <p:grpSpPr>
          <a:xfrm>
            <a:off x="323527" y="5085184"/>
            <a:ext cx="2664298" cy="648073"/>
            <a:chOff x="0" y="0"/>
            <a:chExt cx="2664296" cy="648072"/>
          </a:xfrm>
        </p:grpSpPr>
        <p:sp>
          <p:nvSpPr>
            <p:cNvPr id="188"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189" name="{name: ‘andrew‘}"/>
            <p:cNvSpPr txBox="1"/>
            <p:nvPr/>
          </p:nvSpPr>
          <p:spPr>
            <a:xfrm>
              <a:off x="-1" y="132266"/>
              <a:ext cx="2664298"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{name: ‘andrew‘}</a:t>
              </a:r>
            </a:p>
          </p:txBody>
        </p:sp>
      </p:grpSp>
      <p:grpSp>
        <p:nvGrpSpPr>
          <p:cNvPr id="193" name="Rectangle 5"/>
          <p:cNvGrpSpPr/>
          <p:nvPr/>
        </p:nvGrpSpPr>
        <p:grpSpPr>
          <a:xfrm>
            <a:off x="3275855" y="5949279"/>
            <a:ext cx="2664297" cy="648073"/>
            <a:chOff x="0" y="0"/>
            <a:chExt cx="2664296" cy="648072"/>
          </a:xfrm>
        </p:grpSpPr>
        <p:sp>
          <p:nvSpPr>
            <p:cNvPr id="191"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192" name="{name: ‘john‘}"/>
            <p:cNvSpPr txBox="1"/>
            <p:nvPr/>
          </p:nvSpPr>
          <p:spPr>
            <a:xfrm>
              <a:off x="-1" y="132266"/>
              <a:ext cx="2664298"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{name: ‘john‘}</a:t>
              </a:r>
            </a:p>
          </p:txBody>
        </p:sp>
      </p:grpSp>
      <p:grpSp>
        <p:nvGrpSpPr>
          <p:cNvPr id="196" name="Rectangle 6"/>
          <p:cNvGrpSpPr/>
          <p:nvPr/>
        </p:nvGrpSpPr>
        <p:grpSpPr>
          <a:xfrm>
            <a:off x="6300192" y="5085184"/>
            <a:ext cx="2664297" cy="648073"/>
            <a:chOff x="0" y="0"/>
            <a:chExt cx="2664296" cy="648072"/>
          </a:xfrm>
        </p:grpSpPr>
        <p:sp>
          <p:nvSpPr>
            <p:cNvPr id="194"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195" name="{name: ‘kelly‘}"/>
            <p:cNvSpPr txBox="1"/>
            <p:nvPr/>
          </p:nvSpPr>
          <p:spPr>
            <a:xfrm>
              <a:off x="-1" y="132266"/>
              <a:ext cx="2664298"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{name: ‘kelly‘}</a:t>
              </a:r>
            </a:p>
          </p:txBody>
        </p:sp>
      </p:grpSp>
      <p:sp>
        <p:nvSpPr>
          <p:cNvPr id="200" name="Straight Arrow Connector 8"/>
          <p:cNvSpPr/>
          <p:nvPr/>
        </p:nvSpPr>
        <p:spPr>
          <a:xfrm>
            <a:off x="2362821" y="4305820"/>
            <a:ext cx="1609994" cy="766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sp>
        <p:nvSpPr>
          <p:cNvPr id="201" name="Straight Arrow Connector 10"/>
          <p:cNvSpPr/>
          <p:nvPr/>
        </p:nvSpPr>
        <p:spPr>
          <a:xfrm>
            <a:off x="4618526" y="4305820"/>
            <a:ext cx="50963" cy="1630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sp>
        <p:nvSpPr>
          <p:cNvPr id="202" name="Straight Arrow Connector 12"/>
          <p:cNvSpPr/>
          <p:nvPr/>
        </p:nvSpPr>
        <p:spPr>
          <a:xfrm>
            <a:off x="5370371" y="4305820"/>
            <a:ext cx="1571661" cy="766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4A7EBB"/>
            </a:solidFill>
            <a:tailEnd type="triangle"/>
          </a:ln>
        </p:spPr>
        <p:txBody>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prstGeom prst="rect">
            <a:avLst/>
          </a:prstGeom>
        </p:spPr>
        <p:txBody>
          <a:bodyPr/>
          <a:lstStyle/>
          <a:p>
            <a:pPr/>
            <a:r>
              <a:t>Collections</a:t>
            </a:r>
          </a:p>
        </p:txBody>
      </p:sp>
      <p:grpSp>
        <p:nvGrpSpPr>
          <p:cNvPr id="207" name="Rectangle 3"/>
          <p:cNvGrpSpPr/>
          <p:nvPr/>
        </p:nvGrpSpPr>
        <p:grpSpPr>
          <a:xfrm>
            <a:off x="2267743" y="3573016"/>
            <a:ext cx="2664297" cy="648073"/>
            <a:chOff x="0" y="0"/>
            <a:chExt cx="2664296" cy="648072"/>
          </a:xfrm>
        </p:grpSpPr>
        <p:sp>
          <p:nvSpPr>
            <p:cNvPr id="205"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p>
          </p:txBody>
        </p:sp>
        <p:sp>
          <p:nvSpPr>
            <p:cNvPr id="206" name="Collection: Users"/>
            <p:cNvSpPr txBox="1"/>
            <p:nvPr/>
          </p:nvSpPr>
          <p:spPr>
            <a:xfrm>
              <a:off x="-1" y="100516"/>
              <a:ext cx="2664298"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pPr/>
              <a:r>
                <a:t>Collection: Users</a:t>
              </a:r>
            </a:p>
          </p:txBody>
        </p:sp>
      </p:grpSp>
      <p:grpSp>
        <p:nvGrpSpPr>
          <p:cNvPr id="210" name="Rectangle 4"/>
          <p:cNvGrpSpPr/>
          <p:nvPr/>
        </p:nvGrpSpPr>
        <p:grpSpPr>
          <a:xfrm>
            <a:off x="179511" y="4581128"/>
            <a:ext cx="2664298" cy="648073"/>
            <a:chOff x="0" y="0"/>
            <a:chExt cx="2664296" cy="648072"/>
          </a:xfrm>
        </p:grpSpPr>
        <p:sp>
          <p:nvSpPr>
            <p:cNvPr id="208"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209" name="{name: ‘andrew‘}"/>
            <p:cNvSpPr txBox="1"/>
            <p:nvPr/>
          </p:nvSpPr>
          <p:spPr>
            <a:xfrm>
              <a:off x="-1" y="132266"/>
              <a:ext cx="2664298"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{name: ‘andrew‘}</a:t>
              </a:r>
            </a:p>
          </p:txBody>
        </p:sp>
      </p:grpSp>
      <p:grpSp>
        <p:nvGrpSpPr>
          <p:cNvPr id="213" name="Rectangle 5"/>
          <p:cNvGrpSpPr/>
          <p:nvPr/>
        </p:nvGrpSpPr>
        <p:grpSpPr>
          <a:xfrm>
            <a:off x="1331639" y="5949279"/>
            <a:ext cx="2664298" cy="648073"/>
            <a:chOff x="0" y="0"/>
            <a:chExt cx="2664296" cy="648072"/>
          </a:xfrm>
        </p:grpSpPr>
        <p:sp>
          <p:nvSpPr>
            <p:cNvPr id="211"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212" name="{name: ‘kelly‘}"/>
            <p:cNvSpPr txBox="1"/>
            <p:nvPr/>
          </p:nvSpPr>
          <p:spPr>
            <a:xfrm>
              <a:off x="-1" y="132266"/>
              <a:ext cx="2664298"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{name: ‘kelly‘}</a:t>
              </a:r>
            </a:p>
          </p:txBody>
        </p:sp>
      </p:grpSp>
      <p:grpSp>
        <p:nvGrpSpPr>
          <p:cNvPr id="216" name="Rectangle 6"/>
          <p:cNvGrpSpPr/>
          <p:nvPr/>
        </p:nvGrpSpPr>
        <p:grpSpPr>
          <a:xfrm>
            <a:off x="3419871" y="5013176"/>
            <a:ext cx="2376265" cy="648073"/>
            <a:chOff x="0" y="0"/>
            <a:chExt cx="2376264" cy="648072"/>
          </a:xfrm>
        </p:grpSpPr>
        <p:sp>
          <p:nvSpPr>
            <p:cNvPr id="214" name="Rectangle"/>
            <p:cNvSpPr/>
            <p:nvPr/>
          </p:nvSpPr>
          <p:spPr>
            <a:xfrm>
              <a:off x="-1" y="-1"/>
              <a:ext cx="2376266"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215" name="{name: ‘john‘}"/>
            <p:cNvSpPr txBox="1"/>
            <p:nvPr/>
          </p:nvSpPr>
          <p:spPr>
            <a:xfrm>
              <a:off x="-1" y="132266"/>
              <a:ext cx="2376266"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{name: ‘john‘}</a:t>
              </a:r>
            </a:p>
          </p:txBody>
        </p:sp>
      </p:grpSp>
      <p:sp>
        <p:nvSpPr>
          <p:cNvPr id="236" name="Straight Arrow Connector 8"/>
          <p:cNvSpPr/>
          <p:nvPr/>
        </p:nvSpPr>
        <p:spPr>
          <a:xfrm>
            <a:off x="2209184" y="4233812"/>
            <a:ext cx="693132" cy="334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sp>
        <p:nvSpPr>
          <p:cNvPr id="237" name="Straight Arrow Connector 10"/>
          <p:cNvSpPr/>
          <p:nvPr/>
        </p:nvSpPr>
        <p:spPr>
          <a:xfrm>
            <a:off x="2796441" y="4233812"/>
            <a:ext cx="670788" cy="1702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sp>
        <p:nvSpPr>
          <p:cNvPr id="238" name="Straight Arrow Connector 12"/>
          <p:cNvSpPr/>
          <p:nvPr/>
        </p:nvSpPr>
        <p:spPr>
          <a:xfrm>
            <a:off x="3835624" y="4233812"/>
            <a:ext cx="536665" cy="766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4A7EBB"/>
            </a:solidFill>
            <a:tailEnd type="triangle"/>
          </a:ln>
        </p:spPr>
        <p:txBody>
          <a:bodyPr/>
          <a:lstStyle/>
          <a:p>
            <a:pPr/>
          </a:p>
        </p:txBody>
      </p:sp>
      <p:grpSp>
        <p:nvGrpSpPr>
          <p:cNvPr id="222" name="Rectangle 16"/>
          <p:cNvGrpSpPr/>
          <p:nvPr/>
        </p:nvGrpSpPr>
        <p:grpSpPr>
          <a:xfrm>
            <a:off x="4211959" y="1556791"/>
            <a:ext cx="2664298" cy="648074"/>
            <a:chOff x="0" y="0"/>
            <a:chExt cx="2664296" cy="648072"/>
          </a:xfrm>
        </p:grpSpPr>
        <p:sp>
          <p:nvSpPr>
            <p:cNvPr id="220" name="Rectangle"/>
            <p:cNvSpPr/>
            <p:nvPr/>
          </p:nvSpPr>
          <p:spPr>
            <a:xfrm>
              <a:off x="-1" y="-1"/>
              <a:ext cx="2664298"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2400" u="sng">
                  <a:solidFill>
                    <a:srgbClr val="FFFFFF"/>
                  </a:solidFill>
                </a:defRPr>
              </a:pPr>
            </a:p>
          </p:txBody>
        </p:sp>
        <p:sp>
          <p:nvSpPr>
            <p:cNvPr id="221" name="Database: Shop"/>
            <p:cNvSpPr txBox="1"/>
            <p:nvPr/>
          </p:nvSpPr>
          <p:spPr>
            <a:xfrm>
              <a:off x="-1" y="100516"/>
              <a:ext cx="2664298"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u="sng">
                  <a:solidFill>
                    <a:srgbClr val="FFFFFF"/>
                  </a:solidFill>
                </a:defRPr>
              </a:lvl1pPr>
            </a:lstStyle>
            <a:p>
              <a:pPr/>
              <a:r>
                <a:t>Database: Shop</a:t>
              </a:r>
            </a:p>
          </p:txBody>
        </p:sp>
      </p:grpSp>
      <p:grpSp>
        <p:nvGrpSpPr>
          <p:cNvPr id="225" name="Rectangle 23"/>
          <p:cNvGrpSpPr/>
          <p:nvPr/>
        </p:nvGrpSpPr>
        <p:grpSpPr>
          <a:xfrm>
            <a:off x="6046068" y="3383466"/>
            <a:ext cx="2664297" cy="802641"/>
            <a:chOff x="0" y="0"/>
            <a:chExt cx="2664296" cy="802640"/>
          </a:xfrm>
        </p:grpSpPr>
        <p:sp>
          <p:nvSpPr>
            <p:cNvPr id="223" name="Rectangle"/>
            <p:cNvSpPr/>
            <p:nvPr/>
          </p:nvSpPr>
          <p:spPr>
            <a:xfrm>
              <a:off x="0" y="77283"/>
              <a:ext cx="2664297" cy="64807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p>
          </p:txBody>
        </p:sp>
        <p:sp>
          <p:nvSpPr>
            <p:cNvPr id="224" name="Collection: Products"/>
            <p:cNvSpPr txBox="1"/>
            <p:nvPr/>
          </p:nvSpPr>
          <p:spPr>
            <a:xfrm>
              <a:off x="0" y="-1"/>
              <a:ext cx="2664297"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pPr/>
              <a:r>
                <a:t>Collection: Products</a:t>
              </a:r>
            </a:p>
          </p:txBody>
        </p:sp>
      </p:grpSp>
      <p:sp>
        <p:nvSpPr>
          <p:cNvPr id="239" name="Straight Arrow Connector 28"/>
          <p:cNvSpPr/>
          <p:nvPr/>
        </p:nvSpPr>
        <p:spPr>
          <a:xfrm>
            <a:off x="3924601" y="2217588"/>
            <a:ext cx="1294774" cy="1342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sp>
        <p:nvSpPr>
          <p:cNvPr id="240" name="Straight Arrow Connector 29"/>
          <p:cNvSpPr/>
          <p:nvPr/>
        </p:nvSpPr>
        <p:spPr>
          <a:xfrm>
            <a:off x="5868514" y="2217588"/>
            <a:ext cx="1123106" cy="1165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4A7EBB"/>
            </a:solidFill>
            <a:tailEnd type="triangle"/>
          </a:ln>
        </p:spPr>
        <p:txBody>
          <a:bodyPr/>
          <a:lstStyle/>
          <a:p>
            <a:pPr/>
          </a:p>
        </p:txBody>
      </p:sp>
      <p:grpSp>
        <p:nvGrpSpPr>
          <p:cNvPr id="230" name="Rectangle 33"/>
          <p:cNvGrpSpPr/>
          <p:nvPr/>
        </p:nvGrpSpPr>
        <p:grpSpPr>
          <a:xfrm>
            <a:off x="6622132" y="5751222"/>
            <a:ext cx="2304257" cy="675641"/>
            <a:chOff x="0" y="0"/>
            <a:chExt cx="2304256" cy="675640"/>
          </a:xfrm>
        </p:grpSpPr>
        <p:sp>
          <p:nvSpPr>
            <p:cNvPr id="228" name="Rectangle"/>
            <p:cNvSpPr/>
            <p:nvPr/>
          </p:nvSpPr>
          <p:spPr>
            <a:xfrm>
              <a:off x="0" y="13783"/>
              <a:ext cx="2304257" cy="64807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229" name="{madeby: ‘kelly‘, sum: 120}"/>
            <p:cNvSpPr txBox="1"/>
            <p:nvPr/>
          </p:nvSpPr>
          <p:spPr>
            <a:xfrm>
              <a:off x="0" y="-1"/>
              <a:ext cx="2304257"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{madeby: ‘kelly‘, sum: 120}</a:t>
              </a:r>
            </a:p>
          </p:txBody>
        </p:sp>
      </p:grpSp>
      <p:grpSp>
        <p:nvGrpSpPr>
          <p:cNvPr id="233" name="Rectangle 36"/>
          <p:cNvGrpSpPr/>
          <p:nvPr/>
        </p:nvGrpSpPr>
        <p:grpSpPr>
          <a:xfrm>
            <a:off x="6156176" y="4783368"/>
            <a:ext cx="2304257" cy="675641"/>
            <a:chOff x="0" y="0"/>
            <a:chExt cx="2304256" cy="675640"/>
          </a:xfrm>
        </p:grpSpPr>
        <p:sp>
          <p:nvSpPr>
            <p:cNvPr id="231" name="Rectangle"/>
            <p:cNvSpPr/>
            <p:nvPr/>
          </p:nvSpPr>
          <p:spPr>
            <a:xfrm>
              <a:off x="0" y="13783"/>
              <a:ext cx="2304257" cy="64807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2000" u="sng">
                  <a:solidFill>
                    <a:srgbClr val="FFFFFF"/>
                  </a:solidFill>
                </a:defRPr>
              </a:pPr>
            </a:p>
          </p:txBody>
        </p:sp>
        <p:sp>
          <p:nvSpPr>
            <p:cNvPr id="232" name="{madeby: ‘john‘, sum: 100}"/>
            <p:cNvSpPr txBox="1"/>
            <p:nvPr/>
          </p:nvSpPr>
          <p:spPr>
            <a:xfrm>
              <a:off x="0" y="-1"/>
              <a:ext cx="2304257"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u="sng">
                  <a:solidFill>
                    <a:srgbClr val="FFFFFF"/>
                  </a:solidFill>
                </a:defRPr>
              </a:lvl1pPr>
            </a:lstStyle>
            <a:p>
              <a:pPr/>
              <a:r>
                <a:t>{madeby: ‘john‘, sum: 100}</a:t>
              </a:r>
            </a:p>
          </p:txBody>
        </p:sp>
      </p:grpSp>
      <p:sp>
        <p:nvSpPr>
          <p:cNvPr id="241" name="Straight Arrow Connector 38"/>
          <p:cNvSpPr/>
          <p:nvPr/>
        </p:nvSpPr>
        <p:spPr>
          <a:xfrm>
            <a:off x="7325976" y="4185947"/>
            <a:ext cx="31255" cy="597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sp>
        <p:nvSpPr>
          <p:cNvPr id="242" name="Straight Arrow Connector 40"/>
          <p:cNvSpPr/>
          <p:nvPr/>
        </p:nvSpPr>
        <p:spPr>
          <a:xfrm>
            <a:off x="8239252" y="4142548"/>
            <a:ext cx="834904" cy="1608675"/>
          </a:xfrm>
          <a:custGeom>
            <a:avLst/>
            <a:gdLst/>
            <a:ahLst/>
            <a:cxnLst>
              <a:cxn ang="0">
                <a:pos x="wd2" y="hd2"/>
              </a:cxn>
              <a:cxn ang="5400000">
                <a:pos x="wd2" y="hd2"/>
              </a:cxn>
              <a:cxn ang="10800000">
                <a:pos x="wd2" y="hd2"/>
              </a:cxn>
              <a:cxn ang="16200000">
                <a:pos x="wd2" y="hd2"/>
              </a:cxn>
            </a:cxnLst>
            <a:rect l="0" t="0" r="r" b="b"/>
            <a:pathLst>
              <a:path w="16682" h="21600" fill="norm" stroke="1" extrusionOk="0">
                <a:moveTo>
                  <a:pt x="9412" y="0"/>
                </a:moveTo>
                <a:cubicBezTo>
                  <a:pt x="21600" y="4650"/>
                  <a:pt x="18463" y="11850"/>
                  <a:pt x="0" y="21600"/>
                </a:cubicBezTo>
              </a:path>
            </a:pathLst>
          </a:custGeom>
          <a:ln>
            <a:solidFill>
              <a:srgbClr val="4A7EBB"/>
            </a:solidFill>
            <a:tailEnd type="triangle"/>
          </a:ln>
        </p:spPr>
        <p:txBody>
          <a:bodyP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prstGeom prst="rect">
            <a:avLst/>
          </a:prstGeom>
        </p:spPr>
        <p:txBody>
          <a:bodyPr/>
          <a:lstStyle>
            <a:lvl1pPr defTabSz="740663">
              <a:defRPr sz="3564"/>
            </a:lvl1pPr>
          </a:lstStyle>
          <a:p>
            <a:pPr/>
            <a:r>
              <a:t>Biggest difference between SQL and MongoDB</a:t>
            </a:r>
          </a:p>
        </p:txBody>
      </p:sp>
      <p:grpSp>
        <p:nvGrpSpPr>
          <p:cNvPr id="247" name="Rectangle 3"/>
          <p:cNvGrpSpPr/>
          <p:nvPr/>
        </p:nvGrpSpPr>
        <p:grpSpPr>
          <a:xfrm>
            <a:off x="1115615" y="3933056"/>
            <a:ext cx="2520282" cy="1656185"/>
            <a:chOff x="0" y="0"/>
            <a:chExt cx="2520280" cy="1656183"/>
          </a:xfrm>
        </p:grpSpPr>
        <p:sp>
          <p:nvSpPr>
            <p:cNvPr id="245" name="Rectangle"/>
            <p:cNvSpPr/>
            <p:nvPr/>
          </p:nvSpPr>
          <p:spPr>
            <a:xfrm>
              <a:off x="-1" y="0"/>
              <a:ext cx="2520282" cy="165618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3200">
                  <a:solidFill>
                    <a:srgbClr val="FFFFFF"/>
                  </a:solidFill>
                </a:defRPr>
              </a:pPr>
            </a:p>
          </p:txBody>
        </p:sp>
        <p:sp>
          <p:nvSpPr>
            <p:cNvPr id="246" name="JOINS"/>
            <p:cNvSpPr txBox="1"/>
            <p:nvPr/>
          </p:nvSpPr>
          <p:spPr>
            <a:xfrm>
              <a:off x="-1" y="547422"/>
              <a:ext cx="2520282" cy="561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JOINS</a:t>
              </a:r>
            </a:p>
          </p:txBody>
        </p:sp>
      </p:grpSp>
      <p:grpSp>
        <p:nvGrpSpPr>
          <p:cNvPr id="250" name="Rectangle 4"/>
          <p:cNvGrpSpPr/>
          <p:nvPr/>
        </p:nvGrpSpPr>
        <p:grpSpPr>
          <a:xfrm>
            <a:off x="5364088" y="3933056"/>
            <a:ext cx="2520281" cy="1656185"/>
            <a:chOff x="0" y="0"/>
            <a:chExt cx="2520280" cy="1656183"/>
          </a:xfrm>
        </p:grpSpPr>
        <p:sp>
          <p:nvSpPr>
            <p:cNvPr id="248" name="Rectangle"/>
            <p:cNvSpPr/>
            <p:nvPr/>
          </p:nvSpPr>
          <p:spPr>
            <a:xfrm>
              <a:off x="-1" y="0"/>
              <a:ext cx="2520282" cy="165618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3200">
                  <a:solidFill>
                    <a:srgbClr val="FFFFFF"/>
                  </a:solidFill>
                </a:defRPr>
              </a:pPr>
            </a:p>
          </p:txBody>
        </p:sp>
        <p:sp>
          <p:nvSpPr>
            <p:cNvPr id="249" name="REFERENCES"/>
            <p:cNvSpPr txBox="1"/>
            <p:nvPr/>
          </p:nvSpPr>
          <p:spPr>
            <a:xfrm>
              <a:off x="-1" y="547422"/>
              <a:ext cx="2520282" cy="561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REFERENCES</a:t>
              </a:r>
            </a:p>
          </p:txBody>
        </p:sp>
      </p:grpSp>
      <p:sp>
        <p:nvSpPr>
          <p:cNvPr id="251" name="TextBox 5"/>
          <p:cNvSpPr txBox="1"/>
          <p:nvPr/>
        </p:nvSpPr>
        <p:spPr>
          <a:xfrm>
            <a:off x="2051719" y="3068959"/>
            <a:ext cx="864504"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lvl1pPr>
          </a:lstStyle>
          <a:p>
            <a:pPr/>
            <a:r>
              <a:t>SQL</a:t>
            </a:r>
          </a:p>
        </p:txBody>
      </p:sp>
      <p:sp>
        <p:nvSpPr>
          <p:cNvPr id="252" name="TextBox 6"/>
          <p:cNvSpPr txBox="1"/>
          <p:nvPr/>
        </p:nvSpPr>
        <p:spPr>
          <a:xfrm>
            <a:off x="5580112" y="3068959"/>
            <a:ext cx="193762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lvl1pPr>
          </a:lstStyle>
          <a:p>
            <a:pPr/>
            <a:r>
              <a:t>MongoDB</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prstGeom prst="rect">
            <a:avLst/>
          </a:prstGeom>
        </p:spPr>
        <p:txBody>
          <a:bodyPr/>
          <a:lstStyle/>
          <a:p>
            <a:pPr/>
            <a:r>
              <a:t>Installation : MongoDB</a:t>
            </a:r>
          </a:p>
        </p:txBody>
      </p:sp>
      <p:sp>
        <p:nvSpPr>
          <p:cNvPr id="255" name="Content Placeholder 2"/>
          <p:cNvSpPr txBox="1"/>
          <p:nvPr>
            <p:ph type="body" idx="1"/>
          </p:nvPr>
        </p:nvSpPr>
        <p:spPr>
          <a:xfrm>
            <a:off x="457200" y="1600200"/>
            <a:ext cx="8229600" cy="4525963"/>
          </a:xfrm>
          <a:prstGeom prst="rect">
            <a:avLst/>
          </a:prstGeom>
        </p:spPr>
        <p:txBody>
          <a:bodyPr/>
          <a:lstStyle/>
          <a:p>
            <a:pPr/>
            <a:r>
              <a:t>sudo apt-get update</a:t>
            </a:r>
          </a:p>
          <a:p>
            <a:pPr/>
            <a:r>
              <a:t>sudo apt-get install –y mongodb-org</a:t>
            </a:r>
          </a:p>
          <a:p>
            <a:pPr/>
            <a:r>
              <a:t>sudo systemctl start mongod</a:t>
            </a:r>
          </a:p>
          <a:p>
            <a:pPr/>
            <a:r>
              <a:t>sudo systemctl status mongod</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prstGeom prst="rect">
            <a:avLst/>
          </a:prstGeom>
        </p:spPr>
        <p:txBody>
          <a:bodyPr/>
          <a:lstStyle/>
          <a:p>
            <a:pPr/>
            <a:r>
              <a:t>Data-Types</a:t>
            </a:r>
          </a:p>
        </p:txBody>
      </p:sp>
      <p:pic>
        <p:nvPicPr>
          <p:cNvPr id="258" name="Picture 2" descr="Picture 2"/>
          <p:cNvPicPr>
            <a:picLocks noChangeAspect="1"/>
          </p:cNvPicPr>
          <p:nvPr/>
        </p:nvPicPr>
        <p:blipFill>
          <a:blip r:embed="rId2">
            <a:extLst/>
          </a:blip>
          <a:stretch>
            <a:fillRect/>
          </a:stretch>
        </p:blipFill>
        <p:spPr>
          <a:xfrm>
            <a:off x="395536" y="1772816"/>
            <a:ext cx="8532440" cy="4759388"/>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Mongo Shell"/>
          <p:cNvSpPr txBox="1"/>
          <p:nvPr>
            <p:ph type="title"/>
          </p:nvPr>
        </p:nvSpPr>
        <p:spPr>
          <a:prstGeom prst="rect">
            <a:avLst/>
          </a:prstGeom>
        </p:spPr>
        <p:txBody>
          <a:bodyPr/>
          <a:lstStyle/>
          <a:p>
            <a:pPr/>
            <a:r>
              <a:t>Mongo Shell</a:t>
            </a:r>
          </a:p>
        </p:txBody>
      </p:sp>
      <p:sp>
        <p:nvSpPr>
          <p:cNvPr id="261" name="Let Create Database, Collection, Document and play with some function/queries…"/>
          <p:cNvSpPr txBox="1"/>
          <p:nvPr>
            <p:ph type="body" idx="1"/>
          </p:nvPr>
        </p:nvSpPr>
        <p:spPr>
          <a:prstGeom prst="rect">
            <a:avLst/>
          </a:prstGeom>
        </p:spPr>
        <p:txBody>
          <a:bodyPr/>
          <a:lstStyle>
            <a:lvl1pPr marL="0" indent="0">
              <a:buSzTx/>
              <a:buFontTx/>
              <a:buNone/>
            </a:lvl1pPr>
          </a:lstStyle>
          <a:p>
            <a:pPr/>
            <a:r>
              <a:t>Let Create Database, Collection, Document and play with some function/queries…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prstGeom prst="rect">
            <a:avLst/>
          </a:prstGeom>
        </p:spPr>
        <p:txBody>
          <a:bodyPr/>
          <a:lstStyle/>
          <a:p>
            <a:pPr/>
            <a:r>
              <a:t>Quiz</a:t>
            </a:r>
          </a:p>
        </p:txBody>
      </p:sp>
      <p:sp>
        <p:nvSpPr>
          <p:cNvPr id="264" name="Content Placeholder 2"/>
          <p:cNvSpPr txBox="1"/>
          <p:nvPr>
            <p:ph type="body" idx="1"/>
          </p:nvPr>
        </p:nvSpPr>
        <p:spPr>
          <a:xfrm>
            <a:off x="457200" y="1600200"/>
            <a:ext cx="8229600" cy="4525963"/>
          </a:xfrm>
          <a:prstGeom prst="rect">
            <a:avLst/>
          </a:prstGeom>
        </p:spPr>
        <p:txBody>
          <a:bodyPr/>
          <a:lstStyle/>
          <a:p>
            <a:pPr marL="514350" indent="-514350">
              <a:buFontTx/>
              <a:buAutoNum type="arabicPeriod" startAt="1"/>
            </a:pPr>
            <a:r>
              <a:t>How do we access the shell?</a:t>
            </a:r>
          </a:p>
          <a:p>
            <a:pPr marL="514350" indent="-514350">
              <a:buFontTx/>
              <a:buAutoNum type="arabicPeriod" startAt="1"/>
            </a:pPr>
          </a:p>
          <a:p>
            <a:pPr marL="514350" indent="-514350">
              <a:buSzTx/>
              <a:buNone/>
            </a:pPr>
            <a:r>
              <a:t>A:   by typing ‘mongodb‘</a:t>
            </a:r>
          </a:p>
          <a:p>
            <a:pPr marL="514350" indent="-514350">
              <a:buSzTx/>
              <a:buNone/>
            </a:pPr>
            <a:r>
              <a:t>B:   by typing ‘mongo‘</a:t>
            </a:r>
          </a:p>
          <a:p>
            <a:pPr marL="514350" indent="-514350">
              <a:buSzTx/>
              <a:buNone/>
            </a:pPr>
            <a:r>
              <a:t>C:   by loading the browser</a:t>
            </a:r>
          </a:p>
          <a:p>
            <a:pPr marL="514350" indent="-514350">
              <a:buSzTx/>
              <a:buNone/>
            </a:pPr>
            <a:r>
              <a:t>D:   by typing ‘mongo start‘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Why NoSQL?"/>
          <p:cNvSpPr txBox="1"/>
          <p:nvPr>
            <p:ph type="title"/>
          </p:nvPr>
        </p:nvSpPr>
        <p:spPr>
          <a:xfrm>
            <a:off x="457200" y="-4762"/>
            <a:ext cx="8229600" cy="1143001"/>
          </a:xfrm>
          <a:prstGeom prst="rect">
            <a:avLst/>
          </a:prstGeom>
        </p:spPr>
        <p:txBody>
          <a:bodyPr/>
          <a:lstStyle/>
          <a:p>
            <a:pPr/>
            <a:r>
              <a:t>Why NoSQL?</a:t>
            </a:r>
          </a:p>
        </p:txBody>
      </p:sp>
      <p:sp>
        <p:nvSpPr>
          <p:cNvPr id="119" name="In today’s time data is becoming easier to access and capture through third parties such as Facebook, Google+ and others.…"/>
          <p:cNvSpPr txBox="1"/>
          <p:nvPr>
            <p:ph type="body" sz="half" idx="1"/>
          </p:nvPr>
        </p:nvSpPr>
        <p:spPr>
          <a:xfrm>
            <a:off x="469900" y="1028700"/>
            <a:ext cx="8579198" cy="2774703"/>
          </a:xfrm>
          <a:prstGeom prst="rect">
            <a:avLst/>
          </a:prstGeom>
        </p:spPr>
        <p:txBody>
          <a:bodyPr/>
          <a:lstStyle/>
          <a:p>
            <a:pPr marL="0" indent="0" defTabSz="457200">
              <a:spcBef>
                <a:spcPts val="0"/>
              </a:spcBef>
              <a:buSzTx/>
              <a:buFontTx/>
              <a:buNone/>
              <a:defRPr sz="1700">
                <a:latin typeface="+mj-lt"/>
                <a:ea typeface="+mj-ea"/>
                <a:cs typeface="+mj-cs"/>
                <a:sym typeface="Helvetica"/>
              </a:defRPr>
            </a:pPr>
            <a:r>
              <a:t>In today’s time data is becoming easier to access and capture through third parties such as Facebook, Google+ and others. </a:t>
            </a:r>
          </a:p>
          <a:p>
            <a:pPr marL="0" indent="0" defTabSz="457200">
              <a:spcBef>
                <a:spcPts val="0"/>
              </a:spcBef>
              <a:buSzTx/>
              <a:buFontTx/>
              <a:buNone/>
              <a:defRPr sz="1700">
                <a:latin typeface="+mj-lt"/>
                <a:ea typeface="+mj-ea"/>
                <a:cs typeface="+mj-cs"/>
                <a:sym typeface="Helvetica"/>
              </a:defRPr>
            </a:pPr>
          </a:p>
          <a:p>
            <a:pPr marL="0" indent="0" defTabSz="457200">
              <a:spcBef>
                <a:spcPts val="0"/>
              </a:spcBef>
              <a:buSzTx/>
              <a:buFontTx/>
              <a:buNone/>
              <a:defRPr sz="1700">
                <a:latin typeface="+mj-lt"/>
                <a:ea typeface="+mj-ea"/>
                <a:cs typeface="+mj-cs"/>
                <a:sym typeface="Helvetica"/>
              </a:defRPr>
            </a:pPr>
            <a:r>
              <a:t>Personal user information, social graphs, geo location data, user-generated content and machine logging data are just a few examples where the data has been increasing exponentially. </a:t>
            </a:r>
          </a:p>
          <a:p>
            <a:pPr marL="0" indent="0" defTabSz="457200">
              <a:spcBef>
                <a:spcPts val="0"/>
              </a:spcBef>
              <a:buSzTx/>
              <a:buFontTx/>
              <a:buNone/>
              <a:defRPr sz="1700">
                <a:latin typeface="+mj-lt"/>
                <a:ea typeface="+mj-ea"/>
                <a:cs typeface="+mj-cs"/>
                <a:sym typeface="Helvetica"/>
              </a:defRPr>
            </a:pPr>
          </a:p>
          <a:p>
            <a:pPr marL="0" indent="0" defTabSz="457200">
              <a:spcBef>
                <a:spcPts val="0"/>
              </a:spcBef>
              <a:buSzTx/>
              <a:buFontTx/>
              <a:buNone/>
              <a:defRPr sz="1700">
                <a:latin typeface="+mj-lt"/>
                <a:ea typeface="+mj-ea"/>
                <a:cs typeface="+mj-cs"/>
                <a:sym typeface="Helvetica"/>
              </a:defRPr>
            </a:pPr>
            <a:r>
              <a:t>To avail the above service properly, it is required to process huge amount of data. Which SQL databases were never designed. The evolution of NoSql databases is to handle these huge data properly.</a:t>
            </a:r>
          </a:p>
        </p:txBody>
      </p:sp>
      <p:pic>
        <p:nvPicPr>
          <p:cNvPr id="120" name="Screen Shot 2018-09-02 at 13.23.29.png" descr="Screen Shot 2018-09-02 at 13.23.29.png"/>
          <p:cNvPicPr>
            <a:picLocks noChangeAspect="1"/>
          </p:cNvPicPr>
          <p:nvPr/>
        </p:nvPicPr>
        <p:blipFill>
          <a:blip r:embed="rId2">
            <a:extLst/>
          </a:blip>
          <a:stretch>
            <a:fillRect/>
          </a:stretch>
        </p:blipFill>
        <p:spPr>
          <a:xfrm>
            <a:off x="533400" y="3802467"/>
            <a:ext cx="7070841" cy="2938192"/>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Title 1"/>
          <p:cNvSpPr txBox="1"/>
          <p:nvPr>
            <p:ph type="title"/>
          </p:nvPr>
        </p:nvSpPr>
        <p:spPr>
          <a:prstGeom prst="rect">
            <a:avLst/>
          </a:prstGeom>
        </p:spPr>
        <p:txBody>
          <a:bodyPr/>
          <a:lstStyle/>
          <a:p>
            <a:pPr/>
            <a:r>
              <a:t>Quiz</a:t>
            </a:r>
          </a:p>
        </p:txBody>
      </p:sp>
      <p:sp>
        <p:nvSpPr>
          <p:cNvPr id="267" name="Content Placeholder 2"/>
          <p:cNvSpPr txBox="1"/>
          <p:nvPr>
            <p:ph type="body" idx="1"/>
          </p:nvPr>
        </p:nvSpPr>
        <p:spPr>
          <a:xfrm>
            <a:off x="457200" y="1600200"/>
            <a:ext cx="8229600" cy="4525963"/>
          </a:xfrm>
          <a:prstGeom prst="rect">
            <a:avLst/>
          </a:prstGeom>
        </p:spPr>
        <p:txBody>
          <a:bodyPr/>
          <a:lstStyle/>
          <a:p>
            <a:pPr marL="514350" indent="-514350">
              <a:buFontTx/>
              <a:buAutoNum type="arabicPeriod" startAt="1"/>
            </a:pPr>
            <a:r>
              <a:t>How do we access the shell?</a:t>
            </a:r>
          </a:p>
          <a:p>
            <a:pPr marL="514350" indent="-514350">
              <a:buFontTx/>
              <a:buAutoNum type="arabicPeriod" startAt="1"/>
            </a:pPr>
          </a:p>
          <a:p>
            <a:pPr marL="514350" indent="-514350">
              <a:buSzTx/>
              <a:buNone/>
            </a:pPr>
            <a:r>
              <a:t>A:   by typing ‘mongodb‘</a:t>
            </a:r>
          </a:p>
          <a:p>
            <a:pPr marL="514350" indent="-514350">
              <a:buSzTx/>
              <a:buNone/>
              <a:defRPr>
                <a:solidFill>
                  <a:srgbClr val="00B050"/>
                </a:solidFill>
              </a:defRPr>
            </a:pPr>
            <a:r>
              <a:t>B:   by typing ‘mongo‘</a:t>
            </a:r>
          </a:p>
          <a:p>
            <a:pPr marL="514350" indent="-514350">
              <a:buSzTx/>
              <a:buNone/>
            </a:pPr>
            <a:r>
              <a:t>C:   by loading the browser</a:t>
            </a:r>
          </a:p>
          <a:p>
            <a:pPr marL="514350" indent="-514350">
              <a:buSzTx/>
              <a:buNone/>
            </a:pPr>
            <a:r>
              <a:t>D:   by typing ‘mongo start‘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itle 1"/>
          <p:cNvSpPr txBox="1"/>
          <p:nvPr>
            <p:ph type="title"/>
          </p:nvPr>
        </p:nvSpPr>
        <p:spPr>
          <a:prstGeom prst="rect">
            <a:avLst/>
          </a:prstGeom>
        </p:spPr>
        <p:txBody>
          <a:bodyPr/>
          <a:lstStyle/>
          <a:p>
            <a:pPr/>
            <a:r>
              <a:t>Quiz</a:t>
            </a:r>
          </a:p>
        </p:txBody>
      </p:sp>
      <p:sp>
        <p:nvSpPr>
          <p:cNvPr id="270" name="Content Placeholder 2"/>
          <p:cNvSpPr txBox="1"/>
          <p:nvPr>
            <p:ph type="body" idx="1"/>
          </p:nvPr>
        </p:nvSpPr>
        <p:spPr>
          <a:xfrm>
            <a:off x="457200" y="1600200"/>
            <a:ext cx="8229600" cy="4525963"/>
          </a:xfrm>
          <a:prstGeom prst="rect">
            <a:avLst/>
          </a:prstGeom>
        </p:spPr>
        <p:txBody>
          <a:bodyPr/>
          <a:lstStyle/>
          <a:p>
            <a:pPr marL="514350" indent="-514350">
              <a:buSzTx/>
              <a:buNone/>
            </a:pPr>
            <a:r>
              <a:t>2.  How do we add a new document if the to-be-updated document is not found?</a:t>
            </a:r>
          </a:p>
          <a:p>
            <a:pPr marL="514350" indent="-514350">
              <a:buFontTx/>
              <a:buAutoNum type="arabicPeriod" startAt="1"/>
            </a:pPr>
          </a:p>
          <a:p>
            <a:pPr marL="514350" indent="-514350">
              <a:buSzTx/>
              <a:buNone/>
            </a:pPr>
            <a:r>
              <a:t>A:   $set</a:t>
            </a:r>
          </a:p>
          <a:p>
            <a:pPr marL="514350" indent="-514350">
              <a:buSzTx/>
              <a:buNone/>
            </a:pPr>
            <a:r>
              <a:t>B:   $in</a:t>
            </a:r>
          </a:p>
          <a:p>
            <a:pPr marL="514350" indent="-514350">
              <a:buSzTx/>
              <a:buNone/>
            </a:pPr>
            <a:r>
              <a:t>C:   upsert=true</a:t>
            </a:r>
          </a:p>
          <a:p>
            <a:pPr marL="514350" indent="-514350">
              <a:buSzTx/>
              <a:buNone/>
            </a:pPr>
            <a:r>
              <a:t>D:   $upsert=true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Title 1"/>
          <p:cNvSpPr txBox="1"/>
          <p:nvPr>
            <p:ph type="title"/>
          </p:nvPr>
        </p:nvSpPr>
        <p:spPr>
          <a:prstGeom prst="rect">
            <a:avLst/>
          </a:prstGeom>
        </p:spPr>
        <p:txBody>
          <a:bodyPr/>
          <a:lstStyle/>
          <a:p>
            <a:pPr/>
            <a:r>
              <a:t>Quiz</a:t>
            </a:r>
          </a:p>
        </p:txBody>
      </p:sp>
      <p:sp>
        <p:nvSpPr>
          <p:cNvPr id="273" name="Content Placeholder 2"/>
          <p:cNvSpPr txBox="1"/>
          <p:nvPr>
            <p:ph type="body" idx="1"/>
          </p:nvPr>
        </p:nvSpPr>
        <p:spPr>
          <a:xfrm>
            <a:off x="457200" y="1600200"/>
            <a:ext cx="8229600" cy="4525963"/>
          </a:xfrm>
          <a:prstGeom prst="rect">
            <a:avLst/>
          </a:prstGeom>
        </p:spPr>
        <p:txBody>
          <a:bodyPr/>
          <a:lstStyle/>
          <a:p>
            <a:pPr marL="514350" indent="-514350">
              <a:buSzTx/>
              <a:buNone/>
            </a:pPr>
            <a:r>
              <a:t>2.  How do we add a new document if the to-be-updated document is not found?</a:t>
            </a:r>
          </a:p>
          <a:p>
            <a:pPr marL="514350" indent="-514350">
              <a:buFontTx/>
              <a:buAutoNum type="arabicPeriod" startAt="1"/>
            </a:pPr>
          </a:p>
          <a:p>
            <a:pPr marL="514350" indent="-514350">
              <a:buSzTx/>
              <a:buNone/>
            </a:pPr>
            <a:r>
              <a:t>A:   $set</a:t>
            </a:r>
          </a:p>
          <a:p>
            <a:pPr marL="514350" indent="-514350">
              <a:buSzTx/>
              <a:buNone/>
            </a:pPr>
            <a:r>
              <a:t>B:   $in</a:t>
            </a:r>
          </a:p>
          <a:p>
            <a:pPr marL="514350" indent="-514350">
              <a:buSzTx/>
              <a:buNone/>
              <a:defRPr>
                <a:solidFill>
                  <a:srgbClr val="00B050"/>
                </a:solidFill>
              </a:defRPr>
            </a:pPr>
            <a:r>
              <a:t>C:   upsert=true</a:t>
            </a:r>
          </a:p>
          <a:p>
            <a:pPr marL="514350" indent="-514350">
              <a:buSzTx/>
              <a:buNone/>
              <a:defRPr>
                <a:solidFill>
                  <a:srgbClr val="00B050"/>
                </a:solidFill>
              </a:defRPr>
            </a:pPr>
            <a:r>
              <a:t>D:   $upsert=true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Title 1"/>
          <p:cNvSpPr txBox="1"/>
          <p:nvPr>
            <p:ph type="title"/>
          </p:nvPr>
        </p:nvSpPr>
        <p:spPr>
          <a:prstGeom prst="rect">
            <a:avLst/>
          </a:prstGeom>
        </p:spPr>
        <p:txBody>
          <a:bodyPr/>
          <a:lstStyle/>
          <a:p>
            <a:pPr/>
            <a:r>
              <a:t>Quiz</a:t>
            </a:r>
          </a:p>
        </p:txBody>
      </p:sp>
      <p:sp>
        <p:nvSpPr>
          <p:cNvPr id="276" name="Content Placeholder 2"/>
          <p:cNvSpPr txBox="1"/>
          <p:nvPr>
            <p:ph type="body" idx="1"/>
          </p:nvPr>
        </p:nvSpPr>
        <p:spPr>
          <a:xfrm>
            <a:off x="457200" y="1600200"/>
            <a:ext cx="8229600" cy="4525963"/>
          </a:xfrm>
          <a:prstGeom prst="rect">
            <a:avLst/>
          </a:prstGeom>
        </p:spPr>
        <p:txBody>
          <a:bodyPr/>
          <a:lstStyle/>
          <a:p>
            <a:pPr marL="514350" indent="-514350">
              <a:buFontTx/>
              <a:buAutoNum type="arabicPeriod" startAt="3"/>
            </a:pPr>
            <a:r>
              <a:t>What command do we use to indicate which database we want to access?</a:t>
            </a:r>
          </a:p>
          <a:p>
            <a:pPr marL="514350" indent="-514350">
              <a:buFontTx/>
              <a:buAutoNum type="arabicPeriod" startAt="1"/>
            </a:pPr>
          </a:p>
          <a:p>
            <a:pPr marL="514350" indent="-514350">
              <a:buSzTx/>
              <a:buNone/>
            </a:pPr>
            <a:r>
              <a:t>A:   use</a:t>
            </a:r>
          </a:p>
          <a:p>
            <a:pPr marL="514350" indent="-514350">
              <a:buSzTx/>
              <a:buNone/>
            </a:pPr>
            <a:r>
              <a:t>B:   show</a:t>
            </a:r>
          </a:p>
          <a:p>
            <a:pPr marL="514350" indent="-514350">
              <a:buSzTx/>
              <a:buNone/>
            </a:pPr>
            <a:r>
              <a:t>C:   find</a:t>
            </a:r>
          </a:p>
          <a:p>
            <a:pPr marL="514350" indent="-514350">
              <a:buSzTx/>
              <a:buNone/>
            </a:pPr>
            <a:r>
              <a:t>D:   list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itle 1"/>
          <p:cNvSpPr txBox="1"/>
          <p:nvPr>
            <p:ph type="title"/>
          </p:nvPr>
        </p:nvSpPr>
        <p:spPr>
          <a:prstGeom prst="rect">
            <a:avLst/>
          </a:prstGeom>
        </p:spPr>
        <p:txBody>
          <a:bodyPr/>
          <a:lstStyle/>
          <a:p>
            <a:pPr/>
            <a:r>
              <a:t>Quiz</a:t>
            </a:r>
          </a:p>
        </p:txBody>
      </p:sp>
      <p:sp>
        <p:nvSpPr>
          <p:cNvPr id="279" name="Content Placeholder 2"/>
          <p:cNvSpPr txBox="1"/>
          <p:nvPr>
            <p:ph type="body" idx="1"/>
          </p:nvPr>
        </p:nvSpPr>
        <p:spPr>
          <a:xfrm>
            <a:off x="457200" y="1600200"/>
            <a:ext cx="8229600" cy="4525963"/>
          </a:xfrm>
          <a:prstGeom prst="rect">
            <a:avLst/>
          </a:prstGeom>
        </p:spPr>
        <p:txBody>
          <a:bodyPr/>
          <a:lstStyle/>
          <a:p>
            <a:pPr marL="514350" indent="-514350">
              <a:buFontTx/>
              <a:buAutoNum type="arabicPeriod" startAt="3"/>
            </a:pPr>
            <a:r>
              <a:t>What command do we use to indicate which database we want to access?</a:t>
            </a:r>
          </a:p>
          <a:p>
            <a:pPr marL="514350" indent="-514350">
              <a:buFontTx/>
              <a:buAutoNum type="arabicPeriod" startAt="1"/>
            </a:pPr>
          </a:p>
          <a:p>
            <a:pPr marL="514350" indent="-514350">
              <a:buSzTx/>
              <a:buNone/>
              <a:defRPr>
                <a:solidFill>
                  <a:srgbClr val="00B050"/>
                </a:solidFill>
              </a:defRPr>
            </a:pPr>
            <a:r>
              <a:t>A:   use</a:t>
            </a:r>
          </a:p>
          <a:p>
            <a:pPr marL="514350" indent="-514350">
              <a:buSzTx/>
              <a:buNone/>
            </a:pPr>
            <a:r>
              <a:t>B:   show</a:t>
            </a:r>
          </a:p>
          <a:p>
            <a:pPr marL="514350" indent="-514350">
              <a:buSzTx/>
              <a:buNone/>
            </a:pPr>
            <a:r>
              <a:t>C:   find</a:t>
            </a:r>
          </a:p>
          <a:p>
            <a:pPr marL="514350" indent="-514350">
              <a:buSzTx/>
              <a:buNone/>
            </a:pPr>
            <a:r>
              <a:t>D:   list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itle 1"/>
          <p:cNvSpPr txBox="1"/>
          <p:nvPr>
            <p:ph type="title"/>
          </p:nvPr>
        </p:nvSpPr>
        <p:spPr>
          <a:prstGeom prst="rect">
            <a:avLst/>
          </a:prstGeom>
        </p:spPr>
        <p:txBody>
          <a:bodyPr/>
          <a:lstStyle/>
          <a:p>
            <a:pPr/>
            <a:r>
              <a:t>Quiz</a:t>
            </a:r>
          </a:p>
        </p:txBody>
      </p:sp>
      <p:sp>
        <p:nvSpPr>
          <p:cNvPr id="282" name="Content Placeholder 2"/>
          <p:cNvSpPr txBox="1"/>
          <p:nvPr>
            <p:ph type="body" idx="1"/>
          </p:nvPr>
        </p:nvSpPr>
        <p:spPr>
          <a:xfrm>
            <a:off x="457200" y="1600200"/>
            <a:ext cx="8229600" cy="4525963"/>
          </a:xfrm>
          <a:prstGeom prst="rect">
            <a:avLst/>
          </a:prstGeom>
        </p:spPr>
        <p:txBody>
          <a:bodyPr/>
          <a:lstStyle/>
          <a:p>
            <a:pPr marL="514350" indent="-514350">
              <a:lnSpc>
                <a:spcPct val="90000"/>
              </a:lnSpc>
              <a:buSzTx/>
              <a:buNone/>
            </a:pPr>
            <a:r>
              <a:t>4.  What method is used to display our documents in a clean and organized way?</a:t>
            </a:r>
          </a:p>
          <a:p>
            <a:pPr marL="514350" indent="-514350">
              <a:lnSpc>
                <a:spcPct val="90000"/>
              </a:lnSpc>
              <a:buFontTx/>
              <a:buAutoNum type="arabicPeriod" startAt="1"/>
            </a:pPr>
          </a:p>
          <a:p>
            <a:pPr marL="514350" indent="-514350">
              <a:lnSpc>
                <a:spcPct val="90000"/>
              </a:lnSpc>
              <a:buSzTx/>
              <a:buNone/>
            </a:pPr>
            <a:r>
              <a:t>A:   insert</a:t>
            </a:r>
          </a:p>
          <a:p>
            <a:pPr marL="514350" indent="-514350">
              <a:lnSpc>
                <a:spcPct val="90000"/>
              </a:lnSpc>
              <a:buSzTx/>
              <a:buNone/>
            </a:pPr>
            <a:r>
              <a:t>B:   find</a:t>
            </a:r>
          </a:p>
          <a:p>
            <a:pPr marL="514350" indent="-514350">
              <a:lnSpc>
                <a:spcPct val="90000"/>
              </a:lnSpc>
              <a:buSzTx/>
              <a:buNone/>
            </a:pPr>
            <a:r>
              <a:t>C:   pretty</a:t>
            </a:r>
          </a:p>
          <a:p>
            <a:pPr marL="514350" indent="-514350">
              <a:lnSpc>
                <a:spcPct val="90000"/>
              </a:lnSpc>
              <a:buSzTx/>
              <a:buNone/>
            </a:pPr>
            <a:r>
              <a:t>D:   clean</a:t>
            </a:r>
          </a:p>
          <a:p>
            <a:pPr marL="514350" indent="-514350">
              <a:lnSpc>
                <a:spcPct val="90000"/>
              </a:lnSpc>
              <a:buSzTx/>
              <a:buNone/>
            </a:pPr>
            <a:r>
              <a:t>E:   style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Title 1"/>
          <p:cNvSpPr txBox="1"/>
          <p:nvPr>
            <p:ph type="title"/>
          </p:nvPr>
        </p:nvSpPr>
        <p:spPr>
          <a:prstGeom prst="rect">
            <a:avLst/>
          </a:prstGeom>
        </p:spPr>
        <p:txBody>
          <a:bodyPr/>
          <a:lstStyle/>
          <a:p>
            <a:pPr/>
            <a:r>
              <a:t>Quiz</a:t>
            </a:r>
          </a:p>
        </p:txBody>
      </p:sp>
      <p:sp>
        <p:nvSpPr>
          <p:cNvPr id="285" name="Content Placeholder 2"/>
          <p:cNvSpPr txBox="1"/>
          <p:nvPr>
            <p:ph type="body" idx="1"/>
          </p:nvPr>
        </p:nvSpPr>
        <p:spPr>
          <a:xfrm>
            <a:off x="457200" y="1600200"/>
            <a:ext cx="8229600" cy="4525963"/>
          </a:xfrm>
          <a:prstGeom prst="rect">
            <a:avLst/>
          </a:prstGeom>
        </p:spPr>
        <p:txBody>
          <a:bodyPr/>
          <a:lstStyle/>
          <a:p>
            <a:pPr marL="514350" indent="-514350">
              <a:lnSpc>
                <a:spcPct val="90000"/>
              </a:lnSpc>
              <a:buSzTx/>
              <a:buNone/>
            </a:pPr>
            <a:r>
              <a:t>4.  What method is used to display our documents in a clean and organized way?</a:t>
            </a:r>
          </a:p>
          <a:p>
            <a:pPr marL="514350" indent="-514350">
              <a:lnSpc>
                <a:spcPct val="90000"/>
              </a:lnSpc>
              <a:buFontTx/>
              <a:buAutoNum type="arabicPeriod" startAt="1"/>
            </a:pPr>
          </a:p>
          <a:p>
            <a:pPr marL="514350" indent="-514350">
              <a:lnSpc>
                <a:spcPct val="90000"/>
              </a:lnSpc>
              <a:buSzTx/>
              <a:buNone/>
            </a:pPr>
            <a:r>
              <a:t>A:   insert</a:t>
            </a:r>
          </a:p>
          <a:p>
            <a:pPr marL="514350" indent="-514350">
              <a:lnSpc>
                <a:spcPct val="90000"/>
              </a:lnSpc>
              <a:buSzTx/>
              <a:buNone/>
            </a:pPr>
            <a:r>
              <a:t>B:   find</a:t>
            </a:r>
          </a:p>
          <a:p>
            <a:pPr marL="514350" indent="-514350">
              <a:lnSpc>
                <a:spcPct val="90000"/>
              </a:lnSpc>
              <a:buSzTx/>
              <a:buNone/>
              <a:defRPr>
                <a:solidFill>
                  <a:srgbClr val="00B050"/>
                </a:solidFill>
              </a:defRPr>
            </a:pPr>
            <a:r>
              <a:t>C:   pretty</a:t>
            </a:r>
          </a:p>
          <a:p>
            <a:pPr marL="514350" indent="-514350">
              <a:lnSpc>
                <a:spcPct val="90000"/>
              </a:lnSpc>
              <a:buSzTx/>
              <a:buNone/>
            </a:pPr>
            <a:r>
              <a:t>D:   clean</a:t>
            </a:r>
          </a:p>
          <a:p>
            <a:pPr marL="514350" indent="-514350">
              <a:lnSpc>
                <a:spcPct val="90000"/>
              </a:lnSpc>
              <a:buSzTx/>
              <a:buNone/>
            </a:pPr>
            <a:r>
              <a:t>E:   style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Title 1"/>
          <p:cNvSpPr txBox="1"/>
          <p:nvPr>
            <p:ph type="title"/>
          </p:nvPr>
        </p:nvSpPr>
        <p:spPr>
          <a:prstGeom prst="rect">
            <a:avLst/>
          </a:prstGeom>
        </p:spPr>
        <p:txBody>
          <a:bodyPr/>
          <a:lstStyle/>
          <a:p>
            <a:pPr/>
            <a:r>
              <a:t>Quiz</a:t>
            </a:r>
          </a:p>
        </p:txBody>
      </p:sp>
      <p:sp>
        <p:nvSpPr>
          <p:cNvPr id="288" name="Content Placeholder 2"/>
          <p:cNvSpPr txBox="1"/>
          <p:nvPr>
            <p:ph type="body" idx="1"/>
          </p:nvPr>
        </p:nvSpPr>
        <p:spPr>
          <a:xfrm>
            <a:off x="457200" y="1600200"/>
            <a:ext cx="8229600" cy="4525963"/>
          </a:xfrm>
          <a:prstGeom prst="rect">
            <a:avLst/>
          </a:prstGeom>
        </p:spPr>
        <p:txBody>
          <a:bodyPr/>
          <a:lstStyle/>
          <a:p>
            <a:pPr marL="514350" indent="-514350">
              <a:lnSpc>
                <a:spcPct val="80000"/>
              </a:lnSpc>
              <a:spcBef>
                <a:spcPts val="600"/>
              </a:spcBef>
              <a:buSzTx/>
              <a:buNone/>
              <a:defRPr sz="2900"/>
            </a:pPr>
            <a:r>
              <a:t>5.  Which one of these is not one of the 6 main data types commonly used within the model of our collection?</a:t>
            </a:r>
          </a:p>
          <a:p>
            <a:pPr marL="514350" indent="-514350">
              <a:lnSpc>
                <a:spcPct val="80000"/>
              </a:lnSpc>
              <a:spcBef>
                <a:spcPts val="600"/>
              </a:spcBef>
              <a:buFontTx/>
              <a:buAutoNum type="arabicPeriod" startAt="1"/>
              <a:defRPr sz="2900"/>
            </a:pPr>
          </a:p>
          <a:p>
            <a:pPr marL="514350" indent="-514350">
              <a:lnSpc>
                <a:spcPct val="80000"/>
              </a:lnSpc>
              <a:spcBef>
                <a:spcPts val="600"/>
              </a:spcBef>
              <a:buSzTx/>
              <a:buNone/>
              <a:defRPr sz="2900"/>
            </a:pPr>
            <a:r>
              <a:t>A:   String</a:t>
            </a:r>
          </a:p>
          <a:p>
            <a:pPr marL="514350" indent="-514350">
              <a:lnSpc>
                <a:spcPct val="80000"/>
              </a:lnSpc>
              <a:spcBef>
                <a:spcPts val="600"/>
              </a:spcBef>
              <a:buSzTx/>
              <a:buNone/>
              <a:defRPr sz="2900"/>
            </a:pPr>
            <a:r>
              <a:t>B:   Boolean</a:t>
            </a:r>
          </a:p>
          <a:p>
            <a:pPr marL="514350" indent="-514350">
              <a:lnSpc>
                <a:spcPct val="80000"/>
              </a:lnSpc>
              <a:spcBef>
                <a:spcPts val="600"/>
              </a:spcBef>
              <a:buSzTx/>
              <a:buNone/>
              <a:defRPr sz="2900"/>
            </a:pPr>
            <a:r>
              <a:t>C:   Number</a:t>
            </a:r>
          </a:p>
          <a:p>
            <a:pPr marL="514350" indent="-514350">
              <a:lnSpc>
                <a:spcPct val="80000"/>
              </a:lnSpc>
              <a:spcBef>
                <a:spcPts val="600"/>
              </a:spcBef>
              <a:buSzTx/>
              <a:buNone/>
              <a:defRPr sz="2900"/>
            </a:pPr>
            <a:r>
              <a:t>D:   Date</a:t>
            </a:r>
          </a:p>
          <a:p>
            <a:pPr marL="514350" indent="-514350">
              <a:lnSpc>
                <a:spcPct val="80000"/>
              </a:lnSpc>
              <a:spcBef>
                <a:spcPts val="600"/>
              </a:spcBef>
              <a:buSzTx/>
              <a:buNone/>
              <a:defRPr sz="2900"/>
            </a:pPr>
            <a:r>
              <a:t>E:   Buffer</a:t>
            </a:r>
          </a:p>
          <a:p>
            <a:pPr marL="514350" indent="-514350">
              <a:lnSpc>
                <a:spcPct val="80000"/>
              </a:lnSpc>
              <a:spcBef>
                <a:spcPts val="600"/>
              </a:spcBef>
              <a:buSzTx/>
              <a:buNone/>
              <a:defRPr sz="2900"/>
            </a:pPr>
            <a:r>
              <a:t>F:   Array</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Title 1"/>
          <p:cNvSpPr txBox="1"/>
          <p:nvPr>
            <p:ph type="title"/>
          </p:nvPr>
        </p:nvSpPr>
        <p:spPr>
          <a:prstGeom prst="rect">
            <a:avLst/>
          </a:prstGeom>
        </p:spPr>
        <p:txBody>
          <a:bodyPr/>
          <a:lstStyle/>
          <a:p>
            <a:pPr/>
            <a:r>
              <a:t>Quiz</a:t>
            </a:r>
          </a:p>
        </p:txBody>
      </p:sp>
      <p:sp>
        <p:nvSpPr>
          <p:cNvPr id="291" name="Content Placeholder 2"/>
          <p:cNvSpPr txBox="1"/>
          <p:nvPr>
            <p:ph type="body" idx="1"/>
          </p:nvPr>
        </p:nvSpPr>
        <p:spPr>
          <a:xfrm>
            <a:off x="457200" y="1600200"/>
            <a:ext cx="8229600" cy="4525963"/>
          </a:xfrm>
          <a:prstGeom prst="rect">
            <a:avLst/>
          </a:prstGeom>
        </p:spPr>
        <p:txBody>
          <a:bodyPr/>
          <a:lstStyle/>
          <a:p>
            <a:pPr marL="514350" indent="-514350">
              <a:lnSpc>
                <a:spcPct val="80000"/>
              </a:lnSpc>
              <a:spcBef>
                <a:spcPts val="600"/>
              </a:spcBef>
              <a:buSzTx/>
              <a:buNone/>
              <a:defRPr sz="2900"/>
            </a:pPr>
            <a:r>
              <a:t>5.  Which one of these is not one of the 6 main data types commonly used within the model of our collection?</a:t>
            </a:r>
          </a:p>
          <a:p>
            <a:pPr marL="514350" indent="-514350">
              <a:lnSpc>
                <a:spcPct val="80000"/>
              </a:lnSpc>
              <a:spcBef>
                <a:spcPts val="600"/>
              </a:spcBef>
              <a:buFontTx/>
              <a:buAutoNum type="arabicPeriod" startAt="1"/>
              <a:defRPr sz="2900"/>
            </a:pPr>
          </a:p>
          <a:p>
            <a:pPr marL="514350" indent="-514350">
              <a:lnSpc>
                <a:spcPct val="80000"/>
              </a:lnSpc>
              <a:spcBef>
                <a:spcPts val="600"/>
              </a:spcBef>
              <a:buSzTx/>
              <a:buNone/>
              <a:defRPr sz="2900"/>
            </a:pPr>
            <a:r>
              <a:t>A:   String</a:t>
            </a:r>
          </a:p>
          <a:p>
            <a:pPr marL="514350" indent="-514350">
              <a:lnSpc>
                <a:spcPct val="80000"/>
              </a:lnSpc>
              <a:spcBef>
                <a:spcPts val="600"/>
              </a:spcBef>
              <a:buSzTx/>
              <a:buNone/>
              <a:defRPr sz="2900"/>
            </a:pPr>
            <a:r>
              <a:t>B:   Boolean</a:t>
            </a:r>
          </a:p>
          <a:p>
            <a:pPr marL="514350" indent="-514350">
              <a:lnSpc>
                <a:spcPct val="80000"/>
              </a:lnSpc>
              <a:spcBef>
                <a:spcPts val="600"/>
              </a:spcBef>
              <a:buSzTx/>
              <a:buNone/>
              <a:defRPr sz="2900"/>
            </a:pPr>
            <a:r>
              <a:t>C:   Number</a:t>
            </a:r>
          </a:p>
          <a:p>
            <a:pPr marL="514350" indent="-514350">
              <a:lnSpc>
                <a:spcPct val="80000"/>
              </a:lnSpc>
              <a:spcBef>
                <a:spcPts val="600"/>
              </a:spcBef>
              <a:buSzTx/>
              <a:buNone/>
              <a:defRPr sz="2900"/>
            </a:pPr>
            <a:r>
              <a:t>D:   Date</a:t>
            </a:r>
          </a:p>
          <a:p>
            <a:pPr marL="514350" indent="-514350">
              <a:lnSpc>
                <a:spcPct val="80000"/>
              </a:lnSpc>
              <a:spcBef>
                <a:spcPts val="600"/>
              </a:spcBef>
              <a:buSzTx/>
              <a:buNone/>
              <a:defRPr sz="2900">
                <a:solidFill>
                  <a:srgbClr val="00B050"/>
                </a:solidFill>
              </a:defRPr>
            </a:pPr>
            <a:r>
              <a:t>E:   Buffer</a:t>
            </a:r>
          </a:p>
          <a:p>
            <a:pPr marL="514350" indent="-514350">
              <a:lnSpc>
                <a:spcPct val="80000"/>
              </a:lnSpc>
              <a:spcBef>
                <a:spcPts val="600"/>
              </a:spcBef>
              <a:buSzTx/>
              <a:buNone/>
              <a:defRPr sz="2900"/>
            </a:pPr>
            <a:r>
              <a:t>F:   Array</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Title 1"/>
          <p:cNvSpPr txBox="1"/>
          <p:nvPr>
            <p:ph type="title"/>
          </p:nvPr>
        </p:nvSpPr>
        <p:spPr>
          <a:prstGeom prst="rect">
            <a:avLst/>
          </a:prstGeom>
        </p:spPr>
        <p:txBody>
          <a:bodyPr/>
          <a:lstStyle/>
          <a:p>
            <a:pPr/>
            <a:r>
              <a:t>Task</a:t>
            </a:r>
          </a:p>
        </p:txBody>
      </p:sp>
      <p:sp>
        <p:nvSpPr>
          <p:cNvPr id="294" name="Content Placeholder 2"/>
          <p:cNvSpPr txBox="1"/>
          <p:nvPr>
            <p:ph type="body" idx="1"/>
          </p:nvPr>
        </p:nvSpPr>
        <p:spPr>
          <a:xfrm>
            <a:off x="457200" y="1600200"/>
            <a:ext cx="8229600" cy="4525963"/>
          </a:xfrm>
          <a:prstGeom prst="rect">
            <a:avLst/>
          </a:prstGeom>
        </p:spPr>
        <p:txBody>
          <a:bodyPr/>
          <a:lstStyle/>
          <a:p>
            <a:pPr>
              <a:lnSpc>
                <a:spcPct val="80000"/>
              </a:lnSpc>
              <a:spcBef>
                <a:spcPts val="500"/>
              </a:spcBef>
              <a:buSzTx/>
              <a:buNone/>
              <a:defRPr sz="2400"/>
            </a:pPr>
            <a:r>
              <a:t>1.Create a new database “medialib“ that is </a:t>
            </a:r>
          </a:p>
          <a:p>
            <a:pPr>
              <a:lnSpc>
                <a:spcPct val="80000"/>
              </a:lnSpc>
              <a:spcBef>
                <a:spcPts val="500"/>
              </a:spcBef>
              <a:buSzTx/>
              <a:buNone/>
              <a:defRPr sz="2400"/>
            </a:pPr>
            <a:r>
              <a:t>supposed to save infos about videos and songs. </a:t>
            </a:r>
          </a:p>
          <a:p>
            <a:pPr>
              <a:lnSpc>
                <a:spcPct val="80000"/>
              </a:lnSpc>
              <a:spcBef>
                <a:spcPts val="500"/>
              </a:spcBef>
              <a:buSzTx/>
              <a:buNone/>
              <a:defRPr sz="2400"/>
            </a:pPr>
            <a:r>
              <a:t>both are saved in the same collection </a:t>
            </a:r>
          </a:p>
          <a:p>
            <a:pPr>
              <a:lnSpc>
                <a:spcPct val="80000"/>
              </a:lnSpc>
              <a:spcBef>
                <a:spcPts val="500"/>
              </a:spcBef>
              <a:buSzTx/>
              <a:buNone/>
              <a:defRPr sz="2400"/>
            </a:pPr>
            <a:r>
              <a:t>“mediaitem“. Find 5 proper keys (title and type is a </a:t>
            </a:r>
          </a:p>
          <a:p>
            <a:pPr>
              <a:lnSpc>
                <a:spcPct val="80000"/>
              </a:lnSpc>
              <a:spcBef>
                <a:spcPts val="500"/>
              </a:spcBef>
              <a:buSzTx/>
              <a:buNone/>
              <a:defRPr sz="2400"/>
            </a:pPr>
            <a:r>
              <a:t>must, whereas type can either be „movie“ or</a:t>
            </a:r>
          </a:p>
          <a:p>
            <a:pPr>
              <a:lnSpc>
                <a:spcPct val="80000"/>
              </a:lnSpc>
              <a:spcBef>
                <a:spcPts val="500"/>
              </a:spcBef>
              <a:buSzTx/>
              <a:buNone/>
              <a:defRPr sz="2400"/>
            </a:pPr>
            <a:r>
              <a:t>„song“) and add 3 songs and 3 movies.</a:t>
            </a:r>
          </a:p>
          <a:p>
            <a:pPr>
              <a:lnSpc>
                <a:spcPct val="80000"/>
              </a:lnSpc>
              <a:spcBef>
                <a:spcPts val="500"/>
              </a:spcBef>
              <a:buSzTx/>
              <a:buNone/>
              <a:defRPr sz="2400"/>
            </a:pPr>
          </a:p>
          <a:p>
            <a:pPr>
              <a:lnSpc>
                <a:spcPct val="80000"/>
              </a:lnSpc>
              <a:spcBef>
                <a:spcPts val="500"/>
              </a:spcBef>
              <a:buSzTx/>
              <a:buNone/>
              <a:defRPr sz="2400"/>
            </a:pPr>
          </a:p>
          <a:p>
            <a:pPr>
              <a:lnSpc>
                <a:spcPct val="80000"/>
              </a:lnSpc>
              <a:spcBef>
                <a:spcPts val="500"/>
              </a:spcBef>
              <a:buSzTx/>
              <a:buNone/>
              <a:defRPr sz="2400"/>
            </a:pPr>
            <a:r>
              <a:t>2. Write a function/query list Titles that lists all titles and </a:t>
            </a:r>
          </a:p>
          <a:p>
            <a:pPr>
              <a:lnSpc>
                <a:spcPct val="80000"/>
              </a:lnSpc>
              <a:spcBef>
                <a:spcPts val="500"/>
              </a:spcBef>
              <a:buSzTx/>
              <a:buNone/>
              <a:defRPr sz="2400"/>
            </a:pPr>
            <a:r>
              <a:t>types of each item in your collection. Therefore, take a </a:t>
            </a:r>
          </a:p>
          <a:p>
            <a:pPr>
              <a:lnSpc>
                <a:spcPct val="80000"/>
              </a:lnSpc>
              <a:spcBef>
                <a:spcPts val="500"/>
              </a:spcBef>
              <a:buSzTx/>
              <a:buNone/>
              <a:defRPr sz="2400"/>
            </a:pPr>
            <a:r>
              <a:t>look at the collection.count() method.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he Big Picture Differences"/>
          <p:cNvSpPr txBox="1"/>
          <p:nvPr>
            <p:ph type="title"/>
          </p:nvPr>
        </p:nvSpPr>
        <p:spPr>
          <a:prstGeom prst="rect">
            <a:avLst/>
          </a:prstGeom>
        </p:spPr>
        <p:txBody>
          <a:bodyPr/>
          <a:lstStyle/>
          <a:p>
            <a:pPr/>
            <a:r>
              <a:t>The Big Picture Differences</a:t>
            </a:r>
          </a:p>
        </p:txBody>
      </p:sp>
      <p:sp>
        <p:nvSpPr>
          <p:cNvPr id="123" name="The Language…"/>
          <p:cNvSpPr txBox="1"/>
          <p:nvPr>
            <p:ph type="body" idx="1"/>
          </p:nvPr>
        </p:nvSpPr>
        <p:spPr>
          <a:prstGeom prst="rect">
            <a:avLst/>
          </a:prstGeom>
        </p:spPr>
        <p:txBody>
          <a:bodyPr/>
          <a:lstStyle/>
          <a:p>
            <a:pPr marL="0" indent="0" defTabSz="457200">
              <a:spcBef>
                <a:spcPts val="0"/>
              </a:spcBef>
              <a:buSzTx/>
              <a:buFontTx/>
              <a:buNone/>
              <a:defRPr sz="2100">
                <a:latin typeface="+mj-lt"/>
                <a:ea typeface="+mj-ea"/>
                <a:cs typeface="+mj-cs"/>
                <a:sym typeface="Helvetica"/>
              </a:defRPr>
            </a:pPr>
            <a:r>
              <a:rPr b="1"/>
              <a:t>The Language</a:t>
            </a:r>
            <a:endParaRPr b="1"/>
          </a:p>
          <a:p>
            <a:pPr marL="0" indent="0" defTabSz="457200">
              <a:spcBef>
                <a:spcPts val="0"/>
              </a:spcBef>
              <a:buSzTx/>
              <a:buFontTx/>
              <a:buNone/>
              <a:defRPr sz="2100">
                <a:latin typeface="+mj-lt"/>
                <a:ea typeface="+mj-ea"/>
                <a:cs typeface="+mj-cs"/>
                <a:sym typeface="Helvetica"/>
              </a:defRPr>
            </a:pPr>
            <a:br>
              <a:rPr b="1"/>
            </a:br>
            <a:r>
              <a:t>Think of a town - we’ll call it </a:t>
            </a:r>
            <a:r>
              <a:rPr b="1"/>
              <a:t>Town A</a:t>
            </a:r>
            <a:r>
              <a:t> - where everyone speaks the </a:t>
            </a:r>
            <a:r>
              <a:rPr b="1"/>
              <a:t>same language</a:t>
            </a:r>
            <a:r>
              <a:t>. All of the businesses are built around it, every form of communication uses it - in short, it’s the only way that the residents understand and interact with the world around them. </a:t>
            </a:r>
            <a:r>
              <a:rPr b="1"/>
              <a:t>Changing that language</a:t>
            </a:r>
            <a:r>
              <a:t> in one place would be c</a:t>
            </a:r>
            <a:r>
              <a:rPr b="1"/>
              <a:t>onfusing and disruptive for everyone</a:t>
            </a:r>
            <a:r>
              <a:t>.</a:t>
            </a:r>
          </a:p>
          <a:p>
            <a:pPr marL="0" indent="0" defTabSz="457200">
              <a:spcBef>
                <a:spcPts val="0"/>
              </a:spcBef>
              <a:buSzTx/>
              <a:buFontTx/>
              <a:buNone/>
              <a:defRPr sz="2100">
                <a:latin typeface="+mj-lt"/>
                <a:ea typeface="+mj-ea"/>
                <a:cs typeface="+mj-cs"/>
                <a:sym typeface="Helvetica"/>
              </a:defRPr>
            </a:pPr>
          </a:p>
          <a:p>
            <a:pPr marL="0" indent="0" defTabSz="457200">
              <a:spcBef>
                <a:spcPts val="0"/>
              </a:spcBef>
              <a:buSzTx/>
              <a:buFontTx/>
              <a:buNone/>
              <a:defRPr sz="2100">
                <a:latin typeface="+mj-lt"/>
                <a:ea typeface="+mj-ea"/>
                <a:cs typeface="+mj-cs"/>
                <a:sym typeface="Helvetica"/>
              </a:defRPr>
            </a:pPr>
            <a:r>
              <a:t>Now, think of another town,</a:t>
            </a:r>
            <a:r>
              <a:rPr b="1"/>
              <a:t> Town B</a:t>
            </a:r>
            <a:r>
              <a:t>, where every home can speak a </a:t>
            </a:r>
            <a:r>
              <a:rPr b="1"/>
              <a:t>different language</a:t>
            </a:r>
            <a:r>
              <a:t>. Everyone interacts with the world differently, and there’s no “universal” understanding or set organization. I</a:t>
            </a:r>
            <a:r>
              <a:rPr b="1"/>
              <a:t>f one home is different, it doesn’t affect anyone else at all</a:t>
            </a:r>
            <a:r>
              <a: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Node.js + MongoDB"/>
          <p:cNvSpPr txBox="1"/>
          <p:nvPr>
            <p:ph type="title"/>
          </p:nvPr>
        </p:nvSpPr>
        <p:spPr>
          <a:prstGeom prst="rect">
            <a:avLst/>
          </a:prstGeom>
        </p:spPr>
        <p:txBody>
          <a:bodyPr/>
          <a:lstStyle/>
          <a:p>
            <a:pPr/>
            <a:r>
              <a:t>Node.js + MongoDB</a:t>
            </a:r>
          </a:p>
        </p:txBody>
      </p:sp>
      <p:sp>
        <p:nvSpPr>
          <p:cNvPr id="297" name="Install MongoDB Driver…"/>
          <p:cNvSpPr txBox="1"/>
          <p:nvPr>
            <p:ph type="body" idx="1"/>
          </p:nvPr>
        </p:nvSpPr>
        <p:spPr>
          <a:prstGeom prst="rect">
            <a:avLst/>
          </a:prstGeom>
        </p:spPr>
        <p:txBody>
          <a:bodyPr/>
          <a:lstStyle/>
          <a:p>
            <a:pPr marL="0" indent="0" defTabSz="457200">
              <a:spcBef>
                <a:spcPts val="0"/>
              </a:spcBef>
              <a:buSzTx/>
              <a:buFontTx/>
              <a:buNone/>
              <a:defRPr sz="3000">
                <a:latin typeface="Arial"/>
                <a:ea typeface="Arial"/>
                <a:cs typeface="Arial"/>
                <a:sym typeface="Arial"/>
              </a:defRPr>
            </a:pPr>
            <a:r>
              <a:t>Install MongoDB Driver</a:t>
            </a:r>
          </a:p>
          <a:p>
            <a:pPr marL="0" indent="0" defTabSz="457200">
              <a:spcBef>
                <a:spcPts val="0"/>
              </a:spcBef>
              <a:buSzTx/>
              <a:buFontTx/>
              <a:buNone/>
              <a:defRPr sz="3000">
                <a:latin typeface="Arial"/>
                <a:ea typeface="Arial"/>
                <a:cs typeface="Arial"/>
                <a:sym typeface="Arial"/>
              </a:defRPr>
            </a:pPr>
          </a:p>
          <a:p>
            <a:pPr marL="0" indent="0" defTabSz="457200">
              <a:spcBef>
                <a:spcPts val="0"/>
              </a:spcBef>
              <a:buSzTx/>
              <a:buFontTx/>
              <a:buNone/>
              <a:defRPr sz="3000">
                <a:latin typeface="Arial"/>
                <a:ea typeface="Arial"/>
                <a:cs typeface="Arial"/>
                <a:sym typeface="Arial"/>
              </a:defRPr>
            </a:pPr>
            <a:r>
              <a:t>$ npm install mongodb</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Import require package"/>
          <p:cNvSpPr txBox="1"/>
          <p:nvPr>
            <p:ph type="title"/>
          </p:nvPr>
        </p:nvSpPr>
        <p:spPr>
          <a:prstGeom prst="rect">
            <a:avLst/>
          </a:prstGeom>
        </p:spPr>
        <p:txBody>
          <a:bodyPr/>
          <a:lstStyle/>
          <a:p>
            <a:pPr/>
            <a:r>
              <a:t>Import require package</a:t>
            </a:r>
          </a:p>
        </p:txBody>
      </p:sp>
      <p:sp>
        <p:nvSpPr>
          <p:cNvPr id="300" name="Node.js can use this module to manipulate MongoDB databases:…"/>
          <p:cNvSpPr txBox="1"/>
          <p:nvPr>
            <p:ph type="body" idx="1"/>
          </p:nvPr>
        </p:nvSpPr>
        <p:spPr>
          <a:prstGeom prst="rect">
            <a:avLst/>
          </a:prstGeom>
        </p:spPr>
        <p:txBody>
          <a:bodyPr/>
          <a:lstStyle/>
          <a:p>
            <a:pPr marL="0" indent="0" defTabSz="457200">
              <a:spcBef>
                <a:spcPts val="0"/>
              </a:spcBef>
              <a:buSzTx/>
              <a:buFontTx/>
              <a:buNone/>
              <a:defRPr sz="2800">
                <a:latin typeface="Verdana"/>
                <a:ea typeface="Verdana"/>
                <a:cs typeface="Verdana"/>
                <a:sym typeface="Verdana"/>
              </a:defRPr>
            </a:pPr>
            <a:r>
              <a:t>Node.js can use this module to manipulate MongoDB databases:</a:t>
            </a:r>
          </a:p>
          <a:p>
            <a:pPr marL="0" indent="0" defTabSz="457200">
              <a:spcBef>
                <a:spcPts val="0"/>
              </a:spcBef>
              <a:buSzTx/>
              <a:buFontTx/>
              <a:buNone/>
              <a:defRPr sz="2800">
                <a:latin typeface="Verdana"/>
                <a:ea typeface="Verdana"/>
                <a:cs typeface="Verdana"/>
                <a:sym typeface="Verdana"/>
              </a:defRPr>
            </a:pPr>
          </a:p>
          <a:p>
            <a:pPr marL="0" indent="0" defTabSz="457200">
              <a:spcBef>
                <a:spcPts val="0"/>
              </a:spcBef>
              <a:buSzTx/>
              <a:buFontTx/>
              <a:buNone/>
              <a:defRPr sz="2800">
                <a:latin typeface="Courier New"/>
                <a:ea typeface="Courier New"/>
                <a:cs typeface="Courier New"/>
                <a:sym typeface="Courier New"/>
              </a:defRPr>
            </a:pPr>
            <a:r>
              <a:rPr>
                <a:solidFill>
                  <a:srgbClr val="0000CD"/>
                </a:solidFill>
              </a:rPr>
              <a:t>var</a:t>
            </a:r>
            <a:r>
              <a:t> mongo = require(</a:t>
            </a:r>
            <a:r>
              <a:rPr>
                <a:solidFill>
                  <a:srgbClr val="A52A2A"/>
                </a:solidFill>
              </a:rPr>
              <a:t>‘mongodb'</a:t>
            </a: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Creating a Database"/>
          <p:cNvSpPr txBox="1"/>
          <p:nvPr>
            <p:ph type="title"/>
          </p:nvPr>
        </p:nvSpPr>
        <p:spPr>
          <a:prstGeom prst="rect">
            <a:avLst/>
          </a:prstGeom>
        </p:spPr>
        <p:txBody>
          <a:bodyPr/>
          <a:lstStyle/>
          <a:p>
            <a:pPr/>
            <a:r>
              <a:t>Creating a Database</a:t>
            </a:r>
          </a:p>
        </p:txBody>
      </p:sp>
      <p:sp>
        <p:nvSpPr>
          <p:cNvPr id="303" name="To create a database in MongoDB, start by creating a MongoClient object, then specify a connection URL with the correct ip address and the name of the database you want to create.…"/>
          <p:cNvSpPr txBox="1"/>
          <p:nvPr>
            <p:ph type="body" idx="1"/>
          </p:nvPr>
        </p:nvSpPr>
        <p:spPr>
          <a:prstGeom prst="rect">
            <a:avLst/>
          </a:prstGeom>
        </p:spPr>
        <p:txBody>
          <a:bodyPr/>
          <a:lstStyle/>
          <a:p>
            <a:pPr marL="0" indent="0" defTabSz="457200">
              <a:spcBef>
                <a:spcPts val="0"/>
              </a:spcBef>
              <a:buSzTx/>
              <a:buFontTx/>
              <a:buNone/>
              <a:defRPr sz="1700">
                <a:latin typeface="Verdana"/>
                <a:ea typeface="Verdana"/>
                <a:cs typeface="Verdana"/>
                <a:sym typeface="Verdana"/>
              </a:defRPr>
            </a:pPr>
            <a:r>
              <a:t>To create a database in MongoDB, start by creating a </a:t>
            </a:r>
            <a:r>
              <a:rPr b="1"/>
              <a:t>MongoClient</a:t>
            </a:r>
            <a:r>
              <a:t> object, then specify a connection URL with the correct ip address and the name of the database you want to create.</a:t>
            </a:r>
          </a:p>
          <a:p>
            <a:pPr marL="0" indent="0" defTabSz="457200">
              <a:spcBef>
                <a:spcPts val="0"/>
              </a:spcBef>
              <a:buSzTx/>
              <a:buFontTx/>
              <a:buNone/>
              <a:defRPr sz="1700">
                <a:latin typeface="Verdana"/>
                <a:ea typeface="Verdana"/>
                <a:cs typeface="Verdana"/>
                <a:sym typeface="Verdana"/>
              </a:defRPr>
            </a:pPr>
          </a:p>
          <a:p>
            <a:pPr marL="0" indent="0" defTabSz="457200">
              <a:spcBef>
                <a:spcPts val="0"/>
              </a:spcBef>
              <a:buSzTx/>
              <a:buFontTx/>
              <a:buNone/>
              <a:defRPr sz="1700">
                <a:latin typeface="Verdana"/>
                <a:ea typeface="Verdana"/>
                <a:cs typeface="Verdana"/>
                <a:sym typeface="Verdana"/>
              </a:defRPr>
            </a:pPr>
            <a:r>
              <a:rPr b="1"/>
              <a:t>MongoDB will create the database if it does not exist, and make a connection to it</a:t>
            </a:r>
            <a:r>
              <a:t>.</a:t>
            </a:r>
          </a:p>
          <a:p>
            <a:pPr marL="0" indent="0" defTabSz="457200">
              <a:spcBef>
                <a:spcPts val="0"/>
              </a:spcBef>
              <a:buSzTx/>
              <a:buFontTx/>
              <a:buNone/>
              <a:defRPr sz="1700">
                <a:latin typeface="Verdana"/>
                <a:ea typeface="Verdana"/>
                <a:cs typeface="Verdana"/>
                <a:sym typeface="Verdana"/>
              </a:defRPr>
            </a:pPr>
          </a:p>
          <a:p>
            <a:pPr marL="0" indent="0" defTabSz="457200">
              <a:spcBef>
                <a:spcPts val="0"/>
              </a:spcBef>
              <a:buSzTx/>
              <a:buFontTx/>
              <a:buNone/>
              <a:defRPr sz="1600">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a:t>
            </a:r>
            <a:r>
              <a:rPr b="1"/>
              <a:t>MongoClient</a:t>
            </a:r>
            <a:r>
              <a:t>;</a:t>
            </a:r>
          </a:p>
          <a:p>
            <a:pPr marL="0" indent="0" defTabSz="457200">
              <a:spcBef>
                <a:spcPts val="0"/>
              </a:spcBef>
              <a:buSzTx/>
              <a:buFontTx/>
              <a:buNone/>
              <a:defRPr sz="1600">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"mongodb://localhost:27017/testdb"</a:t>
            </a:r>
            <a:r>
              <a:rPr>
                <a:solidFill>
                  <a:srgbClr val="000000"/>
                </a:solidFill>
              </a:rPr>
              <a:t>;</a:t>
            </a:r>
            <a:endParaRPr>
              <a:solidFill>
                <a:srgbClr val="000000"/>
              </a:solidFill>
            </a:endParaRPr>
          </a:p>
          <a:p>
            <a:pPr marL="0" indent="0" defTabSz="457200">
              <a:spcBef>
                <a:spcPts val="0"/>
              </a:spcBef>
              <a:buSzTx/>
              <a:buFontTx/>
              <a:buNone/>
              <a:defRPr sz="1600">
                <a:latin typeface="Courier New"/>
                <a:ea typeface="Courier New"/>
                <a:cs typeface="Courier New"/>
                <a:sym typeface="Courier New"/>
              </a:defRPr>
            </a:pPr>
          </a:p>
          <a:p>
            <a:pPr marL="0" indent="0" defTabSz="457200">
              <a:spcBef>
                <a:spcPts val="0"/>
              </a:spcBef>
              <a:buSzTx/>
              <a:buFontTx/>
              <a:buNone/>
              <a:defRPr sz="1600">
                <a:latin typeface="Courier New"/>
                <a:ea typeface="Courier New"/>
                <a:cs typeface="Courier New"/>
                <a:sym typeface="Courier New"/>
              </a:defRPr>
            </a:pPr>
            <a:r>
              <a:rPr b="1"/>
              <a:t>MongoClient.connect</a:t>
            </a:r>
            <a:r>
              <a:t>(url, </a:t>
            </a:r>
            <a:r>
              <a:rPr>
                <a:solidFill>
                  <a:srgbClr val="0000CD"/>
                </a:solidFill>
              </a:rPr>
              <a:t>function</a:t>
            </a:r>
            <a:r>
              <a:t>(err, db) {</a:t>
            </a:r>
          </a:p>
          <a:p>
            <a:pPr marL="0" indent="0" defTabSz="457200">
              <a:spcBef>
                <a:spcPts val="0"/>
              </a:spcBef>
              <a:buSzTx/>
              <a:buFontTx/>
              <a:buNone/>
              <a:defRPr sz="160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457200">
              <a:spcBef>
                <a:spcPts val="0"/>
              </a:spcBef>
              <a:buSzTx/>
              <a:buFontTx/>
              <a:buNone/>
              <a:defRPr sz="1600">
                <a:solidFill>
                  <a:srgbClr val="A52A2A"/>
                </a:solidFill>
                <a:latin typeface="Courier New"/>
                <a:ea typeface="Courier New"/>
                <a:cs typeface="Courier New"/>
                <a:sym typeface="Courier New"/>
              </a:defRPr>
            </a:pPr>
            <a:r>
              <a:rPr>
                <a:solidFill>
                  <a:srgbClr val="000000"/>
                </a:solidFill>
              </a:rPr>
              <a:t>  console.log(</a:t>
            </a:r>
            <a:r>
              <a:t>"Database created!"</a:t>
            </a:r>
            <a:r>
              <a:rPr>
                <a:solidFill>
                  <a:srgbClr val="000000"/>
                </a:solidFill>
              </a:rPr>
              <a:t>);</a:t>
            </a:r>
            <a:endParaRPr>
              <a:solidFill>
                <a:srgbClr val="000000"/>
              </a:solidFill>
            </a:endParaRPr>
          </a:p>
          <a:p>
            <a:pPr marL="0" indent="0" defTabSz="457200">
              <a:spcBef>
                <a:spcPts val="0"/>
              </a:spcBef>
              <a:buSzTx/>
              <a:buFontTx/>
              <a:buNone/>
              <a:defRPr sz="1600">
                <a:latin typeface="Courier New"/>
                <a:ea typeface="Courier New"/>
                <a:cs typeface="Courier New"/>
                <a:sym typeface="Courier New"/>
              </a:defRPr>
            </a:pPr>
            <a:r>
              <a:t>  db.close();</a:t>
            </a:r>
          </a:p>
          <a:p>
            <a:pPr marL="0" indent="0" defTabSz="457200">
              <a:spcBef>
                <a:spcPts val="0"/>
              </a:spcBef>
              <a:buSzTx/>
              <a:buFontTx/>
              <a:buNone/>
              <a:defRPr sz="16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Creating a Collection"/>
          <p:cNvSpPr txBox="1"/>
          <p:nvPr>
            <p:ph type="title"/>
          </p:nvPr>
        </p:nvSpPr>
        <p:spPr>
          <a:prstGeom prst="rect">
            <a:avLst/>
          </a:prstGeom>
        </p:spPr>
        <p:txBody>
          <a:bodyPr/>
          <a:lstStyle/>
          <a:p>
            <a:pPr/>
            <a:r>
              <a:t>Creating a Collection</a:t>
            </a:r>
          </a:p>
        </p:txBody>
      </p:sp>
      <p:sp>
        <p:nvSpPr>
          <p:cNvPr id="306" name="To create a collection in MongoDB, use the createCollection() method:…"/>
          <p:cNvSpPr txBox="1"/>
          <p:nvPr>
            <p:ph type="body" idx="1"/>
          </p:nvPr>
        </p:nvSpPr>
        <p:spPr>
          <a:prstGeom prst="rect">
            <a:avLst/>
          </a:prstGeom>
        </p:spPr>
        <p:txBody>
          <a:bodyPr/>
          <a:lstStyle/>
          <a:p>
            <a:pPr marL="0" indent="0" defTabSz="297179">
              <a:spcBef>
                <a:spcPts val="0"/>
              </a:spcBef>
              <a:buSzTx/>
              <a:buFontTx/>
              <a:buNone/>
              <a:defRPr sz="1495">
                <a:latin typeface="Verdana"/>
                <a:ea typeface="Verdana"/>
                <a:cs typeface="Verdana"/>
                <a:sym typeface="Verdana"/>
              </a:defRPr>
            </a:pPr>
            <a:r>
              <a:t>To create a collection in MongoDB, use the </a:t>
            </a:r>
            <a:r>
              <a:rPr b="1">
                <a:solidFill>
                  <a:srgbClr val="DC143C"/>
                </a:solidFill>
                <a:latin typeface="Courier New"/>
                <a:ea typeface="Courier New"/>
                <a:cs typeface="Courier New"/>
                <a:sym typeface="Courier New"/>
              </a:rPr>
              <a:t>createCollection()</a:t>
            </a:r>
            <a:r>
              <a:t> method:</a:t>
            </a:r>
          </a:p>
          <a:p>
            <a:pPr marL="0" indent="0" defTabSz="297179">
              <a:spcBef>
                <a:spcPts val="0"/>
              </a:spcBef>
              <a:buSzTx/>
              <a:buFontTx/>
              <a:buNone/>
              <a:defRPr sz="1495">
                <a:latin typeface="Verdana"/>
                <a:ea typeface="Verdana"/>
                <a:cs typeface="Verdana"/>
                <a:sym typeface="Verdana"/>
              </a:defRPr>
            </a:pPr>
          </a:p>
          <a:p>
            <a:pPr marL="0" indent="0" defTabSz="297179">
              <a:spcBef>
                <a:spcPts val="0"/>
              </a:spcBef>
              <a:buSzTx/>
              <a:buFontTx/>
              <a:buNone/>
              <a:defRPr sz="1495">
                <a:latin typeface="Verdana"/>
                <a:ea typeface="Verdana"/>
                <a:cs typeface="Verdana"/>
                <a:sym typeface="Verdana"/>
              </a:defRPr>
            </a:pPr>
            <a:r>
              <a:t>Create a collection called “</a:t>
            </a:r>
            <a:r>
              <a:rPr b="1"/>
              <a:t>customers</a:t>
            </a:r>
            <a:r>
              <a:t>":</a:t>
            </a:r>
          </a:p>
          <a:p>
            <a:pPr marL="0" indent="0" defTabSz="297179">
              <a:spcBef>
                <a:spcPts val="0"/>
              </a:spcBef>
              <a:buSzTx/>
              <a:buFontTx/>
              <a:buNone/>
              <a:defRPr sz="1495">
                <a:latin typeface="Verdana"/>
                <a:ea typeface="Verdana"/>
                <a:cs typeface="Verdana"/>
                <a:sym typeface="Verdana"/>
              </a:defRPr>
            </a:pPr>
          </a:p>
          <a:p>
            <a:pPr marL="0" indent="0" defTabSz="297179">
              <a:spcBef>
                <a:spcPts val="0"/>
              </a:spcBef>
              <a:buSzTx/>
              <a:buFontTx/>
              <a:buNone/>
              <a:defRPr sz="1495">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297179">
              <a:spcBef>
                <a:spcPts val="0"/>
              </a:spcBef>
              <a:buSzTx/>
              <a:buFontTx/>
              <a:buNone/>
              <a:defRPr sz="1495">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297179">
              <a:spcBef>
                <a:spcPts val="0"/>
              </a:spcBef>
              <a:buSzTx/>
              <a:buFontTx/>
              <a:buNone/>
              <a:defRPr sz="1495">
                <a:latin typeface="Courier New"/>
                <a:ea typeface="Courier New"/>
                <a:cs typeface="Courier New"/>
                <a:sym typeface="Courier New"/>
              </a:defRPr>
            </a:pPr>
          </a:p>
          <a:p>
            <a:pPr marL="0" indent="0" defTabSz="297179">
              <a:spcBef>
                <a:spcPts val="0"/>
              </a:spcBef>
              <a:buSzTx/>
              <a:buFontTx/>
              <a:buNone/>
              <a:defRPr sz="1495">
                <a:latin typeface="Courier New"/>
                <a:ea typeface="Courier New"/>
                <a:cs typeface="Courier New"/>
                <a:sym typeface="Courier New"/>
              </a:defRPr>
            </a:pPr>
            <a:r>
              <a:t>MongoClient.connect(url, </a:t>
            </a:r>
            <a:r>
              <a:rPr>
                <a:solidFill>
                  <a:srgbClr val="0000CD"/>
                </a:solidFill>
              </a:rPr>
              <a:t>function</a:t>
            </a:r>
            <a:r>
              <a:t>(err, db) {</a:t>
            </a:r>
          </a:p>
          <a:p>
            <a:pPr marL="0" indent="0" defTabSz="297179">
              <a:spcBef>
                <a:spcPts val="0"/>
              </a:spcBef>
              <a:buSzTx/>
              <a:buFontTx/>
              <a:buNone/>
              <a:defRPr sz="1495">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297179">
              <a:spcBef>
                <a:spcPts val="0"/>
              </a:spcBef>
              <a:buSzTx/>
              <a:buFontTx/>
              <a:buNone/>
              <a:defRPr sz="1495">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297179">
              <a:spcBef>
                <a:spcPts val="0"/>
              </a:spcBef>
              <a:buSzTx/>
              <a:buFontTx/>
              <a:buNone/>
              <a:defRPr sz="1495">
                <a:latin typeface="Courier New"/>
                <a:ea typeface="Courier New"/>
                <a:cs typeface="Courier New"/>
                <a:sym typeface="Courier New"/>
              </a:defRPr>
            </a:pPr>
            <a:r>
              <a:t>  </a:t>
            </a:r>
            <a:r>
              <a:rPr b="1"/>
              <a:t>dbo.createCollection</a:t>
            </a:r>
            <a:r>
              <a:t>(</a:t>
            </a:r>
            <a:r>
              <a:rPr>
                <a:solidFill>
                  <a:srgbClr val="A52A2A"/>
                </a:solidFill>
              </a:rPr>
              <a:t>"customers"</a:t>
            </a:r>
            <a:r>
              <a:t>, </a:t>
            </a:r>
            <a:r>
              <a:rPr>
                <a:solidFill>
                  <a:srgbClr val="0000CD"/>
                </a:solidFill>
              </a:rPr>
              <a:t>function</a:t>
            </a:r>
            <a:r>
              <a:t>(err, res) {</a:t>
            </a:r>
          </a:p>
          <a:p>
            <a:pPr marL="0" indent="0" defTabSz="297179">
              <a:spcBef>
                <a:spcPts val="0"/>
              </a:spcBef>
              <a:buSzTx/>
              <a:buFontTx/>
              <a:buNone/>
              <a:defRPr sz="1495">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297179">
              <a:spcBef>
                <a:spcPts val="0"/>
              </a:spcBef>
              <a:buSzTx/>
              <a:buFontTx/>
              <a:buNone/>
              <a:defRPr sz="1495">
                <a:solidFill>
                  <a:srgbClr val="A52A2A"/>
                </a:solidFill>
                <a:latin typeface="Courier New"/>
                <a:ea typeface="Courier New"/>
                <a:cs typeface="Courier New"/>
                <a:sym typeface="Courier New"/>
              </a:defRPr>
            </a:pPr>
            <a:r>
              <a:rPr>
                <a:solidFill>
                  <a:srgbClr val="000000"/>
                </a:solidFill>
              </a:rPr>
              <a:t>    console.log(</a:t>
            </a:r>
            <a:r>
              <a:t>"Collection created!"</a:t>
            </a:r>
            <a:r>
              <a:rPr>
                <a:solidFill>
                  <a:srgbClr val="000000"/>
                </a:solidFill>
              </a:rPr>
              <a:t>);</a:t>
            </a:r>
            <a:endParaRPr>
              <a:solidFill>
                <a:srgbClr val="000000"/>
              </a:solidFill>
            </a:endParaRPr>
          </a:p>
          <a:p>
            <a:pPr marL="0" indent="0" defTabSz="297179">
              <a:spcBef>
                <a:spcPts val="0"/>
              </a:spcBef>
              <a:buSzTx/>
              <a:buFontTx/>
              <a:buNone/>
              <a:defRPr sz="1495">
                <a:latin typeface="Courier New"/>
                <a:ea typeface="Courier New"/>
                <a:cs typeface="Courier New"/>
                <a:sym typeface="Courier New"/>
              </a:defRPr>
            </a:pPr>
            <a:r>
              <a:t>    db.close();</a:t>
            </a:r>
          </a:p>
          <a:p>
            <a:pPr marL="0" indent="0" defTabSz="297179">
              <a:spcBef>
                <a:spcPts val="0"/>
              </a:spcBef>
              <a:buSzTx/>
              <a:buFontTx/>
              <a:buNone/>
              <a:defRPr sz="1495">
                <a:latin typeface="Courier New"/>
                <a:ea typeface="Courier New"/>
                <a:cs typeface="Courier New"/>
                <a:sym typeface="Courier New"/>
              </a:defRPr>
            </a:pPr>
            <a:r>
              <a:t>  });</a:t>
            </a:r>
          </a:p>
          <a:p>
            <a:pPr marL="0" indent="0" defTabSz="297179">
              <a:spcBef>
                <a:spcPts val="0"/>
              </a:spcBef>
              <a:buSzTx/>
              <a:buFontTx/>
              <a:buNone/>
              <a:defRPr sz="1495">
                <a:latin typeface="Courier New"/>
                <a:ea typeface="Courier New"/>
                <a:cs typeface="Courier New"/>
                <a:sym typeface="Courier New"/>
              </a:defRPr>
            </a:pPr>
            <a:r>
              <a:t>});</a:t>
            </a:r>
          </a:p>
          <a:p>
            <a:pPr marL="0" indent="0" defTabSz="297179">
              <a:spcBef>
                <a:spcPts val="0"/>
              </a:spcBef>
              <a:buSzTx/>
              <a:buFontTx/>
              <a:buNone/>
              <a:defRPr sz="1495">
                <a:latin typeface="Courier New"/>
                <a:ea typeface="Courier New"/>
                <a:cs typeface="Courier New"/>
                <a:sym typeface="Courier New"/>
              </a:defRPr>
            </a:pPr>
          </a:p>
          <a:p>
            <a:pPr marL="0" indent="0" defTabSz="297179">
              <a:spcBef>
                <a:spcPts val="0"/>
              </a:spcBef>
              <a:buSzTx/>
              <a:buFontTx/>
              <a:buNone/>
              <a:defRPr sz="1495">
                <a:latin typeface="Courier New"/>
                <a:ea typeface="Courier New"/>
                <a:cs typeface="Courier New"/>
                <a:sym typeface="Courier New"/>
              </a:defRPr>
            </a:pPr>
          </a:p>
          <a:p>
            <a:pPr marL="0" indent="0" defTabSz="297179">
              <a:spcBef>
                <a:spcPts val="0"/>
              </a:spcBef>
              <a:buSzTx/>
              <a:buFontTx/>
              <a:buNone/>
              <a:defRPr sz="1495">
                <a:latin typeface="Courier New"/>
                <a:ea typeface="Courier New"/>
                <a:cs typeface="Courier New"/>
                <a:sym typeface="Courier New"/>
              </a:defRPr>
            </a:pPr>
          </a:p>
          <a:p>
            <a:pPr marL="0" indent="0" defTabSz="297179">
              <a:spcBef>
                <a:spcPts val="0"/>
              </a:spcBef>
              <a:buSzTx/>
              <a:buFontTx/>
              <a:buNone/>
              <a:defRPr sz="975">
                <a:latin typeface="Verdana"/>
                <a:ea typeface="Verdana"/>
                <a:cs typeface="Verdana"/>
                <a:sym typeface="Verdana"/>
              </a:defRPr>
            </a:pPr>
            <a:r>
              <a:rPr b="1"/>
              <a:t>Important:</a:t>
            </a:r>
            <a:r>
              <a:t> A </a:t>
            </a:r>
            <a:r>
              <a:rPr b="1"/>
              <a:t>collection</a:t>
            </a:r>
            <a:r>
              <a:t> in MongoDB is the same as a </a:t>
            </a:r>
            <a:r>
              <a:rPr b="1"/>
              <a:t>table</a:t>
            </a:r>
            <a:r>
              <a:t> in MySQL. In MongoDB, a collection is not created until it gets content!  MongoDB waits until you have inserted a document before it actually creates the collection.</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Insert Document : Insert One"/>
          <p:cNvSpPr txBox="1"/>
          <p:nvPr>
            <p:ph type="title"/>
          </p:nvPr>
        </p:nvSpPr>
        <p:spPr>
          <a:prstGeom prst="rect">
            <a:avLst/>
          </a:prstGeom>
        </p:spPr>
        <p:txBody>
          <a:bodyPr/>
          <a:lstStyle/>
          <a:p>
            <a:pPr/>
            <a:r>
              <a:t>Insert Document : Insert One</a:t>
            </a:r>
          </a:p>
        </p:txBody>
      </p:sp>
      <p:sp>
        <p:nvSpPr>
          <p:cNvPr id="309" name="To insert a record, or document as it is called in MongoDB, into a collection, we use the insertOne() method.…"/>
          <p:cNvSpPr txBox="1"/>
          <p:nvPr>
            <p:ph type="body" idx="1"/>
          </p:nvPr>
        </p:nvSpPr>
        <p:spPr>
          <a:xfrm>
            <a:off x="457200" y="1600199"/>
            <a:ext cx="8606731" cy="5076728"/>
          </a:xfrm>
          <a:prstGeom prst="rect">
            <a:avLst/>
          </a:prstGeom>
        </p:spPr>
        <p:txBody>
          <a:bodyPr/>
          <a:lstStyle/>
          <a:p>
            <a:pPr marL="0" indent="0" defTabSz="260604">
              <a:spcBef>
                <a:spcPts val="0"/>
              </a:spcBef>
              <a:buSzTx/>
              <a:buFontTx/>
              <a:buNone/>
              <a:defRPr sz="1368">
                <a:latin typeface="Verdana"/>
                <a:ea typeface="Verdana"/>
                <a:cs typeface="Verdana"/>
                <a:sym typeface="Verdana"/>
              </a:defRPr>
            </a:pPr>
            <a:r>
              <a:t>To insert a record, or </a:t>
            </a:r>
            <a:r>
              <a:rPr i="1"/>
              <a:t>document</a:t>
            </a:r>
            <a:r>
              <a:t> as it is called in MongoDB, into a collection, we use the </a:t>
            </a:r>
            <a:r>
              <a:rPr b="1">
                <a:solidFill>
                  <a:srgbClr val="DC143C"/>
                </a:solidFill>
                <a:latin typeface="Courier New"/>
                <a:ea typeface="Courier New"/>
                <a:cs typeface="Courier New"/>
                <a:sym typeface="Courier New"/>
              </a:rPr>
              <a:t>insertOne()</a:t>
            </a:r>
            <a:r>
              <a:t> method.</a:t>
            </a:r>
          </a:p>
          <a:p>
            <a:pPr marL="0" indent="0" defTabSz="260604">
              <a:spcBef>
                <a:spcPts val="0"/>
              </a:spcBef>
              <a:buSzTx/>
              <a:buFontTx/>
              <a:buNone/>
              <a:defRPr sz="1368">
                <a:latin typeface="Verdana"/>
                <a:ea typeface="Verdana"/>
                <a:cs typeface="Verdana"/>
                <a:sym typeface="Verdana"/>
              </a:defRPr>
            </a:pPr>
          </a:p>
          <a:p>
            <a:pPr marL="0" indent="0" defTabSz="260604">
              <a:spcBef>
                <a:spcPts val="0"/>
              </a:spcBef>
              <a:buSzTx/>
              <a:buFontTx/>
              <a:buNone/>
              <a:defRPr sz="1368">
                <a:latin typeface="Verdana"/>
                <a:ea typeface="Verdana"/>
                <a:cs typeface="Verdana"/>
                <a:sym typeface="Verdana"/>
              </a:defRPr>
            </a:pPr>
            <a:r>
              <a:t>The first parameter of the </a:t>
            </a:r>
            <a:r>
              <a:rPr b="1">
                <a:solidFill>
                  <a:srgbClr val="DC143C"/>
                </a:solidFill>
                <a:latin typeface="Courier New"/>
                <a:ea typeface="Courier New"/>
                <a:cs typeface="Courier New"/>
                <a:sym typeface="Courier New"/>
              </a:rPr>
              <a:t>insertOne()</a:t>
            </a:r>
            <a:r>
              <a:t> method is an object containing the name(s) and value(s) of each field in the document you want to insert. It also takes a callback function where you can work with any errors, or the result of the insertion:</a:t>
            </a:r>
          </a:p>
          <a:p>
            <a:pPr marL="0" indent="0" defTabSz="260604">
              <a:spcBef>
                <a:spcPts val="0"/>
              </a:spcBef>
              <a:buSzTx/>
              <a:buFontTx/>
              <a:buNone/>
              <a:defRPr sz="1368">
                <a:latin typeface="Verdana"/>
                <a:ea typeface="Verdana"/>
                <a:cs typeface="Verdana"/>
                <a:sym typeface="Verdana"/>
              </a:defRPr>
            </a:pPr>
          </a:p>
          <a:p>
            <a:pPr marL="0" indent="0" defTabSz="260604">
              <a:spcBef>
                <a:spcPts val="0"/>
              </a:spcBef>
              <a:buSzTx/>
              <a:buFontTx/>
              <a:buNone/>
              <a:defRPr sz="1368">
                <a:latin typeface="Verdana"/>
                <a:ea typeface="Verdana"/>
                <a:cs typeface="Verdana"/>
                <a:sym typeface="Verdana"/>
              </a:defRPr>
            </a:pPr>
            <a:r>
              <a:t>Insert a document in the "</a:t>
            </a:r>
            <a:r>
              <a:rPr b="1"/>
              <a:t>customers</a:t>
            </a:r>
            <a:r>
              <a:t>" collection:</a:t>
            </a:r>
          </a:p>
          <a:p>
            <a:pPr marL="0" indent="0" defTabSz="260604">
              <a:spcBef>
                <a:spcPts val="0"/>
              </a:spcBef>
              <a:buSzTx/>
              <a:buFontTx/>
              <a:buNone/>
              <a:defRPr sz="1368">
                <a:latin typeface="Verdana"/>
                <a:ea typeface="Verdana"/>
                <a:cs typeface="Verdana"/>
                <a:sym typeface="Verdana"/>
              </a:defRPr>
            </a:pPr>
          </a:p>
          <a:p>
            <a:pPr marL="0" indent="0" defTabSz="260604">
              <a:spcBef>
                <a:spcPts val="0"/>
              </a:spcBef>
              <a:buSzTx/>
              <a:buFontTx/>
              <a:buNone/>
              <a:defRPr sz="1368">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260604">
              <a:spcBef>
                <a:spcPts val="0"/>
              </a:spcBef>
              <a:buSzTx/>
              <a:buFontTx/>
              <a:buNone/>
              <a:defRPr sz="1368">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260604">
              <a:spcBef>
                <a:spcPts val="0"/>
              </a:spcBef>
              <a:buSzTx/>
              <a:buFontTx/>
              <a:buNone/>
              <a:defRPr sz="1368">
                <a:latin typeface="Courier New"/>
                <a:ea typeface="Courier New"/>
                <a:cs typeface="Courier New"/>
                <a:sym typeface="Courier New"/>
              </a:defRPr>
            </a:pPr>
          </a:p>
          <a:p>
            <a:pPr marL="0" indent="0" defTabSz="260604">
              <a:spcBef>
                <a:spcPts val="0"/>
              </a:spcBef>
              <a:buSzTx/>
              <a:buFontTx/>
              <a:buNone/>
              <a:defRPr sz="1368">
                <a:latin typeface="Courier New"/>
                <a:ea typeface="Courier New"/>
                <a:cs typeface="Courier New"/>
                <a:sym typeface="Courier New"/>
              </a:defRPr>
            </a:pPr>
            <a:r>
              <a:t>MongoClient.connect(url, </a:t>
            </a:r>
            <a:r>
              <a:rPr>
                <a:solidFill>
                  <a:srgbClr val="0000CD"/>
                </a:solidFill>
              </a:rPr>
              <a:t>function</a:t>
            </a:r>
            <a:r>
              <a:t>(err, db) {</a:t>
            </a:r>
          </a:p>
          <a:p>
            <a:pPr marL="0" indent="0" defTabSz="260604">
              <a:spcBef>
                <a:spcPts val="0"/>
              </a:spcBef>
              <a:buSzTx/>
              <a:buFontTx/>
              <a:buNone/>
              <a:defRPr sz="1368">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260604">
              <a:spcBef>
                <a:spcPts val="0"/>
              </a:spcBef>
              <a:buSzTx/>
              <a:buFontTx/>
              <a:buNone/>
              <a:defRPr sz="1368">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260604">
              <a:spcBef>
                <a:spcPts val="0"/>
              </a:spcBef>
              <a:buSzTx/>
              <a:buFontTx/>
              <a:buNone/>
              <a:defRPr sz="1368">
                <a:latin typeface="Courier New"/>
                <a:ea typeface="Courier New"/>
                <a:cs typeface="Courier New"/>
                <a:sym typeface="Courier New"/>
              </a:defRPr>
            </a:pPr>
            <a:r>
              <a:t>  </a:t>
            </a:r>
            <a:r>
              <a:rPr>
                <a:solidFill>
                  <a:srgbClr val="0000CD"/>
                </a:solidFill>
              </a:rPr>
              <a:t>var</a:t>
            </a:r>
            <a:r>
              <a:t> myobj = { name: </a:t>
            </a:r>
            <a:r>
              <a:rPr>
                <a:solidFill>
                  <a:srgbClr val="A52A2A"/>
                </a:solidFill>
              </a:rPr>
              <a:t>"Company Inc"</a:t>
            </a:r>
            <a:r>
              <a:t>, address: </a:t>
            </a:r>
            <a:r>
              <a:rPr>
                <a:solidFill>
                  <a:srgbClr val="A52A2A"/>
                </a:solidFill>
              </a:rPr>
              <a:t>"Highway 37"</a:t>
            </a:r>
            <a:r>
              <a:t> };</a:t>
            </a:r>
          </a:p>
          <a:p>
            <a:pPr marL="0" indent="0" defTabSz="260604">
              <a:spcBef>
                <a:spcPts val="0"/>
              </a:spcBef>
              <a:buSzTx/>
              <a:buFontTx/>
              <a:buNone/>
              <a:defRPr sz="1368">
                <a:latin typeface="Courier New"/>
                <a:ea typeface="Courier New"/>
                <a:cs typeface="Courier New"/>
                <a:sym typeface="Courier New"/>
              </a:defRPr>
            </a:pPr>
            <a:r>
              <a:t>  dbo.collection(</a:t>
            </a:r>
            <a:r>
              <a:rPr>
                <a:solidFill>
                  <a:srgbClr val="A52A2A"/>
                </a:solidFill>
              </a:rPr>
              <a:t>"customers"</a:t>
            </a:r>
            <a:r>
              <a:t>).</a:t>
            </a:r>
            <a:r>
              <a:rPr b="1"/>
              <a:t>insertOne</a:t>
            </a:r>
            <a:r>
              <a:t>(myobj, </a:t>
            </a:r>
            <a:r>
              <a:rPr>
                <a:solidFill>
                  <a:srgbClr val="0000CD"/>
                </a:solidFill>
              </a:rPr>
              <a:t>function</a:t>
            </a:r>
            <a:r>
              <a:t>(err, res) {</a:t>
            </a:r>
          </a:p>
          <a:p>
            <a:pPr marL="0" indent="0" defTabSz="260604">
              <a:spcBef>
                <a:spcPts val="0"/>
              </a:spcBef>
              <a:buSzTx/>
              <a:buFontTx/>
              <a:buNone/>
              <a:defRPr sz="1368">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260604">
              <a:spcBef>
                <a:spcPts val="0"/>
              </a:spcBef>
              <a:buSzTx/>
              <a:buFontTx/>
              <a:buNone/>
              <a:defRPr sz="1368">
                <a:solidFill>
                  <a:srgbClr val="A52A2A"/>
                </a:solidFill>
                <a:latin typeface="Courier New"/>
                <a:ea typeface="Courier New"/>
                <a:cs typeface="Courier New"/>
                <a:sym typeface="Courier New"/>
              </a:defRPr>
            </a:pPr>
            <a:r>
              <a:rPr>
                <a:solidFill>
                  <a:srgbClr val="000000"/>
                </a:solidFill>
              </a:rPr>
              <a:t>    console.log(</a:t>
            </a:r>
            <a:r>
              <a:t>"1 document inserted"</a:t>
            </a:r>
            <a:r>
              <a:rPr>
                <a:solidFill>
                  <a:srgbClr val="000000"/>
                </a:solidFill>
              </a:rPr>
              <a:t>);</a:t>
            </a:r>
            <a:endParaRPr>
              <a:solidFill>
                <a:srgbClr val="000000"/>
              </a:solidFill>
            </a:endParaRPr>
          </a:p>
          <a:p>
            <a:pPr marL="0" indent="0" defTabSz="260604">
              <a:spcBef>
                <a:spcPts val="0"/>
              </a:spcBef>
              <a:buSzTx/>
              <a:buFontTx/>
              <a:buNone/>
              <a:defRPr sz="1368">
                <a:latin typeface="Courier New"/>
                <a:ea typeface="Courier New"/>
                <a:cs typeface="Courier New"/>
                <a:sym typeface="Courier New"/>
              </a:defRPr>
            </a:pPr>
            <a:r>
              <a:t>    db.close();</a:t>
            </a:r>
          </a:p>
          <a:p>
            <a:pPr marL="0" indent="0" defTabSz="260604">
              <a:spcBef>
                <a:spcPts val="0"/>
              </a:spcBef>
              <a:buSzTx/>
              <a:buFontTx/>
              <a:buNone/>
              <a:defRPr sz="1368">
                <a:latin typeface="Courier New"/>
                <a:ea typeface="Courier New"/>
                <a:cs typeface="Courier New"/>
                <a:sym typeface="Courier New"/>
              </a:defRPr>
            </a:pPr>
            <a:r>
              <a:t>  });</a:t>
            </a:r>
          </a:p>
          <a:p>
            <a:pPr marL="0" indent="0" defTabSz="260604">
              <a:spcBef>
                <a:spcPts val="0"/>
              </a:spcBef>
              <a:buSzTx/>
              <a:buFontTx/>
              <a:buNone/>
              <a:defRPr sz="1368">
                <a:latin typeface="Courier New"/>
                <a:ea typeface="Courier New"/>
                <a:cs typeface="Courier New"/>
                <a:sym typeface="Courier New"/>
              </a:defRPr>
            </a:pPr>
            <a:r>
              <a:t>});</a:t>
            </a:r>
          </a:p>
          <a:p>
            <a:pPr marL="0" indent="0" defTabSz="260604">
              <a:spcBef>
                <a:spcPts val="0"/>
              </a:spcBef>
              <a:buSzTx/>
              <a:buFontTx/>
              <a:buNone/>
              <a:defRPr sz="1368">
                <a:latin typeface="Courier New"/>
                <a:ea typeface="Courier New"/>
                <a:cs typeface="Courier New"/>
                <a:sym typeface="Courier New"/>
              </a:defRPr>
            </a:pPr>
          </a:p>
          <a:p>
            <a:pPr marL="0" indent="0" defTabSz="260604">
              <a:spcBef>
                <a:spcPts val="0"/>
              </a:spcBef>
              <a:buSzTx/>
              <a:buFontTx/>
              <a:buNone/>
              <a:defRPr sz="1083">
                <a:latin typeface="Verdana"/>
                <a:ea typeface="Verdana"/>
                <a:cs typeface="Verdana"/>
                <a:sym typeface="Verdana"/>
              </a:defRPr>
            </a:pPr>
            <a:r>
              <a:rPr b="1"/>
              <a:t>Important:</a:t>
            </a:r>
            <a:r>
              <a:t> A </a:t>
            </a:r>
            <a:r>
              <a:rPr b="1"/>
              <a:t>document</a:t>
            </a:r>
            <a:r>
              <a:t> in MongoDB is the same as a </a:t>
            </a:r>
            <a:r>
              <a:rPr b="1"/>
              <a:t>record</a:t>
            </a:r>
            <a:r>
              <a:t> in MySQL. If you try to insert documents in a collection that do not exist, MongoDB will create the collection automatically.</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Insert Document : Insert Many"/>
          <p:cNvSpPr txBox="1"/>
          <p:nvPr>
            <p:ph type="title"/>
          </p:nvPr>
        </p:nvSpPr>
        <p:spPr>
          <a:xfrm>
            <a:off x="457200" y="-68262"/>
            <a:ext cx="8229600" cy="819547"/>
          </a:xfrm>
          <a:prstGeom prst="rect">
            <a:avLst/>
          </a:prstGeom>
        </p:spPr>
        <p:txBody>
          <a:bodyPr/>
          <a:lstStyle/>
          <a:p>
            <a:pPr/>
            <a:r>
              <a:t>Insert Document : Insert Many</a:t>
            </a:r>
          </a:p>
        </p:txBody>
      </p:sp>
      <p:sp>
        <p:nvSpPr>
          <p:cNvPr id="312" name="To insert multiple documents into a collection in MongoDB, we use the insertMany() method.…"/>
          <p:cNvSpPr txBox="1"/>
          <p:nvPr>
            <p:ph type="body" idx="1"/>
          </p:nvPr>
        </p:nvSpPr>
        <p:spPr>
          <a:xfrm>
            <a:off x="444500" y="939800"/>
            <a:ext cx="8705553" cy="5922467"/>
          </a:xfrm>
          <a:prstGeom prst="rect">
            <a:avLst/>
          </a:prstGeom>
        </p:spPr>
        <p:txBody>
          <a:bodyPr/>
          <a:lstStyle/>
          <a:p>
            <a:pPr marL="0" indent="0" defTabSz="251460">
              <a:spcBef>
                <a:spcPts val="0"/>
              </a:spcBef>
              <a:buSzTx/>
              <a:buFontTx/>
              <a:buNone/>
              <a:defRPr sz="1155">
                <a:latin typeface="Verdana"/>
                <a:ea typeface="Verdana"/>
                <a:cs typeface="Verdana"/>
                <a:sym typeface="Verdana"/>
              </a:defRPr>
            </a:pPr>
            <a:r>
              <a:t>To insert multiple documents into a collection in MongoDB, we use the </a:t>
            </a:r>
            <a:r>
              <a:rPr b="1">
                <a:solidFill>
                  <a:srgbClr val="DC143C"/>
                </a:solidFill>
                <a:latin typeface="Courier New"/>
                <a:ea typeface="Courier New"/>
                <a:cs typeface="Courier New"/>
                <a:sym typeface="Courier New"/>
              </a:rPr>
              <a:t>insertMany()</a:t>
            </a:r>
            <a:r>
              <a:t> method.</a:t>
            </a:r>
          </a:p>
          <a:p>
            <a:pPr marL="0" indent="0" defTabSz="251460">
              <a:spcBef>
                <a:spcPts val="0"/>
              </a:spcBef>
              <a:buSzTx/>
              <a:buFontTx/>
              <a:buNone/>
              <a:defRPr sz="1155">
                <a:latin typeface="Verdana"/>
                <a:ea typeface="Verdana"/>
                <a:cs typeface="Verdana"/>
                <a:sym typeface="Verdana"/>
              </a:defRPr>
            </a:pPr>
          </a:p>
          <a:p>
            <a:pPr marL="0" indent="0" defTabSz="251460">
              <a:spcBef>
                <a:spcPts val="0"/>
              </a:spcBef>
              <a:buSzTx/>
              <a:buFontTx/>
              <a:buNone/>
              <a:defRPr sz="1155">
                <a:latin typeface="Verdana"/>
                <a:ea typeface="Verdana"/>
                <a:cs typeface="Verdana"/>
                <a:sym typeface="Verdana"/>
              </a:defRPr>
            </a:pPr>
            <a:r>
              <a:t>The first parameter of the </a:t>
            </a:r>
            <a:r>
              <a:rPr b="1">
                <a:solidFill>
                  <a:srgbClr val="DC143C"/>
                </a:solidFill>
                <a:latin typeface="Courier New"/>
                <a:ea typeface="Courier New"/>
                <a:cs typeface="Courier New"/>
                <a:sym typeface="Courier New"/>
              </a:rPr>
              <a:t>insertMany()</a:t>
            </a:r>
            <a:r>
              <a:t> method is an </a:t>
            </a:r>
            <a:r>
              <a:rPr b="1"/>
              <a:t>array of objects</a:t>
            </a:r>
            <a:r>
              <a:t>, containing the data you want to insert.</a:t>
            </a:r>
          </a:p>
          <a:p>
            <a:pPr marL="0" indent="0" defTabSz="251460">
              <a:spcBef>
                <a:spcPts val="0"/>
              </a:spcBef>
              <a:buSzTx/>
              <a:buFontTx/>
              <a:buNone/>
              <a:defRPr sz="1155">
                <a:latin typeface="Verdana"/>
                <a:ea typeface="Verdana"/>
                <a:cs typeface="Verdana"/>
                <a:sym typeface="Verdana"/>
              </a:defRPr>
            </a:pPr>
          </a:p>
          <a:p>
            <a:pPr marL="0" indent="0" defTabSz="251460">
              <a:spcBef>
                <a:spcPts val="0"/>
              </a:spcBef>
              <a:buSzTx/>
              <a:buFontTx/>
              <a:buNone/>
              <a:defRPr sz="1155">
                <a:latin typeface="Verdana"/>
                <a:ea typeface="Verdana"/>
                <a:cs typeface="Verdana"/>
                <a:sym typeface="Verdana"/>
              </a:defRPr>
            </a:pPr>
            <a:r>
              <a:t>Insert multiple documents in the "</a:t>
            </a:r>
            <a:r>
              <a:rPr b="1"/>
              <a:t>customers</a:t>
            </a:r>
            <a:r>
              <a:t>" collection:</a:t>
            </a:r>
          </a:p>
          <a:p>
            <a:pPr marL="0" indent="0" defTabSz="251460">
              <a:spcBef>
                <a:spcPts val="0"/>
              </a:spcBef>
              <a:buSzTx/>
              <a:buFontTx/>
              <a:buNone/>
              <a:defRPr sz="1155">
                <a:latin typeface="Verdana"/>
                <a:ea typeface="Verdana"/>
                <a:cs typeface="Verdana"/>
                <a:sym typeface="Verdana"/>
              </a:defRPr>
            </a:pPr>
          </a:p>
          <a:p>
            <a:pPr marL="0" indent="0" defTabSz="251460">
              <a:spcBef>
                <a:spcPts val="0"/>
              </a:spcBef>
              <a:buSzTx/>
              <a:buFontTx/>
              <a:buNone/>
              <a:defRPr sz="1155">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251460">
              <a:spcBef>
                <a:spcPts val="0"/>
              </a:spcBef>
              <a:buSzTx/>
              <a:buFontTx/>
              <a:buNone/>
              <a:defRPr sz="1155">
                <a:latin typeface="Courier New"/>
                <a:ea typeface="Courier New"/>
                <a:cs typeface="Courier New"/>
                <a:sym typeface="Courier New"/>
              </a:defRPr>
            </a:pPr>
          </a:p>
          <a:p>
            <a:pPr marL="0" indent="0" defTabSz="251460">
              <a:spcBef>
                <a:spcPts val="0"/>
              </a:spcBef>
              <a:buSzTx/>
              <a:buFontTx/>
              <a:buNone/>
              <a:defRPr sz="1155">
                <a:latin typeface="Courier New"/>
                <a:ea typeface="Courier New"/>
                <a:cs typeface="Courier New"/>
                <a:sym typeface="Courier New"/>
              </a:defRPr>
            </a:pPr>
            <a:r>
              <a:t>MongoClient.connect(url, </a:t>
            </a:r>
            <a:r>
              <a:rPr>
                <a:solidFill>
                  <a:srgbClr val="0000CD"/>
                </a:solidFill>
              </a:rPr>
              <a:t>function</a:t>
            </a:r>
            <a:r>
              <a:t>(err, db) {</a:t>
            </a:r>
          </a:p>
          <a:p>
            <a:pPr marL="0" indent="0" defTabSz="251460">
              <a:spcBef>
                <a:spcPts val="0"/>
              </a:spcBef>
              <a:buSzTx/>
              <a:buFontTx/>
              <a:buNone/>
              <a:defRPr sz="1155">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251460">
              <a:spcBef>
                <a:spcPts val="0"/>
              </a:spcBef>
              <a:buSzTx/>
              <a:buFontTx/>
              <a:buNone/>
              <a:defRPr sz="1155">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251460">
              <a:spcBef>
                <a:spcPts val="0"/>
              </a:spcBef>
              <a:buSzTx/>
              <a:buFontTx/>
              <a:buNone/>
              <a:defRPr sz="1155">
                <a:latin typeface="Courier New"/>
                <a:ea typeface="Courier New"/>
                <a:cs typeface="Courier New"/>
                <a:sym typeface="Courier New"/>
              </a:defRPr>
            </a:pPr>
            <a:r>
              <a:t>  </a:t>
            </a:r>
            <a:r>
              <a:rPr>
                <a:solidFill>
                  <a:srgbClr val="0000CD"/>
                </a:solidFill>
              </a:rPr>
              <a:t>var</a:t>
            </a:r>
            <a:r>
              <a:t> </a:t>
            </a:r>
            <a:r>
              <a:rPr b="1"/>
              <a:t>myobj</a:t>
            </a:r>
            <a:r>
              <a:t> = </a:t>
            </a:r>
            <a:r>
              <a:rPr b="1"/>
              <a:t>[</a:t>
            </a:r>
          </a:p>
          <a:p>
            <a:pPr marL="0" indent="0" defTabSz="251460">
              <a:spcBef>
                <a:spcPts val="0"/>
              </a:spcBef>
              <a:buSzTx/>
              <a:buFontTx/>
              <a:buNone/>
              <a:defRPr sz="1155">
                <a:latin typeface="Courier New"/>
                <a:ea typeface="Courier New"/>
                <a:cs typeface="Courier New"/>
                <a:sym typeface="Courier New"/>
              </a:defRPr>
            </a:pPr>
            <a:r>
              <a:t>    { name: </a:t>
            </a:r>
            <a:r>
              <a:rPr>
                <a:solidFill>
                  <a:srgbClr val="A52A2A"/>
                </a:solidFill>
              </a:rPr>
              <a:t>'John'</a:t>
            </a:r>
            <a:r>
              <a:t>, address: </a:t>
            </a:r>
            <a:r>
              <a:rPr>
                <a:solidFill>
                  <a:srgbClr val="A52A2A"/>
                </a:solidFill>
              </a:rPr>
              <a:t>'Highway 71'</a:t>
            </a:r>
            <a:r>
              <a:t>},</a:t>
            </a: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'Peter'</a:t>
            </a:r>
            <a:r>
              <a:rPr>
                <a:solidFill>
                  <a:srgbClr val="000000"/>
                </a:solidFill>
              </a:rPr>
              <a:t>, address: </a:t>
            </a:r>
            <a:r>
              <a:t>'Lowstreet 4’</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'Amy'</a:t>
            </a:r>
            <a:r>
              <a:rPr>
                <a:solidFill>
                  <a:srgbClr val="000000"/>
                </a:solidFill>
              </a:rPr>
              <a:t>, address: </a:t>
            </a:r>
            <a:r>
              <a:t>'Apple st 652'</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'Hannah'</a:t>
            </a:r>
            <a:r>
              <a:rPr>
                <a:solidFill>
                  <a:srgbClr val="000000"/>
                </a:solidFill>
              </a:rPr>
              <a:t>, address: </a:t>
            </a:r>
            <a:r>
              <a:t>'Mountain 21'</a:t>
            </a:r>
            <a:r>
              <a:rPr>
                <a:solidFill>
                  <a:srgbClr val="000000"/>
                </a:solidFill>
              </a:rPr>
              <a:t>},</a:t>
            </a:r>
            <a:endParaRPr>
              <a:solidFill>
                <a:srgbClr val="000000"/>
              </a:solidFill>
            </a:endParaRPr>
          </a:p>
          <a:p>
            <a:pPr marL="0" indent="0" defTabSz="251460">
              <a:spcBef>
                <a:spcPts val="0"/>
              </a:spcBef>
              <a:buSzTx/>
              <a:buFontTx/>
              <a:buNone/>
              <a:defRPr sz="1155">
                <a:latin typeface="Courier New"/>
                <a:ea typeface="Courier New"/>
                <a:cs typeface="Courier New"/>
                <a:sym typeface="Courier New"/>
              </a:defRPr>
            </a:pPr>
            <a:r>
              <a:t>    { name: </a:t>
            </a:r>
            <a:r>
              <a:rPr>
                <a:solidFill>
                  <a:srgbClr val="A52A2A"/>
                </a:solidFill>
              </a:rPr>
              <a:t>'Michael'</a:t>
            </a:r>
            <a:r>
              <a:t>, address: </a:t>
            </a:r>
            <a:r>
              <a:rPr>
                <a:solidFill>
                  <a:srgbClr val="A52A2A"/>
                </a:solidFill>
              </a:rPr>
              <a:t>'Valley 345'</a:t>
            </a:r>
            <a:r>
              <a:t>},</a:t>
            </a: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'Sandy'</a:t>
            </a:r>
            <a:r>
              <a:rPr>
                <a:solidFill>
                  <a:srgbClr val="000000"/>
                </a:solidFill>
              </a:rPr>
              <a:t>, address: </a:t>
            </a:r>
            <a:r>
              <a:t>'Ocean blvd 2'</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'Betty'</a:t>
            </a:r>
            <a:r>
              <a:rPr>
                <a:solidFill>
                  <a:srgbClr val="000000"/>
                </a:solidFill>
              </a:rPr>
              <a:t>, address: </a:t>
            </a:r>
            <a:r>
              <a:t>'Green Grass 1'</a:t>
            </a:r>
            <a:r>
              <a:rPr>
                <a:solidFill>
                  <a:srgbClr val="000000"/>
                </a:solidFill>
              </a:rPr>
              <a:t>},</a:t>
            </a:r>
            <a:endParaRPr>
              <a:solidFill>
                <a:srgbClr val="000000"/>
              </a:solidFill>
            </a:endParaRPr>
          </a:p>
          <a:p>
            <a:pPr marL="0" indent="0" defTabSz="251460">
              <a:spcBef>
                <a:spcPts val="0"/>
              </a:spcBef>
              <a:buSzTx/>
              <a:buFontTx/>
              <a:buNone/>
              <a:defRPr sz="1155">
                <a:latin typeface="Courier New"/>
                <a:ea typeface="Courier New"/>
                <a:cs typeface="Courier New"/>
                <a:sym typeface="Courier New"/>
              </a:defRPr>
            </a:pPr>
            <a:r>
              <a:t>    { name: </a:t>
            </a:r>
            <a:r>
              <a:rPr>
                <a:solidFill>
                  <a:srgbClr val="A52A2A"/>
                </a:solidFill>
              </a:rPr>
              <a:t>'Richard'</a:t>
            </a:r>
            <a:r>
              <a:t>, address: </a:t>
            </a:r>
            <a:r>
              <a:rPr>
                <a:solidFill>
                  <a:srgbClr val="A52A2A"/>
                </a:solidFill>
              </a:rPr>
              <a:t>'Sky st 331'</a:t>
            </a:r>
            <a:r>
              <a:t>},</a:t>
            </a:r>
          </a:p>
          <a:p>
            <a:pPr marL="0" indent="0" defTabSz="251460">
              <a:spcBef>
                <a:spcPts val="0"/>
              </a:spcBef>
              <a:buSzTx/>
              <a:buFontTx/>
              <a:buNone/>
              <a:defRPr sz="1155">
                <a:latin typeface="Courier New"/>
                <a:ea typeface="Courier New"/>
                <a:cs typeface="Courier New"/>
                <a:sym typeface="Courier New"/>
              </a:defRPr>
            </a:pPr>
            <a:r>
              <a:t>    { name: </a:t>
            </a:r>
            <a:r>
              <a:rPr>
                <a:solidFill>
                  <a:srgbClr val="A52A2A"/>
                </a:solidFill>
              </a:rPr>
              <a:t>'Susan'</a:t>
            </a:r>
            <a:r>
              <a:t>, address: </a:t>
            </a:r>
            <a:r>
              <a:rPr>
                <a:solidFill>
                  <a:srgbClr val="A52A2A"/>
                </a:solidFill>
              </a:rPr>
              <a:t>'One way 98'</a:t>
            </a:r>
            <a:r>
              <a:t>},</a:t>
            </a: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'Vicky'</a:t>
            </a:r>
            <a:r>
              <a:rPr>
                <a:solidFill>
                  <a:srgbClr val="000000"/>
                </a:solidFill>
              </a:rPr>
              <a:t>, address: </a:t>
            </a:r>
            <a:r>
              <a:t>'Yellow Garden 2'</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'Ben'</a:t>
            </a:r>
            <a:r>
              <a:rPr>
                <a:solidFill>
                  <a:srgbClr val="000000"/>
                </a:solidFill>
              </a:rPr>
              <a:t>, address: </a:t>
            </a:r>
            <a:r>
              <a:t>'Park Lane 38'</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'William'</a:t>
            </a:r>
            <a:r>
              <a:rPr>
                <a:solidFill>
                  <a:srgbClr val="000000"/>
                </a:solidFill>
              </a:rPr>
              <a:t>, address: </a:t>
            </a:r>
            <a:r>
              <a:t>'Central st 954'</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'Chuck'</a:t>
            </a:r>
            <a:r>
              <a:rPr>
                <a:solidFill>
                  <a:srgbClr val="000000"/>
                </a:solidFill>
              </a:rPr>
              <a:t>, address: </a:t>
            </a:r>
            <a:r>
              <a:t>'Main Road 989'</a:t>
            </a:r>
            <a:r>
              <a:rPr>
                <a:solidFill>
                  <a:srgbClr val="000000"/>
                </a:solidFill>
              </a:rPr>
              <a:t>},</a:t>
            </a:r>
            <a:endParaRPr>
              <a:solidFill>
                <a:srgbClr val="000000"/>
              </a:solidFill>
            </a:endParaRP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 name: </a:t>
            </a:r>
            <a:r>
              <a:t>'Viola'</a:t>
            </a:r>
            <a:r>
              <a:rPr>
                <a:solidFill>
                  <a:srgbClr val="000000"/>
                </a:solidFill>
              </a:rPr>
              <a:t>, address: </a:t>
            </a:r>
            <a:r>
              <a:t>'Sideway 1633'</a:t>
            </a:r>
            <a:r>
              <a:rPr>
                <a:solidFill>
                  <a:srgbClr val="000000"/>
                </a:solidFill>
              </a:rPr>
              <a:t>}</a:t>
            </a:r>
            <a:endParaRPr>
              <a:solidFill>
                <a:srgbClr val="000000"/>
              </a:solidFill>
            </a:endParaRPr>
          </a:p>
          <a:p>
            <a:pPr marL="0" indent="0" defTabSz="251460">
              <a:spcBef>
                <a:spcPts val="0"/>
              </a:spcBef>
              <a:buSzTx/>
              <a:buFontTx/>
              <a:buNone/>
              <a:defRPr sz="1155">
                <a:latin typeface="Courier New"/>
                <a:ea typeface="Courier New"/>
                <a:cs typeface="Courier New"/>
                <a:sym typeface="Courier New"/>
              </a:defRPr>
            </a:pPr>
            <a:r>
              <a:t> </a:t>
            </a:r>
            <a:r>
              <a:rPr b="1"/>
              <a:t> ]</a:t>
            </a:r>
            <a:r>
              <a:t>;</a:t>
            </a:r>
          </a:p>
          <a:p>
            <a:pPr marL="0" indent="0" defTabSz="251460">
              <a:spcBef>
                <a:spcPts val="0"/>
              </a:spcBef>
              <a:buSzTx/>
              <a:buFontTx/>
              <a:buNone/>
              <a:defRPr sz="1155">
                <a:latin typeface="Courier New"/>
                <a:ea typeface="Courier New"/>
                <a:cs typeface="Courier New"/>
                <a:sym typeface="Courier New"/>
              </a:defRPr>
            </a:pPr>
            <a:r>
              <a:t>  dbo.collection(</a:t>
            </a:r>
            <a:r>
              <a:rPr>
                <a:solidFill>
                  <a:srgbClr val="A52A2A"/>
                </a:solidFill>
              </a:rPr>
              <a:t>"customers"</a:t>
            </a:r>
            <a:r>
              <a:t>).</a:t>
            </a:r>
            <a:r>
              <a:rPr b="1"/>
              <a:t>insertMany</a:t>
            </a:r>
            <a:r>
              <a:t>(</a:t>
            </a:r>
            <a:r>
              <a:rPr b="1"/>
              <a:t>myobj</a:t>
            </a:r>
            <a:r>
              <a:t>, </a:t>
            </a:r>
            <a:r>
              <a:rPr>
                <a:solidFill>
                  <a:srgbClr val="0000CD"/>
                </a:solidFill>
              </a:rPr>
              <a:t>function</a:t>
            </a:r>
            <a:r>
              <a:t>(err, res) {</a:t>
            </a:r>
          </a:p>
          <a:p>
            <a:pPr marL="0" indent="0" defTabSz="251460">
              <a:spcBef>
                <a:spcPts val="0"/>
              </a:spcBef>
              <a:buSzTx/>
              <a:buFontTx/>
              <a:buNone/>
              <a:defRPr sz="1155">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251460">
              <a:spcBef>
                <a:spcPts val="0"/>
              </a:spcBef>
              <a:buSzTx/>
              <a:buFontTx/>
              <a:buNone/>
              <a:defRPr sz="1155">
                <a:solidFill>
                  <a:srgbClr val="A52A2A"/>
                </a:solidFill>
                <a:latin typeface="Courier New"/>
                <a:ea typeface="Courier New"/>
                <a:cs typeface="Courier New"/>
                <a:sym typeface="Courier New"/>
              </a:defRPr>
            </a:pPr>
            <a:r>
              <a:rPr>
                <a:solidFill>
                  <a:srgbClr val="000000"/>
                </a:solidFill>
              </a:rPr>
              <a:t>    console.log(</a:t>
            </a:r>
            <a:r>
              <a:t>"Number of documents inserted: "</a:t>
            </a:r>
            <a:r>
              <a:rPr>
                <a:solidFill>
                  <a:srgbClr val="000000"/>
                </a:solidFill>
              </a:rPr>
              <a:t> + res.insertedCount);</a:t>
            </a:r>
            <a:endParaRPr>
              <a:solidFill>
                <a:srgbClr val="000000"/>
              </a:solidFill>
            </a:endParaRPr>
          </a:p>
          <a:p>
            <a:pPr marL="0" indent="0" defTabSz="251460">
              <a:spcBef>
                <a:spcPts val="0"/>
              </a:spcBef>
              <a:buSzTx/>
              <a:buFontTx/>
              <a:buNone/>
              <a:defRPr sz="1155">
                <a:latin typeface="Courier New"/>
                <a:ea typeface="Courier New"/>
                <a:cs typeface="Courier New"/>
                <a:sym typeface="Courier New"/>
              </a:defRPr>
            </a:pPr>
            <a:r>
              <a:t>    db.close();</a:t>
            </a:r>
          </a:p>
          <a:p>
            <a:pPr marL="0" indent="0" defTabSz="251460">
              <a:spcBef>
                <a:spcPts val="0"/>
              </a:spcBef>
              <a:buSzTx/>
              <a:buFontTx/>
              <a:buNone/>
              <a:defRPr sz="1155">
                <a:latin typeface="Courier New"/>
                <a:ea typeface="Courier New"/>
                <a:cs typeface="Courier New"/>
                <a:sym typeface="Courier New"/>
              </a:defRPr>
            </a:pPr>
            <a:r>
              <a:t>  });</a:t>
            </a:r>
          </a:p>
          <a:p>
            <a:pPr marL="0" indent="0" defTabSz="251460">
              <a:spcBef>
                <a:spcPts val="0"/>
              </a:spcBef>
              <a:buSzTx/>
              <a:buFontTx/>
              <a:buNone/>
              <a:defRPr sz="1155">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The _id Field"/>
          <p:cNvSpPr txBox="1"/>
          <p:nvPr>
            <p:ph type="title"/>
          </p:nvPr>
        </p:nvSpPr>
        <p:spPr>
          <a:xfrm>
            <a:off x="457200" y="-144462"/>
            <a:ext cx="8229600" cy="1143001"/>
          </a:xfrm>
          <a:prstGeom prst="rect">
            <a:avLst/>
          </a:prstGeom>
        </p:spPr>
        <p:txBody>
          <a:bodyPr/>
          <a:lstStyle/>
          <a:p>
            <a:pPr/>
            <a:r>
              <a:t>The _id Field</a:t>
            </a:r>
          </a:p>
        </p:txBody>
      </p:sp>
      <p:sp>
        <p:nvSpPr>
          <p:cNvPr id="315" name="If you do not specify an _id field, then MongoDB will add one for you and assign a unique id for each document.…"/>
          <p:cNvSpPr txBox="1"/>
          <p:nvPr>
            <p:ph type="body" idx="1"/>
          </p:nvPr>
        </p:nvSpPr>
        <p:spPr>
          <a:xfrm>
            <a:off x="457200" y="1003300"/>
            <a:ext cx="8577958" cy="5657801"/>
          </a:xfrm>
          <a:prstGeom prst="rect">
            <a:avLst/>
          </a:prstGeom>
        </p:spPr>
        <p:txBody>
          <a:bodyPr/>
          <a:lstStyle/>
          <a:p>
            <a:pPr marL="0" indent="0" defTabSz="347472">
              <a:spcBef>
                <a:spcPts val="0"/>
              </a:spcBef>
              <a:buSzTx/>
              <a:buFontTx/>
              <a:buNone/>
              <a:defRPr sz="1140">
                <a:latin typeface="Verdana"/>
                <a:ea typeface="Verdana"/>
                <a:cs typeface="Verdana"/>
                <a:sym typeface="Verdana"/>
              </a:defRPr>
            </a:pPr>
            <a:r>
              <a:t>If you do not specify an </a:t>
            </a:r>
            <a:r>
              <a:rPr b="1" sz="1254">
                <a:solidFill>
                  <a:srgbClr val="DC143C"/>
                </a:solidFill>
                <a:latin typeface="Courier New"/>
                <a:ea typeface="Courier New"/>
                <a:cs typeface="Courier New"/>
                <a:sym typeface="Courier New"/>
              </a:rPr>
              <a:t>_id</a:t>
            </a:r>
            <a:r>
              <a:t> field, then MongoDB will add one for you and assign a unique id for each document.</a:t>
            </a:r>
          </a:p>
          <a:p>
            <a:pPr marL="0" indent="0" defTabSz="347472">
              <a:spcBef>
                <a:spcPts val="0"/>
              </a:spcBef>
              <a:buSzTx/>
              <a:buFontTx/>
              <a:buNone/>
              <a:defRPr sz="1140">
                <a:latin typeface="Verdana"/>
                <a:ea typeface="Verdana"/>
                <a:cs typeface="Verdana"/>
                <a:sym typeface="Verdana"/>
              </a:defRPr>
            </a:pPr>
          </a:p>
          <a:p>
            <a:pPr marL="0" indent="0" defTabSz="347472">
              <a:spcBef>
                <a:spcPts val="0"/>
              </a:spcBef>
              <a:buSzTx/>
              <a:buFontTx/>
              <a:buNone/>
              <a:defRPr sz="1140">
                <a:latin typeface="Verdana"/>
                <a:ea typeface="Verdana"/>
                <a:cs typeface="Verdana"/>
                <a:sym typeface="Verdana"/>
              </a:defRPr>
            </a:pPr>
            <a:r>
              <a:t>In the example above no </a:t>
            </a:r>
            <a:r>
              <a:rPr b="1" sz="1254">
                <a:solidFill>
                  <a:srgbClr val="DC143C"/>
                </a:solidFill>
                <a:latin typeface="Courier New"/>
                <a:ea typeface="Courier New"/>
                <a:cs typeface="Courier New"/>
                <a:sym typeface="Courier New"/>
              </a:rPr>
              <a:t>_id</a:t>
            </a:r>
            <a:r>
              <a:t> field was specified, and as you can see from the result object, MongoDB assigned a </a:t>
            </a:r>
            <a:r>
              <a:rPr b="1"/>
              <a:t>unique</a:t>
            </a:r>
            <a:r>
              <a:t> _id for each document.</a:t>
            </a:r>
          </a:p>
          <a:p>
            <a:pPr marL="0" indent="0" defTabSz="347472">
              <a:spcBef>
                <a:spcPts val="0"/>
              </a:spcBef>
              <a:buSzTx/>
              <a:buFontTx/>
              <a:buNone/>
              <a:defRPr sz="1140">
                <a:latin typeface="Verdana"/>
                <a:ea typeface="Verdana"/>
                <a:cs typeface="Verdana"/>
                <a:sym typeface="Verdana"/>
              </a:defRPr>
            </a:pPr>
          </a:p>
          <a:p>
            <a:pPr marL="0" indent="0" defTabSz="347472">
              <a:spcBef>
                <a:spcPts val="0"/>
              </a:spcBef>
              <a:buSzTx/>
              <a:buFontTx/>
              <a:buNone/>
              <a:defRPr sz="1140">
                <a:latin typeface="Verdana"/>
                <a:ea typeface="Verdana"/>
                <a:cs typeface="Verdana"/>
                <a:sym typeface="Verdana"/>
              </a:defRPr>
            </a:pPr>
            <a:r>
              <a:t>If you </a:t>
            </a:r>
            <a:r>
              <a:rPr i="1"/>
              <a:t>do</a:t>
            </a:r>
            <a:r>
              <a:t> specify the </a:t>
            </a:r>
            <a:r>
              <a:rPr b="1" sz="1254">
                <a:solidFill>
                  <a:srgbClr val="DC143C"/>
                </a:solidFill>
                <a:latin typeface="Courier New"/>
                <a:ea typeface="Courier New"/>
                <a:cs typeface="Courier New"/>
                <a:sym typeface="Courier New"/>
              </a:rPr>
              <a:t>_id</a:t>
            </a:r>
            <a:r>
              <a:t> field, the value must be unique for each document:</a:t>
            </a:r>
          </a:p>
          <a:p>
            <a:pPr marL="0" indent="0" defTabSz="347472">
              <a:spcBef>
                <a:spcPts val="0"/>
              </a:spcBef>
              <a:buSzTx/>
              <a:buFontTx/>
              <a:buNone/>
              <a:defRPr sz="1140">
                <a:latin typeface="Verdana"/>
                <a:ea typeface="Verdana"/>
                <a:cs typeface="Verdana"/>
                <a:sym typeface="Verdana"/>
              </a:defRPr>
            </a:pPr>
          </a:p>
          <a:p>
            <a:pPr marL="0" indent="0" defTabSz="347472">
              <a:spcBef>
                <a:spcPts val="0"/>
              </a:spcBef>
              <a:buSzTx/>
              <a:buFontTx/>
              <a:buNone/>
              <a:defRPr sz="1140">
                <a:latin typeface="Verdana"/>
                <a:ea typeface="Verdana"/>
                <a:cs typeface="Verdana"/>
                <a:sym typeface="Verdana"/>
              </a:defRPr>
            </a:pPr>
            <a:r>
              <a:t>Insert three records in a "</a:t>
            </a:r>
            <a:r>
              <a:rPr b="1"/>
              <a:t>products</a:t>
            </a:r>
            <a:r>
              <a:t>" table, with specified </a:t>
            </a:r>
            <a:r>
              <a:rPr sz="1254">
                <a:latin typeface="Courier New"/>
                <a:ea typeface="Courier New"/>
                <a:cs typeface="Courier New"/>
                <a:sym typeface="Courier New"/>
              </a:rPr>
              <a:t>_id</a:t>
            </a:r>
            <a:r>
              <a:t> fields:</a:t>
            </a:r>
          </a:p>
          <a:p>
            <a:pPr marL="0" indent="0" defTabSz="347472">
              <a:spcBef>
                <a:spcPts val="0"/>
              </a:spcBef>
              <a:buSzTx/>
              <a:buFontTx/>
              <a:buNone/>
              <a:defRPr sz="1140">
                <a:latin typeface="Verdana"/>
                <a:ea typeface="Verdana"/>
                <a:cs typeface="Verdana"/>
                <a:sym typeface="Verdana"/>
              </a:defRPr>
            </a:pPr>
          </a:p>
          <a:p>
            <a:pPr marL="0" indent="0" defTabSz="347472">
              <a:spcBef>
                <a:spcPts val="0"/>
              </a:spcBef>
              <a:buSzTx/>
              <a:buFontTx/>
              <a:buNone/>
              <a:defRPr sz="1140">
                <a:latin typeface="Verdana"/>
                <a:ea typeface="Verdana"/>
                <a:cs typeface="Verdana"/>
                <a:sym typeface="Verdana"/>
              </a:defRPr>
            </a:pPr>
          </a:p>
          <a:p>
            <a:pPr marL="0" indent="0" defTabSz="347472">
              <a:spcBef>
                <a:spcPts val="0"/>
              </a:spcBef>
              <a:buSzTx/>
              <a:buFontTx/>
              <a:buNone/>
              <a:defRPr sz="1216">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347472">
              <a:spcBef>
                <a:spcPts val="0"/>
              </a:spcBef>
              <a:buSzTx/>
              <a:buFontTx/>
              <a:buNone/>
              <a:defRPr sz="1216">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47472">
              <a:spcBef>
                <a:spcPts val="0"/>
              </a:spcBef>
              <a:buSzTx/>
              <a:buFontTx/>
              <a:buNone/>
              <a:defRPr sz="1216">
                <a:latin typeface="Courier New"/>
                <a:ea typeface="Courier New"/>
                <a:cs typeface="Courier New"/>
                <a:sym typeface="Courier New"/>
              </a:defRPr>
            </a:pPr>
          </a:p>
          <a:p>
            <a:pPr marL="0" indent="0" defTabSz="347472">
              <a:spcBef>
                <a:spcPts val="0"/>
              </a:spcBef>
              <a:buSzTx/>
              <a:buFontTx/>
              <a:buNone/>
              <a:defRPr sz="1216">
                <a:latin typeface="Courier New"/>
                <a:ea typeface="Courier New"/>
                <a:cs typeface="Courier New"/>
                <a:sym typeface="Courier New"/>
              </a:defRPr>
            </a:pPr>
            <a:r>
              <a:t>MongoClient.connect(url, </a:t>
            </a:r>
            <a:r>
              <a:rPr>
                <a:solidFill>
                  <a:srgbClr val="0000CD"/>
                </a:solidFill>
              </a:rPr>
              <a:t>function</a:t>
            </a:r>
            <a:r>
              <a:t>(err, db) {</a:t>
            </a:r>
          </a:p>
          <a:p>
            <a:pPr marL="0" indent="0" defTabSz="347472">
              <a:spcBef>
                <a:spcPts val="0"/>
              </a:spcBef>
              <a:buSzTx/>
              <a:buFontTx/>
              <a:buNone/>
              <a:defRPr sz="1216">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47472">
              <a:spcBef>
                <a:spcPts val="0"/>
              </a:spcBef>
              <a:buSzTx/>
              <a:buFontTx/>
              <a:buNone/>
              <a:defRPr sz="1216">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347472">
              <a:spcBef>
                <a:spcPts val="0"/>
              </a:spcBef>
              <a:buSzTx/>
              <a:buFontTx/>
              <a:buNone/>
              <a:defRPr sz="1216">
                <a:latin typeface="Courier New"/>
                <a:ea typeface="Courier New"/>
                <a:cs typeface="Courier New"/>
                <a:sym typeface="Courier New"/>
              </a:defRPr>
            </a:pPr>
            <a:r>
              <a:t>  </a:t>
            </a:r>
            <a:r>
              <a:rPr>
                <a:solidFill>
                  <a:srgbClr val="0000CD"/>
                </a:solidFill>
              </a:rPr>
              <a:t>var</a:t>
            </a:r>
            <a:r>
              <a:t> myobj = [</a:t>
            </a:r>
          </a:p>
          <a:p>
            <a:pPr marL="0" indent="0" defTabSz="347472">
              <a:spcBef>
                <a:spcPts val="0"/>
              </a:spcBef>
              <a:buSzTx/>
              <a:buFontTx/>
              <a:buNone/>
              <a:defRPr sz="1216">
                <a:latin typeface="Courier New"/>
                <a:ea typeface="Courier New"/>
                <a:cs typeface="Courier New"/>
                <a:sym typeface="Courier New"/>
              </a:defRPr>
            </a:pPr>
            <a:r>
              <a:t>    { </a:t>
            </a:r>
            <a:r>
              <a:rPr b="1"/>
              <a:t>_id: 154</a:t>
            </a:r>
            <a:r>
              <a:t>, name: </a:t>
            </a:r>
            <a:r>
              <a:rPr>
                <a:solidFill>
                  <a:srgbClr val="A52A2A"/>
                </a:solidFill>
              </a:rPr>
              <a:t>'Chocolate Heaven'</a:t>
            </a:r>
            <a:r>
              <a:t>},</a:t>
            </a:r>
          </a:p>
          <a:p>
            <a:pPr marL="0" indent="0" defTabSz="347472">
              <a:spcBef>
                <a:spcPts val="0"/>
              </a:spcBef>
              <a:buSzTx/>
              <a:buFontTx/>
              <a:buNone/>
              <a:defRPr sz="1216">
                <a:latin typeface="Courier New"/>
                <a:ea typeface="Courier New"/>
                <a:cs typeface="Courier New"/>
                <a:sym typeface="Courier New"/>
              </a:defRPr>
            </a:pPr>
            <a:r>
              <a:t>    { </a:t>
            </a:r>
            <a:r>
              <a:rPr b="1"/>
              <a:t>_id: 155</a:t>
            </a:r>
            <a:r>
              <a:t>, name: </a:t>
            </a:r>
            <a:r>
              <a:rPr>
                <a:solidFill>
                  <a:srgbClr val="A52A2A"/>
                </a:solidFill>
              </a:rPr>
              <a:t>'Tasty Lemon'</a:t>
            </a:r>
            <a:r>
              <a:t>},</a:t>
            </a:r>
          </a:p>
          <a:p>
            <a:pPr marL="0" indent="0" defTabSz="347472">
              <a:spcBef>
                <a:spcPts val="0"/>
              </a:spcBef>
              <a:buSzTx/>
              <a:buFontTx/>
              <a:buNone/>
              <a:defRPr sz="1216">
                <a:latin typeface="Courier New"/>
                <a:ea typeface="Courier New"/>
                <a:cs typeface="Courier New"/>
                <a:sym typeface="Courier New"/>
              </a:defRPr>
            </a:pPr>
            <a:r>
              <a:t>    { </a:t>
            </a:r>
            <a:r>
              <a:rPr b="1"/>
              <a:t>_id: 156</a:t>
            </a:r>
            <a:r>
              <a:t>, name: </a:t>
            </a:r>
            <a:r>
              <a:rPr>
                <a:solidFill>
                  <a:srgbClr val="A52A2A"/>
                </a:solidFill>
              </a:rPr>
              <a:t>'Vanilla Dream'</a:t>
            </a:r>
            <a:r>
              <a:t>}</a:t>
            </a:r>
          </a:p>
          <a:p>
            <a:pPr marL="0" indent="0" defTabSz="347472">
              <a:spcBef>
                <a:spcPts val="0"/>
              </a:spcBef>
              <a:buSzTx/>
              <a:buFontTx/>
              <a:buNone/>
              <a:defRPr sz="1216">
                <a:latin typeface="Courier New"/>
                <a:ea typeface="Courier New"/>
                <a:cs typeface="Courier New"/>
                <a:sym typeface="Courier New"/>
              </a:defRPr>
            </a:pPr>
            <a:r>
              <a:t>  ];</a:t>
            </a:r>
          </a:p>
          <a:p>
            <a:pPr marL="0" indent="0" defTabSz="347472">
              <a:spcBef>
                <a:spcPts val="0"/>
              </a:spcBef>
              <a:buSzTx/>
              <a:buFontTx/>
              <a:buNone/>
              <a:defRPr sz="1216">
                <a:latin typeface="Courier New"/>
                <a:ea typeface="Courier New"/>
                <a:cs typeface="Courier New"/>
                <a:sym typeface="Courier New"/>
              </a:defRPr>
            </a:pPr>
            <a:r>
              <a:t>  dbo.collection(</a:t>
            </a:r>
            <a:r>
              <a:rPr>
                <a:solidFill>
                  <a:srgbClr val="A52A2A"/>
                </a:solidFill>
              </a:rPr>
              <a:t>"</a:t>
            </a:r>
            <a:r>
              <a:rPr b="1">
                <a:solidFill>
                  <a:srgbClr val="A52A2A"/>
                </a:solidFill>
              </a:rPr>
              <a:t>products</a:t>
            </a:r>
            <a:r>
              <a:rPr>
                <a:solidFill>
                  <a:srgbClr val="A52A2A"/>
                </a:solidFill>
              </a:rPr>
              <a:t>"</a:t>
            </a:r>
            <a:r>
              <a:t>).</a:t>
            </a:r>
            <a:r>
              <a:rPr b="1"/>
              <a:t>insertMany</a:t>
            </a:r>
            <a:r>
              <a:t>(myobj, </a:t>
            </a:r>
            <a:r>
              <a:rPr>
                <a:solidFill>
                  <a:srgbClr val="0000CD"/>
                </a:solidFill>
              </a:rPr>
              <a:t>function</a:t>
            </a:r>
            <a:r>
              <a:t>(err, res) {</a:t>
            </a:r>
          </a:p>
          <a:p>
            <a:pPr marL="0" indent="0" defTabSz="347472">
              <a:spcBef>
                <a:spcPts val="0"/>
              </a:spcBef>
              <a:buSzTx/>
              <a:buFontTx/>
              <a:buNone/>
              <a:defRPr sz="1216">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47472">
              <a:spcBef>
                <a:spcPts val="0"/>
              </a:spcBef>
              <a:buSzTx/>
              <a:buFontTx/>
              <a:buNone/>
              <a:defRPr sz="1216">
                <a:latin typeface="Courier New"/>
                <a:ea typeface="Courier New"/>
                <a:cs typeface="Courier New"/>
                <a:sym typeface="Courier New"/>
              </a:defRPr>
            </a:pPr>
            <a:r>
              <a:t>    console.log(res);</a:t>
            </a:r>
          </a:p>
          <a:p>
            <a:pPr marL="0" indent="0" defTabSz="347472">
              <a:spcBef>
                <a:spcPts val="0"/>
              </a:spcBef>
              <a:buSzTx/>
              <a:buFontTx/>
              <a:buNone/>
              <a:defRPr sz="1216">
                <a:latin typeface="Courier New"/>
                <a:ea typeface="Courier New"/>
                <a:cs typeface="Courier New"/>
                <a:sym typeface="Courier New"/>
              </a:defRPr>
            </a:pPr>
            <a:r>
              <a:t>    db.close();</a:t>
            </a:r>
          </a:p>
          <a:p>
            <a:pPr marL="0" indent="0" defTabSz="347472">
              <a:spcBef>
                <a:spcPts val="0"/>
              </a:spcBef>
              <a:buSzTx/>
              <a:buFontTx/>
              <a:buNone/>
              <a:defRPr sz="1216">
                <a:latin typeface="Courier New"/>
                <a:ea typeface="Courier New"/>
                <a:cs typeface="Courier New"/>
                <a:sym typeface="Courier New"/>
              </a:defRPr>
            </a:pPr>
            <a:r>
              <a:t>  });</a:t>
            </a:r>
          </a:p>
          <a:p>
            <a:pPr marL="0" indent="0" defTabSz="347472">
              <a:spcBef>
                <a:spcPts val="0"/>
              </a:spcBef>
              <a:buSzTx/>
              <a:buFontTx/>
              <a:buNone/>
              <a:defRPr sz="1216">
                <a:latin typeface="Courier New"/>
                <a:ea typeface="Courier New"/>
                <a:cs typeface="Courier New"/>
                <a:sym typeface="Courier New"/>
              </a:defRPr>
            </a:pPr>
            <a:r>
              <a:t>});</a:t>
            </a:r>
          </a:p>
          <a:p>
            <a:pPr marL="0" indent="0" defTabSz="347472">
              <a:spcBef>
                <a:spcPts val="0"/>
              </a:spcBef>
              <a:buSzTx/>
              <a:buFontTx/>
              <a:buNone/>
              <a:defRPr sz="1216">
                <a:latin typeface="Courier New"/>
                <a:ea typeface="Courier New"/>
                <a:cs typeface="Courier New"/>
                <a:sym typeface="Courier New"/>
              </a:defRPr>
            </a:pPr>
          </a:p>
          <a:p>
            <a:pPr marL="0" indent="0" defTabSz="347472">
              <a:spcBef>
                <a:spcPts val="0"/>
              </a:spcBef>
              <a:buSzTx/>
              <a:buFontTx/>
              <a:buNone/>
              <a:defRPr sz="1216">
                <a:latin typeface="Courier New"/>
                <a:ea typeface="Courier New"/>
                <a:cs typeface="Courier New"/>
                <a:sym typeface="Courier New"/>
              </a:defRPr>
            </a:pPr>
          </a:p>
          <a:p>
            <a:pPr marL="0" indent="0" defTabSz="347472">
              <a:spcBef>
                <a:spcPts val="0"/>
              </a:spcBef>
              <a:buSzTx/>
              <a:buFontTx/>
              <a:buNone/>
              <a:defRPr sz="1140">
                <a:latin typeface="Verdana"/>
                <a:ea typeface="Verdana"/>
                <a:cs typeface="Verdana"/>
                <a:sym typeface="Verdana"/>
              </a:defRPr>
            </a:pPr>
            <a:r>
              <a:t>When executing the </a:t>
            </a:r>
            <a:r>
              <a:rPr b="1" sz="1254">
                <a:solidFill>
                  <a:srgbClr val="DC143C"/>
                </a:solidFill>
                <a:latin typeface="Courier New"/>
                <a:ea typeface="Courier New"/>
                <a:cs typeface="Courier New"/>
                <a:sym typeface="Courier New"/>
              </a:rPr>
              <a:t>insertMany</a:t>
            </a:r>
            <a:r>
              <a:rPr sz="1254">
                <a:solidFill>
                  <a:srgbClr val="DC143C"/>
                </a:solidFill>
                <a:latin typeface="Courier New"/>
                <a:ea typeface="Courier New"/>
                <a:cs typeface="Courier New"/>
                <a:sym typeface="Courier New"/>
              </a:rPr>
              <a:t>()</a:t>
            </a:r>
            <a:r>
              <a:t> method, a result object is returned. The result object contains information about how the insertion affected the database.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Find"/>
          <p:cNvSpPr txBox="1"/>
          <p:nvPr>
            <p:ph type="title"/>
          </p:nvPr>
        </p:nvSpPr>
        <p:spPr>
          <a:prstGeom prst="rect">
            <a:avLst/>
          </a:prstGeom>
        </p:spPr>
        <p:txBody>
          <a:bodyPr/>
          <a:lstStyle/>
          <a:p>
            <a:pPr/>
            <a:r>
              <a:t>Find</a:t>
            </a:r>
          </a:p>
        </p:txBody>
      </p:sp>
      <p:sp>
        <p:nvSpPr>
          <p:cNvPr id="318" name="In MongoDB we use the find and findOne methods to find data in a collection.…"/>
          <p:cNvSpPr txBox="1"/>
          <p:nvPr>
            <p:ph type="body" idx="1"/>
          </p:nvPr>
        </p:nvSpPr>
        <p:spPr>
          <a:prstGeom prst="rect">
            <a:avLst/>
          </a:prstGeom>
        </p:spPr>
        <p:txBody>
          <a:bodyPr/>
          <a:lstStyle/>
          <a:p>
            <a:pPr marL="0" indent="0" defTabSz="457200">
              <a:spcBef>
                <a:spcPts val="0"/>
              </a:spcBef>
              <a:buSzTx/>
              <a:buFontTx/>
              <a:buNone/>
              <a:defRPr sz="3500">
                <a:latin typeface="Verdana"/>
                <a:ea typeface="Verdana"/>
                <a:cs typeface="Verdana"/>
                <a:sym typeface="Verdana"/>
              </a:defRPr>
            </a:pPr>
            <a:r>
              <a:t>In MongoDB we use the </a:t>
            </a:r>
            <a:r>
              <a:rPr b="1"/>
              <a:t>find</a:t>
            </a:r>
            <a:r>
              <a:t> and </a:t>
            </a:r>
            <a:r>
              <a:rPr b="1"/>
              <a:t>findOne</a:t>
            </a:r>
            <a:r>
              <a:t> methods to find data in a collection.</a:t>
            </a:r>
          </a:p>
          <a:p>
            <a:pPr marL="0" indent="0" defTabSz="457200">
              <a:spcBef>
                <a:spcPts val="0"/>
              </a:spcBef>
              <a:buSzTx/>
              <a:buFontTx/>
              <a:buNone/>
              <a:defRPr sz="3500">
                <a:latin typeface="Verdana"/>
                <a:ea typeface="Verdana"/>
                <a:cs typeface="Verdana"/>
                <a:sym typeface="Verdana"/>
              </a:defRPr>
            </a:pPr>
          </a:p>
          <a:p>
            <a:pPr marL="0" indent="0" defTabSz="457200">
              <a:spcBef>
                <a:spcPts val="0"/>
              </a:spcBef>
              <a:buSzTx/>
              <a:buFontTx/>
              <a:buNone/>
              <a:defRPr sz="3500">
                <a:latin typeface="Verdana"/>
                <a:ea typeface="Verdana"/>
                <a:cs typeface="Verdana"/>
                <a:sym typeface="Verdana"/>
              </a:defRPr>
            </a:pPr>
            <a:r>
              <a:t>Just like the </a:t>
            </a:r>
            <a:r>
              <a:rPr b="1"/>
              <a:t>SELECT</a:t>
            </a:r>
            <a:r>
              <a:t> statement is used to find data in a table in a MySQL database.</a:t>
            </a:r>
          </a:p>
          <a:p>
            <a:pPr marL="0" indent="0" defTabSz="457200">
              <a:spcBef>
                <a:spcPts val="0"/>
              </a:spcBef>
              <a:buSzTx/>
              <a:buFontTx/>
              <a:buNone/>
              <a:defRPr sz="1500">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Find Data : Find One"/>
          <p:cNvSpPr txBox="1"/>
          <p:nvPr>
            <p:ph type="title"/>
          </p:nvPr>
        </p:nvSpPr>
        <p:spPr>
          <a:xfrm>
            <a:off x="457200" y="-93662"/>
            <a:ext cx="8229600" cy="1143001"/>
          </a:xfrm>
          <a:prstGeom prst="rect">
            <a:avLst/>
          </a:prstGeom>
        </p:spPr>
        <p:txBody>
          <a:bodyPr/>
          <a:lstStyle/>
          <a:p>
            <a:pPr/>
            <a:r>
              <a:t>Find Data : Find One</a:t>
            </a:r>
          </a:p>
        </p:txBody>
      </p:sp>
      <p:sp>
        <p:nvSpPr>
          <p:cNvPr id="321" name="To select data from a collection in MongoDB, we can use the findOne() method.…"/>
          <p:cNvSpPr txBox="1"/>
          <p:nvPr>
            <p:ph type="body" idx="1"/>
          </p:nvPr>
        </p:nvSpPr>
        <p:spPr>
          <a:xfrm>
            <a:off x="457200" y="1600199"/>
            <a:ext cx="8550027" cy="5082681"/>
          </a:xfrm>
          <a:prstGeom prst="rect">
            <a:avLst/>
          </a:prstGeom>
        </p:spPr>
        <p:txBody>
          <a:bodyPr/>
          <a:lstStyle/>
          <a:p>
            <a:pPr marL="0" indent="0" defTabSz="457200">
              <a:spcBef>
                <a:spcPts val="0"/>
              </a:spcBef>
              <a:buSzTx/>
              <a:buFontTx/>
              <a:buNone/>
              <a:defRPr sz="1500">
                <a:latin typeface="Verdana"/>
                <a:ea typeface="Verdana"/>
                <a:cs typeface="Verdana"/>
                <a:sym typeface="Verdana"/>
              </a:defRPr>
            </a:pPr>
            <a:r>
              <a:t>To select data from a collection in MongoDB, we can use the </a:t>
            </a:r>
            <a:r>
              <a:rPr b="1" sz="1650">
                <a:solidFill>
                  <a:srgbClr val="DC143C"/>
                </a:solidFill>
                <a:latin typeface="Courier New"/>
                <a:ea typeface="Courier New"/>
                <a:cs typeface="Courier New"/>
                <a:sym typeface="Courier New"/>
              </a:rPr>
              <a:t>findOne</a:t>
            </a:r>
            <a:r>
              <a:rPr sz="1650">
                <a:solidFill>
                  <a:srgbClr val="DC143C"/>
                </a:solidFill>
                <a:latin typeface="Courier New"/>
                <a:ea typeface="Courier New"/>
                <a:cs typeface="Courier New"/>
                <a:sym typeface="Courier New"/>
              </a:rPr>
              <a:t>()</a:t>
            </a:r>
            <a:r>
              <a:t> method.</a:t>
            </a:r>
          </a:p>
          <a:p>
            <a:pPr marL="0" indent="0" defTabSz="457200">
              <a:spcBef>
                <a:spcPts val="0"/>
              </a:spcBef>
              <a:buSzTx/>
              <a:buFontTx/>
              <a:buNone/>
              <a:defRPr sz="1500">
                <a:latin typeface="Verdana"/>
                <a:ea typeface="Verdana"/>
                <a:cs typeface="Verdana"/>
                <a:sym typeface="Verdana"/>
              </a:defRPr>
            </a:pPr>
            <a:r>
              <a:t>The </a:t>
            </a:r>
            <a:r>
              <a:rPr b="1" sz="1650">
                <a:solidFill>
                  <a:srgbClr val="DC143C"/>
                </a:solidFill>
                <a:latin typeface="Courier New"/>
                <a:ea typeface="Courier New"/>
                <a:cs typeface="Courier New"/>
                <a:sym typeface="Courier New"/>
              </a:rPr>
              <a:t>findOne</a:t>
            </a:r>
            <a:r>
              <a:rPr sz="1650">
                <a:solidFill>
                  <a:srgbClr val="DC143C"/>
                </a:solidFill>
                <a:latin typeface="Courier New"/>
                <a:ea typeface="Courier New"/>
                <a:cs typeface="Courier New"/>
                <a:sym typeface="Courier New"/>
              </a:rPr>
              <a:t>()</a:t>
            </a:r>
            <a:r>
              <a:t> method returns the first occurrence in the selection.</a:t>
            </a:r>
          </a:p>
          <a:p>
            <a:pPr marL="0" indent="0" defTabSz="457200">
              <a:spcBef>
                <a:spcPts val="0"/>
              </a:spcBef>
              <a:buSzTx/>
              <a:buFontTx/>
              <a:buNone/>
              <a:defRPr sz="1500">
                <a:latin typeface="Verdana"/>
                <a:ea typeface="Verdana"/>
                <a:cs typeface="Verdana"/>
                <a:sym typeface="Verdana"/>
              </a:defRPr>
            </a:pPr>
          </a:p>
          <a:p>
            <a:pPr marL="0" indent="0" defTabSz="457200">
              <a:spcBef>
                <a:spcPts val="0"/>
              </a:spcBef>
              <a:buSzTx/>
              <a:buFontTx/>
              <a:buNone/>
              <a:defRPr sz="1500">
                <a:latin typeface="Verdana"/>
                <a:ea typeface="Verdana"/>
                <a:cs typeface="Verdana"/>
                <a:sym typeface="Verdana"/>
              </a:defRPr>
            </a:pPr>
            <a:r>
              <a:rPr b="1"/>
              <a:t>The first parameter </a:t>
            </a:r>
            <a:r>
              <a:t>of the </a:t>
            </a:r>
            <a:r>
              <a:rPr b="1" sz="1650">
                <a:solidFill>
                  <a:srgbClr val="DC143C"/>
                </a:solidFill>
                <a:latin typeface="Courier New"/>
                <a:ea typeface="Courier New"/>
                <a:cs typeface="Courier New"/>
                <a:sym typeface="Courier New"/>
              </a:rPr>
              <a:t>findOne</a:t>
            </a:r>
            <a:r>
              <a:rPr sz="1650">
                <a:solidFill>
                  <a:srgbClr val="DC143C"/>
                </a:solidFill>
                <a:latin typeface="Courier New"/>
                <a:ea typeface="Courier New"/>
                <a:cs typeface="Courier New"/>
                <a:sym typeface="Courier New"/>
              </a:rPr>
              <a:t>()</a:t>
            </a:r>
            <a:r>
              <a:t> method is a query object. In this example we use an empty query object, which selects all documents in a collection (but returns only the first document).</a:t>
            </a:r>
          </a:p>
          <a:p>
            <a:pPr marL="0" indent="0" defTabSz="457200">
              <a:spcBef>
                <a:spcPts val="0"/>
              </a:spcBef>
              <a:buSzTx/>
              <a:buFontTx/>
              <a:buNone/>
              <a:defRPr sz="1500">
                <a:latin typeface="Verdana"/>
                <a:ea typeface="Verdana"/>
                <a:cs typeface="Verdana"/>
                <a:sym typeface="Verdana"/>
              </a:defRPr>
            </a:pPr>
          </a:p>
          <a:p>
            <a:pPr marL="0" indent="0" defTabSz="457200">
              <a:spcBef>
                <a:spcPts val="0"/>
              </a:spcBef>
              <a:buSzTx/>
              <a:buFontTx/>
              <a:buNone/>
              <a:defRPr sz="1500">
                <a:latin typeface="Verdana"/>
                <a:ea typeface="Verdana"/>
                <a:cs typeface="Verdana"/>
                <a:sym typeface="Verdana"/>
              </a:defRPr>
            </a:pPr>
            <a:r>
              <a:t>Find the first document in the </a:t>
            </a:r>
            <a:r>
              <a:rPr b="1"/>
              <a:t>customers</a:t>
            </a:r>
            <a:r>
              <a:t> collection:</a:t>
            </a:r>
          </a:p>
          <a:p>
            <a:pPr marL="0" indent="0" defTabSz="457200">
              <a:spcBef>
                <a:spcPts val="0"/>
              </a:spcBef>
              <a:buSzTx/>
              <a:buFontTx/>
              <a:buNone/>
              <a:defRPr sz="1500">
                <a:latin typeface="Verdana"/>
                <a:ea typeface="Verdana"/>
                <a:cs typeface="Verdana"/>
                <a:sym typeface="Verdana"/>
              </a:defRPr>
            </a:pPr>
          </a:p>
          <a:p>
            <a:pPr marL="0" indent="0" defTabSz="457200">
              <a:spcBef>
                <a:spcPts val="0"/>
              </a:spcBef>
              <a:buSzTx/>
              <a:buFontTx/>
              <a:buNone/>
              <a:defRPr sz="1600">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457200">
              <a:spcBef>
                <a:spcPts val="0"/>
              </a:spcBef>
              <a:buSzTx/>
              <a:buFontTx/>
              <a:buNone/>
              <a:defRPr sz="1600">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457200">
              <a:spcBef>
                <a:spcPts val="0"/>
              </a:spcBef>
              <a:buSzTx/>
              <a:buFontTx/>
              <a:buNone/>
              <a:defRPr sz="1600">
                <a:latin typeface="Courier New"/>
                <a:ea typeface="Courier New"/>
                <a:cs typeface="Courier New"/>
                <a:sym typeface="Courier New"/>
              </a:defRPr>
            </a:pPr>
          </a:p>
          <a:p>
            <a:pPr marL="0" indent="0" defTabSz="457200">
              <a:spcBef>
                <a:spcPts val="0"/>
              </a:spcBef>
              <a:buSzTx/>
              <a:buFontTx/>
              <a:buNone/>
              <a:defRPr sz="1600">
                <a:latin typeface="Courier New"/>
                <a:ea typeface="Courier New"/>
                <a:cs typeface="Courier New"/>
                <a:sym typeface="Courier New"/>
              </a:defRPr>
            </a:pPr>
            <a:r>
              <a:t>MongoClient.connect(url, </a:t>
            </a:r>
            <a:r>
              <a:rPr>
                <a:solidFill>
                  <a:srgbClr val="0000CD"/>
                </a:solidFill>
              </a:rPr>
              <a:t>function</a:t>
            </a:r>
            <a:r>
              <a:t>(err, db) {</a:t>
            </a:r>
          </a:p>
          <a:p>
            <a:pPr marL="0" indent="0" defTabSz="457200">
              <a:spcBef>
                <a:spcPts val="0"/>
              </a:spcBef>
              <a:buSzTx/>
              <a:buFontTx/>
              <a:buNone/>
              <a:defRPr sz="160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457200">
              <a:spcBef>
                <a:spcPts val="0"/>
              </a:spcBef>
              <a:buSzTx/>
              <a:buFontTx/>
              <a:buNone/>
              <a:defRPr sz="1600">
                <a:latin typeface="Courier New"/>
                <a:ea typeface="Courier New"/>
                <a:cs typeface="Courier New"/>
                <a:sym typeface="Courier New"/>
              </a:defRPr>
            </a:pPr>
            <a:r>
              <a:t>  </a:t>
            </a:r>
            <a:r>
              <a:rPr>
                <a:solidFill>
                  <a:srgbClr val="0000CD"/>
                </a:solidFill>
              </a:rPr>
              <a:t>var</a:t>
            </a:r>
            <a:r>
              <a:t> dbo = db.db(</a:t>
            </a:r>
            <a:r>
              <a:rPr>
                <a:solidFill>
                  <a:srgbClr val="A52A2A"/>
                </a:solidFill>
              </a:rPr>
              <a:t>"</a:t>
            </a:r>
            <a:r>
              <a:rPr b="1">
                <a:solidFill>
                  <a:srgbClr val="A52A2A"/>
                </a:solidFill>
              </a:rPr>
              <a:t>testdb</a:t>
            </a:r>
            <a:r>
              <a:rPr>
                <a:solidFill>
                  <a:srgbClr val="A52A2A"/>
                </a:solidFill>
              </a:rPr>
              <a:t>"</a:t>
            </a:r>
            <a:r>
              <a:t>);</a:t>
            </a:r>
          </a:p>
          <a:p>
            <a:pPr marL="0" indent="0" defTabSz="457200">
              <a:spcBef>
                <a:spcPts val="0"/>
              </a:spcBef>
              <a:buSzTx/>
              <a:buFontTx/>
              <a:buNone/>
              <a:defRPr sz="1600">
                <a:latin typeface="Courier New"/>
                <a:ea typeface="Courier New"/>
                <a:cs typeface="Courier New"/>
                <a:sym typeface="Courier New"/>
              </a:defRPr>
            </a:pPr>
            <a:r>
              <a:t>  dbo.collection(</a:t>
            </a:r>
            <a:r>
              <a:rPr>
                <a:solidFill>
                  <a:srgbClr val="A52A2A"/>
                </a:solidFill>
              </a:rPr>
              <a:t>"</a:t>
            </a:r>
            <a:r>
              <a:rPr b="1">
                <a:solidFill>
                  <a:srgbClr val="A52A2A"/>
                </a:solidFill>
              </a:rPr>
              <a:t>customers</a:t>
            </a:r>
            <a:r>
              <a:rPr>
                <a:solidFill>
                  <a:srgbClr val="A52A2A"/>
                </a:solidFill>
              </a:rPr>
              <a:t>"</a:t>
            </a:r>
            <a:r>
              <a:t>).</a:t>
            </a:r>
            <a:r>
              <a:rPr b="1"/>
              <a:t>findOne</a:t>
            </a:r>
            <a:r>
              <a:t>(</a:t>
            </a:r>
            <a:r>
              <a:rPr b="1"/>
              <a:t>{}</a:t>
            </a:r>
            <a:r>
              <a:t>, </a:t>
            </a:r>
            <a:r>
              <a:rPr>
                <a:solidFill>
                  <a:srgbClr val="0000CD"/>
                </a:solidFill>
              </a:rPr>
              <a:t>function</a:t>
            </a:r>
            <a:r>
              <a:t>(err, result) {</a:t>
            </a:r>
          </a:p>
          <a:p>
            <a:pPr marL="0" indent="0" defTabSz="457200">
              <a:spcBef>
                <a:spcPts val="0"/>
              </a:spcBef>
              <a:buSzTx/>
              <a:buFontTx/>
              <a:buNone/>
              <a:defRPr sz="160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457200">
              <a:spcBef>
                <a:spcPts val="0"/>
              </a:spcBef>
              <a:buSzTx/>
              <a:buFontTx/>
              <a:buNone/>
              <a:defRPr sz="1600">
                <a:latin typeface="Courier New"/>
                <a:ea typeface="Courier New"/>
                <a:cs typeface="Courier New"/>
                <a:sym typeface="Courier New"/>
              </a:defRPr>
            </a:pPr>
            <a:r>
              <a:t>    console.log(result.name);</a:t>
            </a:r>
          </a:p>
          <a:p>
            <a:pPr marL="0" indent="0" defTabSz="457200">
              <a:spcBef>
                <a:spcPts val="0"/>
              </a:spcBef>
              <a:buSzTx/>
              <a:buFontTx/>
              <a:buNone/>
              <a:defRPr sz="1600">
                <a:latin typeface="Courier New"/>
                <a:ea typeface="Courier New"/>
                <a:cs typeface="Courier New"/>
                <a:sym typeface="Courier New"/>
              </a:defRPr>
            </a:pPr>
            <a:r>
              <a:t>    db.close();</a:t>
            </a:r>
          </a:p>
          <a:p>
            <a:pPr marL="0" indent="0" defTabSz="457200">
              <a:spcBef>
                <a:spcPts val="0"/>
              </a:spcBef>
              <a:buSzTx/>
              <a:buFontTx/>
              <a:buNone/>
              <a:defRPr sz="1600">
                <a:latin typeface="Courier New"/>
                <a:ea typeface="Courier New"/>
                <a:cs typeface="Courier New"/>
                <a:sym typeface="Courier New"/>
              </a:defRPr>
            </a:pPr>
            <a:r>
              <a:t>  });</a:t>
            </a:r>
          </a:p>
          <a:p>
            <a:pPr marL="0" indent="0" defTabSz="457200">
              <a:spcBef>
                <a:spcPts val="0"/>
              </a:spcBef>
              <a:buSzTx/>
              <a:buFontTx/>
              <a:buNone/>
              <a:defRPr sz="16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Find Data : Find All"/>
          <p:cNvSpPr txBox="1"/>
          <p:nvPr>
            <p:ph type="title"/>
          </p:nvPr>
        </p:nvSpPr>
        <p:spPr>
          <a:xfrm>
            <a:off x="457200" y="-131762"/>
            <a:ext cx="8229600" cy="1143001"/>
          </a:xfrm>
          <a:prstGeom prst="rect">
            <a:avLst/>
          </a:prstGeom>
        </p:spPr>
        <p:txBody>
          <a:bodyPr/>
          <a:lstStyle/>
          <a:p>
            <a:pPr/>
            <a:r>
              <a:t>Find Data : Find All</a:t>
            </a:r>
          </a:p>
        </p:txBody>
      </p:sp>
      <p:sp>
        <p:nvSpPr>
          <p:cNvPr id="324" name="To select data from a table in MongoDB, we can also use the find() method.…"/>
          <p:cNvSpPr txBox="1"/>
          <p:nvPr>
            <p:ph type="body" idx="1"/>
          </p:nvPr>
        </p:nvSpPr>
        <p:spPr>
          <a:xfrm>
            <a:off x="457200" y="774700"/>
            <a:ext cx="8664327" cy="5918151"/>
          </a:xfrm>
          <a:prstGeom prst="rect">
            <a:avLst/>
          </a:prstGeom>
        </p:spPr>
        <p:txBody>
          <a:bodyPr/>
          <a:lstStyle/>
          <a:p>
            <a:pPr marL="0" indent="0" defTabSz="370331">
              <a:spcBef>
                <a:spcPts val="0"/>
              </a:spcBef>
              <a:buSzTx/>
              <a:buFontTx/>
              <a:buNone/>
              <a:defRPr sz="1620">
                <a:latin typeface="Verdana"/>
                <a:ea typeface="Verdana"/>
                <a:cs typeface="Verdana"/>
                <a:sym typeface="Verdana"/>
              </a:defRPr>
            </a:pPr>
            <a:r>
              <a:t>To select data from a table in MongoDB, we can also use the </a:t>
            </a:r>
            <a:r>
              <a:rPr b="1">
                <a:solidFill>
                  <a:srgbClr val="DC143C"/>
                </a:solidFill>
                <a:latin typeface="Courier New"/>
                <a:ea typeface="Courier New"/>
                <a:cs typeface="Courier New"/>
                <a:sym typeface="Courier New"/>
              </a:rPr>
              <a:t>find</a:t>
            </a:r>
            <a:r>
              <a:rPr>
                <a:solidFill>
                  <a:srgbClr val="DC143C"/>
                </a:solidFill>
                <a:latin typeface="Courier New"/>
                <a:ea typeface="Courier New"/>
                <a:cs typeface="Courier New"/>
                <a:sym typeface="Courier New"/>
              </a:rPr>
              <a:t>()</a:t>
            </a:r>
            <a:r>
              <a:t> method.</a:t>
            </a:r>
          </a:p>
          <a:p>
            <a:pPr marL="0" indent="0" defTabSz="370331">
              <a:spcBef>
                <a:spcPts val="0"/>
              </a:spcBef>
              <a:buSzTx/>
              <a:buFontTx/>
              <a:buNone/>
              <a:defRPr sz="1620">
                <a:latin typeface="Verdana"/>
                <a:ea typeface="Verdana"/>
                <a:cs typeface="Verdana"/>
                <a:sym typeface="Verdana"/>
              </a:defRPr>
            </a:pPr>
            <a:r>
              <a:t>The </a:t>
            </a:r>
            <a:r>
              <a:rPr b="1">
                <a:solidFill>
                  <a:srgbClr val="DC143C"/>
                </a:solidFill>
                <a:latin typeface="Courier New"/>
                <a:ea typeface="Courier New"/>
                <a:cs typeface="Courier New"/>
                <a:sym typeface="Courier New"/>
              </a:rPr>
              <a:t>find</a:t>
            </a:r>
            <a:r>
              <a:rPr>
                <a:solidFill>
                  <a:srgbClr val="DC143C"/>
                </a:solidFill>
                <a:latin typeface="Courier New"/>
                <a:ea typeface="Courier New"/>
                <a:cs typeface="Courier New"/>
                <a:sym typeface="Courier New"/>
              </a:rPr>
              <a:t>()</a:t>
            </a:r>
            <a:r>
              <a:t> method returns all occurrences in the selection.</a:t>
            </a:r>
          </a:p>
          <a:p>
            <a:pPr marL="0" indent="0" defTabSz="370331">
              <a:spcBef>
                <a:spcPts val="0"/>
              </a:spcBef>
              <a:buSzTx/>
              <a:buFontTx/>
              <a:buNone/>
              <a:defRPr sz="1620">
                <a:latin typeface="Verdana"/>
                <a:ea typeface="Verdana"/>
                <a:cs typeface="Verdana"/>
                <a:sym typeface="Verdana"/>
              </a:defRPr>
            </a:pPr>
          </a:p>
          <a:p>
            <a:pPr marL="0" indent="0" defTabSz="370331">
              <a:spcBef>
                <a:spcPts val="0"/>
              </a:spcBef>
              <a:buSzTx/>
              <a:buFontTx/>
              <a:buNone/>
              <a:defRPr sz="1620">
                <a:latin typeface="Verdana"/>
                <a:ea typeface="Verdana"/>
                <a:cs typeface="Verdana"/>
                <a:sym typeface="Verdana"/>
              </a:defRPr>
            </a:pPr>
            <a:r>
              <a:rPr b="1"/>
              <a:t>The first parameter </a:t>
            </a:r>
            <a:r>
              <a:t>of the </a:t>
            </a:r>
            <a:r>
              <a:rPr b="1">
                <a:solidFill>
                  <a:srgbClr val="DC143C"/>
                </a:solidFill>
                <a:latin typeface="Courier New"/>
                <a:ea typeface="Courier New"/>
                <a:cs typeface="Courier New"/>
                <a:sym typeface="Courier New"/>
              </a:rPr>
              <a:t>find</a:t>
            </a:r>
            <a:r>
              <a:rPr>
                <a:solidFill>
                  <a:srgbClr val="DC143C"/>
                </a:solidFill>
                <a:latin typeface="Courier New"/>
                <a:ea typeface="Courier New"/>
                <a:cs typeface="Courier New"/>
                <a:sym typeface="Courier New"/>
              </a:rPr>
              <a:t>()</a:t>
            </a:r>
            <a:r>
              <a:t> method is a query object. In this example we use an empty query object, which selects all documents in the collection.</a:t>
            </a:r>
          </a:p>
          <a:p>
            <a:pPr marL="0" indent="0" defTabSz="370331">
              <a:spcBef>
                <a:spcPts val="0"/>
              </a:spcBef>
              <a:buSzTx/>
              <a:buFontTx/>
              <a:buNone/>
              <a:defRPr sz="1620">
                <a:latin typeface="Verdana"/>
                <a:ea typeface="Verdana"/>
                <a:cs typeface="Verdana"/>
                <a:sym typeface="Verdana"/>
              </a:defRPr>
            </a:pPr>
          </a:p>
          <a:p>
            <a:pPr marL="0" indent="0" defTabSz="370331">
              <a:spcBef>
                <a:spcPts val="0"/>
              </a:spcBef>
              <a:buSzTx/>
              <a:buFontTx/>
              <a:buNone/>
              <a:defRPr sz="1620">
                <a:latin typeface="Verdana"/>
                <a:ea typeface="Verdana"/>
                <a:cs typeface="Verdana"/>
                <a:sym typeface="Verdana"/>
              </a:defRPr>
            </a:pPr>
            <a:r>
              <a:t>No parameters in the find() method gives you the same result as </a:t>
            </a:r>
            <a:r>
              <a:rPr b="1"/>
              <a:t>SELECT *</a:t>
            </a:r>
            <a:r>
              <a:t> in MySQL.</a:t>
            </a:r>
          </a:p>
          <a:p>
            <a:pPr marL="0" indent="0" defTabSz="370331">
              <a:spcBef>
                <a:spcPts val="0"/>
              </a:spcBef>
              <a:buSzTx/>
              <a:buFontTx/>
              <a:buNone/>
              <a:defRPr sz="1620">
                <a:latin typeface="Verdana"/>
                <a:ea typeface="Verdana"/>
                <a:cs typeface="Verdana"/>
                <a:sym typeface="Verdana"/>
              </a:defRPr>
            </a:pPr>
          </a:p>
          <a:p>
            <a:pPr marL="0" indent="0" defTabSz="370331">
              <a:spcBef>
                <a:spcPts val="0"/>
              </a:spcBef>
              <a:buSzTx/>
              <a:buFontTx/>
              <a:buNone/>
              <a:defRPr sz="1620">
                <a:latin typeface="Verdana"/>
                <a:ea typeface="Verdana"/>
                <a:cs typeface="Verdana"/>
                <a:sym typeface="Verdana"/>
              </a:defRPr>
            </a:pPr>
            <a:r>
              <a:t>Find all documents in the </a:t>
            </a:r>
            <a:r>
              <a:rPr b="1"/>
              <a:t>customers</a:t>
            </a:r>
            <a:r>
              <a:t> collection:</a:t>
            </a:r>
          </a:p>
          <a:p>
            <a:pPr marL="0" indent="0" defTabSz="370331">
              <a:spcBef>
                <a:spcPts val="0"/>
              </a:spcBef>
              <a:buSzTx/>
              <a:buFontTx/>
              <a:buNone/>
              <a:defRPr sz="1620">
                <a:latin typeface="Verdana"/>
                <a:ea typeface="Verdana"/>
                <a:cs typeface="Verdana"/>
                <a:sym typeface="Verdana"/>
              </a:defRPr>
            </a:pPr>
          </a:p>
          <a:p>
            <a:pPr marL="0" indent="0" defTabSz="370331">
              <a:spcBef>
                <a:spcPts val="0"/>
              </a:spcBef>
              <a:buSzTx/>
              <a:buFontTx/>
              <a:buNone/>
              <a:defRPr sz="1620">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370331">
              <a:spcBef>
                <a:spcPts val="0"/>
              </a:spcBef>
              <a:buSzTx/>
              <a:buFontTx/>
              <a:buNone/>
              <a:defRPr sz="1620">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70331">
              <a:spcBef>
                <a:spcPts val="0"/>
              </a:spcBef>
              <a:buSzTx/>
              <a:buFontTx/>
              <a:buNone/>
              <a:defRPr sz="1620">
                <a:latin typeface="Courier New"/>
                <a:ea typeface="Courier New"/>
                <a:cs typeface="Courier New"/>
                <a:sym typeface="Courier New"/>
              </a:defRPr>
            </a:pPr>
          </a:p>
          <a:p>
            <a:pPr marL="0" indent="0" defTabSz="370331">
              <a:spcBef>
                <a:spcPts val="0"/>
              </a:spcBef>
              <a:buSzTx/>
              <a:buFontTx/>
              <a:buNone/>
              <a:defRPr sz="1620">
                <a:latin typeface="Courier New"/>
                <a:ea typeface="Courier New"/>
                <a:cs typeface="Courier New"/>
                <a:sym typeface="Courier New"/>
              </a:defRPr>
            </a:pPr>
            <a:r>
              <a:t>MongoClient.connect(url, </a:t>
            </a:r>
            <a:r>
              <a:rPr>
                <a:solidFill>
                  <a:srgbClr val="0000CD"/>
                </a:solidFill>
              </a:rPr>
              <a:t>function</a:t>
            </a:r>
            <a:r>
              <a:t>(err, db) {</a:t>
            </a:r>
          </a:p>
          <a:p>
            <a:pPr marL="0" indent="0" defTabSz="370331">
              <a:spcBef>
                <a:spcPts val="0"/>
              </a:spcBef>
              <a:buSzTx/>
              <a:buFontTx/>
              <a:buNone/>
              <a:defRPr sz="162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70331">
              <a:spcBef>
                <a:spcPts val="0"/>
              </a:spcBef>
              <a:buSzTx/>
              <a:buFontTx/>
              <a:buNone/>
              <a:defRPr sz="1620">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370331">
              <a:spcBef>
                <a:spcPts val="0"/>
              </a:spcBef>
              <a:buSzTx/>
              <a:buFontTx/>
              <a:buNone/>
              <a:defRPr sz="1620">
                <a:latin typeface="Courier New"/>
                <a:ea typeface="Courier New"/>
                <a:cs typeface="Courier New"/>
                <a:sym typeface="Courier New"/>
              </a:defRPr>
            </a:pPr>
            <a:r>
              <a:t>  dbo.collection(</a:t>
            </a:r>
            <a:r>
              <a:rPr>
                <a:solidFill>
                  <a:srgbClr val="A52A2A"/>
                </a:solidFill>
              </a:rPr>
              <a:t>“</a:t>
            </a:r>
            <a:r>
              <a:rPr b="1">
                <a:solidFill>
                  <a:srgbClr val="A52A2A"/>
                </a:solidFill>
              </a:rPr>
              <a:t>customers</a:t>
            </a:r>
            <a:r>
              <a:rPr>
                <a:solidFill>
                  <a:srgbClr val="A52A2A"/>
                </a:solidFill>
              </a:rPr>
              <a:t>"</a:t>
            </a:r>
            <a:r>
              <a:t>).</a:t>
            </a:r>
            <a:r>
              <a:rPr b="1"/>
              <a:t>find({})</a:t>
            </a:r>
            <a:r>
              <a:t>.toArray(</a:t>
            </a:r>
            <a:r>
              <a:rPr>
                <a:solidFill>
                  <a:srgbClr val="0000CD"/>
                </a:solidFill>
              </a:rPr>
              <a:t>function</a:t>
            </a:r>
            <a:r>
              <a:t>(err, result) {</a:t>
            </a:r>
          </a:p>
          <a:p>
            <a:pPr marL="0" indent="0" defTabSz="370331">
              <a:spcBef>
                <a:spcPts val="0"/>
              </a:spcBef>
              <a:buSzTx/>
              <a:buFontTx/>
              <a:buNone/>
              <a:defRPr sz="162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70331">
              <a:spcBef>
                <a:spcPts val="0"/>
              </a:spcBef>
              <a:buSzTx/>
              <a:buFontTx/>
              <a:buNone/>
              <a:defRPr sz="1620">
                <a:latin typeface="Courier New"/>
                <a:ea typeface="Courier New"/>
                <a:cs typeface="Courier New"/>
                <a:sym typeface="Courier New"/>
              </a:defRPr>
            </a:pPr>
            <a:r>
              <a:t>    console.log(result);</a:t>
            </a:r>
          </a:p>
          <a:p>
            <a:pPr marL="0" indent="0" defTabSz="370331">
              <a:spcBef>
                <a:spcPts val="0"/>
              </a:spcBef>
              <a:buSzTx/>
              <a:buFontTx/>
              <a:buNone/>
              <a:defRPr sz="1620">
                <a:latin typeface="Courier New"/>
                <a:ea typeface="Courier New"/>
                <a:cs typeface="Courier New"/>
                <a:sym typeface="Courier New"/>
              </a:defRPr>
            </a:pPr>
            <a:r>
              <a:t>    db.close();</a:t>
            </a:r>
          </a:p>
          <a:p>
            <a:pPr marL="0" indent="0" defTabSz="370331">
              <a:spcBef>
                <a:spcPts val="0"/>
              </a:spcBef>
              <a:buSzTx/>
              <a:buFontTx/>
              <a:buNone/>
              <a:defRPr sz="1620">
                <a:latin typeface="Courier New"/>
                <a:ea typeface="Courier New"/>
                <a:cs typeface="Courier New"/>
                <a:sym typeface="Courier New"/>
              </a:defRPr>
            </a:pPr>
            <a:r>
              <a:t>  });</a:t>
            </a:r>
          </a:p>
          <a:p>
            <a:pPr marL="0" indent="0" defTabSz="370331">
              <a:spcBef>
                <a:spcPts val="0"/>
              </a:spcBef>
              <a:buSzTx/>
              <a:buFontTx/>
              <a:buNone/>
              <a:defRPr sz="162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QL databases"/>
          <p:cNvSpPr txBox="1"/>
          <p:nvPr>
            <p:ph type="title"/>
          </p:nvPr>
        </p:nvSpPr>
        <p:spPr>
          <a:prstGeom prst="rect">
            <a:avLst/>
          </a:prstGeom>
        </p:spPr>
        <p:txBody>
          <a:bodyPr/>
          <a:lstStyle/>
          <a:p>
            <a:pPr/>
            <a:r>
              <a:rPr b="1"/>
              <a:t>SQL databases</a:t>
            </a:r>
            <a:r>
              <a:t> </a:t>
            </a:r>
          </a:p>
        </p:txBody>
      </p:sp>
      <p:sp>
        <p:nvSpPr>
          <p:cNvPr id="126" name="SQL databases use structured query language (SQL) for defining and manipulating data. On one hand, this is extremely powerful: SQL is one of the most versatile and widely-used options available, making it a safe choice and especially great for complex queries. On the other hand, it can be restrictive. SQL requires that you use predefined schemas to determine the structure of your data before you work with it. In addition, all of your data must follow the same structure.…"/>
          <p:cNvSpPr txBox="1"/>
          <p:nvPr>
            <p:ph type="body" idx="1"/>
          </p:nvPr>
        </p:nvSpPr>
        <p:spPr>
          <a:prstGeom prst="rect">
            <a:avLst/>
          </a:prstGeom>
        </p:spPr>
        <p:txBody>
          <a:bodyPr/>
          <a:lstStyle/>
          <a:p>
            <a:pPr marL="0" indent="0" defTabSz="457200">
              <a:spcBef>
                <a:spcPts val="0"/>
              </a:spcBef>
              <a:buSzTx/>
              <a:buFontTx/>
              <a:buNone/>
              <a:defRPr sz="2100">
                <a:latin typeface="+mj-lt"/>
                <a:ea typeface="+mj-ea"/>
                <a:cs typeface="+mj-cs"/>
                <a:sym typeface="Helvetica"/>
              </a:defRPr>
            </a:pPr>
            <a:r>
              <a:rPr b="1"/>
              <a:t>SQL databases</a:t>
            </a:r>
            <a:r>
              <a:t> use structured query language (SQL) for defining and manipulating data. On one hand, this is extremely powerful: SQL is one of the most versatile and widely-used options available, making it a safe choice and especially great for complex queries. On the other hand, it can be restrictive. SQL requires that you use </a:t>
            </a:r>
            <a:r>
              <a:rPr b="1"/>
              <a:t>predefined schemas</a:t>
            </a:r>
            <a:r>
              <a:t> to determine the structure of your data before you work with it. In addition, </a:t>
            </a:r>
            <a:r>
              <a:rPr b="1"/>
              <a:t>all of your data must follow the same structure</a:t>
            </a:r>
            <a:r>
              <a:t>. </a:t>
            </a:r>
          </a:p>
          <a:p>
            <a:pPr marL="0" indent="0" defTabSz="457200">
              <a:spcBef>
                <a:spcPts val="0"/>
              </a:spcBef>
              <a:buSzTx/>
              <a:buFontTx/>
              <a:buNone/>
              <a:defRPr sz="2100">
                <a:latin typeface="+mj-lt"/>
                <a:ea typeface="+mj-ea"/>
                <a:cs typeface="+mj-cs"/>
                <a:sym typeface="Helvetica"/>
              </a:defRPr>
            </a:pPr>
          </a:p>
          <a:p>
            <a:pPr marL="0" indent="0" defTabSz="457200">
              <a:spcBef>
                <a:spcPts val="0"/>
              </a:spcBef>
              <a:buSzTx/>
              <a:buFontTx/>
              <a:buNone/>
              <a:defRPr sz="2100">
                <a:latin typeface="+mj-lt"/>
                <a:ea typeface="+mj-ea"/>
                <a:cs typeface="+mj-cs"/>
                <a:sym typeface="Helvetica"/>
              </a:defRPr>
            </a:pPr>
            <a:r>
              <a:t>This can require significant up-front preparation, and, as with </a:t>
            </a:r>
            <a:r>
              <a:rPr b="1"/>
              <a:t>Town A</a:t>
            </a:r>
            <a:r>
              <a:t>, it can mean that a </a:t>
            </a:r>
            <a:r>
              <a:rPr b="1"/>
              <a:t>change in the structure</a:t>
            </a:r>
            <a:r>
              <a:t> would be both </a:t>
            </a:r>
            <a:r>
              <a:rPr b="1"/>
              <a:t>difficult and disruptive to your whole system</a:t>
            </a:r>
            <a:r>
              <a:t>.</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Find Data : Find Some"/>
          <p:cNvSpPr txBox="1"/>
          <p:nvPr>
            <p:ph type="title"/>
          </p:nvPr>
        </p:nvSpPr>
        <p:spPr>
          <a:xfrm>
            <a:off x="457200" y="-195262"/>
            <a:ext cx="8229600" cy="1143001"/>
          </a:xfrm>
          <a:prstGeom prst="rect">
            <a:avLst/>
          </a:prstGeom>
        </p:spPr>
        <p:txBody>
          <a:bodyPr/>
          <a:lstStyle/>
          <a:p>
            <a:pPr/>
            <a:r>
              <a:t>Find Data : Find Some</a:t>
            </a:r>
          </a:p>
        </p:txBody>
      </p:sp>
      <p:sp>
        <p:nvSpPr>
          <p:cNvPr id="327" name="The second parameter of the find() method is an object describing which fields to include in the result.…"/>
          <p:cNvSpPr txBox="1"/>
          <p:nvPr>
            <p:ph type="body" idx="1"/>
          </p:nvPr>
        </p:nvSpPr>
        <p:spPr>
          <a:xfrm>
            <a:off x="457200" y="914400"/>
            <a:ext cx="8653909" cy="5759749"/>
          </a:xfrm>
          <a:prstGeom prst="rect">
            <a:avLst/>
          </a:prstGeom>
        </p:spPr>
        <p:txBody>
          <a:bodyPr/>
          <a:lstStyle/>
          <a:p>
            <a:pPr marL="0" indent="0" defTabSz="393192">
              <a:spcBef>
                <a:spcPts val="0"/>
              </a:spcBef>
              <a:buSzTx/>
              <a:buFontTx/>
              <a:buNone/>
              <a:defRPr sz="1290">
                <a:latin typeface="Verdana"/>
                <a:ea typeface="Verdana"/>
                <a:cs typeface="Verdana"/>
                <a:sym typeface="Verdana"/>
              </a:defRPr>
            </a:pPr>
            <a:r>
              <a:rPr b="1"/>
              <a:t>The second parameter</a:t>
            </a:r>
            <a:r>
              <a:t> of the </a:t>
            </a:r>
            <a:r>
              <a:rPr b="1" sz="1419">
                <a:solidFill>
                  <a:srgbClr val="DC143C"/>
                </a:solidFill>
                <a:latin typeface="Courier New"/>
                <a:ea typeface="Courier New"/>
                <a:cs typeface="Courier New"/>
                <a:sym typeface="Courier New"/>
              </a:rPr>
              <a:t>find</a:t>
            </a:r>
            <a:r>
              <a:rPr sz="1419">
                <a:solidFill>
                  <a:srgbClr val="DC143C"/>
                </a:solidFill>
                <a:latin typeface="Courier New"/>
                <a:ea typeface="Courier New"/>
                <a:cs typeface="Courier New"/>
                <a:sym typeface="Courier New"/>
              </a:rPr>
              <a:t>()</a:t>
            </a:r>
            <a:r>
              <a:t> method is an object describing which fields to include in the result.</a:t>
            </a:r>
          </a:p>
          <a:p>
            <a:pPr marL="0" indent="0" defTabSz="393192">
              <a:spcBef>
                <a:spcPts val="0"/>
              </a:spcBef>
              <a:buSzTx/>
              <a:buFontTx/>
              <a:buNone/>
              <a:defRPr sz="1290">
                <a:latin typeface="Verdana"/>
                <a:ea typeface="Verdana"/>
                <a:cs typeface="Verdana"/>
                <a:sym typeface="Verdana"/>
              </a:defRPr>
            </a:pPr>
          </a:p>
          <a:p>
            <a:pPr marL="0" indent="0" defTabSz="393192">
              <a:spcBef>
                <a:spcPts val="0"/>
              </a:spcBef>
              <a:buSzTx/>
              <a:buFontTx/>
              <a:buNone/>
              <a:defRPr sz="1290">
                <a:latin typeface="Verdana"/>
                <a:ea typeface="Verdana"/>
                <a:cs typeface="Verdana"/>
                <a:sym typeface="Verdana"/>
              </a:defRPr>
            </a:pPr>
            <a:r>
              <a:t>This parameter is optional, and if omitted, all fields will be included in the result.</a:t>
            </a:r>
          </a:p>
          <a:p>
            <a:pPr marL="0" indent="0" defTabSz="393192">
              <a:spcBef>
                <a:spcPts val="0"/>
              </a:spcBef>
              <a:buSzTx/>
              <a:buFontTx/>
              <a:buNone/>
              <a:defRPr sz="2064">
                <a:latin typeface="Arial"/>
                <a:ea typeface="Arial"/>
                <a:cs typeface="Arial"/>
                <a:sym typeface="Arial"/>
              </a:defRPr>
            </a:pPr>
          </a:p>
          <a:p>
            <a:pPr marL="0" indent="0" defTabSz="393192">
              <a:spcBef>
                <a:spcPts val="0"/>
              </a:spcBef>
              <a:buSzTx/>
              <a:buFontTx/>
              <a:buNone/>
              <a:defRPr sz="1290">
                <a:latin typeface="Verdana"/>
                <a:ea typeface="Verdana"/>
                <a:cs typeface="Verdana"/>
                <a:sym typeface="Verdana"/>
              </a:defRPr>
            </a:pPr>
            <a:r>
              <a:t>Return the fields "</a:t>
            </a:r>
            <a:r>
              <a:rPr b="1"/>
              <a:t>name</a:t>
            </a:r>
            <a:r>
              <a:t>" and "</a:t>
            </a:r>
            <a:r>
              <a:rPr b="1"/>
              <a:t>address</a:t>
            </a:r>
            <a:r>
              <a:t>" of all documents in the </a:t>
            </a:r>
            <a:r>
              <a:rPr b="1"/>
              <a:t>customers</a:t>
            </a:r>
            <a:r>
              <a:t> collection:</a:t>
            </a:r>
          </a:p>
          <a:p>
            <a:pPr marL="0" indent="0" defTabSz="393192">
              <a:spcBef>
                <a:spcPts val="0"/>
              </a:spcBef>
              <a:buSzTx/>
              <a:buFontTx/>
              <a:buNone/>
              <a:defRPr sz="1290">
                <a:latin typeface="Verdana"/>
                <a:ea typeface="Verdana"/>
                <a:cs typeface="Verdana"/>
                <a:sym typeface="Verdana"/>
              </a:defRPr>
            </a:pPr>
          </a:p>
          <a:p>
            <a:pPr marL="0" indent="0" defTabSz="393192">
              <a:spcBef>
                <a:spcPts val="0"/>
              </a:spcBef>
              <a:buSzTx/>
              <a:buFontTx/>
              <a:buNone/>
              <a:defRPr sz="1376">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393192">
              <a:spcBef>
                <a:spcPts val="0"/>
              </a:spcBef>
              <a:buSzTx/>
              <a:buFontTx/>
              <a:buNone/>
              <a:defRPr sz="1376">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93192">
              <a:spcBef>
                <a:spcPts val="0"/>
              </a:spcBef>
              <a:buSzTx/>
              <a:buFontTx/>
              <a:buNone/>
              <a:defRPr sz="1376">
                <a:latin typeface="Courier New"/>
                <a:ea typeface="Courier New"/>
                <a:cs typeface="Courier New"/>
                <a:sym typeface="Courier New"/>
              </a:defRPr>
            </a:pPr>
          </a:p>
          <a:p>
            <a:pPr marL="0" indent="0" defTabSz="393192">
              <a:spcBef>
                <a:spcPts val="0"/>
              </a:spcBef>
              <a:buSzTx/>
              <a:buFontTx/>
              <a:buNone/>
              <a:defRPr sz="1376">
                <a:latin typeface="Courier New"/>
                <a:ea typeface="Courier New"/>
                <a:cs typeface="Courier New"/>
                <a:sym typeface="Courier New"/>
              </a:defRPr>
            </a:pPr>
            <a:r>
              <a:t>MongoClient.connect(url, </a:t>
            </a:r>
            <a:r>
              <a:rPr>
                <a:solidFill>
                  <a:srgbClr val="0000CD"/>
                </a:solidFill>
              </a:rPr>
              <a:t>function</a:t>
            </a:r>
            <a:r>
              <a:t>(err, db) {</a:t>
            </a:r>
          </a:p>
          <a:p>
            <a:pPr marL="0" indent="0" defTabSz="393192">
              <a:spcBef>
                <a:spcPts val="0"/>
              </a:spcBef>
              <a:buSzTx/>
              <a:buFontTx/>
              <a:buNone/>
              <a:defRPr sz="1376">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93192">
              <a:spcBef>
                <a:spcPts val="0"/>
              </a:spcBef>
              <a:buSzTx/>
              <a:buFontTx/>
              <a:buNone/>
              <a:defRPr sz="1376">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393192">
              <a:spcBef>
                <a:spcPts val="0"/>
              </a:spcBef>
              <a:buSzTx/>
              <a:buFontTx/>
              <a:buNone/>
              <a:defRPr sz="1376">
                <a:latin typeface="Courier New"/>
                <a:ea typeface="Courier New"/>
                <a:cs typeface="Courier New"/>
                <a:sym typeface="Courier New"/>
              </a:defRPr>
            </a:pPr>
            <a:r>
              <a:t>  dbo.collection(</a:t>
            </a:r>
            <a:r>
              <a:rPr>
                <a:solidFill>
                  <a:srgbClr val="A52A2A"/>
                </a:solidFill>
              </a:rPr>
              <a:t>"</a:t>
            </a:r>
            <a:r>
              <a:rPr b="1">
                <a:solidFill>
                  <a:srgbClr val="A52A2A"/>
                </a:solidFill>
              </a:rPr>
              <a:t>customers</a:t>
            </a:r>
            <a:r>
              <a:rPr>
                <a:solidFill>
                  <a:srgbClr val="A52A2A"/>
                </a:solidFill>
              </a:rPr>
              <a:t>"</a:t>
            </a:r>
            <a:r>
              <a:t>).find({},</a:t>
            </a:r>
            <a:r>
              <a:rPr b="1"/>
              <a:t> { _id: </a:t>
            </a:r>
            <a:r>
              <a:rPr b="1">
                <a:solidFill>
                  <a:srgbClr val="FF0000"/>
                </a:solidFill>
              </a:rPr>
              <a:t>0</a:t>
            </a:r>
            <a:r>
              <a:rPr b="1"/>
              <a:t>, name: </a:t>
            </a:r>
            <a:r>
              <a:rPr b="1">
                <a:solidFill>
                  <a:srgbClr val="FF0000"/>
                </a:solidFill>
              </a:rPr>
              <a:t>1</a:t>
            </a:r>
            <a:r>
              <a:rPr b="1"/>
              <a:t>, address: </a:t>
            </a:r>
            <a:r>
              <a:rPr b="1">
                <a:solidFill>
                  <a:srgbClr val="FF0000"/>
                </a:solidFill>
              </a:rPr>
              <a:t>1</a:t>
            </a:r>
            <a:r>
              <a:rPr b="1"/>
              <a:t> }</a:t>
            </a:r>
            <a:r>
              <a:t>).toArray(</a:t>
            </a:r>
            <a:r>
              <a:rPr>
                <a:solidFill>
                  <a:srgbClr val="0000CD"/>
                </a:solidFill>
              </a:rPr>
              <a:t>function</a:t>
            </a:r>
            <a:r>
              <a:t>(err, result) {</a:t>
            </a:r>
          </a:p>
          <a:p>
            <a:pPr marL="0" indent="0" defTabSz="393192">
              <a:spcBef>
                <a:spcPts val="0"/>
              </a:spcBef>
              <a:buSzTx/>
              <a:buFontTx/>
              <a:buNone/>
              <a:defRPr sz="1376">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93192">
              <a:spcBef>
                <a:spcPts val="0"/>
              </a:spcBef>
              <a:buSzTx/>
              <a:buFontTx/>
              <a:buNone/>
              <a:defRPr sz="1376">
                <a:latin typeface="Courier New"/>
                <a:ea typeface="Courier New"/>
                <a:cs typeface="Courier New"/>
                <a:sym typeface="Courier New"/>
              </a:defRPr>
            </a:pPr>
            <a:r>
              <a:t>    console.log(result);</a:t>
            </a:r>
          </a:p>
          <a:p>
            <a:pPr marL="0" indent="0" defTabSz="393192">
              <a:spcBef>
                <a:spcPts val="0"/>
              </a:spcBef>
              <a:buSzTx/>
              <a:buFontTx/>
              <a:buNone/>
              <a:defRPr sz="1376">
                <a:latin typeface="Courier New"/>
                <a:ea typeface="Courier New"/>
                <a:cs typeface="Courier New"/>
                <a:sym typeface="Courier New"/>
              </a:defRPr>
            </a:pPr>
            <a:r>
              <a:t>    db.close();</a:t>
            </a:r>
          </a:p>
          <a:p>
            <a:pPr marL="0" indent="0" defTabSz="393192">
              <a:spcBef>
                <a:spcPts val="0"/>
              </a:spcBef>
              <a:buSzTx/>
              <a:buFontTx/>
              <a:buNone/>
              <a:defRPr sz="1376">
                <a:latin typeface="Courier New"/>
                <a:ea typeface="Courier New"/>
                <a:cs typeface="Courier New"/>
                <a:sym typeface="Courier New"/>
              </a:defRPr>
            </a:pPr>
            <a:r>
              <a:t>  });</a:t>
            </a:r>
          </a:p>
          <a:p>
            <a:pPr marL="0" indent="0" defTabSz="393192">
              <a:spcBef>
                <a:spcPts val="0"/>
              </a:spcBef>
              <a:buSzTx/>
              <a:buFontTx/>
              <a:buNone/>
              <a:defRPr sz="1376">
                <a:latin typeface="Courier New"/>
                <a:ea typeface="Courier New"/>
                <a:cs typeface="Courier New"/>
                <a:sym typeface="Courier New"/>
              </a:defRPr>
            </a:pPr>
            <a:r>
              <a:t>});</a:t>
            </a:r>
          </a:p>
          <a:p>
            <a:pPr marL="0" indent="0" defTabSz="393192">
              <a:spcBef>
                <a:spcPts val="0"/>
              </a:spcBef>
              <a:buSzTx/>
              <a:buFontTx/>
              <a:buNone/>
              <a:defRPr sz="1376">
                <a:latin typeface="Courier New"/>
                <a:ea typeface="Courier New"/>
                <a:cs typeface="Courier New"/>
                <a:sym typeface="Courier New"/>
              </a:defRPr>
            </a:pPr>
          </a:p>
          <a:p>
            <a:pPr marL="0" indent="0" defTabSz="393192">
              <a:spcBef>
                <a:spcPts val="0"/>
              </a:spcBef>
              <a:buSzTx/>
              <a:buFontTx/>
              <a:buNone/>
              <a:defRPr sz="1290">
                <a:latin typeface="Verdana"/>
                <a:ea typeface="Verdana"/>
                <a:cs typeface="Verdana"/>
                <a:sym typeface="Verdana"/>
              </a:defRPr>
            </a:pPr>
            <a:r>
              <a:t>You are not allowed to specify both 0 and 1 values in the same object (except if one of the fields is the _id field). If you specify a field with the value 0, all other fields get the value 1, and vice versa: Set only { address: </a:t>
            </a:r>
            <a:r>
              <a:rPr>
                <a:solidFill>
                  <a:srgbClr val="FF0000"/>
                </a:solidFill>
              </a:rPr>
              <a:t>0</a:t>
            </a:r>
            <a:r>
              <a:t> } and check the result.</a:t>
            </a:r>
          </a:p>
          <a:p>
            <a:pPr marL="0" indent="0" defTabSz="393192">
              <a:spcBef>
                <a:spcPts val="0"/>
              </a:spcBef>
              <a:buSzTx/>
              <a:buFontTx/>
              <a:buNone/>
              <a:defRPr sz="1290">
                <a:latin typeface="Verdana"/>
                <a:ea typeface="Verdana"/>
                <a:cs typeface="Verdana"/>
                <a:sym typeface="Verdana"/>
              </a:defRPr>
            </a:pPr>
          </a:p>
          <a:p>
            <a:pPr marL="0" indent="0" defTabSz="393192">
              <a:spcBef>
                <a:spcPts val="0"/>
              </a:spcBef>
              <a:buSzTx/>
              <a:buFontTx/>
              <a:buNone/>
              <a:defRPr sz="1290">
                <a:latin typeface="Verdana"/>
                <a:ea typeface="Verdana"/>
                <a:cs typeface="Verdana"/>
                <a:sym typeface="Verdana"/>
              </a:defRPr>
            </a:pPr>
            <a:r>
              <a:t>To exclude the _id field, you must set its value to 0: Set the { _id: </a:t>
            </a:r>
            <a:r>
              <a:rPr>
                <a:solidFill>
                  <a:srgbClr val="FF0000"/>
                </a:solidFill>
              </a:rPr>
              <a:t>0</a:t>
            </a:r>
            <a:r>
              <a:t>, name: </a:t>
            </a:r>
            <a:r>
              <a:rPr>
                <a:solidFill>
                  <a:srgbClr val="FF0000"/>
                </a:solidFill>
              </a:rPr>
              <a:t>1</a:t>
            </a:r>
            <a:r>
              <a:t> } and check the result.</a:t>
            </a:r>
          </a:p>
          <a:p>
            <a:pPr marL="0" indent="0" defTabSz="393192">
              <a:spcBef>
                <a:spcPts val="0"/>
              </a:spcBef>
              <a:buSzTx/>
              <a:buFontTx/>
              <a:buNone/>
              <a:defRPr sz="1290">
                <a:latin typeface="Verdana"/>
                <a:ea typeface="Verdana"/>
                <a:cs typeface="Verdana"/>
                <a:sym typeface="Verdana"/>
              </a:defRPr>
            </a:pPr>
          </a:p>
          <a:p>
            <a:pPr marL="0" indent="0" defTabSz="393192">
              <a:spcBef>
                <a:spcPts val="0"/>
              </a:spcBef>
              <a:buSzTx/>
              <a:buFontTx/>
              <a:buNone/>
              <a:defRPr sz="1290">
                <a:latin typeface="Verdana"/>
                <a:ea typeface="Verdana"/>
                <a:cs typeface="Verdana"/>
                <a:sym typeface="Verdana"/>
              </a:defRPr>
            </a:pPr>
            <a:r>
              <a:t>Also please check the result by set { _id: </a:t>
            </a:r>
            <a:r>
              <a:rPr>
                <a:solidFill>
                  <a:srgbClr val="FF0000"/>
                </a:solidFill>
              </a:rPr>
              <a:t>0</a:t>
            </a:r>
            <a:r>
              <a:t> } and { name: </a:t>
            </a:r>
            <a:r>
              <a:rPr>
                <a:solidFill>
                  <a:srgbClr val="FF0000"/>
                </a:solidFill>
              </a:rPr>
              <a:t>1</a:t>
            </a:r>
            <a:r>
              <a:t>, address: </a:t>
            </a:r>
            <a:r>
              <a:rPr>
                <a:solidFill>
                  <a:srgbClr val="FF0000"/>
                </a:solidFill>
              </a:rPr>
              <a:t>0</a:t>
            </a:r>
            <a:r>
              <a:t>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Filter the Result"/>
          <p:cNvSpPr txBox="1"/>
          <p:nvPr>
            <p:ph type="title"/>
          </p:nvPr>
        </p:nvSpPr>
        <p:spPr>
          <a:prstGeom prst="rect">
            <a:avLst/>
          </a:prstGeom>
        </p:spPr>
        <p:txBody>
          <a:bodyPr/>
          <a:lstStyle/>
          <a:p>
            <a:pPr/>
            <a:r>
              <a:t>Filter the Result</a:t>
            </a:r>
          </a:p>
        </p:txBody>
      </p:sp>
      <p:sp>
        <p:nvSpPr>
          <p:cNvPr id="330" name="When finding documents in a collection, you can filter the result by using a query object.…"/>
          <p:cNvSpPr txBox="1"/>
          <p:nvPr>
            <p:ph type="body" idx="1"/>
          </p:nvPr>
        </p:nvSpPr>
        <p:spPr>
          <a:xfrm>
            <a:off x="457200" y="1600199"/>
            <a:ext cx="8548390" cy="5112595"/>
          </a:xfrm>
          <a:prstGeom prst="rect">
            <a:avLst/>
          </a:prstGeom>
        </p:spPr>
        <p:txBody>
          <a:bodyPr/>
          <a:lstStyle/>
          <a:p>
            <a:pPr marL="0" indent="0" defTabSz="370331">
              <a:spcBef>
                <a:spcPts val="0"/>
              </a:spcBef>
              <a:buSzTx/>
              <a:buFontTx/>
              <a:buNone/>
              <a:defRPr sz="1620">
                <a:latin typeface="Verdana"/>
                <a:ea typeface="Verdana"/>
                <a:cs typeface="Verdana"/>
                <a:sym typeface="Verdana"/>
              </a:defRPr>
            </a:pPr>
            <a:r>
              <a:t>When finding documents in a collection, you can filter the result by using a </a:t>
            </a:r>
            <a:r>
              <a:rPr b="1"/>
              <a:t>query object</a:t>
            </a:r>
            <a:r>
              <a:t>.</a:t>
            </a:r>
          </a:p>
          <a:p>
            <a:pPr marL="0" indent="0" defTabSz="370331">
              <a:spcBef>
                <a:spcPts val="0"/>
              </a:spcBef>
              <a:buSzTx/>
              <a:buFontTx/>
              <a:buNone/>
              <a:defRPr sz="1620">
                <a:latin typeface="Verdana"/>
                <a:ea typeface="Verdana"/>
                <a:cs typeface="Verdana"/>
                <a:sym typeface="Verdana"/>
              </a:defRPr>
            </a:pPr>
            <a:r>
              <a:rPr b="1"/>
              <a:t>The first argument</a:t>
            </a:r>
            <a:r>
              <a:t> of the </a:t>
            </a:r>
            <a:r>
              <a:rPr b="1">
                <a:solidFill>
                  <a:srgbClr val="DC143C"/>
                </a:solidFill>
                <a:latin typeface="Courier New"/>
                <a:ea typeface="Courier New"/>
                <a:cs typeface="Courier New"/>
                <a:sym typeface="Courier New"/>
              </a:rPr>
              <a:t>find</a:t>
            </a:r>
            <a:r>
              <a:rPr>
                <a:solidFill>
                  <a:srgbClr val="DC143C"/>
                </a:solidFill>
                <a:latin typeface="Courier New"/>
                <a:ea typeface="Courier New"/>
                <a:cs typeface="Courier New"/>
                <a:sym typeface="Courier New"/>
              </a:rPr>
              <a:t>()</a:t>
            </a:r>
            <a:r>
              <a:t> method is a </a:t>
            </a:r>
            <a:r>
              <a:rPr b="1"/>
              <a:t>query object</a:t>
            </a:r>
            <a:r>
              <a:t>, and is used to limit the search.</a:t>
            </a:r>
          </a:p>
          <a:p>
            <a:pPr marL="0" indent="0" defTabSz="370331">
              <a:spcBef>
                <a:spcPts val="0"/>
              </a:spcBef>
              <a:buSzTx/>
              <a:buFontTx/>
              <a:buNone/>
              <a:defRPr sz="1620">
                <a:latin typeface="Arial"/>
                <a:ea typeface="Arial"/>
                <a:cs typeface="Arial"/>
                <a:sym typeface="Arial"/>
              </a:defRPr>
            </a:pPr>
          </a:p>
          <a:p>
            <a:pPr marL="0" indent="0" defTabSz="370331">
              <a:spcBef>
                <a:spcPts val="0"/>
              </a:spcBef>
              <a:buSzTx/>
              <a:buFontTx/>
              <a:buNone/>
              <a:defRPr sz="1620">
                <a:latin typeface="Verdana"/>
                <a:ea typeface="Verdana"/>
                <a:cs typeface="Verdana"/>
                <a:sym typeface="Verdana"/>
              </a:defRPr>
            </a:pPr>
            <a:r>
              <a:t>Find documents with the </a:t>
            </a:r>
            <a:r>
              <a:rPr b="1"/>
              <a:t>address</a:t>
            </a:r>
            <a:r>
              <a:t> "</a:t>
            </a:r>
            <a:r>
              <a:rPr b="1"/>
              <a:t>Park Lane 38</a:t>
            </a:r>
            <a:r>
              <a:t>”:</a:t>
            </a:r>
          </a:p>
          <a:p>
            <a:pPr marL="0" indent="0" defTabSz="370331">
              <a:spcBef>
                <a:spcPts val="0"/>
              </a:spcBef>
              <a:buSzTx/>
              <a:buFontTx/>
              <a:buNone/>
              <a:defRPr sz="1620">
                <a:latin typeface="Verdana"/>
                <a:ea typeface="Verdana"/>
                <a:cs typeface="Verdana"/>
                <a:sym typeface="Verdana"/>
              </a:defRPr>
            </a:pPr>
          </a:p>
          <a:p>
            <a:pPr marL="0" indent="0" defTabSz="370331">
              <a:spcBef>
                <a:spcPts val="0"/>
              </a:spcBef>
              <a:buSzTx/>
              <a:buFontTx/>
              <a:buNone/>
              <a:defRPr sz="1620">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370331">
              <a:spcBef>
                <a:spcPts val="0"/>
              </a:spcBef>
              <a:buSzTx/>
              <a:buFontTx/>
              <a:buNone/>
              <a:defRPr sz="1620">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70331">
              <a:spcBef>
                <a:spcPts val="0"/>
              </a:spcBef>
              <a:buSzTx/>
              <a:buFontTx/>
              <a:buNone/>
              <a:defRPr sz="1620">
                <a:latin typeface="Courier New"/>
                <a:ea typeface="Courier New"/>
                <a:cs typeface="Courier New"/>
                <a:sym typeface="Courier New"/>
              </a:defRPr>
            </a:pPr>
          </a:p>
          <a:p>
            <a:pPr marL="0" indent="0" defTabSz="370331">
              <a:spcBef>
                <a:spcPts val="0"/>
              </a:spcBef>
              <a:buSzTx/>
              <a:buFontTx/>
              <a:buNone/>
              <a:defRPr sz="1620">
                <a:latin typeface="Courier New"/>
                <a:ea typeface="Courier New"/>
                <a:cs typeface="Courier New"/>
                <a:sym typeface="Courier New"/>
              </a:defRPr>
            </a:pPr>
            <a:r>
              <a:t>MongoClient.connect(url, </a:t>
            </a:r>
            <a:r>
              <a:rPr>
                <a:solidFill>
                  <a:srgbClr val="0000CD"/>
                </a:solidFill>
              </a:rPr>
              <a:t>function</a:t>
            </a:r>
            <a:r>
              <a:t>(err, db) {</a:t>
            </a:r>
          </a:p>
          <a:p>
            <a:pPr marL="0" indent="0" defTabSz="370331">
              <a:spcBef>
                <a:spcPts val="0"/>
              </a:spcBef>
              <a:buSzTx/>
              <a:buFontTx/>
              <a:buNone/>
              <a:defRPr sz="162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70331">
              <a:spcBef>
                <a:spcPts val="0"/>
              </a:spcBef>
              <a:buSzTx/>
              <a:buFontTx/>
              <a:buNone/>
              <a:defRPr sz="1620">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370331">
              <a:spcBef>
                <a:spcPts val="0"/>
              </a:spcBef>
              <a:buSzTx/>
              <a:buFontTx/>
              <a:buNone/>
              <a:defRPr b="1" sz="1620">
                <a:latin typeface="Courier New"/>
                <a:ea typeface="Courier New"/>
                <a:cs typeface="Courier New"/>
                <a:sym typeface="Courier New"/>
              </a:defRPr>
            </a:pPr>
            <a:r>
              <a:t>  </a:t>
            </a:r>
            <a:r>
              <a:rPr>
                <a:solidFill>
                  <a:srgbClr val="0000CD"/>
                </a:solidFill>
              </a:rPr>
              <a:t>var</a:t>
            </a:r>
            <a:r>
              <a:t> query = { address: </a:t>
            </a:r>
            <a:r>
              <a:rPr>
                <a:solidFill>
                  <a:srgbClr val="A52A2A"/>
                </a:solidFill>
              </a:rPr>
              <a:t>"Park Lane 38"</a:t>
            </a:r>
            <a:r>
              <a:t> };</a:t>
            </a:r>
          </a:p>
          <a:p>
            <a:pPr marL="0" indent="0" defTabSz="370331">
              <a:spcBef>
                <a:spcPts val="0"/>
              </a:spcBef>
              <a:buSzTx/>
              <a:buFontTx/>
              <a:buNone/>
              <a:defRPr sz="1620">
                <a:latin typeface="Courier New"/>
                <a:ea typeface="Courier New"/>
                <a:cs typeface="Courier New"/>
                <a:sym typeface="Courier New"/>
              </a:defRPr>
            </a:pPr>
            <a:r>
              <a:t>  dbo.collection(</a:t>
            </a:r>
            <a:r>
              <a:rPr>
                <a:solidFill>
                  <a:srgbClr val="A52A2A"/>
                </a:solidFill>
              </a:rPr>
              <a:t>"customers"</a:t>
            </a:r>
            <a:r>
              <a:t>).find(</a:t>
            </a:r>
            <a:r>
              <a:rPr b="1"/>
              <a:t>query</a:t>
            </a:r>
            <a:r>
              <a:t>).toArray(</a:t>
            </a:r>
            <a:r>
              <a:rPr>
                <a:solidFill>
                  <a:srgbClr val="0000CD"/>
                </a:solidFill>
              </a:rPr>
              <a:t>function</a:t>
            </a:r>
            <a:r>
              <a:t>(err, result) {</a:t>
            </a:r>
          </a:p>
          <a:p>
            <a:pPr marL="0" indent="0" defTabSz="370331">
              <a:spcBef>
                <a:spcPts val="0"/>
              </a:spcBef>
              <a:buSzTx/>
              <a:buFontTx/>
              <a:buNone/>
              <a:defRPr sz="162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70331">
              <a:spcBef>
                <a:spcPts val="0"/>
              </a:spcBef>
              <a:buSzTx/>
              <a:buFontTx/>
              <a:buNone/>
              <a:defRPr sz="1620">
                <a:latin typeface="Courier New"/>
                <a:ea typeface="Courier New"/>
                <a:cs typeface="Courier New"/>
                <a:sym typeface="Courier New"/>
              </a:defRPr>
            </a:pPr>
            <a:r>
              <a:t>    console.log(result);</a:t>
            </a:r>
          </a:p>
          <a:p>
            <a:pPr marL="0" indent="0" defTabSz="370331">
              <a:spcBef>
                <a:spcPts val="0"/>
              </a:spcBef>
              <a:buSzTx/>
              <a:buFontTx/>
              <a:buNone/>
              <a:defRPr sz="1620">
                <a:latin typeface="Courier New"/>
                <a:ea typeface="Courier New"/>
                <a:cs typeface="Courier New"/>
                <a:sym typeface="Courier New"/>
              </a:defRPr>
            </a:pPr>
            <a:r>
              <a:t>    db.close();</a:t>
            </a:r>
          </a:p>
          <a:p>
            <a:pPr marL="0" indent="0" defTabSz="370331">
              <a:spcBef>
                <a:spcPts val="0"/>
              </a:spcBef>
              <a:buSzTx/>
              <a:buFontTx/>
              <a:buNone/>
              <a:defRPr sz="1620">
                <a:latin typeface="Courier New"/>
                <a:ea typeface="Courier New"/>
                <a:cs typeface="Courier New"/>
                <a:sym typeface="Courier New"/>
              </a:defRPr>
            </a:pPr>
            <a:r>
              <a:t>  });</a:t>
            </a:r>
          </a:p>
          <a:p>
            <a:pPr marL="0" indent="0" defTabSz="370331">
              <a:spcBef>
                <a:spcPts val="0"/>
              </a:spcBef>
              <a:buSzTx/>
              <a:buFontTx/>
              <a:buNone/>
              <a:defRPr sz="162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ilter With Regular Expressions"/>
          <p:cNvSpPr txBox="1"/>
          <p:nvPr>
            <p:ph type="title"/>
          </p:nvPr>
        </p:nvSpPr>
        <p:spPr>
          <a:prstGeom prst="rect">
            <a:avLst/>
          </a:prstGeom>
        </p:spPr>
        <p:txBody>
          <a:bodyPr/>
          <a:lstStyle/>
          <a:p>
            <a:pPr/>
            <a:r>
              <a:t>Filter With Regular Expressions</a:t>
            </a:r>
          </a:p>
        </p:txBody>
      </p:sp>
      <p:sp>
        <p:nvSpPr>
          <p:cNvPr id="333" name="You can write regular expressions to find exactly what you are searching for.…"/>
          <p:cNvSpPr txBox="1"/>
          <p:nvPr>
            <p:ph type="body" idx="1"/>
          </p:nvPr>
        </p:nvSpPr>
        <p:spPr>
          <a:prstGeom prst="rect">
            <a:avLst/>
          </a:prstGeom>
        </p:spPr>
        <p:txBody>
          <a:bodyPr/>
          <a:lstStyle/>
          <a:p>
            <a:pPr marL="0" indent="0" defTabSz="315468">
              <a:spcBef>
                <a:spcPts val="0"/>
              </a:spcBef>
              <a:buSzTx/>
              <a:buFontTx/>
              <a:buNone/>
              <a:defRPr sz="1380">
                <a:latin typeface="Verdana"/>
                <a:ea typeface="Verdana"/>
                <a:cs typeface="Verdana"/>
                <a:sym typeface="Verdana"/>
              </a:defRPr>
            </a:pPr>
            <a:r>
              <a:t>You can write regular expressions to find exactly what you are searching for.</a:t>
            </a:r>
          </a:p>
          <a:p>
            <a:pPr marL="0" indent="0" defTabSz="315468">
              <a:spcBef>
                <a:spcPts val="0"/>
              </a:spcBef>
              <a:buSzTx/>
              <a:buFontTx/>
              <a:buNone/>
              <a:defRPr sz="1380">
                <a:latin typeface="Verdana"/>
                <a:ea typeface="Verdana"/>
                <a:cs typeface="Verdana"/>
                <a:sym typeface="Verdana"/>
              </a:defRPr>
            </a:pPr>
          </a:p>
          <a:p>
            <a:pPr marL="0" indent="0" defTabSz="315468">
              <a:spcBef>
                <a:spcPts val="0"/>
              </a:spcBef>
              <a:buSzTx/>
              <a:buFontTx/>
              <a:buNone/>
              <a:defRPr b="1" sz="1380">
                <a:latin typeface="Verdana"/>
                <a:ea typeface="Verdana"/>
                <a:cs typeface="Verdana"/>
                <a:sym typeface="Verdana"/>
              </a:defRPr>
            </a:pPr>
            <a:r>
              <a:t>Regular expressions can only be used to query </a:t>
            </a:r>
            <a:r>
              <a:rPr i="1"/>
              <a:t>strings</a:t>
            </a:r>
            <a:r>
              <a:t>.</a:t>
            </a:r>
          </a:p>
          <a:p>
            <a:pPr marL="0" indent="0" defTabSz="315468">
              <a:spcBef>
                <a:spcPts val="0"/>
              </a:spcBef>
              <a:buSzTx/>
              <a:buFontTx/>
              <a:buNone/>
              <a:defRPr b="1" sz="1380">
                <a:latin typeface="Verdana"/>
                <a:ea typeface="Verdana"/>
                <a:cs typeface="Verdana"/>
                <a:sym typeface="Verdana"/>
              </a:defRPr>
            </a:pPr>
            <a:endParaRPr b="0"/>
          </a:p>
          <a:p>
            <a:pPr marL="0" indent="0" defTabSz="315468">
              <a:spcBef>
                <a:spcPts val="0"/>
              </a:spcBef>
              <a:buSzTx/>
              <a:buFontTx/>
              <a:buNone/>
              <a:defRPr sz="1380">
                <a:latin typeface="Verdana"/>
                <a:ea typeface="Verdana"/>
                <a:cs typeface="Verdana"/>
                <a:sym typeface="Verdana"/>
              </a:defRPr>
            </a:pPr>
            <a:r>
              <a:t>To find only the documents where the </a:t>
            </a:r>
            <a:r>
              <a:rPr b="1"/>
              <a:t>"address" field starts with the letter "S"</a:t>
            </a:r>
            <a:r>
              <a:t>, use the </a:t>
            </a:r>
            <a:r>
              <a:rPr b="1"/>
              <a:t>regular expression </a:t>
            </a:r>
            <a:r>
              <a:rPr b="1">
                <a:solidFill>
                  <a:srgbClr val="DC143C"/>
                </a:solidFill>
                <a:latin typeface="Courier New"/>
                <a:ea typeface="Courier New"/>
                <a:cs typeface="Courier New"/>
                <a:sym typeface="Courier New"/>
              </a:rPr>
              <a:t>/^S/</a:t>
            </a:r>
            <a:r>
              <a:t>:</a:t>
            </a:r>
          </a:p>
          <a:p>
            <a:pPr marL="0" indent="0" defTabSz="315468">
              <a:spcBef>
                <a:spcPts val="0"/>
              </a:spcBef>
              <a:buSzTx/>
              <a:buFontTx/>
              <a:buNone/>
              <a:defRPr sz="1380">
                <a:latin typeface="Arial"/>
                <a:ea typeface="Arial"/>
                <a:cs typeface="Arial"/>
                <a:sym typeface="Arial"/>
              </a:defRPr>
            </a:pPr>
          </a:p>
          <a:p>
            <a:pPr marL="0" indent="0" defTabSz="315468">
              <a:spcBef>
                <a:spcPts val="0"/>
              </a:spcBef>
              <a:buSzTx/>
              <a:buFontTx/>
              <a:buNone/>
              <a:defRPr sz="1380">
                <a:latin typeface="Verdana"/>
                <a:ea typeface="Verdana"/>
                <a:cs typeface="Verdana"/>
                <a:sym typeface="Verdana"/>
              </a:defRPr>
            </a:pPr>
            <a:r>
              <a:t>Find documents where the </a:t>
            </a:r>
            <a:r>
              <a:rPr b="1"/>
              <a:t>address starts</a:t>
            </a:r>
            <a:r>
              <a:t> with the letter “</a:t>
            </a:r>
            <a:r>
              <a:rPr b="1"/>
              <a:t>S</a:t>
            </a:r>
            <a:r>
              <a:t>":</a:t>
            </a:r>
          </a:p>
          <a:p>
            <a:pPr marL="0" indent="0" defTabSz="315468">
              <a:spcBef>
                <a:spcPts val="0"/>
              </a:spcBef>
              <a:buSzTx/>
              <a:buFontTx/>
              <a:buNone/>
              <a:defRPr sz="1380">
                <a:latin typeface="Verdana"/>
                <a:ea typeface="Verdana"/>
                <a:cs typeface="Verdana"/>
                <a:sym typeface="Verdana"/>
              </a:defRPr>
            </a:pPr>
          </a:p>
          <a:p>
            <a:pPr marL="0" indent="0" defTabSz="315468">
              <a:spcBef>
                <a:spcPts val="0"/>
              </a:spcBef>
              <a:buSzTx/>
              <a:buFontTx/>
              <a:buNone/>
              <a:defRPr sz="1380">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315468">
              <a:spcBef>
                <a:spcPts val="0"/>
              </a:spcBef>
              <a:buSzTx/>
              <a:buFontTx/>
              <a:buNone/>
              <a:defRPr sz="1380">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15468">
              <a:spcBef>
                <a:spcPts val="0"/>
              </a:spcBef>
              <a:buSzTx/>
              <a:buFontTx/>
              <a:buNone/>
              <a:defRPr sz="1380">
                <a:latin typeface="Courier New"/>
                <a:ea typeface="Courier New"/>
                <a:cs typeface="Courier New"/>
                <a:sym typeface="Courier New"/>
              </a:defRPr>
            </a:pPr>
          </a:p>
          <a:p>
            <a:pPr marL="0" indent="0" defTabSz="315468">
              <a:spcBef>
                <a:spcPts val="0"/>
              </a:spcBef>
              <a:buSzTx/>
              <a:buFontTx/>
              <a:buNone/>
              <a:defRPr sz="1380">
                <a:latin typeface="Courier New"/>
                <a:ea typeface="Courier New"/>
                <a:cs typeface="Courier New"/>
                <a:sym typeface="Courier New"/>
              </a:defRPr>
            </a:pPr>
            <a:r>
              <a:t>MongoClient.connect(url, </a:t>
            </a:r>
            <a:r>
              <a:rPr>
                <a:solidFill>
                  <a:srgbClr val="0000CD"/>
                </a:solidFill>
              </a:rPr>
              <a:t>function</a:t>
            </a:r>
            <a:r>
              <a:t>(err, db) {</a:t>
            </a:r>
          </a:p>
          <a:p>
            <a:pPr marL="0" indent="0" defTabSz="315468">
              <a:spcBef>
                <a:spcPts val="0"/>
              </a:spcBef>
              <a:buSzTx/>
              <a:buFontTx/>
              <a:buNone/>
              <a:defRPr sz="138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15468">
              <a:spcBef>
                <a:spcPts val="0"/>
              </a:spcBef>
              <a:buSzTx/>
              <a:buFontTx/>
              <a:buNone/>
              <a:defRPr sz="1380">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315468">
              <a:spcBef>
                <a:spcPts val="0"/>
              </a:spcBef>
              <a:buSzTx/>
              <a:buFontTx/>
              <a:buNone/>
              <a:defRPr sz="1380">
                <a:latin typeface="Courier New"/>
                <a:ea typeface="Courier New"/>
                <a:cs typeface="Courier New"/>
                <a:sym typeface="Courier New"/>
              </a:defRPr>
            </a:pPr>
            <a:r>
              <a:t>  </a:t>
            </a:r>
            <a:r>
              <a:rPr>
                <a:solidFill>
                  <a:srgbClr val="0000CD"/>
                </a:solidFill>
              </a:rPr>
              <a:t>var</a:t>
            </a:r>
            <a:r>
              <a:t> query = { </a:t>
            </a:r>
            <a:r>
              <a:rPr b="1"/>
              <a:t>address</a:t>
            </a:r>
            <a:r>
              <a:t>: </a:t>
            </a:r>
            <a:r>
              <a:rPr b="1"/>
              <a:t>/^S/</a:t>
            </a:r>
            <a:r>
              <a:t> };</a:t>
            </a:r>
          </a:p>
          <a:p>
            <a:pPr marL="0" indent="0" defTabSz="315468">
              <a:spcBef>
                <a:spcPts val="0"/>
              </a:spcBef>
              <a:buSzTx/>
              <a:buFontTx/>
              <a:buNone/>
              <a:defRPr sz="1380">
                <a:latin typeface="Courier New"/>
                <a:ea typeface="Courier New"/>
                <a:cs typeface="Courier New"/>
                <a:sym typeface="Courier New"/>
              </a:defRPr>
            </a:pPr>
            <a:r>
              <a:t>  dbo.collection(</a:t>
            </a:r>
            <a:r>
              <a:rPr>
                <a:solidFill>
                  <a:srgbClr val="A52A2A"/>
                </a:solidFill>
              </a:rPr>
              <a:t>"customers"</a:t>
            </a:r>
            <a:r>
              <a:t>).find(</a:t>
            </a:r>
            <a:r>
              <a:rPr b="1"/>
              <a:t>query</a:t>
            </a:r>
            <a:r>
              <a:t>).toArray(</a:t>
            </a:r>
            <a:r>
              <a:rPr>
                <a:solidFill>
                  <a:srgbClr val="0000CD"/>
                </a:solidFill>
              </a:rPr>
              <a:t>function</a:t>
            </a:r>
            <a:r>
              <a:t>(err, result) {</a:t>
            </a:r>
          </a:p>
          <a:p>
            <a:pPr marL="0" indent="0" defTabSz="315468">
              <a:spcBef>
                <a:spcPts val="0"/>
              </a:spcBef>
              <a:buSzTx/>
              <a:buFontTx/>
              <a:buNone/>
              <a:defRPr sz="138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15468">
              <a:spcBef>
                <a:spcPts val="0"/>
              </a:spcBef>
              <a:buSzTx/>
              <a:buFontTx/>
              <a:buNone/>
              <a:defRPr sz="1380">
                <a:latin typeface="Courier New"/>
                <a:ea typeface="Courier New"/>
                <a:cs typeface="Courier New"/>
                <a:sym typeface="Courier New"/>
              </a:defRPr>
            </a:pPr>
            <a:r>
              <a:t>    console.log(result);</a:t>
            </a:r>
          </a:p>
          <a:p>
            <a:pPr marL="0" indent="0" defTabSz="315468">
              <a:spcBef>
                <a:spcPts val="0"/>
              </a:spcBef>
              <a:buSzTx/>
              <a:buFontTx/>
              <a:buNone/>
              <a:defRPr sz="1380">
                <a:latin typeface="Courier New"/>
                <a:ea typeface="Courier New"/>
                <a:cs typeface="Courier New"/>
                <a:sym typeface="Courier New"/>
              </a:defRPr>
            </a:pPr>
            <a:r>
              <a:t>    db.close();</a:t>
            </a:r>
          </a:p>
          <a:p>
            <a:pPr marL="0" indent="0" defTabSz="315468">
              <a:spcBef>
                <a:spcPts val="0"/>
              </a:spcBef>
              <a:buSzTx/>
              <a:buFontTx/>
              <a:buNone/>
              <a:defRPr sz="1380">
                <a:latin typeface="Courier New"/>
                <a:ea typeface="Courier New"/>
                <a:cs typeface="Courier New"/>
                <a:sym typeface="Courier New"/>
              </a:defRPr>
            </a:pPr>
            <a:r>
              <a:t>  });</a:t>
            </a:r>
          </a:p>
          <a:p>
            <a:pPr marL="0" indent="0" defTabSz="315468">
              <a:spcBef>
                <a:spcPts val="0"/>
              </a:spcBef>
              <a:buSzTx/>
              <a:buFontTx/>
              <a:buNone/>
              <a:defRPr sz="138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ort the Result"/>
          <p:cNvSpPr txBox="1"/>
          <p:nvPr>
            <p:ph type="title"/>
          </p:nvPr>
        </p:nvSpPr>
        <p:spPr>
          <a:xfrm>
            <a:off x="457200" y="-93662"/>
            <a:ext cx="8229600" cy="1143001"/>
          </a:xfrm>
          <a:prstGeom prst="rect">
            <a:avLst/>
          </a:prstGeom>
        </p:spPr>
        <p:txBody>
          <a:bodyPr/>
          <a:lstStyle/>
          <a:p>
            <a:pPr/>
            <a:r>
              <a:t>Sort the Result</a:t>
            </a:r>
          </a:p>
        </p:txBody>
      </p:sp>
      <p:sp>
        <p:nvSpPr>
          <p:cNvPr id="336" name="Use the sort() method to sort the result in ascending or descending order.…"/>
          <p:cNvSpPr txBox="1"/>
          <p:nvPr>
            <p:ph type="body" idx="1"/>
          </p:nvPr>
        </p:nvSpPr>
        <p:spPr>
          <a:xfrm>
            <a:off x="457200" y="990600"/>
            <a:ext cx="8667899" cy="5612558"/>
          </a:xfrm>
          <a:prstGeom prst="rect">
            <a:avLst/>
          </a:prstGeom>
        </p:spPr>
        <p:txBody>
          <a:bodyPr/>
          <a:lstStyle/>
          <a:p>
            <a:pPr marL="0" indent="0" defTabSz="361188">
              <a:spcBef>
                <a:spcPts val="0"/>
              </a:spcBef>
              <a:buSzTx/>
              <a:buFontTx/>
              <a:buNone/>
              <a:defRPr sz="1501">
                <a:latin typeface="Verdana"/>
                <a:ea typeface="Verdana"/>
                <a:cs typeface="Verdana"/>
                <a:sym typeface="Verdana"/>
              </a:defRPr>
            </a:pPr>
            <a:r>
              <a:t>Use the </a:t>
            </a:r>
            <a:r>
              <a:rPr b="1">
                <a:solidFill>
                  <a:srgbClr val="DC143C"/>
                </a:solidFill>
                <a:latin typeface="Courier New"/>
                <a:ea typeface="Courier New"/>
                <a:cs typeface="Courier New"/>
                <a:sym typeface="Courier New"/>
              </a:rPr>
              <a:t>sort()</a:t>
            </a:r>
            <a:r>
              <a:rPr b="1"/>
              <a:t> </a:t>
            </a:r>
            <a:r>
              <a:t>method to sort the result in </a:t>
            </a:r>
            <a:r>
              <a:rPr b="1"/>
              <a:t>ascending or descending order</a:t>
            </a:r>
            <a:r>
              <a:t>.</a:t>
            </a:r>
          </a:p>
          <a:p>
            <a:pPr marL="0" indent="0" defTabSz="361188">
              <a:spcBef>
                <a:spcPts val="0"/>
              </a:spcBef>
              <a:buSzTx/>
              <a:buFontTx/>
              <a:buNone/>
              <a:defRPr sz="1501">
                <a:latin typeface="Verdana"/>
                <a:ea typeface="Verdana"/>
                <a:cs typeface="Verdana"/>
                <a:sym typeface="Verdana"/>
              </a:defRPr>
            </a:pPr>
          </a:p>
          <a:p>
            <a:pPr marL="0" indent="0" defTabSz="361188">
              <a:spcBef>
                <a:spcPts val="0"/>
              </a:spcBef>
              <a:buSzTx/>
              <a:buFontTx/>
              <a:buNone/>
              <a:defRPr sz="1501">
                <a:latin typeface="Verdana"/>
                <a:ea typeface="Verdana"/>
                <a:cs typeface="Verdana"/>
                <a:sym typeface="Verdana"/>
              </a:defRPr>
            </a:pPr>
            <a:r>
              <a:t>The </a:t>
            </a:r>
            <a:r>
              <a:rPr b="1">
                <a:solidFill>
                  <a:srgbClr val="DC143C"/>
                </a:solidFill>
                <a:latin typeface="Courier New"/>
                <a:ea typeface="Courier New"/>
                <a:cs typeface="Courier New"/>
                <a:sym typeface="Courier New"/>
              </a:rPr>
              <a:t>sort()</a:t>
            </a:r>
            <a:r>
              <a:t> method takes one parameter, an object defining the sorting order.</a:t>
            </a:r>
          </a:p>
          <a:p>
            <a:pPr marL="0" indent="0" defTabSz="361188">
              <a:spcBef>
                <a:spcPts val="0"/>
              </a:spcBef>
              <a:buSzTx/>
              <a:buFontTx/>
              <a:buNone/>
              <a:defRPr sz="1501">
                <a:latin typeface="Verdana"/>
                <a:ea typeface="Verdana"/>
                <a:cs typeface="Verdana"/>
                <a:sym typeface="Verdana"/>
              </a:defRPr>
            </a:pPr>
          </a:p>
          <a:p>
            <a:pPr marL="0" indent="0" defTabSz="361188">
              <a:spcBef>
                <a:spcPts val="0"/>
              </a:spcBef>
              <a:buSzTx/>
              <a:buFontTx/>
              <a:buNone/>
              <a:defRPr sz="1501">
                <a:latin typeface="Verdana"/>
                <a:ea typeface="Verdana"/>
                <a:cs typeface="Verdana"/>
                <a:sym typeface="Verdana"/>
              </a:defRPr>
            </a:pPr>
            <a:r>
              <a:t>Sort the result alphabetically by </a:t>
            </a:r>
            <a:r>
              <a:rPr b="1"/>
              <a:t>name</a:t>
            </a:r>
            <a:r>
              <a:t>:</a:t>
            </a:r>
          </a:p>
          <a:p>
            <a:pPr marL="0" indent="0" defTabSz="361188">
              <a:spcBef>
                <a:spcPts val="0"/>
              </a:spcBef>
              <a:buSzTx/>
              <a:buFontTx/>
              <a:buNone/>
              <a:defRPr sz="1501">
                <a:latin typeface="Verdana"/>
                <a:ea typeface="Verdana"/>
                <a:cs typeface="Verdana"/>
                <a:sym typeface="Verdana"/>
              </a:defRPr>
            </a:pPr>
          </a:p>
          <a:p>
            <a:pPr marL="0" indent="0" defTabSz="361188">
              <a:spcBef>
                <a:spcPts val="0"/>
              </a:spcBef>
              <a:buSzTx/>
              <a:buFontTx/>
              <a:buNone/>
              <a:defRPr sz="1501">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361188">
              <a:spcBef>
                <a:spcPts val="0"/>
              </a:spcBef>
              <a:buSzTx/>
              <a:buFontTx/>
              <a:buNone/>
              <a:defRPr sz="1501">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61188">
              <a:spcBef>
                <a:spcPts val="0"/>
              </a:spcBef>
              <a:buSzTx/>
              <a:buFontTx/>
              <a:buNone/>
              <a:defRPr sz="1501">
                <a:latin typeface="Courier New"/>
                <a:ea typeface="Courier New"/>
                <a:cs typeface="Courier New"/>
                <a:sym typeface="Courier New"/>
              </a:defRPr>
            </a:pPr>
          </a:p>
          <a:p>
            <a:pPr marL="0" indent="0" defTabSz="361188">
              <a:spcBef>
                <a:spcPts val="0"/>
              </a:spcBef>
              <a:buSzTx/>
              <a:buFontTx/>
              <a:buNone/>
              <a:defRPr sz="1501">
                <a:latin typeface="Courier New"/>
                <a:ea typeface="Courier New"/>
                <a:cs typeface="Courier New"/>
                <a:sym typeface="Courier New"/>
              </a:defRPr>
            </a:pPr>
            <a:r>
              <a:t>MongoClient.connect(url, </a:t>
            </a:r>
            <a:r>
              <a:rPr>
                <a:solidFill>
                  <a:srgbClr val="0000CD"/>
                </a:solidFill>
              </a:rPr>
              <a:t>function</a:t>
            </a:r>
            <a:r>
              <a:t>(err, db) {</a:t>
            </a:r>
          </a:p>
          <a:p>
            <a:pPr marL="0" indent="0" defTabSz="361188">
              <a:spcBef>
                <a:spcPts val="0"/>
              </a:spcBef>
              <a:buSzTx/>
              <a:buFontTx/>
              <a:buNone/>
              <a:defRPr sz="1501">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61188">
              <a:spcBef>
                <a:spcPts val="0"/>
              </a:spcBef>
              <a:buSzTx/>
              <a:buFontTx/>
              <a:buNone/>
              <a:defRPr sz="1501">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361188">
              <a:spcBef>
                <a:spcPts val="0"/>
              </a:spcBef>
              <a:buSzTx/>
              <a:buFontTx/>
              <a:buNone/>
              <a:defRPr b="1" sz="1501">
                <a:latin typeface="Courier New"/>
                <a:ea typeface="Courier New"/>
                <a:cs typeface="Courier New"/>
                <a:sym typeface="Courier New"/>
              </a:defRPr>
            </a:pPr>
            <a:r>
              <a:t>  </a:t>
            </a:r>
            <a:r>
              <a:rPr>
                <a:solidFill>
                  <a:srgbClr val="0000CD"/>
                </a:solidFill>
              </a:rPr>
              <a:t>var</a:t>
            </a:r>
            <a:r>
              <a:t> mysort = { name: </a:t>
            </a:r>
            <a:r>
              <a:rPr>
                <a:solidFill>
                  <a:srgbClr val="FF0000"/>
                </a:solidFill>
              </a:rPr>
              <a:t>1</a:t>
            </a:r>
            <a:r>
              <a:t> };</a:t>
            </a:r>
          </a:p>
          <a:p>
            <a:pPr marL="0" indent="0" defTabSz="361188">
              <a:spcBef>
                <a:spcPts val="0"/>
              </a:spcBef>
              <a:buSzTx/>
              <a:buFontTx/>
              <a:buNone/>
              <a:defRPr sz="1501">
                <a:latin typeface="Courier New"/>
                <a:ea typeface="Courier New"/>
                <a:cs typeface="Courier New"/>
                <a:sym typeface="Courier New"/>
              </a:defRPr>
            </a:pPr>
            <a:r>
              <a:t>  dbo.collection(</a:t>
            </a:r>
            <a:r>
              <a:rPr>
                <a:solidFill>
                  <a:srgbClr val="A52A2A"/>
                </a:solidFill>
              </a:rPr>
              <a:t>"customers"</a:t>
            </a:r>
            <a:r>
              <a:t>).find()</a:t>
            </a:r>
            <a:r>
              <a:rPr b="1"/>
              <a:t>.sort(mysort)</a:t>
            </a:r>
            <a:r>
              <a:t>.toArray(</a:t>
            </a:r>
            <a:r>
              <a:rPr>
                <a:solidFill>
                  <a:srgbClr val="0000CD"/>
                </a:solidFill>
              </a:rPr>
              <a:t>function</a:t>
            </a:r>
            <a:r>
              <a:t>(err, result) {</a:t>
            </a:r>
          </a:p>
          <a:p>
            <a:pPr marL="0" indent="0" defTabSz="361188">
              <a:spcBef>
                <a:spcPts val="0"/>
              </a:spcBef>
              <a:buSzTx/>
              <a:buFontTx/>
              <a:buNone/>
              <a:defRPr sz="1501">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361188">
              <a:spcBef>
                <a:spcPts val="0"/>
              </a:spcBef>
              <a:buSzTx/>
              <a:buFontTx/>
              <a:buNone/>
              <a:defRPr sz="1501">
                <a:latin typeface="Courier New"/>
                <a:ea typeface="Courier New"/>
                <a:cs typeface="Courier New"/>
                <a:sym typeface="Courier New"/>
              </a:defRPr>
            </a:pPr>
            <a:r>
              <a:t>    console.log(result);</a:t>
            </a:r>
          </a:p>
          <a:p>
            <a:pPr marL="0" indent="0" defTabSz="361188">
              <a:spcBef>
                <a:spcPts val="0"/>
              </a:spcBef>
              <a:buSzTx/>
              <a:buFontTx/>
              <a:buNone/>
              <a:defRPr sz="1501">
                <a:latin typeface="Courier New"/>
                <a:ea typeface="Courier New"/>
                <a:cs typeface="Courier New"/>
                <a:sym typeface="Courier New"/>
              </a:defRPr>
            </a:pPr>
            <a:r>
              <a:t>    db.close();</a:t>
            </a:r>
          </a:p>
          <a:p>
            <a:pPr marL="0" indent="0" defTabSz="361188">
              <a:spcBef>
                <a:spcPts val="0"/>
              </a:spcBef>
              <a:buSzTx/>
              <a:buFontTx/>
              <a:buNone/>
              <a:defRPr sz="1501">
                <a:latin typeface="Courier New"/>
                <a:ea typeface="Courier New"/>
                <a:cs typeface="Courier New"/>
                <a:sym typeface="Courier New"/>
              </a:defRPr>
            </a:pPr>
            <a:r>
              <a:t>  });</a:t>
            </a:r>
          </a:p>
          <a:p>
            <a:pPr marL="0" indent="0" defTabSz="361188">
              <a:spcBef>
                <a:spcPts val="0"/>
              </a:spcBef>
              <a:buSzTx/>
              <a:buFontTx/>
              <a:buNone/>
              <a:defRPr sz="1501">
                <a:latin typeface="Courier New"/>
                <a:ea typeface="Courier New"/>
                <a:cs typeface="Courier New"/>
                <a:sym typeface="Courier New"/>
              </a:defRPr>
            </a:pPr>
            <a:r>
              <a:t>});</a:t>
            </a:r>
          </a:p>
          <a:p>
            <a:pPr marL="0" indent="0" defTabSz="361188">
              <a:spcBef>
                <a:spcPts val="0"/>
              </a:spcBef>
              <a:buSzTx/>
              <a:buFontTx/>
              <a:buNone/>
              <a:defRPr sz="1501">
                <a:latin typeface="Courier New"/>
                <a:ea typeface="Courier New"/>
                <a:cs typeface="Courier New"/>
                <a:sym typeface="Courier New"/>
              </a:defRPr>
            </a:pPr>
          </a:p>
          <a:p>
            <a:pPr marL="0" indent="0" defTabSz="361188">
              <a:spcBef>
                <a:spcPts val="0"/>
              </a:spcBef>
              <a:buSzTx/>
              <a:buFontTx/>
              <a:buNone/>
              <a:defRPr sz="1501">
                <a:latin typeface="Courier New"/>
                <a:ea typeface="Courier New"/>
                <a:cs typeface="Courier New"/>
                <a:sym typeface="Courier New"/>
              </a:defRPr>
            </a:pPr>
          </a:p>
          <a:p>
            <a:pPr marL="0" indent="0" defTabSz="361188">
              <a:spcBef>
                <a:spcPts val="0"/>
              </a:spcBef>
              <a:buSzTx/>
              <a:buFontTx/>
              <a:buNone/>
              <a:defRPr sz="1185">
                <a:latin typeface="Verdana"/>
                <a:ea typeface="Verdana"/>
                <a:cs typeface="Verdana"/>
                <a:sym typeface="Verdana"/>
              </a:defRPr>
            </a:pPr>
            <a:r>
              <a:t>Also Check, Using the value -1 in the sort object to sort descending.</a:t>
            </a:r>
          </a:p>
          <a:p>
            <a:pPr marL="0" indent="0" defTabSz="361188">
              <a:spcBef>
                <a:spcPts val="0"/>
              </a:spcBef>
              <a:buSzTx/>
              <a:buFontTx/>
              <a:buNone/>
              <a:defRPr sz="1185">
                <a:latin typeface="Verdana"/>
                <a:ea typeface="Verdana"/>
                <a:cs typeface="Verdana"/>
                <a:sym typeface="Verdana"/>
              </a:defRPr>
            </a:pPr>
            <a:r>
              <a:t>{ name: 1 } // ascending</a:t>
            </a:r>
          </a:p>
          <a:p>
            <a:pPr marL="0" indent="0" defTabSz="361188">
              <a:spcBef>
                <a:spcPts val="0"/>
              </a:spcBef>
              <a:buSzTx/>
              <a:buFontTx/>
              <a:buNone/>
              <a:defRPr sz="1185">
                <a:latin typeface="Verdana"/>
                <a:ea typeface="Verdana"/>
                <a:cs typeface="Verdana"/>
                <a:sym typeface="Verdana"/>
              </a:defRPr>
            </a:pPr>
            <a:r>
              <a:t>{ name: -1 } // descending</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Delete Document : Delete One"/>
          <p:cNvSpPr txBox="1"/>
          <p:nvPr>
            <p:ph type="title"/>
          </p:nvPr>
        </p:nvSpPr>
        <p:spPr>
          <a:xfrm>
            <a:off x="457200" y="-220662"/>
            <a:ext cx="8229600" cy="1143001"/>
          </a:xfrm>
          <a:prstGeom prst="rect">
            <a:avLst/>
          </a:prstGeom>
        </p:spPr>
        <p:txBody>
          <a:bodyPr/>
          <a:lstStyle/>
          <a:p>
            <a:pPr/>
            <a:r>
              <a:t>Delete Document : Delete One</a:t>
            </a:r>
          </a:p>
        </p:txBody>
      </p:sp>
      <p:sp>
        <p:nvSpPr>
          <p:cNvPr id="339" name="To delete a record, or document as it is called in MongoDB, we use the deleteOne() method.…"/>
          <p:cNvSpPr txBox="1"/>
          <p:nvPr>
            <p:ph type="body" idx="1"/>
          </p:nvPr>
        </p:nvSpPr>
        <p:spPr>
          <a:xfrm>
            <a:off x="214163" y="800100"/>
            <a:ext cx="8715674" cy="5772597"/>
          </a:xfrm>
          <a:prstGeom prst="rect">
            <a:avLst/>
          </a:prstGeom>
        </p:spPr>
        <p:txBody>
          <a:bodyPr/>
          <a:lstStyle/>
          <a:p>
            <a:pPr marL="0" indent="0" defTabSz="338327">
              <a:spcBef>
                <a:spcPts val="0"/>
              </a:spcBef>
              <a:buSzTx/>
              <a:buFontTx/>
              <a:buNone/>
              <a:defRPr sz="1554">
                <a:latin typeface="Verdana"/>
                <a:ea typeface="Verdana"/>
                <a:cs typeface="Verdana"/>
                <a:sym typeface="Verdana"/>
              </a:defRPr>
            </a:pPr>
            <a:r>
              <a:t>To delete a record, or document as it is called in MongoDB, we use the </a:t>
            </a:r>
            <a:r>
              <a:rPr b="1">
                <a:solidFill>
                  <a:srgbClr val="DC143C"/>
                </a:solidFill>
              </a:rPr>
              <a:t>deleteOne()</a:t>
            </a:r>
            <a:r>
              <a:t> method.</a:t>
            </a:r>
          </a:p>
          <a:p>
            <a:pPr marL="0" indent="0" defTabSz="338327">
              <a:spcBef>
                <a:spcPts val="0"/>
              </a:spcBef>
              <a:buSzTx/>
              <a:buFontTx/>
              <a:buNone/>
              <a:defRPr sz="1554">
                <a:latin typeface="Verdana"/>
                <a:ea typeface="Verdana"/>
                <a:cs typeface="Verdana"/>
                <a:sym typeface="Verdana"/>
              </a:defRPr>
            </a:pPr>
          </a:p>
          <a:p>
            <a:pPr marL="0" indent="0" defTabSz="338327">
              <a:spcBef>
                <a:spcPts val="0"/>
              </a:spcBef>
              <a:buSzTx/>
              <a:buFontTx/>
              <a:buNone/>
              <a:defRPr sz="1554">
                <a:latin typeface="Verdana"/>
                <a:ea typeface="Verdana"/>
                <a:cs typeface="Verdana"/>
                <a:sym typeface="Verdana"/>
              </a:defRPr>
            </a:pPr>
            <a:r>
              <a:t>The first parameter of the </a:t>
            </a:r>
            <a:r>
              <a:rPr b="1">
                <a:solidFill>
                  <a:srgbClr val="DC143C"/>
                </a:solidFill>
              </a:rPr>
              <a:t>deleteOne()</a:t>
            </a:r>
            <a:r>
              <a:t> method is a query object defining which document to delete.</a:t>
            </a:r>
          </a:p>
          <a:p>
            <a:pPr marL="0" indent="0" defTabSz="338327">
              <a:spcBef>
                <a:spcPts val="0"/>
              </a:spcBef>
              <a:buSzTx/>
              <a:buFontTx/>
              <a:buNone/>
              <a:defRPr sz="1554">
                <a:latin typeface="Verdana"/>
                <a:ea typeface="Verdana"/>
                <a:cs typeface="Verdana"/>
                <a:sym typeface="Verdana"/>
              </a:defRPr>
            </a:pPr>
          </a:p>
          <a:p>
            <a:pPr marL="0" indent="0" defTabSz="338327">
              <a:spcBef>
                <a:spcPts val="0"/>
              </a:spcBef>
              <a:buSzTx/>
              <a:buFontTx/>
              <a:buNone/>
              <a:defRPr sz="1554">
                <a:latin typeface="Verdana"/>
                <a:ea typeface="Verdana"/>
                <a:cs typeface="Verdana"/>
                <a:sym typeface="Verdana"/>
              </a:defRPr>
            </a:pPr>
            <a:r>
              <a:t>Note: If the query finds more than one document, only the first occurrence is deleted.</a:t>
            </a:r>
          </a:p>
          <a:p>
            <a:pPr marL="0" indent="0" defTabSz="338327">
              <a:spcBef>
                <a:spcPts val="0"/>
              </a:spcBef>
              <a:buSzTx/>
              <a:buFontTx/>
              <a:buNone/>
              <a:defRPr sz="1554">
                <a:latin typeface="Verdana"/>
                <a:ea typeface="Verdana"/>
                <a:cs typeface="Verdana"/>
                <a:sym typeface="Verdana"/>
              </a:defRPr>
            </a:pPr>
          </a:p>
          <a:p>
            <a:pPr marL="0" indent="0" defTabSz="338327">
              <a:spcBef>
                <a:spcPts val="0"/>
              </a:spcBef>
              <a:buSzTx/>
              <a:buFontTx/>
              <a:buNone/>
              <a:defRPr sz="1554">
                <a:latin typeface="Verdana"/>
                <a:ea typeface="Verdana"/>
                <a:cs typeface="Verdana"/>
                <a:sym typeface="Verdana"/>
              </a:defRPr>
            </a:pPr>
            <a:r>
              <a:t>Delete the document with the address "Mountain 21”:</a:t>
            </a:r>
          </a:p>
          <a:p>
            <a:pPr marL="0" indent="0" defTabSz="338327">
              <a:spcBef>
                <a:spcPts val="0"/>
              </a:spcBef>
              <a:buSzTx/>
              <a:buFontTx/>
              <a:buNone/>
              <a:defRPr sz="1554">
                <a:latin typeface="Verdana"/>
                <a:ea typeface="Verdana"/>
                <a:cs typeface="Verdana"/>
                <a:sym typeface="Verdana"/>
              </a:defRPr>
            </a:pPr>
          </a:p>
          <a:p>
            <a:pPr marL="0" indent="0" defTabSz="338327">
              <a:spcBef>
                <a:spcPts val="0"/>
              </a:spcBef>
              <a:buSzTx/>
              <a:buFontTx/>
              <a:buNone/>
              <a:defRPr sz="1554">
                <a:latin typeface="Verdana"/>
                <a:ea typeface="Verdana"/>
                <a:cs typeface="Verdana"/>
                <a:sym typeface="Verdana"/>
              </a:defRPr>
            </a:pPr>
            <a:r>
              <a:rPr>
                <a:solidFill>
                  <a:srgbClr val="0000CD"/>
                </a:solidFill>
              </a:rPr>
              <a:t>var</a:t>
            </a:r>
            <a:r>
              <a:t> MongoClient = require(</a:t>
            </a:r>
            <a:r>
              <a:rPr>
                <a:solidFill>
                  <a:srgbClr val="A52A2A"/>
                </a:solidFill>
              </a:rPr>
              <a:t>'mongodb'</a:t>
            </a:r>
            <a:r>
              <a:t>).MongoClient;</a:t>
            </a:r>
          </a:p>
          <a:p>
            <a:pPr marL="0" indent="0" defTabSz="338327">
              <a:spcBef>
                <a:spcPts val="0"/>
              </a:spcBef>
              <a:buSzTx/>
              <a:buFontTx/>
              <a:buNone/>
              <a:defRPr sz="1554">
                <a:solidFill>
                  <a:srgbClr val="A52A2A"/>
                </a:solidFill>
                <a:latin typeface="Verdana"/>
                <a:ea typeface="Verdana"/>
                <a:cs typeface="Verdana"/>
                <a:sym typeface="Verdana"/>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38327">
              <a:spcBef>
                <a:spcPts val="0"/>
              </a:spcBef>
              <a:buSzTx/>
              <a:buFontTx/>
              <a:buNone/>
              <a:defRPr sz="1554">
                <a:latin typeface="Verdana"/>
                <a:ea typeface="Verdana"/>
                <a:cs typeface="Verdana"/>
                <a:sym typeface="Verdana"/>
              </a:defRPr>
            </a:pPr>
          </a:p>
          <a:p>
            <a:pPr marL="0" indent="0" defTabSz="338327">
              <a:spcBef>
                <a:spcPts val="0"/>
              </a:spcBef>
              <a:buSzTx/>
              <a:buFontTx/>
              <a:buNone/>
              <a:defRPr sz="1554">
                <a:latin typeface="Verdana"/>
                <a:ea typeface="Verdana"/>
                <a:cs typeface="Verdana"/>
                <a:sym typeface="Verdana"/>
              </a:defRPr>
            </a:pPr>
            <a:r>
              <a:t>MongoClient.connect(url, </a:t>
            </a:r>
            <a:r>
              <a:rPr>
                <a:solidFill>
                  <a:srgbClr val="0000CD"/>
                </a:solidFill>
              </a:rPr>
              <a:t>function</a:t>
            </a:r>
            <a:r>
              <a:t>(err, db) {</a:t>
            </a:r>
          </a:p>
          <a:p>
            <a:pPr marL="0" indent="0" defTabSz="338327">
              <a:spcBef>
                <a:spcPts val="0"/>
              </a:spcBef>
              <a:buSzTx/>
              <a:buFontTx/>
              <a:buNone/>
              <a:defRPr sz="1554">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338327">
              <a:spcBef>
                <a:spcPts val="0"/>
              </a:spcBef>
              <a:buSzTx/>
              <a:buFontTx/>
              <a:buNone/>
              <a:defRPr sz="1554">
                <a:latin typeface="Verdana"/>
                <a:ea typeface="Verdana"/>
                <a:cs typeface="Verdana"/>
                <a:sym typeface="Verdana"/>
              </a:defRPr>
            </a:pPr>
            <a:r>
              <a:t>  </a:t>
            </a:r>
            <a:r>
              <a:rPr>
                <a:solidFill>
                  <a:srgbClr val="0000CD"/>
                </a:solidFill>
              </a:rPr>
              <a:t>var</a:t>
            </a:r>
            <a:r>
              <a:t> dbo = db.db(</a:t>
            </a:r>
            <a:r>
              <a:rPr>
                <a:solidFill>
                  <a:srgbClr val="A52A2A"/>
                </a:solidFill>
              </a:rPr>
              <a:t>"testdb"</a:t>
            </a:r>
            <a:r>
              <a:t>);</a:t>
            </a:r>
          </a:p>
          <a:p>
            <a:pPr marL="0" indent="0" defTabSz="338327">
              <a:spcBef>
                <a:spcPts val="0"/>
              </a:spcBef>
              <a:buSzTx/>
              <a:buFontTx/>
              <a:buNone/>
              <a:defRPr sz="1554">
                <a:latin typeface="Verdana"/>
                <a:ea typeface="Verdana"/>
                <a:cs typeface="Verdana"/>
                <a:sym typeface="Verdana"/>
              </a:defRPr>
            </a:pPr>
            <a:r>
              <a:t>  </a:t>
            </a:r>
            <a:r>
              <a:rPr>
                <a:solidFill>
                  <a:srgbClr val="0000CD"/>
                </a:solidFill>
              </a:rPr>
              <a:t>var</a:t>
            </a:r>
            <a:r>
              <a:t> myquery = { address: </a:t>
            </a:r>
            <a:r>
              <a:rPr>
                <a:solidFill>
                  <a:srgbClr val="A52A2A"/>
                </a:solidFill>
              </a:rPr>
              <a:t>'Mountain 21'</a:t>
            </a:r>
            <a:r>
              <a:t> };</a:t>
            </a:r>
          </a:p>
          <a:p>
            <a:pPr marL="0" indent="0" defTabSz="338327">
              <a:spcBef>
                <a:spcPts val="0"/>
              </a:spcBef>
              <a:buSzTx/>
              <a:buFontTx/>
              <a:buNone/>
              <a:defRPr sz="1554">
                <a:latin typeface="Verdana"/>
                <a:ea typeface="Verdana"/>
                <a:cs typeface="Verdana"/>
                <a:sym typeface="Verdana"/>
              </a:defRPr>
            </a:pPr>
            <a:r>
              <a:t>  dbo.collection(</a:t>
            </a:r>
            <a:r>
              <a:rPr>
                <a:solidFill>
                  <a:srgbClr val="A52A2A"/>
                </a:solidFill>
              </a:rPr>
              <a:t>"customers"</a:t>
            </a:r>
            <a:r>
              <a:t>).deleteOne(myquery, </a:t>
            </a:r>
            <a:r>
              <a:rPr>
                <a:solidFill>
                  <a:srgbClr val="0000CD"/>
                </a:solidFill>
              </a:rPr>
              <a:t>function</a:t>
            </a:r>
            <a:r>
              <a:t>(err, obj) {</a:t>
            </a:r>
          </a:p>
          <a:p>
            <a:pPr marL="0" indent="0" defTabSz="338327">
              <a:spcBef>
                <a:spcPts val="0"/>
              </a:spcBef>
              <a:buSzTx/>
              <a:buFontTx/>
              <a:buNone/>
              <a:defRPr sz="1554">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338327">
              <a:spcBef>
                <a:spcPts val="0"/>
              </a:spcBef>
              <a:buSzTx/>
              <a:buFontTx/>
              <a:buNone/>
              <a:defRPr sz="1554">
                <a:solidFill>
                  <a:srgbClr val="A52A2A"/>
                </a:solidFill>
                <a:latin typeface="Verdana"/>
                <a:ea typeface="Verdana"/>
                <a:cs typeface="Verdana"/>
                <a:sym typeface="Verdana"/>
              </a:defRPr>
            </a:pPr>
            <a:r>
              <a:rPr>
                <a:solidFill>
                  <a:srgbClr val="000000"/>
                </a:solidFill>
              </a:rPr>
              <a:t>    console.log(</a:t>
            </a:r>
            <a:r>
              <a:t>"1 document deleted"</a:t>
            </a:r>
            <a:r>
              <a:rPr>
                <a:solidFill>
                  <a:srgbClr val="000000"/>
                </a:solidFill>
              </a:rPr>
              <a:t>);</a:t>
            </a:r>
            <a:endParaRPr>
              <a:solidFill>
                <a:srgbClr val="000000"/>
              </a:solidFill>
            </a:endParaRPr>
          </a:p>
          <a:p>
            <a:pPr marL="0" indent="0" defTabSz="338327">
              <a:spcBef>
                <a:spcPts val="0"/>
              </a:spcBef>
              <a:buSzTx/>
              <a:buFontTx/>
              <a:buNone/>
              <a:defRPr sz="1554">
                <a:latin typeface="Verdana"/>
                <a:ea typeface="Verdana"/>
                <a:cs typeface="Verdana"/>
                <a:sym typeface="Verdana"/>
              </a:defRPr>
            </a:pPr>
            <a:r>
              <a:t>    db.close();</a:t>
            </a:r>
          </a:p>
          <a:p>
            <a:pPr marL="0" indent="0" defTabSz="338327">
              <a:spcBef>
                <a:spcPts val="0"/>
              </a:spcBef>
              <a:buSzTx/>
              <a:buFontTx/>
              <a:buNone/>
              <a:defRPr sz="1554">
                <a:latin typeface="Verdana"/>
                <a:ea typeface="Verdana"/>
                <a:cs typeface="Verdana"/>
                <a:sym typeface="Verdana"/>
              </a:defRPr>
            </a:pPr>
            <a:r>
              <a:t>  });</a:t>
            </a:r>
          </a:p>
          <a:p>
            <a:pPr marL="0" indent="0" defTabSz="338327">
              <a:spcBef>
                <a:spcPts val="0"/>
              </a:spcBef>
              <a:buSzTx/>
              <a:buFontTx/>
              <a:buNone/>
              <a:defRPr sz="1554">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Delete Document : Delete Many"/>
          <p:cNvSpPr txBox="1"/>
          <p:nvPr>
            <p:ph type="title"/>
          </p:nvPr>
        </p:nvSpPr>
        <p:spPr>
          <a:xfrm>
            <a:off x="457200" y="-220662"/>
            <a:ext cx="8229600" cy="1143001"/>
          </a:xfrm>
          <a:prstGeom prst="rect">
            <a:avLst/>
          </a:prstGeom>
        </p:spPr>
        <p:txBody>
          <a:bodyPr/>
          <a:lstStyle/>
          <a:p>
            <a:pPr/>
            <a:r>
              <a:t>Delete Document : Delete Many</a:t>
            </a:r>
          </a:p>
        </p:txBody>
      </p:sp>
      <p:sp>
        <p:nvSpPr>
          <p:cNvPr id="342" name="To delete more than one document, use the deleteMany() method.…"/>
          <p:cNvSpPr txBox="1"/>
          <p:nvPr>
            <p:ph type="body" idx="1"/>
          </p:nvPr>
        </p:nvSpPr>
        <p:spPr>
          <a:xfrm>
            <a:off x="214163" y="800100"/>
            <a:ext cx="8715674" cy="5772597"/>
          </a:xfrm>
          <a:prstGeom prst="rect">
            <a:avLst/>
          </a:prstGeom>
        </p:spPr>
        <p:txBody>
          <a:bodyPr/>
          <a:lstStyle/>
          <a:p>
            <a:pPr marL="0" indent="0" defTabSz="416052">
              <a:spcBef>
                <a:spcPts val="0"/>
              </a:spcBef>
              <a:buSzTx/>
              <a:buFontTx/>
              <a:buNone/>
              <a:defRPr sz="1638">
                <a:latin typeface="Verdana"/>
                <a:ea typeface="Verdana"/>
                <a:cs typeface="Verdana"/>
                <a:sym typeface="Verdana"/>
              </a:defRPr>
            </a:pPr>
            <a:r>
              <a:t>To delete more than one document, use the </a:t>
            </a:r>
            <a:r>
              <a:rPr>
                <a:solidFill>
                  <a:srgbClr val="DC143C"/>
                </a:solidFill>
              </a:rPr>
              <a:t>deleteMany()</a:t>
            </a:r>
            <a:r>
              <a:t> method.</a:t>
            </a:r>
          </a:p>
          <a:p>
            <a:pPr marL="0" indent="0" defTabSz="416052">
              <a:spcBef>
                <a:spcPts val="0"/>
              </a:spcBef>
              <a:buSzTx/>
              <a:buFontTx/>
              <a:buNone/>
              <a:defRPr sz="1638">
                <a:latin typeface="Verdana"/>
                <a:ea typeface="Verdana"/>
                <a:cs typeface="Verdana"/>
                <a:sym typeface="Verdana"/>
              </a:defRPr>
            </a:pPr>
          </a:p>
          <a:p>
            <a:pPr marL="0" indent="0" defTabSz="416052">
              <a:spcBef>
                <a:spcPts val="0"/>
              </a:spcBef>
              <a:buSzTx/>
              <a:buFontTx/>
              <a:buNone/>
              <a:defRPr sz="1638">
                <a:latin typeface="Verdana"/>
                <a:ea typeface="Verdana"/>
                <a:cs typeface="Verdana"/>
                <a:sym typeface="Verdana"/>
              </a:defRPr>
            </a:pPr>
            <a:r>
              <a:t>The first parameter of the </a:t>
            </a:r>
            <a:r>
              <a:rPr>
                <a:solidFill>
                  <a:srgbClr val="DC143C"/>
                </a:solidFill>
              </a:rPr>
              <a:t>deleteMany()</a:t>
            </a:r>
            <a:r>
              <a:t> method is a query object defining which documents to delete.</a:t>
            </a:r>
          </a:p>
          <a:p>
            <a:pPr marL="0" indent="0" defTabSz="416052">
              <a:spcBef>
                <a:spcPts val="0"/>
              </a:spcBef>
              <a:buSzTx/>
              <a:buFontTx/>
              <a:buNone/>
              <a:defRPr sz="1638">
                <a:latin typeface="Verdana"/>
                <a:ea typeface="Verdana"/>
                <a:cs typeface="Verdana"/>
                <a:sym typeface="Verdana"/>
              </a:defRPr>
            </a:pPr>
          </a:p>
          <a:p>
            <a:pPr marL="0" indent="0" defTabSz="416052">
              <a:spcBef>
                <a:spcPts val="0"/>
              </a:spcBef>
              <a:buSzTx/>
              <a:buFontTx/>
              <a:buNone/>
              <a:defRPr sz="1638">
                <a:latin typeface="Verdana"/>
                <a:ea typeface="Verdana"/>
                <a:cs typeface="Verdana"/>
                <a:sym typeface="Verdana"/>
              </a:defRPr>
            </a:pPr>
            <a:r>
              <a:t>Delete all documents were the address starts with the letter “O":</a:t>
            </a:r>
          </a:p>
          <a:p>
            <a:pPr marL="0" indent="0" defTabSz="416052">
              <a:spcBef>
                <a:spcPts val="0"/>
              </a:spcBef>
              <a:buSzTx/>
              <a:buFontTx/>
              <a:buNone/>
              <a:defRPr sz="1638">
                <a:latin typeface="Verdana"/>
                <a:ea typeface="Verdana"/>
                <a:cs typeface="Verdana"/>
                <a:sym typeface="Verdana"/>
              </a:defRPr>
            </a:pPr>
          </a:p>
          <a:p>
            <a:pPr marL="0" indent="0" defTabSz="416052">
              <a:spcBef>
                <a:spcPts val="0"/>
              </a:spcBef>
              <a:buSzTx/>
              <a:buFontTx/>
              <a:buNone/>
              <a:defRPr sz="1638">
                <a:latin typeface="Verdana"/>
                <a:ea typeface="Verdana"/>
                <a:cs typeface="Verdana"/>
                <a:sym typeface="Verdana"/>
              </a:defRPr>
            </a:pPr>
            <a:r>
              <a:rPr>
                <a:solidFill>
                  <a:srgbClr val="0000CD"/>
                </a:solidFill>
              </a:rPr>
              <a:t>var</a:t>
            </a:r>
            <a:r>
              <a:t> MongoClient = require(</a:t>
            </a:r>
            <a:r>
              <a:rPr>
                <a:solidFill>
                  <a:srgbClr val="A52A2A"/>
                </a:solidFill>
              </a:rPr>
              <a:t>'mongodb'</a:t>
            </a:r>
            <a:r>
              <a:t>).MongoClient;</a:t>
            </a:r>
          </a:p>
          <a:p>
            <a:pPr marL="0" indent="0" defTabSz="416052">
              <a:spcBef>
                <a:spcPts val="0"/>
              </a:spcBef>
              <a:buSzTx/>
              <a:buFontTx/>
              <a:buNone/>
              <a:defRPr sz="1638">
                <a:solidFill>
                  <a:srgbClr val="A52A2A"/>
                </a:solidFill>
                <a:latin typeface="Verdana"/>
                <a:ea typeface="Verdana"/>
                <a:cs typeface="Verdana"/>
                <a:sym typeface="Verdana"/>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416052">
              <a:spcBef>
                <a:spcPts val="0"/>
              </a:spcBef>
              <a:buSzTx/>
              <a:buFontTx/>
              <a:buNone/>
              <a:defRPr sz="1638">
                <a:latin typeface="Verdana"/>
                <a:ea typeface="Verdana"/>
                <a:cs typeface="Verdana"/>
                <a:sym typeface="Verdana"/>
              </a:defRPr>
            </a:pPr>
          </a:p>
          <a:p>
            <a:pPr marL="0" indent="0" defTabSz="416052">
              <a:spcBef>
                <a:spcPts val="0"/>
              </a:spcBef>
              <a:buSzTx/>
              <a:buFontTx/>
              <a:buNone/>
              <a:defRPr sz="1638">
                <a:latin typeface="Verdana"/>
                <a:ea typeface="Verdana"/>
                <a:cs typeface="Verdana"/>
                <a:sym typeface="Verdana"/>
              </a:defRPr>
            </a:pPr>
            <a:r>
              <a:t>MongoClient.connect(url, </a:t>
            </a:r>
            <a:r>
              <a:rPr>
                <a:solidFill>
                  <a:srgbClr val="0000CD"/>
                </a:solidFill>
              </a:rPr>
              <a:t>function</a:t>
            </a:r>
            <a:r>
              <a:t>(err, db) {</a:t>
            </a:r>
          </a:p>
          <a:p>
            <a:pPr marL="0" indent="0" defTabSz="416052">
              <a:spcBef>
                <a:spcPts val="0"/>
              </a:spcBef>
              <a:buSzTx/>
              <a:buFontTx/>
              <a:buNone/>
              <a:defRPr sz="1638">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416052">
              <a:spcBef>
                <a:spcPts val="0"/>
              </a:spcBef>
              <a:buSzTx/>
              <a:buFontTx/>
              <a:buNone/>
              <a:defRPr sz="1638">
                <a:latin typeface="Verdana"/>
                <a:ea typeface="Verdana"/>
                <a:cs typeface="Verdana"/>
                <a:sym typeface="Verdana"/>
              </a:defRPr>
            </a:pPr>
            <a:r>
              <a:t>  </a:t>
            </a:r>
            <a:r>
              <a:rPr>
                <a:solidFill>
                  <a:srgbClr val="0000CD"/>
                </a:solidFill>
              </a:rPr>
              <a:t>var</a:t>
            </a:r>
            <a:r>
              <a:t> dbo = db.db(</a:t>
            </a:r>
            <a:r>
              <a:rPr>
                <a:solidFill>
                  <a:srgbClr val="A52A2A"/>
                </a:solidFill>
              </a:rPr>
              <a:t>"testdb"</a:t>
            </a:r>
            <a:r>
              <a:t>);</a:t>
            </a:r>
          </a:p>
          <a:p>
            <a:pPr marL="0" indent="0" defTabSz="416052">
              <a:spcBef>
                <a:spcPts val="0"/>
              </a:spcBef>
              <a:buSzTx/>
              <a:buFontTx/>
              <a:buNone/>
              <a:defRPr sz="1638">
                <a:latin typeface="Verdana"/>
                <a:ea typeface="Verdana"/>
                <a:cs typeface="Verdana"/>
                <a:sym typeface="Verdana"/>
              </a:defRPr>
            </a:pPr>
            <a:r>
              <a:t>  </a:t>
            </a:r>
            <a:r>
              <a:rPr>
                <a:solidFill>
                  <a:srgbClr val="0000CD"/>
                </a:solidFill>
              </a:rPr>
              <a:t>var</a:t>
            </a:r>
            <a:r>
              <a:t> myquery = { address: /^O/ };</a:t>
            </a:r>
          </a:p>
          <a:p>
            <a:pPr marL="0" indent="0" defTabSz="416052">
              <a:spcBef>
                <a:spcPts val="0"/>
              </a:spcBef>
              <a:buSzTx/>
              <a:buFontTx/>
              <a:buNone/>
              <a:defRPr sz="1638">
                <a:latin typeface="Verdana"/>
                <a:ea typeface="Verdana"/>
                <a:cs typeface="Verdana"/>
                <a:sym typeface="Verdana"/>
              </a:defRPr>
            </a:pPr>
            <a:r>
              <a:t>  dbo.collection(</a:t>
            </a:r>
            <a:r>
              <a:rPr>
                <a:solidFill>
                  <a:srgbClr val="A52A2A"/>
                </a:solidFill>
              </a:rPr>
              <a:t>"customers"</a:t>
            </a:r>
            <a:r>
              <a:t>).deleteMany(myquery, </a:t>
            </a:r>
            <a:r>
              <a:rPr>
                <a:solidFill>
                  <a:srgbClr val="0000CD"/>
                </a:solidFill>
              </a:rPr>
              <a:t>function</a:t>
            </a:r>
            <a:r>
              <a:t>(err, obj) {</a:t>
            </a:r>
          </a:p>
          <a:p>
            <a:pPr marL="0" indent="0" defTabSz="416052">
              <a:spcBef>
                <a:spcPts val="0"/>
              </a:spcBef>
              <a:buSzTx/>
              <a:buFontTx/>
              <a:buNone/>
              <a:defRPr sz="1638">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416052">
              <a:spcBef>
                <a:spcPts val="0"/>
              </a:spcBef>
              <a:buSzTx/>
              <a:buFontTx/>
              <a:buNone/>
              <a:defRPr sz="1638">
                <a:latin typeface="Verdana"/>
                <a:ea typeface="Verdana"/>
                <a:cs typeface="Verdana"/>
                <a:sym typeface="Verdana"/>
              </a:defRPr>
            </a:pPr>
            <a:r>
              <a:t>    console.log(obj.result.n + </a:t>
            </a:r>
            <a:r>
              <a:rPr>
                <a:solidFill>
                  <a:srgbClr val="A52A2A"/>
                </a:solidFill>
              </a:rPr>
              <a:t>" document(s) deleted"</a:t>
            </a:r>
            <a:r>
              <a:t>);</a:t>
            </a:r>
          </a:p>
          <a:p>
            <a:pPr marL="0" indent="0" defTabSz="416052">
              <a:spcBef>
                <a:spcPts val="0"/>
              </a:spcBef>
              <a:buSzTx/>
              <a:buFontTx/>
              <a:buNone/>
              <a:defRPr sz="1638">
                <a:latin typeface="Verdana"/>
                <a:ea typeface="Verdana"/>
                <a:cs typeface="Verdana"/>
                <a:sym typeface="Verdana"/>
              </a:defRPr>
            </a:pPr>
            <a:r>
              <a:t>    db.close();</a:t>
            </a:r>
          </a:p>
          <a:p>
            <a:pPr marL="0" indent="0" defTabSz="416052">
              <a:spcBef>
                <a:spcPts val="0"/>
              </a:spcBef>
              <a:buSzTx/>
              <a:buFontTx/>
              <a:buNone/>
              <a:defRPr sz="1638">
                <a:latin typeface="Verdana"/>
                <a:ea typeface="Verdana"/>
                <a:cs typeface="Verdana"/>
                <a:sym typeface="Verdana"/>
              </a:defRPr>
            </a:pPr>
            <a:r>
              <a:t>  });</a:t>
            </a:r>
          </a:p>
          <a:p>
            <a:pPr marL="0" indent="0" defTabSz="416052">
              <a:spcBef>
                <a:spcPts val="0"/>
              </a:spcBef>
              <a:buSzTx/>
              <a:buFontTx/>
              <a:buNone/>
              <a:defRPr sz="1638">
                <a:latin typeface="Verdana"/>
                <a:ea typeface="Verdana"/>
                <a:cs typeface="Verdana"/>
                <a:sym typeface="Verdana"/>
              </a:defRPr>
            </a:pPr>
            <a:r>
              <a:t>})</a:t>
            </a:r>
          </a:p>
          <a:p>
            <a:pPr marL="0" indent="0" defTabSz="416052">
              <a:spcBef>
                <a:spcPts val="0"/>
              </a:spcBef>
              <a:buSzTx/>
              <a:buFontTx/>
              <a:buNone/>
              <a:defRPr sz="1638">
                <a:latin typeface="Verdana"/>
                <a:ea typeface="Verdana"/>
                <a:cs typeface="Verdana"/>
                <a:sym typeface="Verdana"/>
              </a:defRPr>
            </a:pPr>
          </a:p>
          <a:p>
            <a:pPr marL="0" indent="0" defTabSz="416052">
              <a:spcBef>
                <a:spcPts val="0"/>
              </a:spcBef>
              <a:buSzTx/>
              <a:buFontTx/>
              <a:buNone/>
              <a:defRPr sz="1638">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The Result Object"/>
          <p:cNvSpPr txBox="1"/>
          <p:nvPr>
            <p:ph type="title"/>
          </p:nvPr>
        </p:nvSpPr>
        <p:spPr>
          <a:prstGeom prst="rect">
            <a:avLst/>
          </a:prstGeom>
        </p:spPr>
        <p:txBody>
          <a:bodyPr/>
          <a:lstStyle/>
          <a:p>
            <a:pPr/>
            <a:r>
              <a:t>The Result Object</a:t>
            </a:r>
          </a:p>
        </p:txBody>
      </p:sp>
      <p:sp>
        <p:nvSpPr>
          <p:cNvPr id="345" name="The deleteMany() method returns an object which contains information about how the execution affected the database.…"/>
          <p:cNvSpPr txBox="1"/>
          <p:nvPr>
            <p:ph type="body" idx="1"/>
          </p:nvPr>
        </p:nvSpPr>
        <p:spPr>
          <a:prstGeom prst="rect">
            <a:avLst/>
          </a:prstGeom>
        </p:spPr>
        <p:txBody>
          <a:bodyPr/>
          <a:lstStyle/>
          <a:p>
            <a:pPr marL="0" indent="0" defTabSz="457200">
              <a:spcBef>
                <a:spcPts val="0"/>
              </a:spcBef>
              <a:buSzTx/>
              <a:buFontTx/>
              <a:buNone/>
              <a:defRPr sz="2000">
                <a:latin typeface="Verdana"/>
                <a:ea typeface="Verdana"/>
                <a:cs typeface="Verdana"/>
                <a:sym typeface="Verdana"/>
              </a:defRPr>
            </a:pPr>
            <a:r>
              <a:t>The </a:t>
            </a:r>
            <a:r>
              <a:rPr b="1">
                <a:solidFill>
                  <a:srgbClr val="FF2600"/>
                </a:solidFill>
                <a:latin typeface="Courier New"/>
                <a:ea typeface="Courier New"/>
                <a:cs typeface="Courier New"/>
                <a:sym typeface="Courier New"/>
              </a:rPr>
              <a:t>deleteMany()</a:t>
            </a:r>
            <a:r>
              <a:t> method returns an object which contains information about how the execution affected the database.</a:t>
            </a:r>
          </a:p>
          <a:p>
            <a:pPr marL="0" indent="0" defTabSz="457200">
              <a:spcBef>
                <a:spcPts val="0"/>
              </a:spcBef>
              <a:buSzTx/>
              <a:buFontTx/>
              <a:buNone/>
              <a:defRPr sz="2000">
                <a:latin typeface="Verdana"/>
                <a:ea typeface="Verdana"/>
                <a:cs typeface="Verdana"/>
                <a:sym typeface="Verdana"/>
              </a:defRPr>
            </a:pPr>
          </a:p>
          <a:p>
            <a:pPr marL="0" indent="0" defTabSz="457200">
              <a:spcBef>
                <a:spcPts val="0"/>
              </a:spcBef>
              <a:buSzTx/>
              <a:buFontTx/>
              <a:buNone/>
              <a:defRPr sz="2000">
                <a:latin typeface="Verdana"/>
                <a:ea typeface="Verdana"/>
                <a:cs typeface="Verdana"/>
                <a:sym typeface="Verdana"/>
              </a:defRPr>
            </a:pPr>
            <a:r>
              <a:t>Most of the information is not important to understand, but one object inside the object is called "result" which tells us if the execution went OK, and how many documents were affected.</a:t>
            </a:r>
          </a:p>
          <a:p>
            <a:pPr marL="0" indent="0" defTabSz="457200">
              <a:spcBef>
                <a:spcPts val="0"/>
              </a:spcBef>
              <a:buSzTx/>
              <a:buFontTx/>
              <a:buNone/>
              <a:defRPr sz="2000">
                <a:latin typeface="Verdana"/>
                <a:ea typeface="Verdana"/>
                <a:cs typeface="Verdana"/>
                <a:sym typeface="Verdana"/>
              </a:defRPr>
            </a:pPr>
          </a:p>
          <a:p>
            <a:pPr marL="0" indent="0" defTabSz="457200">
              <a:spcBef>
                <a:spcPts val="0"/>
              </a:spcBef>
              <a:buSzTx/>
              <a:buFontTx/>
              <a:buNone/>
              <a:defRPr sz="2000">
                <a:latin typeface="Verdana"/>
                <a:ea typeface="Verdana"/>
                <a:cs typeface="Verdana"/>
                <a:sym typeface="Verdana"/>
              </a:defRPr>
            </a:pPr>
            <a:r>
              <a:t>The result object looks like this:</a:t>
            </a:r>
          </a:p>
          <a:p>
            <a:pPr marL="0" indent="0" defTabSz="457200">
              <a:spcBef>
                <a:spcPts val="0"/>
              </a:spcBef>
              <a:buSzTx/>
              <a:buFontTx/>
              <a:buNone/>
              <a:defRPr sz="2000">
                <a:latin typeface="Verdana"/>
                <a:ea typeface="Verdana"/>
                <a:cs typeface="Verdana"/>
                <a:sym typeface="Verdana"/>
              </a:defRPr>
            </a:pPr>
          </a:p>
          <a:p>
            <a:pPr marL="0" indent="0" defTabSz="457200">
              <a:spcBef>
                <a:spcPts val="0"/>
              </a:spcBef>
              <a:buSzTx/>
              <a:buFontTx/>
              <a:buNone/>
              <a:defRPr sz="2000">
                <a:latin typeface="Verdana"/>
                <a:ea typeface="Verdana"/>
                <a:cs typeface="Verdana"/>
                <a:sym typeface="Verdana"/>
              </a:defRPr>
            </a:pPr>
            <a:r>
              <a:t>{ n: 2, ok: 1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Update Document: Update One"/>
          <p:cNvSpPr txBox="1"/>
          <p:nvPr>
            <p:ph type="title"/>
          </p:nvPr>
        </p:nvSpPr>
        <p:spPr>
          <a:xfrm>
            <a:off x="457200" y="-220662"/>
            <a:ext cx="8229600" cy="1143001"/>
          </a:xfrm>
          <a:prstGeom prst="rect">
            <a:avLst/>
          </a:prstGeom>
        </p:spPr>
        <p:txBody>
          <a:bodyPr/>
          <a:lstStyle/>
          <a:p>
            <a:pPr/>
            <a:r>
              <a:t>Update Document: Update One</a:t>
            </a:r>
          </a:p>
        </p:txBody>
      </p:sp>
      <p:sp>
        <p:nvSpPr>
          <p:cNvPr id="348" name="You can update a record, or document as it is called in MongoDB, by using the updateOne() method.…"/>
          <p:cNvSpPr txBox="1"/>
          <p:nvPr>
            <p:ph type="body" idx="1"/>
          </p:nvPr>
        </p:nvSpPr>
        <p:spPr>
          <a:xfrm>
            <a:off x="457200" y="914400"/>
            <a:ext cx="8574336" cy="5781378"/>
          </a:xfrm>
          <a:prstGeom prst="rect">
            <a:avLst/>
          </a:prstGeom>
        </p:spPr>
        <p:txBody>
          <a:bodyPr/>
          <a:lstStyle/>
          <a:p>
            <a:pPr marL="0" indent="0" defTabSz="333756">
              <a:spcBef>
                <a:spcPts val="0"/>
              </a:spcBef>
              <a:buSzTx/>
              <a:buFontTx/>
              <a:buNone/>
              <a:defRPr sz="1314">
                <a:latin typeface="Verdana"/>
                <a:ea typeface="Verdana"/>
                <a:cs typeface="Verdana"/>
                <a:sym typeface="Verdana"/>
              </a:defRPr>
            </a:pPr>
            <a:r>
              <a:t>You can update a record, or document as it is called in MongoDB, by using the </a:t>
            </a:r>
            <a:r>
              <a:rPr b="1">
                <a:solidFill>
                  <a:srgbClr val="DC143C"/>
                </a:solidFill>
              </a:rPr>
              <a:t>updateOne()</a:t>
            </a:r>
            <a:r>
              <a:t> method.</a:t>
            </a: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t>The first parameter of the </a:t>
            </a:r>
            <a:r>
              <a:rPr b="1">
                <a:solidFill>
                  <a:srgbClr val="DC143C"/>
                </a:solidFill>
              </a:rPr>
              <a:t>updateOne()</a:t>
            </a:r>
            <a:r>
              <a:t> method is a query object defining which document to update.</a:t>
            </a: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t>Note: If the query finds more than one record, only the first occurrence is updated.</a:t>
            </a: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t>The second parameter is an object defining the new values of the document.</a:t>
            </a: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t>Update the document with the address "Valley 345" to name="Mickey" and address="Canyon 123”:</a:t>
            </a: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rPr>
                <a:solidFill>
                  <a:srgbClr val="0000CD"/>
                </a:solidFill>
              </a:rPr>
              <a:t>var</a:t>
            </a:r>
            <a:r>
              <a:t> MongoClient = require(</a:t>
            </a:r>
            <a:r>
              <a:rPr>
                <a:solidFill>
                  <a:srgbClr val="A52A2A"/>
                </a:solidFill>
              </a:rPr>
              <a:t>'mongodb'</a:t>
            </a:r>
            <a:r>
              <a:t>).MongoClient;</a:t>
            </a:r>
          </a:p>
          <a:p>
            <a:pPr marL="0" indent="0" defTabSz="333756">
              <a:spcBef>
                <a:spcPts val="0"/>
              </a:spcBef>
              <a:buSzTx/>
              <a:buFontTx/>
              <a:buNone/>
              <a:defRPr sz="1314">
                <a:solidFill>
                  <a:srgbClr val="A52A2A"/>
                </a:solidFill>
                <a:latin typeface="Verdana"/>
                <a:ea typeface="Verdana"/>
                <a:cs typeface="Verdana"/>
                <a:sym typeface="Verdana"/>
              </a:defRPr>
            </a:pPr>
            <a:r>
              <a:rPr>
                <a:solidFill>
                  <a:srgbClr val="0000CD"/>
                </a:solidFill>
              </a:rPr>
              <a:t>var</a:t>
            </a:r>
            <a:r>
              <a:rPr>
                <a:solidFill>
                  <a:srgbClr val="000000"/>
                </a:solidFill>
              </a:rPr>
              <a:t> url = </a:t>
            </a:r>
            <a:r>
              <a:t>"mongodb://127.0.0.1:27017/"</a:t>
            </a:r>
            <a:r>
              <a:rPr>
                <a:solidFill>
                  <a:srgbClr val="000000"/>
                </a:solidFill>
              </a:rPr>
              <a:t>;</a:t>
            </a:r>
            <a:endParaRPr>
              <a:solidFill>
                <a:srgbClr val="000000"/>
              </a:solidFill>
            </a:endParaRP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t>MongoClient.connect(url, </a:t>
            </a:r>
            <a:r>
              <a:rPr>
                <a:solidFill>
                  <a:srgbClr val="0000CD"/>
                </a:solidFill>
              </a:rPr>
              <a:t>function</a:t>
            </a:r>
            <a:r>
              <a:t>(err, db) {</a:t>
            </a:r>
          </a:p>
          <a:p>
            <a:pPr marL="0" indent="0" defTabSz="333756">
              <a:spcBef>
                <a:spcPts val="0"/>
              </a:spcBef>
              <a:buSzTx/>
              <a:buFontTx/>
              <a:buNone/>
              <a:defRPr sz="1314">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333756">
              <a:spcBef>
                <a:spcPts val="0"/>
              </a:spcBef>
              <a:buSzTx/>
              <a:buFontTx/>
              <a:buNone/>
              <a:defRPr sz="1314">
                <a:latin typeface="Verdana"/>
                <a:ea typeface="Verdana"/>
                <a:cs typeface="Verdana"/>
                <a:sym typeface="Verdana"/>
              </a:defRPr>
            </a:pPr>
            <a:r>
              <a:t>  </a:t>
            </a:r>
            <a:r>
              <a:rPr>
                <a:solidFill>
                  <a:srgbClr val="0000CD"/>
                </a:solidFill>
              </a:rPr>
              <a:t>var</a:t>
            </a:r>
            <a:r>
              <a:t> dbo = db.db(</a:t>
            </a:r>
            <a:r>
              <a:rPr>
                <a:solidFill>
                  <a:srgbClr val="A52A2A"/>
                </a:solidFill>
              </a:rPr>
              <a:t>"testdb"</a:t>
            </a:r>
            <a:r>
              <a:t>);</a:t>
            </a:r>
          </a:p>
          <a:p>
            <a:pPr marL="0" indent="0" defTabSz="333756">
              <a:spcBef>
                <a:spcPts val="0"/>
              </a:spcBef>
              <a:buSzTx/>
              <a:buFontTx/>
              <a:buNone/>
              <a:defRPr sz="1314">
                <a:latin typeface="Verdana"/>
                <a:ea typeface="Verdana"/>
                <a:cs typeface="Verdana"/>
                <a:sym typeface="Verdana"/>
              </a:defRPr>
            </a:pPr>
            <a:r>
              <a:t>  </a:t>
            </a:r>
            <a:r>
              <a:rPr>
                <a:solidFill>
                  <a:srgbClr val="0000CD"/>
                </a:solidFill>
              </a:rPr>
              <a:t>var</a:t>
            </a:r>
            <a:r>
              <a:t> myquery = { address: </a:t>
            </a:r>
            <a:r>
              <a:rPr>
                <a:solidFill>
                  <a:srgbClr val="A52A2A"/>
                </a:solidFill>
              </a:rPr>
              <a:t>"Valley 345"</a:t>
            </a:r>
            <a:r>
              <a:t> };</a:t>
            </a:r>
          </a:p>
          <a:p>
            <a:pPr marL="0" indent="0" defTabSz="333756">
              <a:spcBef>
                <a:spcPts val="0"/>
              </a:spcBef>
              <a:buSzTx/>
              <a:buFontTx/>
              <a:buNone/>
              <a:defRPr sz="1314">
                <a:latin typeface="Verdana"/>
                <a:ea typeface="Verdana"/>
                <a:cs typeface="Verdana"/>
                <a:sym typeface="Verdana"/>
              </a:defRPr>
            </a:pPr>
            <a:r>
              <a:t>  </a:t>
            </a:r>
            <a:r>
              <a:rPr>
                <a:solidFill>
                  <a:srgbClr val="0000CD"/>
                </a:solidFill>
              </a:rPr>
              <a:t>var</a:t>
            </a:r>
            <a:r>
              <a:t> newvalues = { $set: {name: </a:t>
            </a:r>
            <a:r>
              <a:rPr>
                <a:solidFill>
                  <a:srgbClr val="A52A2A"/>
                </a:solidFill>
              </a:rPr>
              <a:t>"Mickey"</a:t>
            </a:r>
            <a:r>
              <a:t>, address: </a:t>
            </a:r>
            <a:r>
              <a:rPr>
                <a:solidFill>
                  <a:srgbClr val="A52A2A"/>
                </a:solidFill>
              </a:rPr>
              <a:t>"Canyon 123"</a:t>
            </a:r>
            <a:r>
              <a:t> } };</a:t>
            </a:r>
          </a:p>
          <a:p>
            <a:pPr marL="0" indent="0" defTabSz="333756">
              <a:spcBef>
                <a:spcPts val="0"/>
              </a:spcBef>
              <a:buSzTx/>
              <a:buFontTx/>
              <a:buNone/>
              <a:defRPr sz="1314">
                <a:latin typeface="Verdana"/>
                <a:ea typeface="Verdana"/>
                <a:cs typeface="Verdana"/>
                <a:sym typeface="Verdana"/>
              </a:defRPr>
            </a:pPr>
            <a:r>
              <a:t>  dbo.collection(</a:t>
            </a:r>
            <a:r>
              <a:rPr>
                <a:solidFill>
                  <a:srgbClr val="A52A2A"/>
                </a:solidFill>
              </a:rPr>
              <a:t>"customers"</a:t>
            </a:r>
            <a:r>
              <a:t>).updateOne(myquery, newvalues, </a:t>
            </a:r>
            <a:r>
              <a:rPr>
                <a:solidFill>
                  <a:srgbClr val="0000CD"/>
                </a:solidFill>
              </a:rPr>
              <a:t>function</a:t>
            </a:r>
            <a:r>
              <a:t>(err, res) {</a:t>
            </a:r>
          </a:p>
          <a:p>
            <a:pPr marL="0" indent="0" defTabSz="333756">
              <a:spcBef>
                <a:spcPts val="0"/>
              </a:spcBef>
              <a:buSzTx/>
              <a:buFontTx/>
              <a:buNone/>
              <a:defRPr sz="1314">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333756">
              <a:spcBef>
                <a:spcPts val="0"/>
              </a:spcBef>
              <a:buSzTx/>
              <a:buFontTx/>
              <a:buNone/>
              <a:defRPr sz="1314">
                <a:solidFill>
                  <a:srgbClr val="A52A2A"/>
                </a:solidFill>
                <a:latin typeface="Verdana"/>
                <a:ea typeface="Verdana"/>
                <a:cs typeface="Verdana"/>
                <a:sym typeface="Verdana"/>
              </a:defRPr>
            </a:pPr>
            <a:r>
              <a:rPr>
                <a:solidFill>
                  <a:srgbClr val="000000"/>
                </a:solidFill>
              </a:rPr>
              <a:t>    console.log(</a:t>
            </a:r>
            <a:r>
              <a:t>"1 document updated"</a:t>
            </a:r>
            <a:r>
              <a:rPr>
                <a:solidFill>
                  <a:srgbClr val="000000"/>
                </a:solidFill>
              </a:rPr>
              <a:t>);</a:t>
            </a:r>
            <a:endParaRPr>
              <a:solidFill>
                <a:srgbClr val="000000"/>
              </a:solidFill>
            </a:endParaRPr>
          </a:p>
          <a:p>
            <a:pPr marL="0" indent="0" defTabSz="333756">
              <a:spcBef>
                <a:spcPts val="0"/>
              </a:spcBef>
              <a:buSzTx/>
              <a:buFontTx/>
              <a:buNone/>
              <a:defRPr sz="1314">
                <a:latin typeface="Verdana"/>
                <a:ea typeface="Verdana"/>
                <a:cs typeface="Verdana"/>
                <a:sym typeface="Verdana"/>
              </a:defRPr>
            </a:pPr>
            <a:r>
              <a:t>    db.close();</a:t>
            </a:r>
          </a:p>
          <a:p>
            <a:pPr marL="0" indent="0" defTabSz="333756">
              <a:spcBef>
                <a:spcPts val="0"/>
              </a:spcBef>
              <a:buSzTx/>
              <a:buFontTx/>
              <a:buNone/>
              <a:defRPr sz="1314">
                <a:latin typeface="Verdana"/>
                <a:ea typeface="Verdana"/>
                <a:cs typeface="Verdana"/>
                <a:sym typeface="Verdana"/>
              </a:defRPr>
            </a:pPr>
            <a:r>
              <a:t>  });</a:t>
            </a:r>
          </a:p>
          <a:p>
            <a:pPr marL="0" indent="0" defTabSz="333756">
              <a:spcBef>
                <a:spcPts val="0"/>
              </a:spcBef>
              <a:buSzTx/>
              <a:buFontTx/>
              <a:buNone/>
              <a:defRPr sz="1314">
                <a:latin typeface="Verdana"/>
                <a:ea typeface="Verdana"/>
                <a:cs typeface="Verdana"/>
                <a:sym typeface="Verdana"/>
              </a:defRPr>
            </a:pPr>
            <a:r>
              <a:t>});</a:t>
            </a:r>
          </a:p>
          <a:p>
            <a:pPr marL="0" indent="0" defTabSz="333756">
              <a:spcBef>
                <a:spcPts val="0"/>
              </a:spcBef>
              <a:buSzTx/>
              <a:buFontTx/>
              <a:buNone/>
              <a:defRPr sz="1314">
                <a:latin typeface="Verdana"/>
                <a:ea typeface="Verdana"/>
                <a:cs typeface="Verdana"/>
                <a:sym typeface="Verdana"/>
              </a:defRPr>
            </a:pPr>
          </a:p>
          <a:p>
            <a:pPr marL="0" indent="0" defTabSz="333756">
              <a:spcBef>
                <a:spcPts val="0"/>
              </a:spcBef>
              <a:buSzTx/>
              <a:buFontTx/>
              <a:buNone/>
              <a:defRPr sz="1314">
                <a:latin typeface="Verdana"/>
                <a:ea typeface="Verdana"/>
                <a:cs typeface="Verdana"/>
                <a:sym typeface="Verdana"/>
              </a:defRPr>
            </a:pPr>
            <a:r>
              <a:t>When using the </a:t>
            </a:r>
            <a:r>
              <a:rPr>
                <a:solidFill>
                  <a:srgbClr val="DC143C"/>
                </a:solidFill>
              </a:rPr>
              <a:t>$set</a:t>
            </a:r>
            <a:r>
              <a:t> operator, only the specified fields are updated:</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Update Document: Update Many"/>
          <p:cNvSpPr txBox="1"/>
          <p:nvPr>
            <p:ph type="title"/>
          </p:nvPr>
        </p:nvSpPr>
        <p:spPr>
          <a:xfrm>
            <a:off x="457200" y="-220662"/>
            <a:ext cx="8229600" cy="1143001"/>
          </a:xfrm>
          <a:prstGeom prst="rect">
            <a:avLst/>
          </a:prstGeom>
        </p:spPr>
        <p:txBody>
          <a:bodyPr/>
          <a:lstStyle/>
          <a:p>
            <a:pPr/>
            <a:r>
              <a:t>Update Document: Update Many</a:t>
            </a:r>
          </a:p>
        </p:txBody>
      </p:sp>
      <p:sp>
        <p:nvSpPr>
          <p:cNvPr id="351" name="To update all documents that meets the criteria of the query, use the updateMany() method.…"/>
          <p:cNvSpPr txBox="1"/>
          <p:nvPr>
            <p:ph type="body" idx="1"/>
          </p:nvPr>
        </p:nvSpPr>
        <p:spPr>
          <a:xfrm>
            <a:off x="457200" y="914399"/>
            <a:ext cx="8574336" cy="5781379"/>
          </a:xfrm>
          <a:prstGeom prst="rect">
            <a:avLst/>
          </a:prstGeom>
        </p:spPr>
        <p:txBody>
          <a:bodyPr/>
          <a:lstStyle/>
          <a:p>
            <a:pPr marL="0" indent="0" defTabSz="457200">
              <a:spcBef>
                <a:spcPts val="0"/>
              </a:spcBef>
              <a:buSzTx/>
              <a:buFontTx/>
              <a:buNone/>
              <a:defRPr sz="1800">
                <a:latin typeface="Verdana"/>
                <a:ea typeface="Verdana"/>
                <a:cs typeface="Verdana"/>
                <a:sym typeface="Verdana"/>
              </a:defRPr>
            </a:pPr>
            <a:r>
              <a:t>To update all documents that meets the criteria of the query, use the </a:t>
            </a:r>
            <a:r>
              <a:rPr b="1">
                <a:solidFill>
                  <a:srgbClr val="DC143C"/>
                </a:solidFill>
              </a:rPr>
              <a:t>updateMany()</a:t>
            </a:r>
            <a:r>
              <a:t> method.</a:t>
            </a:r>
          </a:p>
          <a:p>
            <a:pPr marL="0" indent="0" defTabSz="457200">
              <a:spcBef>
                <a:spcPts val="0"/>
              </a:spcBef>
              <a:buSzTx/>
              <a:buFontTx/>
              <a:buNone/>
              <a:defRPr sz="1800">
                <a:latin typeface="Verdana"/>
                <a:ea typeface="Verdana"/>
                <a:cs typeface="Verdana"/>
                <a:sym typeface="Verdana"/>
              </a:defRPr>
            </a:pPr>
          </a:p>
          <a:p>
            <a:pPr marL="0" indent="0" defTabSz="457200">
              <a:spcBef>
                <a:spcPts val="0"/>
              </a:spcBef>
              <a:buSzTx/>
              <a:buFontTx/>
              <a:buNone/>
              <a:defRPr sz="1800">
                <a:latin typeface="Verdana"/>
                <a:ea typeface="Verdana"/>
                <a:cs typeface="Verdana"/>
                <a:sym typeface="Verdana"/>
              </a:defRPr>
            </a:pPr>
            <a:r>
              <a:t>Update all documents where the name starts with the letter “</a:t>
            </a:r>
            <a:r>
              <a:rPr b="1"/>
              <a:t>S</a:t>
            </a:r>
            <a:r>
              <a:t>":</a:t>
            </a:r>
          </a:p>
          <a:p>
            <a:pPr marL="0" indent="0" defTabSz="457200">
              <a:spcBef>
                <a:spcPts val="0"/>
              </a:spcBef>
              <a:buSzTx/>
              <a:buFontTx/>
              <a:buNone/>
              <a:defRPr sz="1800">
                <a:latin typeface="Verdana"/>
                <a:ea typeface="Verdana"/>
                <a:cs typeface="Verdana"/>
                <a:sym typeface="Verdana"/>
              </a:defRPr>
            </a:pPr>
          </a:p>
          <a:p>
            <a:pPr marL="0" indent="0" defTabSz="457200">
              <a:spcBef>
                <a:spcPts val="0"/>
              </a:spcBef>
              <a:buSzTx/>
              <a:buFontTx/>
              <a:buNone/>
              <a:defRPr sz="1800">
                <a:latin typeface="Verdana"/>
                <a:ea typeface="Verdana"/>
                <a:cs typeface="Verdana"/>
                <a:sym typeface="Verdana"/>
              </a:defRPr>
            </a:pPr>
            <a:r>
              <a:rPr>
                <a:solidFill>
                  <a:srgbClr val="0000CD"/>
                </a:solidFill>
              </a:rPr>
              <a:t>var</a:t>
            </a:r>
            <a:r>
              <a:t> MongoClient = require(</a:t>
            </a:r>
            <a:r>
              <a:rPr>
                <a:solidFill>
                  <a:srgbClr val="A52A2A"/>
                </a:solidFill>
              </a:rPr>
              <a:t>'mongodb'</a:t>
            </a:r>
            <a:r>
              <a:t>).MongoClient;</a:t>
            </a:r>
          </a:p>
          <a:p>
            <a:pPr marL="0" indent="0" defTabSz="457200">
              <a:spcBef>
                <a:spcPts val="0"/>
              </a:spcBef>
              <a:buSzTx/>
              <a:buFontTx/>
              <a:buNone/>
              <a:defRPr sz="1800">
                <a:solidFill>
                  <a:srgbClr val="A52A2A"/>
                </a:solidFill>
                <a:latin typeface="Verdana"/>
                <a:ea typeface="Verdana"/>
                <a:cs typeface="Verdana"/>
                <a:sym typeface="Verdana"/>
              </a:defRPr>
            </a:pPr>
            <a:r>
              <a:rPr>
                <a:solidFill>
                  <a:srgbClr val="0000CD"/>
                </a:solidFill>
              </a:rPr>
              <a:t>var</a:t>
            </a:r>
            <a:r>
              <a:rPr>
                <a:solidFill>
                  <a:srgbClr val="000000"/>
                </a:solidFill>
              </a:rPr>
              <a:t> url = </a:t>
            </a:r>
            <a:r>
              <a:t>"mongodb://127.0.0.1:27017/"</a:t>
            </a:r>
            <a:r>
              <a:rPr>
                <a:solidFill>
                  <a:srgbClr val="000000"/>
                </a:solidFill>
              </a:rPr>
              <a:t>;</a:t>
            </a:r>
            <a:endParaRPr>
              <a:solidFill>
                <a:srgbClr val="000000"/>
              </a:solidFill>
            </a:endParaRPr>
          </a:p>
          <a:p>
            <a:pPr marL="0" indent="0" defTabSz="457200">
              <a:spcBef>
                <a:spcPts val="0"/>
              </a:spcBef>
              <a:buSzTx/>
              <a:buFontTx/>
              <a:buNone/>
              <a:defRPr sz="1800">
                <a:latin typeface="Verdana"/>
                <a:ea typeface="Verdana"/>
                <a:cs typeface="Verdana"/>
                <a:sym typeface="Verdana"/>
              </a:defRPr>
            </a:pPr>
          </a:p>
          <a:p>
            <a:pPr marL="0" indent="0" defTabSz="457200">
              <a:spcBef>
                <a:spcPts val="0"/>
              </a:spcBef>
              <a:buSzTx/>
              <a:buFontTx/>
              <a:buNone/>
              <a:defRPr sz="1800">
                <a:latin typeface="Verdana"/>
                <a:ea typeface="Verdana"/>
                <a:cs typeface="Verdana"/>
                <a:sym typeface="Verdana"/>
              </a:defRPr>
            </a:pPr>
            <a:r>
              <a:t>MongoClient.connect(url, </a:t>
            </a:r>
            <a:r>
              <a:rPr>
                <a:solidFill>
                  <a:srgbClr val="0000CD"/>
                </a:solidFill>
              </a:rPr>
              <a:t>function</a:t>
            </a:r>
            <a:r>
              <a:t>(err, db) {</a:t>
            </a:r>
          </a:p>
          <a:p>
            <a:pPr marL="0" indent="0" defTabSz="457200">
              <a:spcBef>
                <a:spcPts val="0"/>
              </a:spcBef>
              <a:buSzTx/>
              <a:buFontTx/>
              <a:buNone/>
              <a:defRPr sz="1800">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457200">
              <a:spcBef>
                <a:spcPts val="0"/>
              </a:spcBef>
              <a:buSzTx/>
              <a:buFontTx/>
              <a:buNone/>
              <a:defRPr sz="1800">
                <a:latin typeface="Verdana"/>
                <a:ea typeface="Verdana"/>
                <a:cs typeface="Verdana"/>
                <a:sym typeface="Verdana"/>
              </a:defRPr>
            </a:pPr>
            <a:r>
              <a:t>  </a:t>
            </a:r>
            <a:r>
              <a:rPr>
                <a:solidFill>
                  <a:srgbClr val="0000CD"/>
                </a:solidFill>
              </a:rPr>
              <a:t>var</a:t>
            </a:r>
            <a:r>
              <a:t> dbo = db.db(</a:t>
            </a:r>
            <a:r>
              <a:rPr>
                <a:solidFill>
                  <a:srgbClr val="A52A2A"/>
                </a:solidFill>
              </a:rPr>
              <a:t>"testdb"</a:t>
            </a:r>
            <a:r>
              <a:t>);</a:t>
            </a:r>
          </a:p>
          <a:p>
            <a:pPr marL="0" indent="0" defTabSz="457200">
              <a:spcBef>
                <a:spcPts val="0"/>
              </a:spcBef>
              <a:buSzTx/>
              <a:buFontTx/>
              <a:buNone/>
              <a:defRPr sz="1800">
                <a:latin typeface="Verdana"/>
                <a:ea typeface="Verdana"/>
                <a:cs typeface="Verdana"/>
                <a:sym typeface="Verdana"/>
              </a:defRPr>
            </a:pPr>
            <a:r>
              <a:t>  </a:t>
            </a:r>
            <a:r>
              <a:rPr>
                <a:solidFill>
                  <a:srgbClr val="0000CD"/>
                </a:solidFill>
              </a:rPr>
              <a:t>var</a:t>
            </a:r>
            <a:r>
              <a:t> myquery = { address: </a:t>
            </a:r>
            <a:r>
              <a:rPr b="1"/>
              <a:t>/^S/</a:t>
            </a:r>
            <a:r>
              <a:t> };</a:t>
            </a:r>
          </a:p>
          <a:p>
            <a:pPr marL="0" indent="0" defTabSz="457200">
              <a:spcBef>
                <a:spcPts val="0"/>
              </a:spcBef>
              <a:buSzTx/>
              <a:buFontTx/>
              <a:buNone/>
              <a:defRPr sz="1800">
                <a:latin typeface="Verdana"/>
                <a:ea typeface="Verdana"/>
                <a:cs typeface="Verdana"/>
                <a:sym typeface="Verdana"/>
              </a:defRPr>
            </a:pPr>
            <a:r>
              <a:t>  </a:t>
            </a:r>
            <a:r>
              <a:rPr>
                <a:solidFill>
                  <a:srgbClr val="0000CD"/>
                </a:solidFill>
              </a:rPr>
              <a:t>var</a:t>
            </a:r>
            <a:r>
              <a:t> newvalues = {$set: {name: </a:t>
            </a:r>
            <a:r>
              <a:rPr>
                <a:solidFill>
                  <a:srgbClr val="A52A2A"/>
                </a:solidFill>
              </a:rPr>
              <a:t>"Minnie"</a:t>
            </a:r>
            <a:r>
              <a:t>} };</a:t>
            </a:r>
          </a:p>
          <a:p>
            <a:pPr marL="0" indent="0" defTabSz="457200">
              <a:spcBef>
                <a:spcPts val="0"/>
              </a:spcBef>
              <a:buSzTx/>
              <a:buFontTx/>
              <a:buNone/>
              <a:defRPr sz="1800">
                <a:latin typeface="Verdana"/>
                <a:ea typeface="Verdana"/>
                <a:cs typeface="Verdana"/>
                <a:sym typeface="Verdana"/>
              </a:defRPr>
            </a:pPr>
            <a:r>
              <a:t>  dbo.collection(</a:t>
            </a:r>
            <a:r>
              <a:rPr>
                <a:solidFill>
                  <a:srgbClr val="A52A2A"/>
                </a:solidFill>
              </a:rPr>
              <a:t>"customers"</a:t>
            </a:r>
            <a:r>
              <a:t>).</a:t>
            </a:r>
            <a:r>
              <a:rPr b="1"/>
              <a:t>updateMany</a:t>
            </a:r>
            <a:r>
              <a:t>(myquery, newvalues, </a:t>
            </a:r>
            <a:r>
              <a:rPr>
                <a:solidFill>
                  <a:srgbClr val="0000CD"/>
                </a:solidFill>
              </a:rPr>
              <a:t>function</a:t>
            </a:r>
            <a:r>
              <a:t>(err, res) {</a:t>
            </a:r>
          </a:p>
          <a:p>
            <a:pPr marL="0" indent="0" defTabSz="457200">
              <a:spcBef>
                <a:spcPts val="0"/>
              </a:spcBef>
              <a:buSzTx/>
              <a:buFontTx/>
              <a:buNone/>
              <a:defRPr sz="1800">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457200">
              <a:spcBef>
                <a:spcPts val="0"/>
              </a:spcBef>
              <a:buSzTx/>
              <a:buFontTx/>
              <a:buNone/>
              <a:defRPr sz="1800">
                <a:latin typeface="Verdana"/>
                <a:ea typeface="Verdana"/>
                <a:cs typeface="Verdana"/>
                <a:sym typeface="Verdana"/>
              </a:defRPr>
            </a:pPr>
            <a:r>
              <a:t>    console.log(res.result.nModified + </a:t>
            </a:r>
            <a:r>
              <a:rPr>
                <a:solidFill>
                  <a:srgbClr val="A52A2A"/>
                </a:solidFill>
              </a:rPr>
              <a:t>" document(s) updated"</a:t>
            </a:r>
            <a:r>
              <a:t>);</a:t>
            </a:r>
          </a:p>
          <a:p>
            <a:pPr marL="0" indent="0" defTabSz="457200">
              <a:spcBef>
                <a:spcPts val="0"/>
              </a:spcBef>
              <a:buSzTx/>
              <a:buFontTx/>
              <a:buNone/>
              <a:defRPr sz="1800">
                <a:latin typeface="Verdana"/>
                <a:ea typeface="Verdana"/>
                <a:cs typeface="Verdana"/>
                <a:sym typeface="Verdana"/>
              </a:defRPr>
            </a:pPr>
            <a:r>
              <a:t>    db.close();</a:t>
            </a:r>
          </a:p>
          <a:p>
            <a:pPr marL="0" indent="0" defTabSz="457200">
              <a:spcBef>
                <a:spcPts val="0"/>
              </a:spcBef>
              <a:buSzTx/>
              <a:buFontTx/>
              <a:buNone/>
              <a:defRPr sz="1800">
                <a:latin typeface="Verdana"/>
                <a:ea typeface="Verdana"/>
                <a:cs typeface="Verdana"/>
                <a:sym typeface="Verdana"/>
              </a:defRPr>
            </a:pPr>
            <a:r>
              <a:t>  });</a:t>
            </a:r>
          </a:p>
          <a:p>
            <a:pPr marL="0" indent="0" defTabSz="457200">
              <a:spcBef>
                <a:spcPts val="0"/>
              </a:spcBef>
              <a:buSzTx/>
              <a:buFontTx/>
              <a:buNone/>
              <a:defRPr sz="1800">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The Result Object"/>
          <p:cNvSpPr txBox="1"/>
          <p:nvPr>
            <p:ph type="title"/>
          </p:nvPr>
        </p:nvSpPr>
        <p:spPr>
          <a:prstGeom prst="rect">
            <a:avLst/>
          </a:prstGeom>
        </p:spPr>
        <p:txBody>
          <a:bodyPr/>
          <a:lstStyle/>
          <a:p>
            <a:pPr/>
            <a:r>
              <a:t>The Result Object</a:t>
            </a:r>
          </a:p>
        </p:txBody>
      </p:sp>
      <p:sp>
        <p:nvSpPr>
          <p:cNvPr id="354" name="The updateOne() and the updateMany() methods return an object which contains information about how the execution affected the database.…"/>
          <p:cNvSpPr txBox="1"/>
          <p:nvPr>
            <p:ph type="body" idx="1"/>
          </p:nvPr>
        </p:nvSpPr>
        <p:spPr>
          <a:prstGeom prst="rect">
            <a:avLst/>
          </a:prstGeom>
        </p:spPr>
        <p:txBody>
          <a:bodyPr/>
          <a:lstStyle/>
          <a:p>
            <a:pPr marL="0" indent="0" defTabSz="457200">
              <a:spcBef>
                <a:spcPts val="0"/>
              </a:spcBef>
              <a:buSzTx/>
              <a:buFontTx/>
              <a:buNone/>
              <a:defRPr sz="2000">
                <a:latin typeface="Verdana"/>
                <a:ea typeface="Verdana"/>
                <a:cs typeface="Verdana"/>
                <a:sym typeface="Verdana"/>
              </a:defRPr>
            </a:pPr>
            <a:r>
              <a:t>The </a:t>
            </a:r>
            <a:r>
              <a:rPr b="1">
                <a:solidFill>
                  <a:srgbClr val="DC143C"/>
                </a:solidFill>
                <a:latin typeface="Courier New"/>
                <a:ea typeface="Courier New"/>
                <a:cs typeface="Courier New"/>
                <a:sym typeface="Courier New"/>
              </a:rPr>
              <a:t>updateOne()</a:t>
            </a:r>
            <a:r>
              <a:t> and the </a:t>
            </a:r>
            <a:r>
              <a:rPr b="1">
                <a:solidFill>
                  <a:srgbClr val="DC143C"/>
                </a:solidFill>
                <a:latin typeface="Courier New"/>
                <a:ea typeface="Courier New"/>
                <a:cs typeface="Courier New"/>
                <a:sym typeface="Courier New"/>
              </a:rPr>
              <a:t>updateMany()</a:t>
            </a:r>
            <a:r>
              <a:t> methods return an object which contains information about how the execution affected the database.</a:t>
            </a:r>
          </a:p>
          <a:p>
            <a:pPr marL="0" indent="0" defTabSz="457200">
              <a:spcBef>
                <a:spcPts val="0"/>
              </a:spcBef>
              <a:buSzTx/>
              <a:buFontTx/>
              <a:buNone/>
              <a:defRPr sz="2000">
                <a:latin typeface="Verdana"/>
                <a:ea typeface="Verdana"/>
                <a:cs typeface="Verdana"/>
                <a:sym typeface="Verdana"/>
              </a:defRPr>
            </a:pPr>
          </a:p>
          <a:p>
            <a:pPr marL="0" indent="0" defTabSz="457200">
              <a:spcBef>
                <a:spcPts val="0"/>
              </a:spcBef>
              <a:buSzTx/>
              <a:buFontTx/>
              <a:buNone/>
              <a:defRPr sz="2000">
                <a:latin typeface="Verdana"/>
                <a:ea typeface="Verdana"/>
                <a:cs typeface="Verdana"/>
                <a:sym typeface="Verdana"/>
              </a:defRPr>
            </a:pPr>
            <a:r>
              <a:t>Most of the information is not important to understand, but one object inside the object is called "result" which tells us if the execution went OK, and how many documents were affected.</a:t>
            </a:r>
          </a:p>
          <a:p>
            <a:pPr marL="0" indent="0" defTabSz="457200">
              <a:spcBef>
                <a:spcPts val="0"/>
              </a:spcBef>
              <a:buSzTx/>
              <a:buFontTx/>
              <a:buNone/>
              <a:defRPr sz="2000">
                <a:latin typeface="Verdana"/>
                <a:ea typeface="Verdana"/>
                <a:cs typeface="Verdana"/>
                <a:sym typeface="Verdana"/>
              </a:defRPr>
            </a:pPr>
          </a:p>
          <a:p>
            <a:pPr marL="0" indent="0" defTabSz="457200">
              <a:spcBef>
                <a:spcPts val="0"/>
              </a:spcBef>
              <a:buSzTx/>
              <a:buFontTx/>
              <a:buNone/>
              <a:defRPr sz="2000">
                <a:latin typeface="Verdana"/>
                <a:ea typeface="Verdana"/>
                <a:cs typeface="Verdana"/>
                <a:sym typeface="Verdana"/>
              </a:defRPr>
            </a:pPr>
            <a:r>
              <a:t>The result object looks like this:</a:t>
            </a:r>
          </a:p>
          <a:p>
            <a:pPr marL="0" indent="0" defTabSz="457200">
              <a:spcBef>
                <a:spcPts val="0"/>
              </a:spcBef>
              <a:buSzTx/>
              <a:buFontTx/>
              <a:buNone/>
              <a:defRPr sz="1500">
                <a:latin typeface="Verdana"/>
                <a:ea typeface="Verdana"/>
                <a:cs typeface="Verdana"/>
                <a:sym typeface="Verdana"/>
              </a:defRPr>
            </a:pPr>
          </a:p>
          <a:p>
            <a:pPr marL="0" indent="0" defTabSz="457200">
              <a:spcBef>
                <a:spcPts val="0"/>
              </a:spcBef>
              <a:buSzTx/>
              <a:buFontTx/>
              <a:buNone/>
              <a:defRPr sz="2000">
                <a:latin typeface="Verdana"/>
                <a:ea typeface="Verdana"/>
                <a:cs typeface="Verdana"/>
                <a:sym typeface="Verdana"/>
              </a:defRPr>
            </a:pPr>
            <a:r>
              <a:t>{ n: 1, nModified: 2, ok: 1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NoSQL database"/>
          <p:cNvSpPr txBox="1"/>
          <p:nvPr>
            <p:ph type="title"/>
          </p:nvPr>
        </p:nvSpPr>
        <p:spPr>
          <a:prstGeom prst="rect">
            <a:avLst/>
          </a:prstGeom>
        </p:spPr>
        <p:txBody>
          <a:bodyPr/>
          <a:lstStyle>
            <a:lvl1pPr>
              <a:defRPr b="1"/>
            </a:lvl1pPr>
          </a:lstStyle>
          <a:p>
            <a:pPr>
              <a:defRPr b="0"/>
            </a:pPr>
            <a:r>
              <a:rPr b="1"/>
              <a:t>NoSQL database</a:t>
            </a:r>
          </a:p>
        </p:txBody>
      </p:sp>
      <p:sp>
        <p:nvSpPr>
          <p:cNvPr id="129" name="A NoSQL database, on the other hand, has dynamic schema for unstructured data, and data is stored in many ways: it can be column-oriented, document-oriented, graph-based or organized as a KeyValue store. This flexibility means that:…"/>
          <p:cNvSpPr txBox="1"/>
          <p:nvPr>
            <p:ph type="body" idx="1"/>
          </p:nvPr>
        </p:nvSpPr>
        <p:spPr>
          <a:prstGeom prst="rect">
            <a:avLst/>
          </a:prstGeom>
        </p:spPr>
        <p:txBody>
          <a:bodyPr/>
          <a:lstStyle/>
          <a:p>
            <a:pPr marL="0" indent="0" defTabSz="457200">
              <a:spcBef>
                <a:spcPts val="0"/>
              </a:spcBef>
              <a:buSzTx/>
              <a:buFontTx/>
              <a:buNone/>
              <a:defRPr sz="2100">
                <a:latin typeface="+mj-lt"/>
                <a:ea typeface="+mj-ea"/>
                <a:cs typeface="+mj-cs"/>
                <a:sym typeface="Helvetica"/>
              </a:defRPr>
            </a:pPr>
            <a:r>
              <a:rPr b="1"/>
              <a:t>A NoSQL database,</a:t>
            </a:r>
            <a:r>
              <a:t> on the other hand, has </a:t>
            </a:r>
            <a:r>
              <a:rPr b="1"/>
              <a:t>dynamic schema for unstructured data</a:t>
            </a:r>
            <a:r>
              <a:t>, and data is stored in many ways: it can be column-oriented, document-oriented, graph-based or organized as a KeyValue store. This flexibility means that:</a:t>
            </a:r>
          </a:p>
          <a:p>
            <a:pPr marL="457200" indent="-317500" defTabSz="457200">
              <a:spcBef>
                <a:spcPts val="0"/>
              </a:spcBef>
              <a:buFont typeface="Helvetica"/>
              <a:defRPr sz="2100">
                <a:latin typeface="+mj-lt"/>
                <a:ea typeface="+mj-ea"/>
                <a:cs typeface="+mj-cs"/>
                <a:sym typeface="Helvetica"/>
              </a:defRPr>
            </a:pPr>
          </a:p>
          <a:p>
            <a:pPr marL="457200" indent="-317500" defTabSz="457200">
              <a:spcBef>
                <a:spcPts val="0"/>
              </a:spcBef>
              <a:buFont typeface="Helvetica"/>
              <a:defRPr sz="2100">
                <a:latin typeface="+mj-lt"/>
                <a:ea typeface="+mj-ea"/>
                <a:cs typeface="+mj-cs"/>
                <a:sym typeface="Helvetica"/>
              </a:defRPr>
            </a:pPr>
            <a:r>
              <a:t>You can create documents without having to first define their structure.</a:t>
            </a:r>
          </a:p>
          <a:p>
            <a:pPr marL="457200" indent="-317500" defTabSz="457200">
              <a:spcBef>
                <a:spcPts val="0"/>
              </a:spcBef>
              <a:buFont typeface="Helvetica"/>
              <a:defRPr sz="2100">
                <a:latin typeface="+mj-lt"/>
                <a:ea typeface="+mj-ea"/>
                <a:cs typeface="+mj-cs"/>
                <a:sym typeface="Helvetica"/>
              </a:defRPr>
            </a:pPr>
            <a:r>
              <a:t>Each document can have its own unique structure.</a:t>
            </a:r>
          </a:p>
          <a:p>
            <a:pPr marL="457200" indent="-317500" defTabSz="457200">
              <a:spcBef>
                <a:spcPts val="0"/>
              </a:spcBef>
              <a:buFont typeface="Helvetica"/>
              <a:defRPr sz="2100">
                <a:latin typeface="+mj-lt"/>
                <a:ea typeface="+mj-ea"/>
                <a:cs typeface="+mj-cs"/>
                <a:sym typeface="Helvetica"/>
              </a:defRPr>
            </a:pPr>
            <a:r>
              <a:t>The syntax can vary from database to database.</a:t>
            </a:r>
          </a:p>
          <a:p>
            <a:pPr marL="457200" indent="-317500" defTabSz="457200">
              <a:spcBef>
                <a:spcPts val="0"/>
              </a:spcBef>
              <a:buFont typeface="Helvetica"/>
              <a:defRPr sz="2100">
                <a:latin typeface="+mj-lt"/>
                <a:ea typeface="+mj-ea"/>
                <a:cs typeface="+mj-cs"/>
                <a:sym typeface="Helvetica"/>
              </a:defRPr>
            </a:pPr>
            <a:r>
              <a:t>You can add fields as you go.</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Limit the Result"/>
          <p:cNvSpPr txBox="1"/>
          <p:nvPr>
            <p:ph type="title"/>
          </p:nvPr>
        </p:nvSpPr>
        <p:spPr>
          <a:prstGeom prst="rect">
            <a:avLst/>
          </a:prstGeom>
        </p:spPr>
        <p:txBody>
          <a:bodyPr/>
          <a:lstStyle/>
          <a:p>
            <a:pPr/>
            <a:r>
              <a:t>Limit the Result</a:t>
            </a:r>
          </a:p>
        </p:txBody>
      </p:sp>
      <p:sp>
        <p:nvSpPr>
          <p:cNvPr id="357" name="To limit the result in MongoDB, we use the limit() method.…"/>
          <p:cNvSpPr txBox="1"/>
          <p:nvPr>
            <p:ph type="body" idx="1"/>
          </p:nvPr>
        </p:nvSpPr>
        <p:spPr>
          <a:prstGeom prst="rect">
            <a:avLst/>
          </a:prstGeom>
        </p:spPr>
        <p:txBody>
          <a:bodyPr/>
          <a:lstStyle/>
          <a:p>
            <a:pPr marL="0" indent="0" defTabSz="352043">
              <a:spcBef>
                <a:spcPts val="0"/>
              </a:spcBef>
              <a:buSzTx/>
              <a:buFontTx/>
              <a:buNone/>
              <a:defRPr sz="1540">
                <a:latin typeface="Verdana"/>
                <a:ea typeface="Verdana"/>
                <a:cs typeface="Verdana"/>
                <a:sym typeface="Verdana"/>
              </a:defRPr>
            </a:pPr>
            <a:r>
              <a:t>To limit the result in MongoDB, we use the </a:t>
            </a:r>
            <a:r>
              <a:rPr b="1">
                <a:solidFill>
                  <a:srgbClr val="FF2600"/>
                </a:solidFill>
              </a:rPr>
              <a:t>limit()</a:t>
            </a:r>
            <a:r>
              <a:t> method.</a:t>
            </a:r>
          </a:p>
          <a:p>
            <a:pPr marL="0" indent="0" defTabSz="352043">
              <a:spcBef>
                <a:spcPts val="0"/>
              </a:spcBef>
              <a:buSzTx/>
              <a:buFontTx/>
              <a:buNone/>
              <a:defRPr sz="1540">
                <a:latin typeface="Verdana"/>
                <a:ea typeface="Verdana"/>
                <a:cs typeface="Verdana"/>
                <a:sym typeface="Verdana"/>
              </a:defRPr>
            </a:pPr>
          </a:p>
          <a:p>
            <a:pPr marL="0" indent="0" defTabSz="352043">
              <a:spcBef>
                <a:spcPts val="0"/>
              </a:spcBef>
              <a:buSzTx/>
              <a:buFontTx/>
              <a:buNone/>
              <a:defRPr sz="1540">
                <a:latin typeface="Verdana"/>
                <a:ea typeface="Verdana"/>
                <a:cs typeface="Verdana"/>
                <a:sym typeface="Verdana"/>
              </a:defRPr>
            </a:pPr>
            <a:r>
              <a:t>The </a:t>
            </a:r>
            <a:r>
              <a:rPr b="1">
                <a:solidFill>
                  <a:srgbClr val="FF2600"/>
                </a:solidFill>
              </a:rPr>
              <a:t>limit()</a:t>
            </a:r>
            <a:r>
              <a:t> method takes one parameter, a number defining how many documents to return.</a:t>
            </a:r>
          </a:p>
          <a:p>
            <a:pPr marL="0" indent="0" defTabSz="352043">
              <a:spcBef>
                <a:spcPts val="0"/>
              </a:spcBef>
              <a:buSzTx/>
              <a:buFontTx/>
              <a:buNone/>
              <a:defRPr sz="1540">
                <a:latin typeface="Verdana"/>
                <a:ea typeface="Verdana"/>
                <a:cs typeface="Verdana"/>
                <a:sym typeface="Verdana"/>
              </a:defRPr>
            </a:pPr>
          </a:p>
          <a:p>
            <a:pPr marL="0" indent="0" defTabSz="352043">
              <a:spcBef>
                <a:spcPts val="0"/>
              </a:spcBef>
              <a:buSzTx/>
              <a:buFontTx/>
              <a:buNone/>
              <a:defRPr sz="1540">
                <a:latin typeface="Verdana"/>
                <a:ea typeface="Verdana"/>
                <a:cs typeface="Verdana"/>
                <a:sym typeface="Verdana"/>
              </a:defRPr>
            </a:pPr>
            <a:r>
              <a:t>Limit the result to only return </a:t>
            </a:r>
            <a:r>
              <a:rPr b="1"/>
              <a:t>5 documents</a:t>
            </a:r>
            <a:r>
              <a:t>:</a:t>
            </a:r>
          </a:p>
          <a:p>
            <a:pPr marL="0" indent="0" defTabSz="352043">
              <a:spcBef>
                <a:spcPts val="0"/>
              </a:spcBef>
              <a:buSzTx/>
              <a:buFontTx/>
              <a:buNone/>
              <a:defRPr sz="1540">
                <a:latin typeface="Verdana"/>
                <a:ea typeface="Verdana"/>
                <a:cs typeface="Verdana"/>
                <a:sym typeface="Verdana"/>
              </a:defRPr>
            </a:pPr>
          </a:p>
          <a:p>
            <a:pPr marL="0" indent="0" defTabSz="352043">
              <a:spcBef>
                <a:spcPts val="0"/>
              </a:spcBef>
              <a:buSzTx/>
              <a:buFontTx/>
              <a:buNone/>
              <a:defRPr sz="1540">
                <a:latin typeface="Verdana"/>
                <a:ea typeface="Verdana"/>
                <a:cs typeface="Verdana"/>
                <a:sym typeface="Verdana"/>
              </a:defRPr>
            </a:pPr>
            <a:r>
              <a:rPr>
                <a:solidFill>
                  <a:srgbClr val="0000CD"/>
                </a:solidFill>
              </a:rPr>
              <a:t>var</a:t>
            </a:r>
            <a:r>
              <a:t> MongoClient = require(</a:t>
            </a:r>
            <a:r>
              <a:rPr>
                <a:solidFill>
                  <a:srgbClr val="A52A2A"/>
                </a:solidFill>
              </a:rPr>
              <a:t>'mongodb'</a:t>
            </a:r>
            <a:r>
              <a:t>).MongoClient;</a:t>
            </a:r>
          </a:p>
          <a:p>
            <a:pPr marL="0" indent="0" defTabSz="352043">
              <a:spcBef>
                <a:spcPts val="0"/>
              </a:spcBef>
              <a:buSzTx/>
              <a:buFontTx/>
              <a:buNone/>
              <a:defRPr sz="1540">
                <a:solidFill>
                  <a:srgbClr val="A52A2A"/>
                </a:solidFill>
                <a:latin typeface="Verdana"/>
                <a:ea typeface="Verdana"/>
                <a:cs typeface="Verdana"/>
                <a:sym typeface="Verdana"/>
              </a:defRPr>
            </a:pPr>
            <a:r>
              <a:rPr>
                <a:solidFill>
                  <a:srgbClr val="0000CD"/>
                </a:solidFill>
              </a:rPr>
              <a:t>var</a:t>
            </a:r>
            <a:r>
              <a:rPr>
                <a:solidFill>
                  <a:srgbClr val="000000"/>
                </a:solidFill>
              </a:rPr>
              <a:t> url = </a:t>
            </a:r>
            <a:r>
              <a:t>"mongodb://localhost:27017/"</a:t>
            </a:r>
            <a:r>
              <a:rPr>
                <a:solidFill>
                  <a:srgbClr val="000000"/>
                </a:solidFill>
              </a:rPr>
              <a:t>;</a:t>
            </a:r>
            <a:endParaRPr>
              <a:solidFill>
                <a:srgbClr val="000000"/>
              </a:solidFill>
            </a:endParaRPr>
          </a:p>
          <a:p>
            <a:pPr marL="0" indent="0" defTabSz="352043">
              <a:spcBef>
                <a:spcPts val="0"/>
              </a:spcBef>
              <a:buSzTx/>
              <a:buFontTx/>
              <a:buNone/>
              <a:defRPr sz="1540">
                <a:latin typeface="Verdana"/>
                <a:ea typeface="Verdana"/>
                <a:cs typeface="Verdana"/>
                <a:sym typeface="Verdana"/>
              </a:defRPr>
            </a:pPr>
          </a:p>
          <a:p>
            <a:pPr marL="0" indent="0" defTabSz="352043">
              <a:spcBef>
                <a:spcPts val="0"/>
              </a:spcBef>
              <a:buSzTx/>
              <a:buFontTx/>
              <a:buNone/>
              <a:defRPr sz="1540">
                <a:latin typeface="Verdana"/>
                <a:ea typeface="Verdana"/>
                <a:cs typeface="Verdana"/>
                <a:sym typeface="Verdana"/>
              </a:defRPr>
            </a:pPr>
            <a:r>
              <a:t>MongoClient.connect(url, </a:t>
            </a:r>
            <a:r>
              <a:rPr>
                <a:solidFill>
                  <a:srgbClr val="0000CD"/>
                </a:solidFill>
              </a:rPr>
              <a:t>function</a:t>
            </a:r>
            <a:r>
              <a:t>(err, db) {</a:t>
            </a:r>
          </a:p>
          <a:p>
            <a:pPr marL="0" indent="0" defTabSz="352043">
              <a:spcBef>
                <a:spcPts val="0"/>
              </a:spcBef>
              <a:buSzTx/>
              <a:buFontTx/>
              <a:buNone/>
              <a:defRPr sz="1540">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352043">
              <a:spcBef>
                <a:spcPts val="0"/>
              </a:spcBef>
              <a:buSzTx/>
              <a:buFontTx/>
              <a:buNone/>
              <a:defRPr sz="1540">
                <a:latin typeface="Verdana"/>
                <a:ea typeface="Verdana"/>
                <a:cs typeface="Verdana"/>
                <a:sym typeface="Verdana"/>
              </a:defRPr>
            </a:pPr>
            <a:r>
              <a:t>  </a:t>
            </a:r>
            <a:r>
              <a:rPr>
                <a:solidFill>
                  <a:srgbClr val="0000CD"/>
                </a:solidFill>
              </a:rPr>
              <a:t>var</a:t>
            </a:r>
            <a:r>
              <a:t> dbo = db.db(</a:t>
            </a:r>
            <a:r>
              <a:rPr>
                <a:solidFill>
                  <a:srgbClr val="A52A2A"/>
                </a:solidFill>
              </a:rPr>
              <a:t>"testdb"</a:t>
            </a:r>
            <a:r>
              <a:t>);</a:t>
            </a:r>
          </a:p>
          <a:p>
            <a:pPr marL="0" indent="0" defTabSz="352043">
              <a:spcBef>
                <a:spcPts val="0"/>
              </a:spcBef>
              <a:buSzTx/>
              <a:buFontTx/>
              <a:buNone/>
              <a:defRPr sz="1540">
                <a:latin typeface="Verdana"/>
                <a:ea typeface="Verdana"/>
                <a:cs typeface="Verdana"/>
                <a:sym typeface="Verdana"/>
              </a:defRPr>
            </a:pPr>
            <a:r>
              <a:t>  dbo.collection(</a:t>
            </a:r>
            <a:r>
              <a:rPr>
                <a:solidFill>
                  <a:srgbClr val="A52A2A"/>
                </a:solidFill>
              </a:rPr>
              <a:t>"customers"</a:t>
            </a:r>
            <a:r>
              <a:t>).find().</a:t>
            </a:r>
            <a:r>
              <a:rPr b="1"/>
              <a:t>limit(</a:t>
            </a:r>
            <a:r>
              <a:rPr b="1">
                <a:solidFill>
                  <a:srgbClr val="FF0000"/>
                </a:solidFill>
              </a:rPr>
              <a:t>5</a:t>
            </a:r>
            <a:r>
              <a:rPr b="1"/>
              <a:t>)</a:t>
            </a:r>
            <a:r>
              <a:t>.toArray(</a:t>
            </a:r>
            <a:r>
              <a:rPr>
                <a:solidFill>
                  <a:srgbClr val="0000CD"/>
                </a:solidFill>
              </a:rPr>
              <a:t>function</a:t>
            </a:r>
            <a:r>
              <a:t>(err, result) {</a:t>
            </a:r>
          </a:p>
          <a:p>
            <a:pPr marL="0" indent="0" defTabSz="352043">
              <a:spcBef>
                <a:spcPts val="0"/>
              </a:spcBef>
              <a:buSzTx/>
              <a:buFontTx/>
              <a:buNone/>
              <a:defRPr sz="1540">
                <a:latin typeface="Verdana"/>
                <a:ea typeface="Verdana"/>
                <a:cs typeface="Verdana"/>
                <a:sym typeface="Verdana"/>
              </a:defRPr>
            </a:pPr>
            <a:r>
              <a:t>    </a:t>
            </a:r>
            <a:r>
              <a:rPr>
                <a:solidFill>
                  <a:srgbClr val="0000CD"/>
                </a:solidFill>
              </a:rPr>
              <a:t>if</a:t>
            </a:r>
            <a:r>
              <a:t> (err) </a:t>
            </a:r>
            <a:r>
              <a:rPr>
                <a:solidFill>
                  <a:srgbClr val="0000CD"/>
                </a:solidFill>
              </a:rPr>
              <a:t>throw</a:t>
            </a:r>
            <a:r>
              <a:t> err;</a:t>
            </a:r>
          </a:p>
          <a:p>
            <a:pPr marL="0" indent="0" defTabSz="352043">
              <a:spcBef>
                <a:spcPts val="0"/>
              </a:spcBef>
              <a:buSzTx/>
              <a:buFontTx/>
              <a:buNone/>
              <a:defRPr sz="1540">
                <a:latin typeface="Verdana"/>
                <a:ea typeface="Verdana"/>
                <a:cs typeface="Verdana"/>
                <a:sym typeface="Verdana"/>
              </a:defRPr>
            </a:pPr>
            <a:r>
              <a:t>    console.log(result);</a:t>
            </a:r>
          </a:p>
          <a:p>
            <a:pPr marL="0" indent="0" defTabSz="352043">
              <a:spcBef>
                <a:spcPts val="0"/>
              </a:spcBef>
              <a:buSzTx/>
              <a:buFontTx/>
              <a:buNone/>
              <a:defRPr sz="1540">
                <a:latin typeface="Verdana"/>
                <a:ea typeface="Verdana"/>
                <a:cs typeface="Verdana"/>
                <a:sym typeface="Verdana"/>
              </a:defRPr>
            </a:pPr>
            <a:r>
              <a:t>    db.close();</a:t>
            </a:r>
          </a:p>
          <a:p>
            <a:pPr marL="0" indent="0" defTabSz="352043">
              <a:spcBef>
                <a:spcPts val="0"/>
              </a:spcBef>
              <a:buSzTx/>
              <a:buFontTx/>
              <a:buNone/>
              <a:defRPr sz="1540">
                <a:latin typeface="Verdana"/>
                <a:ea typeface="Verdana"/>
                <a:cs typeface="Verdana"/>
                <a:sym typeface="Verdana"/>
              </a:defRPr>
            </a:pPr>
            <a:r>
              <a:t>  });</a:t>
            </a:r>
          </a:p>
          <a:p>
            <a:pPr marL="0" indent="0" defTabSz="352043">
              <a:spcBef>
                <a:spcPts val="0"/>
              </a:spcBef>
              <a:buSzTx/>
              <a:buFontTx/>
              <a:buNone/>
              <a:defRPr sz="1540">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Join Collections"/>
          <p:cNvSpPr txBox="1"/>
          <p:nvPr>
            <p:ph type="title"/>
          </p:nvPr>
        </p:nvSpPr>
        <p:spPr>
          <a:prstGeom prst="rect">
            <a:avLst/>
          </a:prstGeom>
        </p:spPr>
        <p:txBody>
          <a:bodyPr/>
          <a:lstStyle/>
          <a:p>
            <a:pPr/>
            <a:r>
              <a:t>Join Collections</a:t>
            </a:r>
          </a:p>
        </p:txBody>
      </p:sp>
      <p:sp>
        <p:nvSpPr>
          <p:cNvPr id="360" name="MongoDB is not a relational database, but you can perform a left outer join by using the $lookup stage."/>
          <p:cNvSpPr txBox="1"/>
          <p:nvPr>
            <p:ph type="body" idx="1"/>
          </p:nvPr>
        </p:nvSpPr>
        <p:spPr>
          <a:prstGeom prst="rect">
            <a:avLst/>
          </a:prstGeom>
        </p:spPr>
        <p:txBody>
          <a:bodyPr/>
          <a:lstStyle/>
          <a:p>
            <a:pPr marL="0" indent="0" defTabSz="457200">
              <a:spcBef>
                <a:spcPts val="0"/>
              </a:spcBef>
              <a:buSzTx/>
              <a:buFontTx/>
              <a:buNone/>
              <a:defRPr sz="2700">
                <a:latin typeface="Verdana"/>
                <a:ea typeface="Verdana"/>
                <a:cs typeface="Verdana"/>
                <a:sym typeface="Verdana"/>
              </a:defRPr>
            </a:pPr>
            <a:r>
              <a:t>MongoDB is </a:t>
            </a:r>
            <a:r>
              <a:rPr b="1"/>
              <a:t>not a relational database</a:t>
            </a:r>
            <a:r>
              <a:t>, but you can perform a </a:t>
            </a:r>
            <a:r>
              <a:rPr b="1"/>
              <a:t>left outer join</a:t>
            </a:r>
            <a:r>
              <a:t> by using the </a:t>
            </a:r>
            <a:r>
              <a:rPr b="1">
                <a:solidFill>
                  <a:srgbClr val="FF2600"/>
                </a:solidFill>
                <a:latin typeface="Courier New"/>
                <a:ea typeface="Courier New"/>
                <a:cs typeface="Courier New"/>
                <a:sym typeface="Courier New"/>
              </a:rPr>
              <a:t>$lookup</a:t>
            </a:r>
            <a:r>
              <a:t> stage.</a:t>
            </a:r>
          </a:p>
          <a:p>
            <a:pPr marL="0" indent="0" defTabSz="457200">
              <a:spcBef>
                <a:spcPts val="0"/>
              </a:spcBef>
              <a:buSzTx/>
              <a:buFontTx/>
              <a:buNone/>
              <a:defRPr sz="2000">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Joins"/>
          <p:cNvSpPr txBox="1"/>
          <p:nvPr>
            <p:ph type="title"/>
          </p:nvPr>
        </p:nvSpPr>
        <p:spPr>
          <a:prstGeom prst="rect">
            <a:avLst/>
          </a:prstGeom>
        </p:spPr>
        <p:txBody>
          <a:bodyPr/>
          <a:lstStyle/>
          <a:p>
            <a:pPr/>
            <a:r>
              <a:t>Joins </a:t>
            </a:r>
          </a:p>
        </p:txBody>
      </p:sp>
      <p:pic>
        <p:nvPicPr>
          <p:cNvPr id="363" name="S3WMq.jpg" descr="S3WMq.jpg"/>
          <p:cNvPicPr>
            <a:picLocks noChangeAspect="1"/>
          </p:cNvPicPr>
          <p:nvPr/>
        </p:nvPicPr>
        <p:blipFill>
          <a:blip r:embed="rId2">
            <a:extLst/>
          </a:blip>
          <a:stretch>
            <a:fillRect/>
          </a:stretch>
        </p:blipFill>
        <p:spPr>
          <a:xfrm>
            <a:off x="-838200" y="1636767"/>
            <a:ext cx="9462674" cy="3959135"/>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5" name="join_left_right.gif" descr="join_left_right.gif"/>
          <p:cNvPicPr>
            <a:picLocks noChangeAspect="1"/>
          </p:cNvPicPr>
          <p:nvPr/>
        </p:nvPicPr>
        <p:blipFill>
          <a:blip r:embed="rId2">
            <a:extLst/>
          </a:blip>
          <a:stretch>
            <a:fillRect/>
          </a:stretch>
        </p:blipFill>
        <p:spPr>
          <a:xfrm>
            <a:off x="1056263" y="1282700"/>
            <a:ext cx="7031474" cy="3160938"/>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Join Collections"/>
          <p:cNvSpPr txBox="1"/>
          <p:nvPr>
            <p:ph type="title"/>
          </p:nvPr>
        </p:nvSpPr>
        <p:spPr>
          <a:xfrm>
            <a:off x="457200" y="-182562"/>
            <a:ext cx="8229600" cy="1143001"/>
          </a:xfrm>
          <a:prstGeom prst="rect">
            <a:avLst/>
          </a:prstGeom>
        </p:spPr>
        <p:txBody>
          <a:bodyPr/>
          <a:lstStyle/>
          <a:p>
            <a:pPr/>
            <a:r>
              <a:t>Join Collections</a:t>
            </a:r>
          </a:p>
        </p:txBody>
      </p:sp>
      <p:sp>
        <p:nvSpPr>
          <p:cNvPr id="368" name="The $lookup stage lets you specify which collection you want to join with the current collection, and which fields that should match.…"/>
          <p:cNvSpPr txBox="1"/>
          <p:nvPr>
            <p:ph type="body" idx="1"/>
          </p:nvPr>
        </p:nvSpPr>
        <p:spPr>
          <a:xfrm>
            <a:off x="457200" y="901700"/>
            <a:ext cx="8498037" cy="5646143"/>
          </a:xfrm>
          <a:prstGeom prst="rect">
            <a:avLst/>
          </a:prstGeom>
        </p:spPr>
        <p:txBody>
          <a:bodyPr/>
          <a:lstStyle/>
          <a:p>
            <a:pPr marL="0" indent="0" defTabSz="429768">
              <a:spcBef>
                <a:spcPts val="0"/>
              </a:spcBef>
              <a:buSzTx/>
              <a:buFontTx/>
              <a:buNone/>
              <a:defRPr sz="1879">
                <a:latin typeface="Verdana"/>
                <a:ea typeface="Verdana"/>
                <a:cs typeface="Verdana"/>
                <a:sym typeface="Verdana"/>
              </a:defRPr>
            </a:pPr>
            <a:r>
              <a:t>The </a:t>
            </a:r>
            <a:r>
              <a:rPr b="1">
                <a:solidFill>
                  <a:srgbClr val="FF2600"/>
                </a:solidFill>
                <a:latin typeface="Courier New"/>
                <a:ea typeface="Courier New"/>
                <a:cs typeface="Courier New"/>
                <a:sym typeface="Courier New"/>
              </a:rPr>
              <a:t>$lookup</a:t>
            </a:r>
            <a:r>
              <a:t> stage lets you specify which collection you want to join with the current collection, and which fields that should match.</a:t>
            </a:r>
          </a:p>
          <a:p>
            <a:pPr marL="0" indent="0" defTabSz="429768">
              <a:spcBef>
                <a:spcPts val="0"/>
              </a:spcBef>
              <a:buSzTx/>
              <a:buFontTx/>
              <a:buNone/>
              <a:defRPr sz="1879">
                <a:latin typeface="Verdana"/>
                <a:ea typeface="Verdana"/>
                <a:cs typeface="Verdana"/>
                <a:sym typeface="Verdana"/>
              </a:defRPr>
            </a:pPr>
          </a:p>
          <a:p>
            <a:pPr marL="0" indent="0" defTabSz="429768">
              <a:spcBef>
                <a:spcPts val="0"/>
              </a:spcBef>
              <a:buSzTx/>
              <a:buFontTx/>
              <a:buNone/>
              <a:defRPr sz="1879">
                <a:latin typeface="Verdana"/>
                <a:ea typeface="Verdana"/>
                <a:cs typeface="Verdana"/>
                <a:sym typeface="Verdana"/>
              </a:defRPr>
            </a:pPr>
            <a:r>
              <a:t>Consider you have a "</a:t>
            </a:r>
            <a:r>
              <a:rPr b="1"/>
              <a:t>orders</a:t>
            </a:r>
            <a:r>
              <a:t>" collection and a "</a:t>
            </a:r>
            <a:r>
              <a:rPr b="1"/>
              <a:t>products</a:t>
            </a:r>
            <a:r>
              <a:t>" collection:</a:t>
            </a:r>
          </a:p>
          <a:p>
            <a:pPr marL="0" indent="0" defTabSz="429768">
              <a:spcBef>
                <a:spcPts val="0"/>
              </a:spcBef>
              <a:buSzTx/>
              <a:buFontTx/>
              <a:buNone/>
              <a:defRPr sz="1879">
                <a:latin typeface="Verdana"/>
                <a:ea typeface="Verdana"/>
                <a:cs typeface="Verdana"/>
                <a:sym typeface="Verdana"/>
              </a:defRPr>
            </a:pPr>
          </a:p>
          <a:p>
            <a:pPr marL="0" indent="0" defTabSz="429768">
              <a:spcBef>
                <a:spcPts val="0"/>
              </a:spcBef>
              <a:buSzTx/>
              <a:buFontTx/>
              <a:buNone/>
              <a:defRPr b="1" sz="1879">
                <a:latin typeface="Verdana"/>
                <a:ea typeface="Verdana"/>
                <a:cs typeface="Verdana"/>
                <a:sym typeface="Verdana"/>
              </a:defRPr>
            </a:pPr>
            <a:r>
              <a:t>orders :</a:t>
            </a:r>
          </a:p>
          <a:p>
            <a:pPr marL="0" indent="0" defTabSz="429768">
              <a:spcBef>
                <a:spcPts val="0"/>
              </a:spcBef>
              <a:buSzTx/>
              <a:buFontTx/>
              <a:buNone/>
              <a:defRPr b="1" sz="1879">
                <a:latin typeface="Verdana"/>
                <a:ea typeface="Verdana"/>
                <a:cs typeface="Verdana"/>
                <a:sym typeface="Verdana"/>
              </a:defRPr>
            </a:pPr>
          </a:p>
          <a:p>
            <a:pPr marL="0" indent="0" defTabSz="429768">
              <a:spcBef>
                <a:spcPts val="0"/>
              </a:spcBef>
              <a:buSzTx/>
              <a:buFontTx/>
              <a:buNone/>
              <a:defRPr sz="1879">
                <a:latin typeface="Verdana"/>
                <a:ea typeface="Verdana"/>
                <a:cs typeface="Verdana"/>
                <a:sym typeface="Verdana"/>
              </a:defRPr>
            </a:pPr>
            <a:r>
              <a:t>[</a:t>
            </a:r>
          </a:p>
          <a:p>
            <a:pPr marL="0" indent="0" defTabSz="429768">
              <a:spcBef>
                <a:spcPts val="0"/>
              </a:spcBef>
              <a:buSzTx/>
              <a:buFontTx/>
              <a:buNone/>
              <a:defRPr sz="1879">
                <a:latin typeface="Verdana"/>
                <a:ea typeface="Verdana"/>
                <a:cs typeface="Verdana"/>
                <a:sym typeface="Verdana"/>
              </a:defRPr>
            </a:pPr>
            <a:r>
              <a:t>  { _id: 1, product_id: </a:t>
            </a:r>
            <a:r>
              <a:rPr b="1"/>
              <a:t>154</a:t>
            </a:r>
            <a:r>
              <a:t>, status: 1 }</a:t>
            </a:r>
          </a:p>
          <a:p>
            <a:pPr marL="0" indent="0" defTabSz="429768">
              <a:spcBef>
                <a:spcPts val="0"/>
              </a:spcBef>
              <a:buSzTx/>
              <a:buFontTx/>
              <a:buNone/>
              <a:defRPr sz="1879">
                <a:latin typeface="Verdana"/>
                <a:ea typeface="Verdana"/>
                <a:cs typeface="Verdana"/>
                <a:sym typeface="Verdana"/>
              </a:defRPr>
            </a:pPr>
            <a:r>
              <a:t>]</a:t>
            </a:r>
          </a:p>
          <a:p>
            <a:pPr marL="0" indent="0" defTabSz="429768">
              <a:spcBef>
                <a:spcPts val="0"/>
              </a:spcBef>
              <a:buSzTx/>
              <a:buFontTx/>
              <a:buNone/>
              <a:defRPr sz="1879">
                <a:latin typeface="Verdana"/>
                <a:ea typeface="Verdana"/>
                <a:cs typeface="Verdana"/>
                <a:sym typeface="Verdana"/>
              </a:defRPr>
            </a:pPr>
          </a:p>
          <a:p>
            <a:pPr marL="0" indent="0" defTabSz="429768">
              <a:spcBef>
                <a:spcPts val="0"/>
              </a:spcBef>
              <a:buSzTx/>
              <a:buFontTx/>
              <a:buNone/>
              <a:defRPr b="1" sz="1879">
                <a:latin typeface="Verdana"/>
                <a:ea typeface="Verdana"/>
                <a:cs typeface="Verdana"/>
                <a:sym typeface="Verdana"/>
              </a:defRPr>
            </a:pPr>
            <a:r>
              <a:t>products :</a:t>
            </a:r>
          </a:p>
          <a:p>
            <a:pPr marL="0" indent="0" defTabSz="429768">
              <a:spcBef>
                <a:spcPts val="0"/>
              </a:spcBef>
              <a:buSzTx/>
              <a:buFontTx/>
              <a:buNone/>
              <a:defRPr b="1" sz="1879">
                <a:latin typeface="Verdana"/>
                <a:ea typeface="Verdana"/>
                <a:cs typeface="Verdana"/>
                <a:sym typeface="Verdana"/>
              </a:defRPr>
            </a:pPr>
          </a:p>
          <a:p>
            <a:pPr marL="0" indent="0" defTabSz="429768">
              <a:spcBef>
                <a:spcPts val="0"/>
              </a:spcBef>
              <a:buSzTx/>
              <a:buFontTx/>
              <a:buNone/>
              <a:defRPr sz="1879">
                <a:latin typeface="Verdana"/>
                <a:ea typeface="Verdana"/>
                <a:cs typeface="Verdana"/>
                <a:sym typeface="Verdana"/>
              </a:defRPr>
            </a:pPr>
            <a:r>
              <a:t>[</a:t>
            </a:r>
          </a:p>
          <a:p>
            <a:pPr marL="0" indent="0" defTabSz="429768">
              <a:spcBef>
                <a:spcPts val="0"/>
              </a:spcBef>
              <a:buSzTx/>
              <a:buFontTx/>
              <a:buNone/>
              <a:defRPr sz="1879">
                <a:latin typeface="Verdana"/>
                <a:ea typeface="Verdana"/>
                <a:cs typeface="Verdana"/>
                <a:sym typeface="Verdana"/>
              </a:defRPr>
            </a:pPr>
            <a:r>
              <a:t>  { _id: </a:t>
            </a:r>
            <a:r>
              <a:rPr b="1"/>
              <a:t>154</a:t>
            </a:r>
            <a:r>
              <a:t>, name: 'Chocolate Heaven' },</a:t>
            </a:r>
          </a:p>
          <a:p>
            <a:pPr marL="0" indent="0" defTabSz="429768">
              <a:spcBef>
                <a:spcPts val="0"/>
              </a:spcBef>
              <a:buSzTx/>
              <a:buFontTx/>
              <a:buNone/>
              <a:defRPr sz="1879">
                <a:latin typeface="Verdana"/>
                <a:ea typeface="Verdana"/>
                <a:cs typeface="Verdana"/>
                <a:sym typeface="Verdana"/>
              </a:defRPr>
            </a:pPr>
            <a:r>
              <a:t>  { _id: 155, name: 'Tasty Lemons' },</a:t>
            </a:r>
          </a:p>
          <a:p>
            <a:pPr marL="0" indent="0" defTabSz="429768">
              <a:spcBef>
                <a:spcPts val="0"/>
              </a:spcBef>
              <a:buSzTx/>
              <a:buFontTx/>
              <a:buNone/>
              <a:defRPr sz="1879">
                <a:latin typeface="Verdana"/>
                <a:ea typeface="Verdana"/>
                <a:cs typeface="Verdana"/>
                <a:sym typeface="Verdana"/>
              </a:defRPr>
            </a:pPr>
            <a:r>
              <a:t>  { _id: 156, name: 'Vanilla Dreams' }</a:t>
            </a:r>
          </a:p>
          <a:p>
            <a:pPr marL="0" indent="0" defTabSz="429768">
              <a:spcBef>
                <a:spcPts val="0"/>
              </a:spcBef>
              <a:buSzTx/>
              <a:buFontTx/>
              <a:buNone/>
              <a:defRPr sz="1879">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Join the matching &quot;products&quot; document(s) to the &quot;orders&quot; collection:…"/>
          <p:cNvSpPr txBox="1"/>
          <p:nvPr>
            <p:ph type="body" idx="1"/>
          </p:nvPr>
        </p:nvSpPr>
        <p:spPr>
          <a:xfrm>
            <a:off x="323279" y="330200"/>
            <a:ext cx="8497442" cy="6197600"/>
          </a:xfrm>
          <a:prstGeom prst="rect">
            <a:avLst/>
          </a:prstGeom>
        </p:spPr>
        <p:txBody>
          <a:bodyPr/>
          <a:lstStyle/>
          <a:p>
            <a:pPr marL="0" indent="0" defTabSz="416052">
              <a:spcBef>
                <a:spcPts val="0"/>
              </a:spcBef>
              <a:buSzTx/>
              <a:buFontTx/>
              <a:buNone/>
              <a:defRPr sz="1820">
                <a:latin typeface="Verdana"/>
                <a:ea typeface="Verdana"/>
                <a:cs typeface="Verdana"/>
                <a:sym typeface="Verdana"/>
              </a:defRPr>
            </a:pPr>
            <a:r>
              <a:t>Join the matching "</a:t>
            </a:r>
            <a:r>
              <a:rPr b="1"/>
              <a:t>products</a:t>
            </a:r>
            <a:r>
              <a:t>" document(s) to the "</a:t>
            </a:r>
            <a:r>
              <a:rPr b="1"/>
              <a:t>orders</a:t>
            </a:r>
            <a:r>
              <a:t>" collection:</a:t>
            </a:r>
          </a:p>
          <a:p>
            <a:pPr marL="0" indent="0" defTabSz="416052">
              <a:spcBef>
                <a:spcPts val="0"/>
              </a:spcBef>
              <a:buSzTx/>
              <a:buFontTx/>
              <a:buNone/>
              <a:defRPr sz="1820">
                <a:latin typeface="Verdana"/>
                <a:ea typeface="Verdana"/>
                <a:cs typeface="Verdana"/>
                <a:sym typeface="Verdana"/>
              </a:defRPr>
            </a:pPr>
          </a:p>
          <a:p>
            <a:pPr marL="0" indent="0" defTabSz="416052">
              <a:spcBef>
                <a:spcPts val="0"/>
              </a:spcBef>
              <a:buSzTx/>
              <a:buFontTx/>
              <a:buNone/>
              <a:defRPr sz="1820">
                <a:latin typeface="Courier New"/>
                <a:ea typeface="Courier New"/>
                <a:cs typeface="Courier New"/>
                <a:sym typeface="Courier New"/>
              </a:defRPr>
            </a:pPr>
            <a:r>
              <a:rPr>
                <a:solidFill>
                  <a:srgbClr val="0000CD"/>
                </a:solidFill>
              </a:rPr>
              <a:t>var</a:t>
            </a:r>
            <a:r>
              <a:t> MongoClient = require(</a:t>
            </a:r>
            <a:r>
              <a:rPr>
                <a:solidFill>
                  <a:srgbClr val="A52A2A"/>
                </a:solidFill>
              </a:rPr>
              <a:t>'mongodb'</a:t>
            </a:r>
            <a:r>
              <a:t>).MongoClient;</a:t>
            </a:r>
          </a:p>
          <a:p>
            <a:pPr marL="0" indent="0" defTabSz="416052">
              <a:spcBef>
                <a:spcPts val="0"/>
              </a:spcBef>
              <a:buSzTx/>
              <a:buFontTx/>
              <a:buNone/>
              <a:defRPr sz="1820">
                <a:solidFill>
                  <a:srgbClr val="A52A2A"/>
                </a:solidFill>
                <a:latin typeface="Courier New"/>
                <a:ea typeface="Courier New"/>
                <a:cs typeface="Courier New"/>
                <a:sym typeface="Courier New"/>
              </a:defRPr>
            </a:pPr>
            <a:r>
              <a:rPr>
                <a:solidFill>
                  <a:srgbClr val="0000CD"/>
                </a:solidFill>
              </a:rPr>
              <a:t>var</a:t>
            </a:r>
            <a:r>
              <a:rPr>
                <a:solidFill>
                  <a:srgbClr val="000000"/>
                </a:solidFill>
              </a:rPr>
              <a:t> url = </a:t>
            </a:r>
            <a:r>
              <a:t>"mongodb://127.0.0.1:27017/"</a:t>
            </a:r>
            <a:r>
              <a:rPr>
                <a:solidFill>
                  <a:srgbClr val="000000"/>
                </a:solidFill>
              </a:rPr>
              <a:t>;</a:t>
            </a:r>
            <a:endParaRPr>
              <a:solidFill>
                <a:srgbClr val="000000"/>
              </a:solidFill>
            </a:endParaRPr>
          </a:p>
          <a:p>
            <a:pPr marL="0" indent="0" defTabSz="416052">
              <a:spcBef>
                <a:spcPts val="0"/>
              </a:spcBef>
              <a:buSzTx/>
              <a:buFontTx/>
              <a:buNone/>
              <a:defRPr sz="1820">
                <a:latin typeface="Courier New"/>
                <a:ea typeface="Courier New"/>
                <a:cs typeface="Courier New"/>
                <a:sym typeface="Courier New"/>
              </a:defRPr>
            </a:pPr>
          </a:p>
          <a:p>
            <a:pPr marL="0" indent="0" defTabSz="416052">
              <a:spcBef>
                <a:spcPts val="0"/>
              </a:spcBef>
              <a:buSzTx/>
              <a:buFontTx/>
              <a:buNone/>
              <a:defRPr sz="1820">
                <a:latin typeface="Courier New"/>
                <a:ea typeface="Courier New"/>
                <a:cs typeface="Courier New"/>
                <a:sym typeface="Courier New"/>
              </a:defRPr>
            </a:pPr>
            <a:r>
              <a:t>MongoClient.connect(url, </a:t>
            </a:r>
            <a:r>
              <a:rPr>
                <a:solidFill>
                  <a:srgbClr val="0000CD"/>
                </a:solidFill>
              </a:rPr>
              <a:t>function</a:t>
            </a:r>
            <a:r>
              <a:t>(err, db) {</a:t>
            </a:r>
          </a:p>
          <a:p>
            <a:pPr marL="0" indent="0" defTabSz="416052">
              <a:spcBef>
                <a:spcPts val="0"/>
              </a:spcBef>
              <a:buSzTx/>
              <a:buFontTx/>
              <a:buNone/>
              <a:defRPr sz="182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416052">
              <a:spcBef>
                <a:spcPts val="0"/>
              </a:spcBef>
              <a:buSzTx/>
              <a:buFontTx/>
              <a:buNone/>
              <a:defRPr sz="1820">
                <a:latin typeface="Courier New"/>
                <a:ea typeface="Courier New"/>
                <a:cs typeface="Courier New"/>
                <a:sym typeface="Courier New"/>
              </a:defRPr>
            </a:pPr>
            <a:r>
              <a:t>  </a:t>
            </a:r>
            <a:r>
              <a:rPr>
                <a:solidFill>
                  <a:srgbClr val="0000CD"/>
                </a:solidFill>
              </a:rPr>
              <a:t>var</a:t>
            </a:r>
            <a:r>
              <a:t> dbo = db.db(</a:t>
            </a:r>
            <a:r>
              <a:rPr>
                <a:solidFill>
                  <a:srgbClr val="A52A2A"/>
                </a:solidFill>
              </a:rPr>
              <a:t>"testdb"</a:t>
            </a:r>
            <a:r>
              <a:t>);</a:t>
            </a:r>
          </a:p>
          <a:p>
            <a:pPr marL="0" indent="0" defTabSz="416052">
              <a:spcBef>
                <a:spcPts val="0"/>
              </a:spcBef>
              <a:buSzTx/>
              <a:buFontTx/>
              <a:buNone/>
              <a:defRPr sz="1820">
                <a:latin typeface="Courier New"/>
                <a:ea typeface="Courier New"/>
                <a:cs typeface="Courier New"/>
                <a:sym typeface="Courier New"/>
              </a:defRPr>
            </a:pPr>
            <a:r>
              <a:t>  dbo.collection(</a:t>
            </a:r>
            <a:r>
              <a:rPr>
                <a:solidFill>
                  <a:srgbClr val="A52A2A"/>
                </a:solidFill>
              </a:rPr>
              <a:t>'</a:t>
            </a:r>
            <a:r>
              <a:rPr b="1">
                <a:solidFill>
                  <a:srgbClr val="A52A2A"/>
                </a:solidFill>
              </a:rPr>
              <a:t>orders</a:t>
            </a:r>
            <a:r>
              <a:rPr>
                <a:solidFill>
                  <a:srgbClr val="A52A2A"/>
                </a:solidFill>
              </a:rPr>
              <a:t>'</a:t>
            </a:r>
            <a:r>
              <a:t>).</a:t>
            </a:r>
            <a:r>
              <a:rPr b="1"/>
              <a:t>aggregate</a:t>
            </a:r>
            <a:r>
              <a:t>([</a:t>
            </a:r>
          </a:p>
          <a:p>
            <a:pPr marL="0" indent="0" defTabSz="416052">
              <a:spcBef>
                <a:spcPts val="0"/>
              </a:spcBef>
              <a:buSzTx/>
              <a:buFontTx/>
              <a:buNone/>
              <a:defRPr b="1" sz="1820">
                <a:latin typeface="Courier New"/>
                <a:ea typeface="Courier New"/>
                <a:cs typeface="Courier New"/>
                <a:sym typeface="Courier New"/>
              </a:defRPr>
            </a:pPr>
            <a:r>
              <a:t>    { $lookup:</a:t>
            </a:r>
          </a:p>
          <a:p>
            <a:pPr marL="0" indent="0" defTabSz="416052">
              <a:spcBef>
                <a:spcPts val="0"/>
              </a:spcBef>
              <a:buSzTx/>
              <a:buFontTx/>
              <a:buNone/>
              <a:defRPr b="1" sz="1820">
                <a:latin typeface="Courier New"/>
                <a:ea typeface="Courier New"/>
                <a:cs typeface="Courier New"/>
                <a:sym typeface="Courier New"/>
              </a:defRPr>
            </a:pPr>
            <a:r>
              <a:t>       {</a:t>
            </a:r>
          </a:p>
          <a:p>
            <a:pPr marL="0" indent="0" defTabSz="416052">
              <a:spcBef>
                <a:spcPts val="0"/>
              </a:spcBef>
              <a:buSzTx/>
              <a:buFontTx/>
              <a:buNone/>
              <a:defRPr b="1" sz="1820">
                <a:latin typeface="Courier New"/>
                <a:ea typeface="Courier New"/>
                <a:cs typeface="Courier New"/>
                <a:sym typeface="Courier New"/>
              </a:defRPr>
            </a:pPr>
            <a:r>
              <a:t>         from: </a:t>
            </a:r>
            <a:r>
              <a:rPr>
                <a:solidFill>
                  <a:srgbClr val="A52A2A"/>
                </a:solidFill>
              </a:rPr>
              <a:t>'products'</a:t>
            </a:r>
            <a:r>
              <a:t>,</a:t>
            </a:r>
          </a:p>
          <a:p>
            <a:pPr marL="0" indent="0" defTabSz="416052">
              <a:spcBef>
                <a:spcPts val="0"/>
              </a:spcBef>
              <a:buSzTx/>
              <a:buFontTx/>
              <a:buNone/>
              <a:defRPr b="1" sz="1820">
                <a:latin typeface="Courier New"/>
                <a:ea typeface="Courier New"/>
                <a:cs typeface="Courier New"/>
                <a:sym typeface="Courier New"/>
              </a:defRPr>
            </a:pPr>
            <a:r>
              <a:t>         localField: </a:t>
            </a:r>
            <a:r>
              <a:rPr>
                <a:solidFill>
                  <a:srgbClr val="A52A2A"/>
                </a:solidFill>
              </a:rPr>
              <a:t>'product_id'</a:t>
            </a:r>
            <a:r>
              <a:t>,</a:t>
            </a:r>
          </a:p>
          <a:p>
            <a:pPr marL="0" indent="0" defTabSz="416052">
              <a:spcBef>
                <a:spcPts val="0"/>
              </a:spcBef>
              <a:buSzTx/>
              <a:buFontTx/>
              <a:buNone/>
              <a:defRPr b="1" sz="1820">
                <a:latin typeface="Courier New"/>
                <a:ea typeface="Courier New"/>
                <a:cs typeface="Courier New"/>
                <a:sym typeface="Courier New"/>
              </a:defRPr>
            </a:pPr>
            <a:r>
              <a:t>         foreignField: </a:t>
            </a:r>
            <a:r>
              <a:rPr>
                <a:solidFill>
                  <a:srgbClr val="A52A2A"/>
                </a:solidFill>
              </a:rPr>
              <a:t>'_id'</a:t>
            </a:r>
            <a:r>
              <a:t>,</a:t>
            </a:r>
          </a:p>
          <a:p>
            <a:pPr marL="0" indent="0" defTabSz="416052">
              <a:spcBef>
                <a:spcPts val="0"/>
              </a:spcBef>
              <a:buSzTx/>
              <a:buFontTx/>
              <a:buNone/>
              <a:defRPr b="1" sz="1820">
                <a:solidFill>
                  <a:srgbClr val="A52A2A"/>
                </a:solidFill>
                <a:latin typeface="Courier New"/>
                <a:ea typeface="Courier New"/>
                <a:cs typeface="Courier New"/>
                <a:sym typeface="Courier New"/>
              </a:defRPr>
            </a:pPr>
            <a:r>
              <a:rPr>
                <a:solidFill>
                  <a:srgbClr val="000000"/>
                </a:solidFill>
              </a:rPr>
              <a:t>         as: </a:t>
            </a:r>
            <a:r>
              <a:t>'orderdetails'</a:t>
            </a:r>
            <a:endParaRPr>
              <a:solidFill>
                <a:srgbClr val="000000"/>
              </a:solidFill>
            </a:endParaRPr>
          </a:p>
          <a:p>
            <a:pPr marL="0" indent="0" defTabSz="416052">
              <a:spcBef>
                <a:spcPts val="0"/>
              </a:spcBef>
              <a:buSzTx/>
              <a:buFontTx/>
              <a:buNone/>
              <a:defRPr b="1" sz="1820">
                <a:latin typeface="Courier New"/>
                <a:ea typeface="Courier New"/>
                <a:cs typeface="Courier New"/>
                <a:sym typeface="Courier New"/>
              </a:defRPr>
            </a:pPr>
            <a:r>
              <a:t>       }</a:t>
            </a:r>
          </a:p>
          <a:p>
            <a:pPr marL="0" indent="0" defTabSz="416052">
              <a:spcBef>
                <a:spcPts val="0"/>
              </a:spcBef>
              <a:buSzTx/>
              <a:buFontTx/>
              <a:buNone/>
              <a:defRPr b="1" sz="1820">
                <a:latin typeface="Courier New"/>
                <a:ea typeface="Courier New"/>
                <a:cs typeface="Courier New"/>
                <a:sym typeface="Courier New"/>
              </a:defRPr>
            </a:pPr>
            <a:r>
              <a:t>     }</a:t>
            </a:r>
          </a:p>
          <a:p>
            <a:pPr marL="0" indent="0" defTabSz="416052">
              <a:spcBef>
                <a:spcPts val="0"/>
              </a:spcBef>
              <a:buSzTx/>
              <a:buFontTx/>
              <a:buNone/>
              <a:defRPr sz="1820">
                <a:latin typeface="Courier New"/>
                <a:ea typeface="Courier New"/>
                <a:cs typeface="Courier New"/>
                <a:sym typeface="Courier New"/>
              </a:defRPr>
            </a:pPr>
            <a:r>
              <a:t>    ]).toArray(</a:t>
            </a:r>
            <a:r>
              <a:rPr>
                <a:solidFill>
                  <a:srgbClr val="0000CD"/>
                </a:solidFill>
              </a:rPr>
              <a:t>function</a:t>
            </a:r>
            <a:r>
              <a:t>(err, res) {</a:t>
            </a:r>
          </a:p>
          <a:p>
            <a:pPr marL="0" indent="0" defTabSz="416052">
              <a:spcBef>
                <a:spcPts val="0"/>
              </a:spcBef>
              <a:buSzTx/>
              <a:buFontTx/>
              <a:buNone/>
              <a:defRPr sz="1820">
                <a:latin typeface="Courier New"/>
                <a:ea typeface="Courier New"/>
                <a:cs typeface="Courier New"/>
                <a:sym typeface="Courier New"/>
              </a:defRPr>
            </a:pPr>
            <a:r>
              <a:t>    </a:t>
            </a:r>
            <a:r>
              <a:rPr>
                <a:solidFill>
                  <a:srgbClr val="0000CD"/>
                </a:solidFill>
              </a:rPr>
              <a:t>if</a:t>
            </a:r>
            <a:r>
              <a:t> (err) </a:t>
            </a:r>
            <a:r>
              <a:rPr>
                <a:solidFill>
                  <a:srgbClr val="0000CD"/>
                </a:solidFill>
              </a:rPr>
              <a:t>throw</a:t>
            </a:r>
            <a:r>
              <a:t> err;</a:t>
            </a:r>
          </a:p>
          <a:p>
            <a:pPr marL="0" indent="0" defTabSz="416052">
              <a:spcBef>
                <a:spcPts val="0"/>
              </a:spcBef>
              <a:buSzTx/>
              <a:buFontTx/>
              <a:buNone/>
              <a:defRPr sz="1820">
                <a:latin typeface="Courier New"/>
                <a:ea typeface="Courier New"/>
                <a:cs typeface="Courier New"/>
                <a:sym typeface="Courier New"/>
              </a:defRPr>
            </a:pPr>
            <a:r>
              <a:t>    console.log(JSON.stringify(res));</a:t>
            </a:r>
          </a:p>
          <a:p>
            <a:pPr marL="0" indent="0" defTabSz="416052">
              <a:spcBef>
                <a:spcPts val="0"/>
              </a:spcBef>
              <a:buSzTx/>
              <a:buFontTx/>
              <a:buNone/>
              <a:defRPr sz="1820">
                <a:latin typeface="Courier New"/>
                <a:ea typeface="Courier New"/>
                <a:cs typeface="Courier New"/>
                <a:sym typeface="Courier New"/>
              </a:defRPr>
            </a:pPr>
            <a:r>
              <a:t>    db.close();</a:t>
            </a:r>
          </a:p>
          <a:p>
            <a:pPr marL="0" indent="0" defTabSz="416052">
              <a:spcBef>
                <a:spcPts val="0"/>
              </a:spcBef>
              <a:buSzTx/>
              <a:buFontTx/>
              <a:buNone/>
              <a:defRPr sz="1820">
                <a:latin typeface="Courier New"/>
                <a:ea typeface="Courier New"/>
                <a:cs typeface="Courier New"/>
                <a:sym typeface="Courier New"/>
              </a:defRPr>
            </a:pPr>
            <a:r>
              <a:t>  });</a:t>
            </a:r>
          </a:p>
          <a:p>
            <a:pPr marL="0" indent="0" defTabSz="416052">
              <a:spcBef>
                <a:spcPts val="0"/>
              </a:spcBef>
              <a:buSzTx/>
              <a:buFontTx/>
              <a:buNone/>
              <a:defRPr sz="182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he Scalability"/>
          <p:cNvSpPr txBox="1"/>
          <p:nvPr>
            <p:ph type="title"/>
          </p:nvPr>
        </p:nvSpPr>
        <p:spPr>
          <a:prstGeom prst="rect">
            <a:avLst/>
          </a:prstGeom>
        </p:spPr>
        <p:txBody>
          <a:bodyPr/>
          <a:lstStyle>
            <a:lvl1pPr>
              <a:defRPr b="1"/>
            </a:lvl1pPr>
          </a:lstStyle>
          <a:p>
            <a:pPr>
              <a:defRPr b="0"/>
            </a:pPr>
            <a:r>
              <a:rPr b="1"/>
              <a:t>The Scalability</a:t>
            </a:r>
          </a:p>
        </p:txBody>
      </p:sp>
      <p:sp>
        <p:nvSpPr>
          <p:cNvPr id="132" name="In most situations, SQL databases are vertically scalable, which means that you can increase the load on a single server by increasing things like CPU, RAM or SSD.…"/>
          <p:cNvSpPr txBox="1"/>
          <p:nvPr>
            <p:ph type="body" idx="1"/>
          </p:nvPr>
        </p:nvSpPr>
        <p:spPr>
          <a:prstGeom prst="rect">
            <a:avLst/>
          </a:prstGeom>
        </p:spPr>
        <p:txBody>
          <a:bodyPr/>
          <a:lstStyle/>
          <a:p>
            <a:pPr marL="0" indent="0" defTabSz="425195">
              <a:spcBef>
                <a:spcPts val="0"/>
              </a:spcBef>
              <a:buSzTx/>
              <a:buFontTx/>
              <a:buNone/>
              <a:defRPr sz="1953">
                <a:latin typeface="+mj-lt"/>
                <a:ea typeface="+mj-ea"/>
                <a:cs typeface="+mj-cs"/>
                <a:sym typeface="Helvetica"/>
              </a:defRPr>
            </a:pPr>
            <a:br>
              <a:rPr b="1"/>
            </a:br>
            <a:r>
              <a:t>In most situations, </a:t>
            </a:r>
            <a:r>
              <a:rPr b="1"/>
              <a:t>SQL databases are vertically scalable</a:t>
            </a:r>
            <a:r>
              <a:t>, which means that you can increase the load on a single server by increasing things like CPU, RAM or SSD. </a:t>
            </a:r>
          </a:p>
          <a:p>
            <a:pPr marL="0" indent="0" defTabSz="425195">
              <a:spcBef>
                <a:spcPts val="0"/>
              </a:spcBef>
              <a:buSzTx/>
              <a:buFontTx/>
              <a:buNone/>
              <a:defRPr sz="1953">
                <a:latin typeface="+mj-lt"/>
                <a:ea typeface="+mj-ea"/>
                <a:cs typeface="+mj-cs"/>
                <a:sym typeface="Helvetica"/>
              </a:defRPr>
            </a:pPr>
          </a:p>
          <a:p>
            <a:pPr marL="0" indent="0" defTabSz="425195">
              <a:spcBef>
                <a:spcPts val="0"/>
              </a:spcBef>
              <a:buSzTx/>
              <a:buFontTx/>
              <a:buNone/>
              <a:defRPr sz="1953">
                <a:latin typeface="+mj-lt"/>
                <a:ea typeface="+mj-ea"/>
                <a:cs typeface="+mj-cs"/>
                <a:sym typeface="Helvetica"/>
              </a:defRPr>
            </a:pPr>
            <a:r>
              <a:rPr b="1"/>
              <a:t>NoSQL databases</a:t>
            </a:r>
            <a:r>
              <a:t>, on the other hand, </a:t>
            </a:r>
            <a:r>
              <a:rPr b="1"/>
              <a:t>are horizontally scalable</a:t>
            </a:r>
            <a:r>
              <a:t>. This means that you handle more traffic by sharding, or adding more servers in your NoSQL database. </a:t>
            </a:r>
          </a:p>
          <a:p>
            <a:pPr marL="0" indent="0" defTabSz="425195">
              <a:spcBef>
                <a:spcPts val="0"/>
              </a:spcBef>
              <a:buSzTx/>
              <a:buFontTx/>
              <a:buNone/>
              <a:defRPr sz="1953">
                <a:latin typeface="+mj-lt"/>
                <a:ea typeface="+mj-ea"/>
                <a:cs typeface="+mj-cs"/>
                <a:sym typeface="Helvetica"/>
              </a:defRPr>
            </a:pPr>
          </a:p>
          <a:p>
            <a:pPr marL="0" indent="0" defTabSz="425195">
              <a:spcBef>
                <a:spcPts val="0"/>
              </a:spcBef>
              <a:buSzTx/>
              <a:buFontTx/>
              <a:buNone/>
              <a:defRPr sz="1953">
                <a:latin typeface="+mj-lt"/>
                <a:ea typeface="+mj-ea"/>
                <a:cs typeface="+mj-cs"/>
                <a:sym typeface="Helvetica"/>
              </a:defRPr>
            </a:pPr>
            <a:r>
              <a:t>It’s like </a:t>
            </a:r>
            <a:r>
              <a:rPr b="1"/>
              <a:t>adding more floors to the same building</a:t>
            </a:r>
            <a:r>
              <a:t> versus </a:t>
            </a:r>
            <a:r>
              <a:rPr b="1"/>
              <a:t>adding more buildings to the neighborhood</a:t>
            </a:r>
            <a:r>
              <a:t>. </a:t>
            </a:r>
          </a:p>
          <a:p>
            <a:pPr marL="0" indent="0" defTabSz="425195">
              <a:spcBef>
                <a:spcPts val="0"/>
              </a:spcBef>
              <a:buSzTx/>
              <a:buFontTx/>
              <a:buNone/>
              <a:defRPr sz="1953">
                <a:latin typeface="+mj-lt"/>
                <a:ea typeface="+mj-ea"/>
                <a:cs typeface="+mj-cs"/>
                <a:sym typeface="Helvetica"/>
              </a:defRPr>
            </a:pPr>
          </a:p>
          <a:p>
            <a:pPr marL="0" indent="0" defTabSz="425195">
              <a:spcBef>
                <a:spcPts val="0"/>
              </a:spcBef>
              <a:buSzTx/>
              <a:buFontTx/>
              <a:buNone/>
              <a:defRPr sz="1953">
                <a:latin typeface="+mj-lt"/>
                <a:ea typeface="+mj-ea"/>
                <a:cs typeface="+mj-cs"/>
                <a:sym typeface="Helvetica"/>
              </a:defRPr>
            </a:pPr>
            <a:r>
              <a:t>The latter can ultimately become larger and more powerful, making NoSQL databases the preferred choice for large or ever-changing data sets.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he Structure"/>
          <p:cNvSpPr txBox="1"/>
          <p:nvPr>
            <p:ph type="title"/>
          </p:nvPr>
        </p:nvSpPr>
        <p:spPr>
          <a:prstGeom prst="rect">
            <a:avLst/>
          </a:prstGeom>
        </p:spPr>
        <p:txBody>
          <a:bodyPr/>
          <a:lstStyle>
            <a:lvl1pPr>
              <a:defRPr b="1"/>
            </a:lvl1pPr>
          </a:lstStyle>
          <a:p>
            <a:pPr>
              <a:defRPr b="0"/>
            </a:pPr>
            <a:r>
              <a:rPr b="1"/>
              <a:t>The Structure</a:t>
            </a:r>
          </a:p>
        </p:txBody>
      </p:sp>
      <p:sp>
        <p:nvSpPr>
          <p:cNvPr id="135" name="SQL databases are table-based, while NoSQL databases are either document-based, key-value pairs, graph databases or wide-column stores."/>
          <p:cNvSpPr txBox="1"/>
          <p:nvPr>
            <p:ph type="body" sz="quarter" idx="1"/>
          </p:nvPr>
        </p:nvSpPr>
        <p:spPr>
          <a:xfrm>
            <a:off x="457200" y="1358900"/>
            <a:ext cx="8103692" cy="1232149"/>
          </a:xfrm>
          <a:prstGeom prst="rect">
            <a:avLst/>
          </a:prstGeom>
        </p:spPr>
        <p:txBody>
          <a:bodyPr/>
          <a:lstStyle/>
          <a:p>
            <a:pPr marL="0" indent="0" defTabSz="457200">
              <a:spcBef>
                <a:spcPts val="0"/>
              </a:spcBef>
              <a:buSzTx/>
              <a:buFontTx/>
              <a:buNone/>
              <a:defRPr sz="2100">
                <a:latin typeface="+mj-lt"/>
                <a:ea typeface="+mj-ea"/>
                <a:cs typeface="+mj-cs"/>
                <a:sym typeface="Helvetica"/>
              </a:defRPr>
            </a:pPr>
            <a:r>
              <a:rPr b="1"/>
              <a:t>SQL databases </a:t>
            </a:r>
            <a:r>
              <a:t>are</a:t>
            </a:r>
            <a:r>
              <a:rPr b="1"/>
              <a:t> table-based</a:t>
            </a:r>
            <a:r>
              <a:t>, while </a:t>
            </a:r>
            <a:r>
              <a:rPr b="1"/>
              <a:t>NoSQL databases </a:t>
            </a:r>
            <a:r>
              <a:t>are</a:t>
            </a:r>
            <a:r>
              <a:rPr b="1"/>
              <a:t> either document-based, key-value pairs, graph databases or wide-column stores</a:t>
            </a:r>
            <a:r>
              <a:t>.</a:t>
            </a:r>
          </a:p>
        </p:txBody>
      </p:sp>
      <p:pic>
        <p:nvPicPr>
          <p:cNvPr id="136" name="5_things_you_must_consider_before_nosql1.jpg" descr="5_things_you_must_consider_before_nosql1.jpg"/>
          <p:cNvPicPr>
            <a:picLocks noChangeAspect="1"/>
          </p:cNvPicPr>
          <p:nvPr/>
        </p:nvPicPr>
        <p:blipFill>
          <a:blip r:embed="rId2">
            <a:extLst/>
          </a:blip>
          <a:stretch>
            <a:fillRect/>
          </a:stretch>
        </p:blipFill>
        <p:spPr>
          <a:xfrm>
            <a:off x="546100" y="2675834"/>
            <a:ext cx="7629812" cy="371538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Examples of NoSQL"/>
          <p:cNvSpPr txBox="1"/>
          <p:nvPr>
            <p:ph type="title"/>
          </p:nvPr>
        </p:nvSpPr>
        <p:spPr>
          <a:prstGeom prst="rect">
            <a:avLst/>
          </a:prstGeom>
        </p:spPr>
        <p:txBody>
          <a:bodyPr/>
          <a:lstStyle/>
          <a:p>
            <a:pPr/>
            <a:r>
              <a:t>Examples of NoSQL</a:t>
            </a:r>
          </a:p>
        </p:txBody>
      </p:sp>
      <p:pic>
        <p:nvPicPr>
          <p:cNvPr id="139" name="What-is-NoSQL1.jpeg" descr="What-is-NoSQL1.jpeg"/>
          <p:cNvPicPr>
            <a:picLocks noChangeAspect="1"/>
          </p:cNvPicPr>
          <p:nvPr/>
        </p:nvPicPr>
        <p:blipFill>
          <a:blip r:embed="rId2">
            <a:extLst/>
          </a:blip>
          <a:stretch>
            <a:fillRect/>
          </a:stretch>
        </p:blipFill>
        <p:spPr>
          <a:xfrm>
            <a:off x="1301750" y="1574800"/>
            <a:ext cx="6894843" cy="470346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