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notesMasterIdLst>
    <p:notesMasterId r:id="rId30"/>
  </p:notesMasterIdLst>
  <p:handoutMasterIdLst>
    <p:handoutMasterId r:id="rId31"/>
  </p:handoutMasterIdLst>
  <p:sldIdLst>
    <p:sldId id="340" r:id="rId2"/>
    <p:sldId id="339" r:id="rId3"/>
    <p:sldId id="267" r:id="rId4"/>
    <p:sldId id="300" r:id="rId5"/>
    <p:sldId id="308" r:id="rId6"/>
    <p:sldId id="272" r:id="rId7"/>
    <p:sldId id="275" r:id="rId8"/>
    <p:sldId id="319" r:id="rId9"/>
    <p:sldId id="277" r:id="rId10"/>
    <p:sldId id="331" r:id="rId11"/>
    <p:sldId id="284" r:id="rId12"/>
    <p:sldId id="301" r:id="rId13"/>
    <p:sldId id="302" r:id="rId14"/>
    <p:sldId id="298" r:id="rId15"/>
    <p:sldId id="270" r:id="rId16"/>
    <p:sldId id="311" r:id="rId17"/>
    <p:sldId id="313" r:id="rId18"/>
    <p:sldId id="296" r:id="rId19"/>
    <p:sldId id="317" r:id="rId20"/>
    <p:sldId id="297" r:id="rId21"/>
    <p:sldId id="348" r:id="rId22"/>
    <p:sldId id="290" r:id="rId23"/>
    <p:sldId id="292" r:id="rId24"/>
    <p:sldId id="293" r:id="rId25"/>
    <p:sldId id="346" r:id="rId26"/>
    <p:sldId id="307" r:id="rId27"/>
    <p:sldId id="345" r:id="rId28"/>
    <p:sldId id="3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9" autoAdjust="0"/>
    <p:restoredTop sz="94692" autoAdjust="0"/>
  </p:normalViewPr>
  <p:slideViewPr>
    <p:cSldViewPr>
      <p:cViewPr>
        <p:scale>
          <a:sx n="90" d="100"/>
          <a:sy n="90" d="100"/>
        </p:scale>
        <p:origin x="4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sfiddle.net/spietrek/04y3zwo8/3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 dirty="0"/>
              <a:t>Page </a:t>
            </a:r>
            <a:r>
              <a:rPr lang="en-US" dirty="0" smtClean="0"/>
              <a:t>Applications 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268540" y="2704852"/>
            <a:ext cx="6681851" cy="291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867219" y="2667000"/>
            <a:ext cx="736325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753589" y="274320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12070" y="373856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8888682" y="378395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7018497" y="376682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5163979" y="379476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31814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1476962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861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Gulp</a:t>
            </a:r>
          </a:p>
          <a:p>
            <a:r>
              <a:rPr lang="en-US" dirty="0" smtClean="0"/>
              <a:t>Modular Bundler: webpack</a:t>
            </a:r>
          </a:p>
          <a:p>
            <a:r>
              <a:rPr lang="en-US" dirty="0" smtClean="0"/>
              <a:t>Package Manager: npm, Bower</a:t>
            </a:r>
          </a:p>
          <a:p>
            <a:r>
              <a:rPr lang="en-US" dirty="0" smtClean="0"/>
              <a:t>Source control: Git, GitHub, Bitbucket, Visual Studio Online</a:t>
            </a:r>
          </a:p>
          <a:p>
            <a:r>
              <a:rPr lang="en-US" dirty="0" smtClean="0"/>
              <a:t>Testing: Karma, Mocha, Jasmine, PhantomJS</a:t>
            </a:r>
          </a:p>
          <a:p>
            <a:r>
              <a:rPr lang="en-US" dirty="0" smtClean="0"/>
              <a:t>Other tools: Node.js, Fiddler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Directives, directives, directives &gt; get Ready for Angular 2</a:t>
            </a:r>
          </a:p>
          <a:p>
            <a:pPr lvl="1"/>
            <a:r>
              <a:rPr lang="en-US" dirty="0" smtClean="0"/>
              <a:t>Avoid ng-include</a:t>
            </a:r>
          </a:p>
          <a:p>
            <a:pPr lvl="1"/>
            <a:r>
              <a:rPr lang="en-US" dirty="0" smtClean="0"/>
              <a:t>Can include their own controllers which reference services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smtClean="0"/>
              <a:t>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8078137"/>
              </p:ext>
            </p:extLst>
          </p:nvPr>
        </p:nvGraphicFramePr>
        <p:xfrm>
          <a:off x="915026" y="1828800"/>
          <a:ext cx="10363200" cy="463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30261"/>
                <a:gridCol w="6232939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459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62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8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30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99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12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20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Frameworks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"Framework</a:t>
                      </a:r>
                      <a:r>
                        <a:rPr lang="en-US" sz="1600" baseline="0" dirty="0" smtClean="0"/>
                        <a:t> of the week"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Filters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Tools, Lifecycle Management, 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1011</Words>
  <Application>Microsoft Macintosh PowerPoint</Application>
  <PresentationFormat>Widescreen</PresentationFormat>
  <Paragraphs>221</Paragraphs>
  <Slides>28</Slides>
  <Notes>3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Schoolbook</vt:lpstr>
      <vt:lpstr>Effra</vt:lpstr>
      <vt:lpstr>Effra Light</vt:lpstr>
      <vt:lpstr>Segoe Pro Light</vt:lpstr>
      <vt:lpstr>Segoe UI</vt:lpstr>
      <vt:lpstr>Tw Cen MT</vt:lpstr>
      <vt:lpstr>Droplet</vt:lpstr>
      <vt:lpstr>Building SharePoint Single Page Applications using AngularJS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Implementation of MV* in AngularJS</vt:lpstr>
      <vt:lpstr>AngularJS Demo  https://jsfiddle.net/spietrek/04y3zwo8/3/</vt:lpstr>
      <vt:lpstr>Tools and Data Access</vt:lpstr>
      <vt:lpstr>Tools and Lifecycle Management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APPENDIX</vt:lpstr>
      <vt:lpstr>AngularJS Filters</vt:lpstr>
      <vt:lpstr>AngularJS Providers</vt:lpstr>
      <vt:lpstr>AngularJS Directives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2015-10-19T18:17:32Z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