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Oxygen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Fira Mono"/>
      <p:regular r:id="rId42"/>
      <p:bold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F114D3E-FAA1-4642-9B28-0EE124025211}">
  <a:tblStyle styleId="{CF114D3E-FAA1-4642-9B28-0EE1240252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FiraMon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43" Type="http://schemas.openxmlformats.org/officeDocument/2006/relationships/font" Target="fonts/FiraMono-bold.fntdata"/><Relationship Id="rId24" Type="http://schemas.openxmlformats.org/officeDocument/2006/relationships/slide" Target="slides/slide19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xygen-bold.fntdata"/><Relationship Id="rId14" Type="http://schemas.openxmlformats.org/officeDocument/2006/relationships/slide" Target="slides/slide9.xml"/><Relationship Id="rId36" Type="http://schemas.openxmlformats.org/officeDocument/2006/relationships/font" Target="fonts/Oxygen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20232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reactjs/react-redux" TargetMode="External"/><Relationship Id="rId4" Type="http://schemas.openxmlformats.org/officeDocument/2006/relationships/hyperlink" Target="https://reacttraining.com/react-router/core/api/withRouter" TargetMode="External"/><Relationship Id="rId5" Type="http://schemas.openxmlformats.org/officeDocument/2006/relationships/hyperlink" Target="https://github.com/airbnb/react-with-styles" TargetMode="External"/><Relationship Id="rId6" Type="http://schemas.openxmlformats.org/officeDocument/2006/relationships/hyperlink" Target="https://github.com/acdlite/recompos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actcommunity.org/react-transition-group/" TargetMode="External"/><Relationship Id="rId4" Type="http://schemas.openxmlformats.org/officeDocument/2006/relationships/hyperlink" Target="https://github.com/chenglou/react-motion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dmiller9911/meetup-react-lifecycle" TargetMode="External"/><Relationship Id="rId4" Type="http://schemas.openxmlformats.org/officeDocument/2006/relationships/hyperlink" Target="https://reactjs.org/docs/react-component.html#the-component-lifecycle" TargetMode="External"/><Relationship Id="rId11" Type="http://schemas.openxmlformats.org/officeDocument/2006/relationships/hyperlink" Target="https://github.com/facebook/react/tree/master/packages/react-call-return" TargetMode="External"/><Relationship Id="rId10" Type="http://schemas.openxmlformats.org/officeDocument/2006/relationships/hyperlink" Target="https://github.com/chenglou/react-motion" TargetMode="External"/><Relationship Id="rId9" Type="http://schemas.openxmlformats.org/officeDocument/2006/relationships/hyperlink" Target="https://reactcommunity.org/react-transition-group/" TargetMode="External"/><Relationship Id="rId5" Type="http://schemas.openxmlformats.org/officeDocument/2006/relationships/hyperlink" Target="https://github.com/reactjs/react-redux" TargetMode="External"/><Relationship Id="rId6" Type="http://schemas.openxmlformats.org/officeDocument/2006/relationships/hyperlink" Target="https://reacttraining.com/react-router/core/api/withRouter" TargetMode="External"/><Relationship Id="rId7" Type="http://schemas.openxmlformats.org/officeDocument/2006/relationships/hyperlink" Target="https://github.com/airbnb/react-with-styles" TargetMode="External"/><Relationship Id="rId8" Type="http://schemas.openxmlformats.org/officeDocument/2006/relationships/hyperlink" Target="https://github.com/acdlite/recompo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doug@dougmiller.io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github.com/dmiller9911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3626057" y="0"/>
            <a:ext cx="7571875" cy="75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type="ctrTitle"/>
          </p:nvPr>
        </p:nvSpPr>
        <p:spPr>
          <a:xfrm>
            <a:off x="708900" y="961475"/>
            <a:ext cx="7726200" cy="24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React Lifecycle and Composition</a:t>
            </a:r>
            <a:endParaRPr b="1" sz="4800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85250" y="4433450"/>
            <a:ext cx="4326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Doug Miller</a:t>
            </a:r>
            <a:endParaRPr sz="16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Sr. </a:t>
            </a: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Software Engineer @ </a:t>
            </a: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C</a:t>
            </a: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itrix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3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componentWillReceiveProps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 sz="2400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nextProps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2400">
              <a:solidFill>
                <a:srgbClr val="61DAF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911825"/>
            <a:ext cx="8520600" cy="13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Not called during initial render.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Called even if props do not change.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Useful for comparing current props (</a:t>
            </a:r>
            <a:r>
              <a:rPr lang="en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this.props</a:t>
            </a: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) to </a:t>
            </a:r>
            <a:r>
              <a:rPr lang="en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nextProps</a:t>
            </a: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to update state.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6" name="Shape 136"/>
          <p:cNvSpPr txBox="1"/>
          <p:nvPr>
            <p:ph type="title"/>
          </p:nvPr>
        </p:nvSpPr>
        <p:spPr>
          <a:xfrm>
            <a:off x="311700" y="243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shouldComponentUpdate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 sz="2400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nextProps</a:t>
            </a:r>
            <a:r>
              <a:rPr lang="en" sz="24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r>
              <a:rPr lang="en" sz="2400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 nextState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>
              <a:solidFill>
                <a:srgbClr val="61DAF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3005875"/>
            <a:ext cx="85206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Not called during initial render or when </a:t>
            </a:r>
            <a:r>
              <a:rPr lang="en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forceUpdate</a:t>
            </a: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is used.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Returning </a:t>
            </a:r>
            <a:r>
              <a:rPr lang="en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false</a:t>
            </a: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will prevent </a:t>
            </a:r>
            <a:r>
              <a:rPr lang="en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componentWillUpdate</a:t>
            </a: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, </a:t>
            </a:r>
            <a:r>
              <a:rPr lang="en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render</a:t>
            </a: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, and </a:t>
            </a:r>
            <a:r>
              <a:rPr lang="en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componentDidUpdate</a:t>
            </a: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from being called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React.PureComponent</a:t>
            </a: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implements this with a shallow prop and state comparison.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componentWillUpdate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 sz="2400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nextProps</a:t>
            </a:r>
            <a:r>
              <a:rPr lang="en" sz="24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r>
              <a:rPr lang="en" sz="2400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 nextState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2400">
              <a:solidFill>
                <a:srgbClr val="61DAF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911825"/>
            <a:ext cx="85206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Not called on initial render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Called right before render.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Cannot update state and should avoid causing an additional render.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44" name="Shape 144"/>
          <p:cNvSpPr txBox="1"/>
          <p:nvPr>
            <p:ph type="title"/>
          </p:nvPr>
        </p:nvSpPr>
        <p:spPr>
          <a:xfrm>
            <a:off x="311700" y="204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render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 - </a:t>
            </a:r>
            <a:r>
              <a:rPr lang="en" sz="2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same as mounting phase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3188825"/>
            <a:ext cx="85206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Not called for initial render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Called immediately after render.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Good place to interact with the DOM.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Be careful with state updates. To avoid loops compare current props/state to previous props/state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46" name="Shape 146"/>
          <p:cNvSpPr txBox="1"/>
          <p:nvPr>
            <p:ph type="title"/>
          </p:nvPr>
        </p:nvSpPr>
        <p:spPr>
          <a:xfrm>
            <a:off x="311700" y="261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componentDidUpdate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 sz="2400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prevProps</a:t>
            </a:r>
            <a:r>
              <a:rPr lang="en" sz="2400">
                <a:solidFill>
                  <a:schemeClr val="lt1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r>
              <a:rPr lang="en" sz="2400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 prevState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2400">
              <a:solidFill>
                <a:srgbClr val="61DAF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Unmounting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Unmounting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57" name="Shape 157"/>
          <p:cNvSpPr txBox="1"/>
          <p:nvPr>
            <p:ph type="title"/>
          </p:nvPr>
        </p:nvSpPr>
        <p:spPr>
          <a:xfrm>
            <a:off x="311700" y="1181100"/>
            <a:ext cx="85206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componentWillUnmount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</a:t>
            </a:r>
            <a:endParaRPr sz="2400">
              <a:solidFill>
                <a:srgbClr val="B77FD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640368"/>
            <a:ext cx="85206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Called right before component is unmounted.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Used for clean up.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725175"/>
            <a:ext cx="8520600" cy="28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Catches errors during render, constructors, and lifecycles in tree below.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Do not catch errors within itself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Must call setState in this method to trigger a rerender.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Unmounts tree before calling componentDidCatch.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4" name="Shape 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Errors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componentDidCatch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(error, info)</a:t>
            </a:r>
            <a:endParaRPr sz="2400">
              <a:solidFill>
                <a:srgbClr val="B77FD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Lifecycle Tips, Tricks, and Best Practices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The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constructor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</a:t>
            </a: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 and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componentWillMount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 </a:t>
            </a: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methods can usually be avoided by using class properties instead.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Do NOT do async things or add listeners inside of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componentWillMount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</a:t>
            </a: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.  Use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componentDidMount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</a:t>
            </a: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 instead.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render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</a:t>
            </a: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 gets gets called a ton.  Try to keep it pretty lightweight. (avoid sorting large lists, etc).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Always cancel any listeners, timeouts, intervals, fetch requests, etc in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componentWillUnmount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().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Shape 176"/>
          <p:cNvGraphicFramePr/>
          <p:nvPr/>
        </p:nvGraphicFramePr>
        <p:xfrm>
          <a:off x="396050" y="3996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{CF114D3E-FAA1-4642-9B28-0EE124025211}</a:tableStyleId>
              </a:tblPr>
              <a:tblGrid>
                <a:gridCol w="3063000"/>
                <a:gridCol w="2260975"/>
                <a:gridCol w="1619225"/>
                <a:gridCol w="1218200"/>
              </a:tblGrid>
              <a:tr h="34605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DDDDD"/>
                          </a:solidFill>
                        </a:rPr>
                        <a:t>method</a:t>
                      </a:r>
                      <a:endParaRPr>
                        <a:solidFill>
                          <a:srgbClr val="DDDDDD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DDDDD"/>
                          </a:solidFill>
                        </a:rPr>
                        <a:t>phase</a:t>
                      </a:r>
                      <a:endParaRPr>
                        <a:solidFill>
                          <a:srgbClr val="DDDDDD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DDDDD"/>
                          </a:solidFill>
                        </a:rPr>
                        <a:t>setState?</a:t>
                      </a:r>
                      <a:endParaRPr>
                        <a:solidFill>
                          <a:srgbClr val="DDDDDD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DDDDDD"/>
                          </a:solidFill>
                        </a:rPr>
                        <a:t>SSR*</a:t>
                      </a:r>
                      <a:endParaRPr>
                        <a:solidFill>
                          <a:srgbClr val="DDDDDD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7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constructor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mounting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416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componentWillMount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mounting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76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render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mounting, updating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26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componentDidMount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mounting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✔</a:t>
                      </a:r>
                      <a:endParaRPr>
                        <a:solidFill>
                          <a:srgbClr val="6AA84F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26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componentWillReceiveProps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26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shouldComponentUpdate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26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componentWillUpdate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26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componentDidUpdate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26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componentWillUnmount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unmounting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❌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26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componentDidCatch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✔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5815200" y="4740000"/>
            <a:ext cx="3328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*</a:t>
            </a:r>
            <a:r>
              <a:rPr i="1" lang="en" sz="12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SSR: Server Side Rendering</a:t>
            </a:r>
            <a:endParaRPr i="1" sz="12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1422413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Composition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220050" y="2638388"/>
            <a:ext cx="2255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Proxy Components</a:t>
            </a:r>
            <a:endParaRPr sz="24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3048000" y="2678438"/>
            <a:ext cx="30480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Higher-Order Components (HOC)</a:t>
            </a:r>
            <a:endParaRPr sz="24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6668850" y="2638388"/>
            <a:ext cx="22551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Render Callbacks</a:t>
            </a:r>
            <a:endParaRPr sz="24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Proxy Components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function</a:t>
            </a:r>
            <a:r>
              <a:rPr lang="en" sz="16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Button</a:t>
            </a:r>
            <a:r>
              <a:rPr lang="en" sz="16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 sz="1600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props</a:t>
            </a:r>
            <a:r>
              <a:rPr lang="en" sz="16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 {</a:t>
            </a:r>
            <a:endParaRPr sz="1600"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return</a:t>
            </a:r>
            <a:r>
              <a:rPr lang="en" sz="16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&lt;button</a:t>
            </a:r>
            <a:r>
              <a:rPr lang="en" sz="16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85A300"/>
                </a:solidFill>
                <a:latin typeface="Fira Mono"/>
                <a:ea typeface="Fira Mono"/>
                <a:cs typeface="Fira Mono"/>
                <a:sym typeface="Fira Mono"/>
              </a:rPr>
              <a:t>type</a:t>
            </a:r>
            <a:r>
              <a:rPr lang="en" sz="16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'button'</a:t>
            </a:r>
            <a:r>
              <a:rPr lang="en" sz="16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{...props} </a:t>
            </a:r>
            <a:r>
              <a:rPr lang="en" sz="1600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/&gt;</a:t>
            </a:r>
            <a:r>
              <a:rPr lang="en" sz="16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600"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1600"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311650" y="2404300"/>
            <a:ext cx="85206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Advantages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Prevent the need to repeat props.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Cut down on errors due to sharing common props.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Disadvantages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Specific to lower-level component.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18025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Higher-Order Components (HOC)</a:t>
            </a:r>
            <a:endParaRPr sz="3200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98" name="Shape 198"/>
          <p:cNvSpPr txBox="1"/>
          <p:nvPr/>
        </p:nvSpPr>
        <p:spPr>
          <a:xfrm>
            <a:off x="1764625" y="2518625"/>
            <a:ext cx="56148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A function that takes a component and returns a function/component.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Component Lifecycle</a:t>
            </a:r>
            <a:endParaRPr sz="1400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-5500768" y="0"/>
            <a:ext cx="7571875" cy="75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18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Higher-Order Function: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354375"/>
            <a:ext cx="8520600" cy="13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Before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greet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= 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greeting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name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console.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log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`${greeting}, ${name}`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greet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'Hello'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'Doug'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r>
              <a:rPr lang="en">
                <a:solidFill>
                  <a:srgbClr val="767676"/>
                </a:solidFill>
                <a:latin typeface="Fira Mono"/>
                <a:ea typeface="Fira Mono"/>
                <a:cs typeface="Fira Mono"/>
                <a:sym typeface="Fira Mono"/>
              </a:rPr>
              <a:t>// Hello, Doug</a:t>
            </a:r>
            <a:endParaRPr>
              <a:solidFill>
                <a:srgbClr val="76767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greet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'Howdy'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'Doug'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r>
              <a:rPr lang="en">
                <a:solidFill>
                  <a:srgbClr val="767676"/>
                </a:solidFill>
                <a:latin typeface="Fira Mono"/>
                <a:ea typeface="Fira Mono"/>
                <a:cs typeface="Fira Mono"/>
                <a:sym typeface="Fira Mono"/>
              </a:rPr>
              <a:t>// Howdy, Doug</a:t>
            </a:r>
            <a:endParaRPr>
              <a:solidFill>
                <a:srgbClr val="76767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311600" y="3005900"/>
            <a:ext cx="8520600" cy="1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After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greet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=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greeting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name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console.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log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`${greeting}, ${name}`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sayHello =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greet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'Hello'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sayHowdy =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greet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'Howdy'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sayHello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'Doug'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r>
              <a:rPr lang="en">
                <a:solidFill>
                  <a:srgbClr val="767676"/>
                </a:solidFill>
                <a:latin typeface="Fira Mono"/>
                <a:ea typeface="Fira Mono"/>
                <a:cs typeface="Fira Mono"/>
                <a:sym typeface="Fira Mono"/>
              </a:rPr>
              <a:t>// Hello, Doug</a:t>
            </a:r>
            <a:endParaRPr>
              <a:solidFill>
                <a:srgbClr val="76767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sayHowdy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'Doug'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 </a:t>
            </a:r>
            <a:r>
              <a:rPr lang="en">
                <a:solidFill>
                  <a:srgbClr val="767676"/>
                </a:solidFill>
                <a:latin typeface="Fira Mono"/>
                <a:ea typeface="Fira Mono"/>
                <a:cs typeface="Fira Mono"/>
                <a:sym typeface="Fira Mono"/>
              </a:rPr>
              <a:t>// Howdy, Doug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06" name="Shape 206"/>
          <p:cNvSpPr txBox="1"/>
          <p:nvPr/>
        </p:nvSpPr>
        <p:spPr>
          <a:xfrm>
            <a:off x="311650" y="760000"/>
            <a:ext cx="85206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A function that takes a function as an argument or returns a function as a result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/>
        </p:nvSpPr>
        <p:spPr>
          <a:xfrm>
            <a:off x="120325" y="757050"/>
            <a:ext cx="8963400" cy="4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withGreeting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=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greeting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Component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props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(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&lt;Component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{...props} </a:t>
            </a:r>
            <a:r>
              <a:rPr lang="en">
                <a:solidFill>
                  <a:srgbClr val="85A300"/>
                </a:solidFill>
                <a:latin typeface="Fira Mono"/>
                <a:ea typeface="Fira Mono"/>
                <a:cs typeface="Fira Mono"/>
                <a:sym typeface="Fira Mono"/>
              </a:rPr>
              <a:t>greeting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={greeting}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/&gt;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withHello =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withGreeting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'Hello'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Greet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= ({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greeting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name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})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&lt;span&gt;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{greeting}, {name}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&lt;/span&gt;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BoldGreet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= ({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greeting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name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})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&lt;span&gt;&lt;b&gt;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{greeting}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&lt;/b&gt;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, {name}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&lt;/span&gt;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Hello =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withHello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(Greet);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HelloBold =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withHello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(BoldGreet);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greet =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&lt;Hello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85A300"/>
                </a:solidFill>
                <a:latin typeface="Fira Mono"/>
                <a:ea typeface="Fira Mono"/>
                <a:cs typeface="Fira Mono"/>
                <a:sym typeface="Fira Mono"/>
              </a:rPr>
              <a:t>name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'Doug'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/&gt;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; </a:t>
            </a:r>
            <a:r>
              <a:rPr lang="en">
                <a:solidFill>
                  <a:srgbClr val="767676"/>
                </a:solidFill>
                <a:latin typeface="Fira Mono"/>
                <a:ea typeface="Fira Mono"/>
                <a:cs typeface="Fira Mono"/>
                <a:sym typeface="Fira Mono"/>
              </a:rPr>
              <a:t>// &lt;span&gt;Hello, Doug&lt;/span&gt;</a:t>
            </a:r>
            <a:endParaRPr>
              <a:solidFill>
                <a:srgbClr val="767676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greetBold =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&lt;HelloBold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85A300"/>
                </a:solidFill>
                <a:latin typeface="Fira Mono"/>
                <a:ea typeface="Fira Mono"/>
                <a:cs typeface="Fira Mono"/>
                <a:sym typeface="Fira Mono"/>
              </a:rPr>
              <a:t>name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'Doug'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/&gt;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;</a:t>
            </a:r>
            <a:r>
              <a:rPr lang="en">
                <a:solidFill>
                  <a:srgbClr val="767676"/>
                </a:solidFill>
                <a:latin typeface="Fira Mono"/>
                <a:ea typeface="Fira Mono"/>
                <a:cs typeface="Fira Mono"/>
                <a:sym typeface="Fira Mono"/>
              </a:rPr>
              <a:t>//&lt;span&gt;&lt;b&gt;Hello&lt;/b&gt;, Doug&lt;/span&gt;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12" name="Shape 212"/>
          <p:cNvSpPr txBox="1"/>
          <p:nvPr>
            <p:ph idx="4294967295" type="title"/>
          </p:nvPr>
        </p:nvSpPr>
        <p:spPr>
          <a:xfrm>
            <a:off x="311700" y="18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Higher-Order Components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311650" y="757050"/>
            <a:ext cx="85206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Advantages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Extracts logic into reusable containers.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Can apply </a:t>
            </a: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multiple</a:t>
            </a: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 HOCs to a single component.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Allows you to abstract </a:t>
            </a: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implementation</a:t>
            </a: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 details from consumers.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Disadvantages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Possibility of overwriting of props.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Allocates another function in the React tree.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Order can matter when composing HOCs, and may not be immediately apparent.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18" name="Shape 218"/>
          <p:cNvSpPr txBox="1"/>
          <p:nvPr>
            <p:ph type="title"/>
          </p:nvPr>
        </p:nvSpPr>
        <p:spPr>
          <a:xfrm>
            <a:off x="311700" y="18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Higher-Order Components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311650" y="757050"/>
            <a:ext cx="85206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Best Practices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Use the pattern of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hoc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(...hocArgs)(Component). </a:t>
            </a: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This allows makes it easy to export reusable contains that are already configured.  It also makes it easier to add configuration at a later time if needed. 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Set the returned </a:t>
            </a: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component’s</a:t>
            </a: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 displayName to the Component’s displayName wrapped by the HOCs name.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hoc(Component)</a:t>
            </a: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. This makes it easier to debug with react-devtools.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Examples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react-redux: </a:t>
            </a:r>
            <a:r>
              <a:rPr lang="en" sz="18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3"/>
              </a:rPr>
              <a:t>https://github.com/reactjs/react-redux</a:t>
            </a:r>
            <a:r>
              <a:rPr lang="en" sz="18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800" u="sng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react-router: </a:t>
            </a:r>
            <a:r>
              <a:rPr lang="en" sz="18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4"/>
              </a:rPr>
              <a:t>https://reacttraining.com/react-router/core/api/withRouter</a:t>
            </a: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react-with-styles: </a:t>
            </a:r>
            <a:r>
              <a:rPr lang="en" sz="18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5"/>
              </a:rPr>
              <a:t>https://github.com/airbnb/react-with-styles</a:t>
            </a:r>
            <a:r>
              <a:rPr lang="en" sz="1800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Oxygen"/>
              <a:buChar char="●"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recompose: </a:t>
            </a:r>
            <a:r>
              <a:rPr lang="en" sz="18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6"/>
              </a:rPr>
              <a:t>https://github.com/acdlite/recompose</a:t>
            </a:r>
            <a:r>
              <a:rPr lang="en" sz="1800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24" name="Shape 224"/>
          <p:cNvSpPr txBox="1"/>
          <p:nvPr>
            <p:ph type="title"/>
          </p:nvPr>
        </p:nvSpPr>
        <p:spPr>
          <a:xfrm>
            <a:off x="311700" y="18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Higher-Order Components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const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SomeComponent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= ()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(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&lt;div&gt;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&lt;header&gt;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Title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&lt;/header&gt;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&lt;MatchMedia&gt;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{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matchesMedia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(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 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&lt;p&gt;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{matchesMedia ?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'It Matches'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: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'No Match'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&lt;/p&gt;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) }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&lt;/MatchMedia&gt;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&lt;/div&gt;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30" name="Shape 230"/>
          <p:cNvSpPr txBox="1"/>
          <p:nvPr>
            <p:ph type="title"/>
          </p:nvPr>
        </p:nvSpPr>
        <p:spPr>
          <a:xfrm>
            <a:off x="311700" y="18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Render Callbacks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11650" y="757050"/>
            <a:ext cx="8520600" cy="4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Advantages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Extracts logic into reusable containers.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Can be Nested in easily.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Easy to follow the logic.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No risk of </a:t>
            </a: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overwriting</a:t>
            </a: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 other props.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Disadvantages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Props passed to the render callback are not available in lifecycle methods.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Declaring children as a function takes some getting used to.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 cannot track changes as well, but this is pretty negligible.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Examples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react-transition-group: </a:t>
            </a:r>
            <a:r>
              <a:rPr lang="en" sz="16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3"/>
              </a:rPr>
              <a:t>https://reactcommunity.org/react-transition-group/</a:t>
            </a:r>
            <a:endParaRPr sz="1600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react-motion: </a:t>
            </a:r>
            <a:r>
              <a:rPr lang="en" sz="16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4"/>
              </a:rPr>
              <a:t>https://github.com/chenglou/react-motion</a:t>
            </a:r>
            <a:r>
              <a:rPr lang="en" sz="1600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600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36" name="Shape 236"/>
          <p:cNvSpPr txBox="1"/>
          <p:nvPr>
            <p:ph type="title"/>
          </p:nvPr>
        </p:nvSpPr>
        <p:spPr>
          <a:xfrm>
            <a:off x="311700" y="18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Render Callbacks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Render Callbacks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311650" y="1017725"/>
            <a:ext cx="85206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Advantages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Extracts logic into reusable containers.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Can be Nested in easily.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Easy to follow the logic.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No risk of overwriting other props.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Disadvantages</a:t>
            </a:r>
            <a:endParaRPr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Props passed to the render callback are not available in lifecycle methods.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Declaring children as a function takes some getting used to.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18025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react-call-return</a:t>
            </a:r>
            <a:endParaRPr sz="3200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1764625" y="2518625"/>
            <a:ext cx="56148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future feature, currently unstable</a:t>
            </a:r>
            <a:endParaRPr i="1" sz="18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311700" y="820150"/>
            <a:ext cx="39999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unstable_createCall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props.children,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props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returns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(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&lt;div&gt;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 {returns.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map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ret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(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   ret.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renderItem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({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     key: ret.value,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     onSelect,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   })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 )}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&lt;/div&gt;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),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props,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B77FD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54" name="Shape 254"/>
          <p:cNvSpPr txBox="1"/>
          <p:nvPr>
            <p:ph idx="2" type="body"/>
          </p:nvPr>
        </p:nvSpPr>
        <p:spPr>
          <a:xfrm>
            <a:off x="4612100" y="820150"/>
            <a:ext cx="4371600" cy="4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unstable_createReturn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({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value: props.value,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renderLabel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: ()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props.children,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renderItem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: ({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onSelect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lang="en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key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})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=&gt;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(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&lt;div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A300"/>
                </a:solidFill>
                <a:latin typeface="Fira Mono"/>
                <a:ea typeface="Fira Mono"/>
                <a:cs typeface="Fira Mono"/>
                <a:sym typeface="Fira Mono"/>
              </a:rPr>
              <a:t>key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={key} 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9144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A300"/>
                </a:solidFill>
                <a:latin typeface="Fira Mono"/>
                <a:ea typeface="Fira Mono"/>
                <a:cs typeface="Fira Mono"/>
                <a:sym typeface="Fira Mono"/>
              </a:rPr>
              <a:t>onClick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={onSelect} </a:t>
            </a:r>
            <a:r>
              <a:rPr lang="en">
                <a:solidFill>
                  <a:srgbClr val="85A300"/>
                </a:solidFill>
                <a:latin typeface="Fira Mono"/>
                <a:ea typeface="Fira Mono"/>
                <a:cs typeface="Fira Mono"/>
                <a:sym typeface="Fira Mono"/>
              </a:rPr>
              <a:t>style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={styles.option}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45720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  {props.children}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 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&lt;/div&gt;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 ),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});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55" name="Shape 255"/>
          <p:cNvSpPr txBox="1"/>
          <p:nvPr>
            <p:ph type="title"/>
          </p:nvPr>
        </p:nvSpPr>
        <p:spPr>
          <a:xfrm>
            <a:off x="311700" y="184350"/>
            <a:ext cx="86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react-call-return</a:t>
            </a:r>
            <a:endParaRPr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Resourc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e</a:t>
            </a:r>
            <a:r>
              <a:rPr lang="en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rPr>
              <a:t>s</a:t>
            </a:r>
            <a:endParaRPr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2674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3"/>
              </a:rPr>
              <a:t>https://github.com/dmiller9911/meetup-react-lifecycle</a:t>
            </a:r>
            <a:r>
              <a:rPr lang="en" sz="1600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600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Lifecycle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Oxygen"/>
              <a:buChar char="○"/>
            </a:pPr>
            <a:r>
              <a:rPr lang="en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4"/>
              </a:rPr>
              <a:t>https://reactjs.org/docs/react-component.html#the-component-lifecycle</a:t>
            </a: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HOC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Oxygen"/>
              <a:buChar char="○"/>
            </a:pPr>
            <a:r>
              <a:rPr lang="en" sz="1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react-redux: </a:t>
            </a:r>
            <a:r>
              <a:rPr lang="en" sz="14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5"/>
              </a:rPr>
              <a:t>https://github.com/reactjs/react-redux</a:t>
            </a:r>
            <a:r>
              <a:rPr lang="en" sz="14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400" u="sng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Oxygen"/>
              <a:buChar char="○"/>
            </a:pPr>
            <a:r>
              <a:rPr lang="en" sz="1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react-router: </a:t>
            </a:r>
            <a:r>
              <a:rPr lang="en" sz="14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6"/>
              </a:rPr>
              <a:t>https://reacttraining.com/react-router/core/api/withRouter</a:t>
            </a:r>
            <a:r>
              <a:rPr lang="en" sz="1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4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Oxygen"/>
              <a:buChar char="○"/>
            </a:pPr>
            <a:r>
              <a:rPr lang="en" sz="1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react-with-styles: </a:t>
            </a:r>
            <a:r>
              <a:rPr lang="en" sz="14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7"/>
              </a:rPr>
              <a:t>https://github.com/airbnb/react-with-styles</a:t>
            </a:r>
            <a:r>
              <a:rPr lang="en" sz="1400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4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Oxygen"/>
              <a:buChar char="○"/>
            </a:pPr>
            <a:r>
              <a:rPr lang="en" sz="1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recompose: </a:t>
            </a:r>
            <a:r>
              <a:rPr lang="en" sz="14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8"/>
              </a:rPr>
              <a:t>https://github.com/acdlite/recompose</a:t>
            </a:r>
            <a:r>
              <a:rPr lang="en" sz="1400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r>
              <a:rPr lang="en" sz="1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4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Render Callbacks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Oxygen"/>
              <a:buChar char="○"/>
            </a:pPr>
            <a:r>
              <a:rPr lang="en" sz="1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react-transition-group: </a:t>
            </a:r>
            <a:r>
              <a:rPr lang="en" sz="14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9"/>
              </a:rPr>
              <a:t>https://reactcommunity.org/react-transition-group/</a:t>
            </a:r>
            <a:endParaRPr sz="1400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Oxygen"/>
              <a:buChar char="○"/>
            </a:pPr>
            <a:r>
              <a:rPr lang="en" sz="14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react-motion: </a:t>
            </a:r>
            <a:r>
              <a:rPr lang="en" sz="1400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10"/>
              </a:rPr>
              <a:t>https://github.com/chenglou/react-motion</a:t>
            </a:r>
            <a:r>
              <a:rPr lang="en" sz="1400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sz="1400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302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Oxygen"/>
              <a:buChar char="●"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React-Call-Return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200"/>
              <a:buFont typeface="Oxygen"/>
              <a:buChar char="○"/>
            </a:pPr>
            <a:r>
              <a:rPr lang="en" u="sng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  <a:hlinkClick r:id="rId11"/>
              </a:rPr>
              <a:t>https://github.com/facebook/react/tree/master/packages/react-call-return</a:t>
            </a: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Types of Components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421100" y="1983200"/>
            <a:ext cx="44919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rgbClr val="DDDDDD"/>
                </a:solidFill>
                <a:latin typeface="Roboto Mono"/>
                <a:ea typeface="Roboto Mono"/>
                <a:cs typeface="Roboto Mono"/>
                <a:sym typeface="Roboto Mono"/>
              </a:rPr>
              <a:t> MyComponent </a:t>
            </a:r>
            <a:r>
              <a:rPr lang="en">
                <a:solidFill>
                  <a:srgbClr val="6C9EF8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en">
                <a:solidFill>
                  <a:srgbClr val="DDDDDD"/>
                </a:solidFill>
                <a:latin typeface="Roboto Mono"/>
                <a:ea typeface="Roboto Mono"/>
                <a:cs typeface="Roboto Mono"/>
                <a:sym typeface="Roboto Mono"/>
              </a:rPr>
              <a:t> Component {</a:t>
            </a:r>
            <a:endParaRPr>
              <a:solidFill>
                <a:srgbClr val="DDDD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B77FDB"/>
                </a:solidFill>
                <a:latin typeface="Roboto Mono"/>
                <a:ea typeface="Roboto Mono"/>
                <a:cs typeface="Roboto Mono"/>
                <a:sym typeface="Roboto Mono"/>
              </a:rPr>
              <a:t>render</a:t>
            </a:r>
            <a:r>
              <a:rPr lang="en">
                <a:solidFill>
                  <a:srgbClr val="DDDDDD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>
              <a:solidFill>
                <a:srgbClr val="DDDD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6C9EF8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DDDDD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C9EF8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lang="en">
                <a:solidFill>
                  <a:srgbClr val="DDDDD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6C9EF8"/>
                </a:solidFill>
                <a:latin typeface="Roboto Mono"/>
                <a:ea typeface="Roboto Mono"/>
                <a:cs typeface="Roboto Mono"/>
                <a:sym typeface="Roboto Mono"/>
              </a:rPr>
              <a:t>/&gt;</a:t>
            </a:r>
            <a:endParaRPr>
              <a:solidFill>
                <a:srgbClr val="6C9EF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DDDD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DDDDD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C9EF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5113425" y="1983200"/>
            <a:ext cx="3718800" cy="21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function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MyComponent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 {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return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&lt;div</a:t>
            </a: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>
                <a:solidFill>
                  <a:srgbClr val="6C9EF8"/>
                </a:solidFill>
                <a:latin typeface="Fira Mono"/>
                <a:ea typeface="Fira Mono"/>
                <a:cs typeface="Fira Mono"/>
                <a:sym typeface="Fira Mono"/>
              </a:rPr>
              <a:t>/&gt;</a:t>
            </a:r>
            <a:endParaRPr>
              <a:solidFill>
                <a:srgbClr val="6C9EF8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DDDD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21100" y="1324400"/>
            <a:ext cx="415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rPr>
              <a:t>Class Component</a:t>
            </a:r>
            <a:endParaRPr sz="1800">
              <a:solidFill>
                <a:srgbClr val="DDDDD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5113500" y="1324400"/>
            <a:ext cx="371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rPr>
              <a:t>Functional Component (SFC)</a:t>
            </a:r>
            <a:endParaRPr sz="1800">
              <a:solidFill>
                <a:srgbClr val="DDDDD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ctrTitle"/>
          </p:nvPr>
        </p:nvSpPr>
        <p:spPr>
          <a:xfrm>
            <a:off x="311700" y="1060900"/>
            <a:ext cx="8520600" cy="10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Questions?</a:t>
            </a:r>
            <a:endParaRPr sz="6000"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267" name="Shape 267"/>
          <p:cNvGrpSpPr/>
          <p:nvPr/>
        </p:nvGrpSpPr>
        <p:grpSpPr>
          <a:xfrm>
            <a:off x="2009888" y="2668450"/>
            <a:ext cx="5124225" cy="1356775"/>
            <a:chOff x="2241575" y="2668450"/>
            <a:chExt cx="5124225" cy="1356775"/>
          </a:xfrm>
        </p:grpSpPr>
        <p:sp>
          <p:nvSpPr>
            <p:cNvPr id="268" name="Shape 268"/>
            <p:cNvSpPr txBox="1"/>
            <p:nvPr/>
          </p:nvSpPr>
          <p:spPr>
            <a:xfrm>
              <a:off x="2241575" y="2718275"/>
              <a:ext cx="6417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lt2"/>
                  </a:solidFill>
                  <a:latin typeface="Oxygen"/>
                  <a:ea typeface="Oxygen"/>
                  <a:cs typeface="Oxygen"/>
                  <a:sym typeface="Oxygen"/>
                </a:rPr>
                <a:t>✉</a:t>
              </a:r>
              <a:endParaRPr sz="360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961800" y="2668450"/>
              <a:ext cx="4404000" cy="7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u="sng">
                  <a:solidFill>
                    <a:schemeClr val="lt2"/>
                  </a:solidFill>
                  <a:latin typeface="Oxygen"/>
                  <a:ea typeface="Oxygen"/>
                  <a:cs typeface="Oxygen"/>
                  <a:sym typeface="Oxygen"/>
                  <a:hlinkClick r:id="rId3"/>
                </a:rPr>
                <a:t>doug@dougmiller.io</a:t>
              </a:r>
              <a:r>
                <a:rPr lang="en" sz="2400">
                  <a:solidFill>
                    <a:schemeClr val="lt2"/>
                  </a:solidFill>
                  <a:latin typeface="Oxygen"/>
                  <a:ea typeface="Oxygen"/>
                  <a:cs typeface="Oxygen"/>
                  <a:sym typeface="Oxygen"/>
                </a:rPr>
                <a:t> </a:t>
              </a:r>
              <a:endParaRPr sz="240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pic>
          <p:nvPicPr>
            <p:cNvPr id="270" name="Shape 2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79487" y="3372075"/>
              <a:ext cx="565875" cy="565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Shape 271"/>
            <p:cNvSpPr txBox="1"/>
            <p:nvPr/>
          </p:nvSpPr>
          <p:spPr>
            <a:xfrm>
              <a:off x="2961800" y="3284825"/>
              <a:ext cx="4404000" cy="7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u="sng">
                  <a:solidFill>
                    <a:schemeClr val="lt2"/>
                  </a:solidFill>
                  <a:latin typeface="Oxygen"/>
                  <a:ea typeface="Oxygen"/>
                  <a:cs typeface="Oxygen"/>
                  <a:sym typeface="Oxygen"/>
                  <a:hlinkClick r:id="rId5"/>
                </a:rPr>
                <a:t>https://github.com/dmiller9911</a:t>
              </a:r>
              <a:r>
                <a:rPr lang="en" sz="2400">
                  <a:solidFill>
                    <a:schemeClr val="lt2"/>
                  </a:solidFill>
                  <a:latin typeface="Oxygen"/>
                  <a:ea typeface="Oxygen"/>
                  <a:cs typeface="Oxygen"/>
                  <a:sym typeface="Oxygen"/>
                </a:rPr>
                <a:t> </a:t>
              </a:r>
              <a:endParaRPr sz="240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pic>
        <p:nvPicPr>
          <p:cNvPr id="272" name="Shape 272"/>
          <p:cNvPicPr preferRelativeResize="0"/>
          <p:nvPr/>
        </p:nvPicPr>
        <p:blipFill>
          <a:blip r:embed="rId6">
            <a:alphaModFix amt="7000"/>
          </a:blip>
          <a:stretch>
            <a:fillRect/>
          </a:stretch>
        </p:blipFill>
        <p:spPr>
          <a:xfrm>
            <a:off x="3626057" y="0"/>
            <a:ext cx="7571875" cy="75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182025" y="98375"/>
            <a:ext cx="20838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Mounting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181381" y="679778"/>
            <a:ext cx="2083800" cy="417000"/>
          </a:xfrm>
          <a:prstGeom prst="rect">
            <a:avLst/>
          </a:prstGeom>
          <a:solidFill>
            <a:srgbClr val="61DAF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constructor(props)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2367300" y="679875"/>
            <a:ext cx="4159500" cy="41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componentWillReceiveProps(nextProps)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6628919" y="679875"/>
            <a:ext cx="2333700" cy="41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componentWillUnmount()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6625775" y="98375"/>
            <a:ext cx="23337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Unmounting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182025" y="4397550"/>
            <a:ext cx="8627100" cy="581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componentDidCatch(error, info)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82" name="Shape 82"/>
          <p:cNvCxnSpPr/>
          <p:nvPr/>
        </p:nvCxnSpPr>
        <p:spPr>
          <a:xfrm>
            <a:off x="179175" y="4269150"/>
            <a:ext cx="8632800" cy="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3" name="Shape 83"/>
          <p:cNvSpPr/>
          <p:nvPr/>
        </p:nvSpPr>
        <p:spPr>
          <a:xfrm>
            <a:off x="2362263" y="3699700"/>
            <a:ext cx="4159500" cy="41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componentDidUpdate(prevProps, prevState)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2362263" y="2944744"/>
            <a:ext cx="4159500" cy="41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render()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2362263" y="2189833"/>
            <a:ext cx="4159500" cy="41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componentWillUpdate(nextProps, nextState)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2362263" y="1434831"/>
            <a:ext cx="4159500" cy="41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shouldComponentUpdate(nextProps, nextState)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178238" y="1434828"/>
            <a:ext cx="2083800" cy="417000"/>
          </a:xfrm>
          <a:prstGeom prst="rect">
            <a:avLst/>
          </a:prstGeom>
          <a:solidFill>
            <a:srgbClr val="61DAF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componentWillMount()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178238" y="2189833"/>
            <a:ext cx="2083800" cy="417000"/>
          </a:xfrm>
          <a:prstGeom prst="rect">
            <a:avLst/>
          </a:prstGeom>
          <a:solidFill>
            <a:srgbClr val="61DAF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render()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178238" y="2944825"/>
            <a:ext cx="2083800" cy="417000"/>
          </a:xfrm>
          <a:prstGeom prst="rect">
            <a:avLst/>
          </a:prstGeom>
          <a:solidFill>
            <a:srgbClr val="61DAF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componentDidMount()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2366050" y="98375"/>
            <a:ext cx="41595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DDDDD"/>
                </a:solidFill>
                <a:latin typeface="Oxygen"/>
                <a:ea typeface="Oxygen"/>
                <a:cs typeface="Oxygen"/>
                <a:sym typeface="Oxygen"/>
              </a:rPr>
              <a:t>Updating</a:t>
            </a:r>
            <a:endParaRPr sz="1600">
              <a:solidFill>
                <a:srgbClr val="DDDDDD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cxnSp>
        <p:nvCxnSpPr>
          <p:cNvPr id="91" name="Shape 91"/>
          <p:cNvCxnSpPr>
            <a:stCxn id="77" idx="2"/>
            <a:endCxn id="87" idx="0"/>
          </p:cNvCxnSpPr>
          <p:nvPr/>
        </p:nvCxnSpPr>
        <p:spPr>
          <a:xfrm flipH="1">
            <a:off x="1220281" y="1096778"/>
            <a:ext cx="3000" cy="33810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>
            <a:stCxn id="87" idx="2"/>
            <a:endCxn id="88" idx="0"/>
          </p:cNvCxnSpPr>
          <p:nvPr/>
        </p:nvCxnSpPr>
        <p:spPr>
          <a:xfrm>
            <a:off x="1220138" y="1851828"/>
            <a:ext cx="0" cy="33810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3" name="Shape 93"/>
          <p:cNvCxnSpPr>
            <a:stCxn id="88" idx="2"/>
            <a:endCxn id="89" idx="0"/>
          </p:cNvCxnSpPr>
          <p:nvPr/>
        </p:nvCxnSpPr>
        <p:spPr>
          <a:xfrm>
            <a:off x="1220138" y="2606833"/>
            <a:ext cx="0" cy="33810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4" name="Shape 94"/>
          <p:cNvCxnSpPr>
            <a:stCxn id="78" idx="2"/>
            <a:endCxn id="86" idx="0"/>
          </p:cNvCxnSpPr>
          <p:nvPr/>
        </p:nvCxnSpPr>
        <p:spPr>
          <a:xfrm flipH="1">
            <a:off x="4441950" y="1096875"/>
            <a:ext cx="5100" cy="33810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5" name="Shape 95"/>
          <p:cNvCxnSpPr/>
          <p:nvPr/>
        </p:nvCxnSpPr>
        <p:spPr>
          <a:xfrm>
            <a:off x="3589425" y="1843850"/>
            <a:ext cx="0" cy="35100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6" name="Shape 96"/>
          <p:cNvCxnSpPr/>
          <p:nvPr/>
        </p:nvCxnSpPr>
        <p:spPr>
          <a:xfrm>
            <a:off x="3589425" y="2606863"/>
            <a:ext cx="0" cy="33990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7" name="Shape 97"/>
          <p:cNvCxnSpPr/>
          <p:nvPr/>
        </p:nvCxnSpPr>
        <p:spPr>
          <a:xfrm>
            <a:off x="3589425" y="3347775"/>
            <a:ext cx="0" cy="36000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8" name="Shape 98"/>
          <p:cNvCxnSpPr/>
          <p:nvPr/>
        </p:nvCxnSpPr>
        <p:spPr>
          <a:xfrm>
            <a:off x="5215700" y="1845313"/>
            <a:ext cx="0" cy="22920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9" name="Shape 99"/>
          <p:cNvCxnSpPr/>
          <p:nvPr/>
        </p:nvCxnSpPr>
        <p:spPr>
          <a:xfrm>
            <a:off x="5065250" y="2073450"/>
            <a:ext cx="300900" cy="0"/>
          </a:xfrm>
          <a:prstGeom prst="straightConnector1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Mounting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3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constructor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 sz="2400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props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,</a:t>
            </a:r>
            <a:r>
              <a:rPr lang="en" sz="2400">
                <a:solidFill>
                  <a:srgbClr val="D89333"/>
                </a:solidFill>
                <a:latin typeface="Fira Mono"/>
                <a:ea typeface="Fira Mono"/>
                <a:cs typeface="Fira Mono"/>
                <a:sym typeface="Fira Mono"/>
              </a:rPr>
              <a:t> context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2400">
              <a:solidFill>
                <a:srgbClr val="61DAF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911825"/>
            <a:ext cx="8520600" cy="13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Called before the component is mounted.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Use this to setup initial state and bind methods to class instance.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Must call super.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Avoid side-effects/subscriptions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11700" y="243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componentWillMount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</a:t>
            </a:r>
            <a:endParaRPr>
              <a:solidFill>
                <a:srgbClr val="61DAF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3005875"/>
            <a:ext cx="8520600" cy="17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Called before the component is mounted.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Calling setState </a:t>
            </a: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synchronously</a:t>
            </a: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 will not cause a re-render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Called during server rendering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Avoid side-effects/subscriptions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Generally the constructor will be used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render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</a:t>
            </a:r>
            <a:endParaRPr sz="2400">
              <a:solidFill>
                <a:srgbClr val="61DAF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911825"/>
            <a:ext cx="8520600" cy="3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Required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Must return one of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React Element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strings/numbers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null/boolean - empty render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Portal (ReactDOM.createPortal - </a:t>
            </a:r>
            <a:r>
              <a:rPr i="1"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react-dom only</a:t>
            </a: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)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Fragment - </a:t>
            </a:r>
            <a:r>
              <a:rPr i="1"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new in 16.2.2</a:t>
            </a:r>
            <a:endParaRPr i="1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Array of supported return values (must key react elements)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Must be pure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DO NOT modify state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DO NOT interact with the DOM or add event listeners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DO NOT make API calls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xygen"/>
              <a:buChar char="○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Avoid side-effects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3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7FDB"/>
                </a:solidFill>
                <a:latin typeface="Fira Mono"/>
                <a:ea typeface="Fira Mono"/>
                <a:cs typeface="Fira Mono"/>
                <a:sym typeface="Fira Mono"/>
              </a:rPr>
              <a:t>componentDidMount</a:t>
            </a:r>
            <a:r>
              <a:rPr lang="en" sz="2400">
                <a:solidFill>
                  <a:srgbClr val="DDDDDD"/>
                </a:solidFill>
                <a:latin typeface="Fira Mono"/>
                <a:ea typeface="Fira Mono"/>
                <a:cs typeface="Fira Mono"/>
                <a:sym typeface="Fira Mono"/>
              </a:rPr>
              <a:t>()</a:t>
            </a:r>
            <a:endParaRPr sz="2400">
              <a:solidFill>
                <a:srgbClr val="B77FDB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911825"/>
            <a:ext cx="8520600" cy="3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Called immediately after component mounts (includes children components)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Use this to make any api calls, setup subscriptions, or interact with the DOM.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xygen"/>
              <a:buChar char="●"/>
            </a:pPr>
            <a:r>
              <a:rPr lang="en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setState calls will trigger another render.</a:t>
            </a:r>
            <a:endParaRPr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DAFB"/>
                </a:solidFill>
                <a:latin typeface="Oxygen"/>
                <a:ea typeface="Oxygen"/>
                <a:cs typeface="Oxygen"/>
                <a:sym typeface="Oxygen"/>
              </a:rPr>
              <a:t>Updating</a:t>
            </a:r>
            <a:endParaRPr>
              <a:solidFill>
                <a:srgbClr val="61DAFB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