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B0604020202020204" charset="0"/>
      <p:regular r:id="rId14"/>
      <p:bold r:id="rId15"/>
      <p:italic r:id="rId16"/>
      <p:boldItalic r:id="rId17"/>
    </p:embeddedFont>
    <p:embeddedFont>
      <p:font typeface="Montserrat" panose="020B0604020202020204" charset="-52"/>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d596b29c03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d596b29c03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d596b29c03_0_6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d596b29c03_0_6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596b29c03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596b29c0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596b29c03_0_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596b29c03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596b29c03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596b29c03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d596b29c03_0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d596b29c03_0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d596b29c0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d596b29c0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d596b29c03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d596b29c03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d596b29c03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d596b29c03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d596b29c03_0_6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d596b29c03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27.0.0.1:5000/api/v1/user/1"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127.0.0.1:5000/api/v1/submission/1"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creativecommons.org/licenses/by-nc-nd/4.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127.0.0.1:5000/api/v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4200"/>
              <a:t>WnSOJ</a:t>
            </a:r>
            <a:endParaRPr sz="420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500"/>
              <a:t>Author: Rakhmetulla Akram</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297500" y="1258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API examples</a:t>
            </a:r>
            <a:endParaRPr/>
          </a:p>
        </p:txBody>
      </p:sp>
      <p:sp>
        <p:nvSpPr>
          <p:cNvPr id="189" name="Google Shape;189;p22"/>
          <p:cNvSpPr txBox="1">
            <a:spLocks noGrp="1"/>
          </p:cNvSpPr>
          <p:nvPr>
            <p:ph type="body" idx="1"/>
          </p:nvPr>
        </p:nvSpPr>
        <p:spPr>
          <a:xfrm>
            <a:off x="0" y="1396125"/>
            <a:ext cx="4329000" cy="328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ru"/>
              <a:t>Request: </a:t>
            </a:r>
            <a:r>
              <a:rPr lang="ru" u="sng">
                <a:solidFill>
                  <a:schemeClr val="hlink"/>
                </a:solidFill>
                <a:hlinkClick r:id="rId3"/>
              </a:rPr>
              <a:t>http://127.0.0.1:5000/api/v1/user/1</a:t>
            </a:r>
            <a:endParaRPr/>
          </a:p>
          <a:p>
            <a:pPr marL="457200" lvl="0" indent="0" algn="l" rtl="0">
              <a:spcBef>
                <a:spcPts val="1200"/>
              </a:spcBef>
              <a:spcAft>
                <a:spcPts val="1200"/>
              </a:spcAft>
              <a:buNone/>
            </a:pPr>
            <a:r>
              <a:rPr lang="ru"/>
              <a:t>Answer:</a:t>
            </a:r>
            <a:endParaRPr/>
          </a:p>
        </p:txBody>
      </p:sp>
      <p:pic>
        <p:nvPicPr>
          <p:cNvPr id="190" name="Google Shape;190;p22"/>
          <p:cNvPicPr preferRelativeResize="0"/>
          <p:nvPr/>
        </p:nvPicPr>
        <p:blipFill>
          <a:blip r:embed="rId4">
            <a:alphaModFix/>
          </a:blip>
          <a:stretch>
            <a:fillRect/>
          </a:stretch>
        </p:blipFill>
        <p:spPr>
          <a:xfrm>
            <a:off x="564347" y="2115750"/>
            <a:ext cx="2864625" cy="1709900"/>
          </a:xfrm>
          <a:prstGeom prst="rect">
            <a:avLst/>
          </a:prstGeom>
          <a:noFill/>
          <a:ln>
            <a:noFill/>
          </a:ln>
        </p:spPr>
      </p:pic>
      <p:sp>
        <p:nvSpPr>
          <p:cNvPr id="191" name="Google Shape;191;p22"/>
          <p:cNvSpPr txBox="1">
            <a:spLocks noGrp="1"/>
          </p:cNvSpPr>
          <p:nvPr>
            <p:ph type="body" idx="1"/>
          </p:nvPr>
        </p:nvSpPr>
        <p:spPr>
          <a:xfrm>
            <a:off x="4329000" y="1396125"/>
            <a:ext cx="4750500" cy="32865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ru"/>
              <a:t>Request: </a:t>
            </a:r>
            <a:r>
              <a:rPr lang="ru" u="sng">
                <a:solidFill>
                  <a:schemeClr val="accent5"/>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http://127.0.0.1:5000/api/v1/submission/1</a:t>
            </a:r>
            <a:endParaRPr/>
          </a:p>
          <a:p>
            <a:pPr marL="457200" lvl="0" indent="0" algn="l" rtl="0">
              <a:spcBef>
                <a:spcPts val="1200"/>
              </a:spcBef>
              <a:spcAft>
                <a:spcPts val="1200"/>
              </a:spcAft>
              <a:buNone/>
            </a:pPr>
            <a:r>
              <a:rPr lang="ru"/>
              <a:t>Answer:</a:t>
            </a:r>
            <a:endParaRPr sz="1500"/>
          </a:p>
        </p:txBody>
      </p:sp>
      <p:pic>
        <p:nvPicPr>
          <p:cNvPr id="192" name="Google Shape;192;p22"/>
          <p:cNvPicPr preferRelativeResize="0"/>
          <p:nvPr/>
        </p:nvPicPr>
        <p:blipFill>
          <a:blip r:embed="rId6">
            <a:alphaModFix/>
          </a:blip>
          <a:stretch>
            <a:fillRect/>
          </a:stretch>
        </p:blipFill>
        <p:spPr>
          <a:xfrm>
            <a:off x="4752975" y="2115751"/>
            <a:ext cx="4391025" cy="3027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Conclusion</a:t>
            </a:r>
            <a:endParaRPr/>
          </a:p>
        </p:txBody>
      </p:sp>
      <p:sp>
        <p:nvSpPr>
          <p:cNvPr id="198" name="Google Shape;198;p23"/>
          <p:cNvSpPr txBox="1">
            <a:spLocks noGrp="1"/>
          </p:cNvSpPr>
          <p:nvPr>
            <p:ph type="body" idx="1"/>
          </p:nvPr>
        </p:nvSpPr>
        <p:spPr>
          <a:xfrm>
            <a:off x="1297500" y="1567550"/>
            <a:ext cx="7038900" cy="3576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ru" sz="1500"/>
              <a:t>It turned out to be an excellent platform for solving problems and finding a job. Many different libraries and components have been used.</a:t>
            </a:r>
            <a:endParaRPr sz="1500"/>
          </a:p>
          <a:p>
            <a:pPr marL="0" lvl="0" indent="0" algn="l" rtl="0">
              <a:spcBef>
                <a:spcPts val="1200"/>
              </a:spcBef>
              <a:spcAft>
                <a:spcPts val="0"/>
              </a:spcAft>
              <a:buNone/>
            </a:pPr>
            <a:endParaRPr sz="1500"/>
          </a:p>
          <a:p>
            <a:pPr marL="0" lvl="0" indent="0" algn="ctr" rtl="0">
              <a:spcBef>
                <a:spcPts val="1200"/>
              </a:spcBef>
              <a:spcAft>
                <a:spcPts val="0"/>
              </a:spcAft>
              <a:buNone/>
            </a:pPr>
            <a:r>
              <a:rPr lang="ru" sz="2300" b="1"/>
              <a:t>Thanks for attention!</a:t>
            </a:r>
            <a:endParaRPr sz="2300" b="1"/>
          </a:p>
          <a:p>
            <a:pPr marL="0" lvl="0" indent="0" algn="l" rtl="0">
              <a:spcBef>
                <a:spcPts val="1200"/>
              </a:spcBef>
              <a:spcAft>
                <a:spcPts val="0"/>
              </a:spcAft>
              <a:buNone/>
            </a:pPr>
            <a:endParaRPr sz="1500"/>
          </a:p>
          <a:p>
            <a:pPr marL="0" lvl="0" indent="0" algn="l" rtl="0">
              <a:spcBef>
                <a:spcPts val="1200"/>
              </a:spcBef>
              <a:spcAft>
                <a:spcPts val="0"/>
              </a:spcAft>
              <a:buNone/>
            </a:pPr>
            <a:endParaRPr sz="1500"/>
          </a:p>
          <a:p>
            <a:pPr marL="0" lvl="0" indent="0" algn="l" rtl="0">
              <a:spcBef>
                <a:spcPts val="1200"/>
              </a:spcBef>
              <a:spcAft>
                <a:spcPts val="0"/>
              </a:spcAft>
              <a:buNone/>
            </a:pPr>
            <a:endParaRPr sz="1500"/>
          </a:p>
          <a:p>
            <a:pPr marL="0" lvl="0" indent="0" algn="l" rtl="0">
              <a:spcBef>
                <a:spcPts val="1200"/>
              </a:spcBef>
              <a:spcAft>
                <a:spcPts val="1200"/>
              </a:spcAft>
              <a:buNone/>
            </a:pPr>
            <a:r>
              <a:rPr lang="ru" sz="1200"/>
              <a:t>Project licensed under a</a:t>
            </a:r>
            <a:r>
              <a:rPr lang="ru" sz="1200" u="sng">
                <a:solidFill>
                  <a:schemeClr val="hlink"/>
                </a:solidFill>
                <a:hlinkClick r:id="rId3"/>
              </a:rPr>
              <a:t> Creative Commons Attribution-NonCommercial-NoDerivatives 4.0 International License</a:t>
            </a:r>
            <a:r>
              <a:rPr lang="ru" sz="1200"/>
              <a: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2600"/>
              <a:t>Introduction</a:t>
            </a:r>
            <a:endParaRPr sz="2600"/>
          </a:p>
        </p:txBody>
      </p:sp>
      <p:sp>
        <p:nvSpPr>
          <p:cNvPr id="141" name="Google Shape;141;p14"/>
          <p:cNvSpPr txBox="1">
            <a:spLocks noGrp="1"/>
          </p:cNvSpPr>
          <p:nvPr>
            <p:ph type="body" idx="1"/>
          </p:nvPr>
        </p:nvSpPr>
        <p:spPr>
          <a:xfrm>
            <a:off x="1297500" y="1360875"/>
            <a:ext cx="7038900" cy="3664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ru" sz="1500"/>
              <a:t>Many who are professionally involved in programming may have heard of sports programming. For solving problems of sports programming there are “Online Judges”, i.e. a site with an archive of tasks and a testing system. </a:t>
            </a:r>
            <a:endParaRPr sz="1500"/>
          </a:p>
          <a:p>
            <a:pPr marL="0" lvl="0" indent="0" algn="just" rtl="0">
              <a:spcBef>
                <a:spcPts val="1200"/>
              </a:spcBef>
              <a:spcAft>
                <a:spcPts val="0"/>
              </a:spcAft>
              <a:buNone/>
            </a:pPr>
            <a:r>
              <a:rPr lang="ru" sz="1500"/>
              <a:t>WnSOJ - is one such platform. The difference between this platform and others is that: </a:t>
            </a:r>
            <a:endParaRPr sz="1500"/>
          </a:p>
          <a:p>
            <a:pPr marL="457200" lvl="0" indent="-323850" algn="just" rtl="0">
              <a:spcBef>
                <a:spcPts val="1200"/>
              </a:spcBef>
              <a:spcAft>
                <a:spcPts val="0"/>
              </a:spcAft>
              <a:buSzPts val="1500"/>
              <a:buAutoNum type="arabicParenR"/>
            </a:pPr>
            <a:r>
              <a:rPr lang="ru" sz="1500"/>
              <a:t>The server and testing system are written using the capabilities of the Python language. One of the most important advantages of a testing system is a quick solution check, even if the processor is weak. Also, the server and the testing system work independently, thanks to the multiprocessing library. </a:t>
            </a:r>
            <a:endParaRPr sz="1500"/>
          </a:p>
          <a:p>
            <a:pPr marL="457200" lvl="0" indent="-323850" algn="just" rtl="0">
              <a:spcBef>
                <a:spcPts val="0"/>
              </a:spcBef>
              <a:spcAft>
                <a:spcPts val="0"/>
              </a:spcAft>
              <a:buSzPts val="1500"/>
              <a:buAutoNum type="arabicParenR"/>
            </a:pPr>
            <a:r>
              <a:rPr lang="ru" sz="1500"/>
              <a:t>In addition to the archive of tasks, users can find, as well as publish/edit/delete job.</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0" y="0"/>
            <a:ext cx="7038900" cy="417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u"/>
              <a:t>Main page screenshot</a:t>
            </a:r>
            <a:endParaRPr/>
          </a:p>
        </p:txBody>
      </p:sp>
      <p:pic>
        <p:nvPicPr>
          <p:cNvPr id="147" name="Google Shape;147;p15"/>
          <p:cNvPicPr preferRelativeResize="0"/>
          <p:nvPr/>
        </p:nvPicPr>
        <p:blipFill>
          <a:blip r:embed="rId3">
            <a:alphaModFix/>
          </a:blip>
          <a:stretch>
            <a:fillRect/>
          </a:stretch>
        </p:blipFill>
        <p:spPr>
          <a:xfrm>
            <a:off x="0" y="417900"/>
            <a:ext cx="9143998" cy="4725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Project architecture</a:t>
            </a:r>
            <a:endParaRPr/>
          </a:p>
        </p:txBody>
      </p:sp>
      <p:sp>
        <p:nvSpPr>
          <p:cNvPr id="153" name="Google Shape;153;p16"/>
          <p:cNvSpPr txBox="1">
            <a:spLocks noGrp="1"/>
          </p:cNvSpPr>
          <p:nvPr>
            <p:ph type="body" idx="1"/>
          </p:nvPr>
        </p:nvSpPr>
        <p:spPr>
          <a:xfrm>
            <a:off x="1297500" y="1567550"/>
            <a:ext cx="7038900" cy="33618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ru" sz="1500"/>
              <a:t>The server is written using the Flask framework. The WT Forms component was used to support the forms. A database is also used to store information.</a:t>
            </a:r>
            <a:endParaRPr sz="1500"/>
          </a:p>
          <a:p>
            <a:pPr marL="0" lvl="0" indent="0" algn="just" rtl="0">
              <a:spcBef>
                <a:spcPts val="1200"/>
              </a:spcBef>
              <a:spcAft>
                <a:spcPts val="0"/>
              </a:spcAft>
              <a:buNone/>
            </a:pPr>
            <a:r>
              <a:rPr lang="ru" sz="1500"/>
              <a:t>To support the database, the SQLAlchemy library and its capabilities were used. Implemented 4 class tables; 4 many-to-many models; 4 one-to-many models.</a:t>
            </a:r>
            <a:endParaRPr sz="1500"/>
          </a:p>
          <a:p>
            <a:pPr marL="0" lvl="0" indent="0" algn="just" rtl="0">
              <a:spcBef>
                <a:spcPts val="1200"/>
              </a:spcBef>
              <a:spcAft>
                <a:spcPts val="0"/>
              </a:spcAft>
              <a:buNone/>
            </a:pPr>
            <a:r>
              <a:rPr lang="ru" sz="1500"/>
              <a:t>The testing system is written using a libraries subprocess and psutil.</a:t>
            </a:r>
            <a:endParaRPr sz="1500"/>
          </a:p>
          <a:p>
            <a:pPr marL="0" lvl="0" indent="0" algn="just" rtl="0">
              <a:spcBef>
                <a:spcPts val="1200"/>
              </a:spcBef>
              <a:spcAft>
                <a:spcPts val="0"/>
              </a:spcAft>
              <a:buNone/>
            </a:pPr>
            <a:r>
              <a:rPr lang="ru" sz="1500"/>
              <a:t>The multiprocessing library was used to make parallelism between server and testing system.</a:t>
            </a:r>
            <a:endParaRPr sz="1500"/>
          </a:p>
          <a:p>
            <a:pPr marL="0" lvl="0" indent="0" algn="just" rtl="0">
              <a:spcBef>
                <a:spcPts val="1200"/>
              </a:spcBef>
              <a:spcAft>
                <a:spcPts val="1200"/>
              </a:spcAft>
              <a:buNone/>
            </a:pPr>
            <a:r>
              <a:rPr lang="ru" sz="1500"/>
              <a:t>Additional libraries: PIL, zipfile, io, datetime, os.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Interface components</a:t>
            </a:r>
            <a:endParaRPr/>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500"/>
              <a:t>To create the interface, the capabilities of Bootstrap and JQuery were used. Also following plugins were used:</a:t>
            </a:r>
            <a:endParaRPr sz="1500"/>
          </a:p>
          <a:p>
            <a:pPr marL="457200" lvl="0" indent="-323850" algn="l" rtl="0">
              <a:spcBef>
                <a:spcPts val="1200"/>
              </a:spcBef>
              <a:spcAft>
                <a:spcPts val="0"/>
              </a:spcAft>
              <a:buSzPts val="1500"/>
              <a:buChar char="●"/>
            </a:pPr>
            <a:r>
              <a:rPr lang="ru" sz="1500"/>
              <a:t>CodeMirror - for displaying the code</a:t>
            </a:r>
            <a:endParaRPr sz="1500"/>
          </a:p>
          <a:p>
            <a:pPr marL="457200" lvl="0" indent="-323850" algn="l" rtl="0">
              <a:spcBef>
                <a:spcPts val="0"/>
              </a:spcBef>
              <a:spcAft>
                <a:spcPts val="0"/>
              </a:spcAft>
              <a:buSzPts val="1500"/>
              <a:buChar char="●"/>
            </a:pPr>
            <a:r>
              <a:rPr lang="ru" sz="1500"/>
              <a:t>MathJax - for writing mathematical expressions</a:t>
            </a:r>
            <a:endParaRPr sz="1500"/>
          </a:p>
          <a:p>
            <a:pPr marL="457200" lvl="0" indent="-323850" algn="l" rtl="0">
              <a:spcBef>
                <a:spcPts val="0"/>
              </a:spcBef>
              <a:spcAft>
                <a:spcPts val="0"/>
              </a:spcAft>
              <a:buSzPts val="1500"/>
              <a:buChar char="●"/>
            </a:pPr>
            <a:r>
              <a:rPr lang="ru" sz="1500"/>
              <a:t>Zero-MD - for displaying Markdown files</a:t>
            </a:r>
            <a:endParaRPr sz="1500"/>
          </a:p>
          <a:p>
            <a:pPr marL="0" lvl="0" indent="0" algn="l" rtl="0">
              <a:spcBef>
                <a:spcPts val="1200"/>
              </a:spcBef>
              <a:spcAft>
                <a:spcPts val="1200"/>
              </a:spcAft>
              <a:buNone/>
            </a:pP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Capabilities. Problems and submissions</a:t>
            </a:r>
            <a:endParaRPr/>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ru" sz="1500" dirty="0"/>
              <a:t>To submit solution you need to be signed in system. You can register or sign in into existing account and submit solutions to problems. System will automatically test your solution and report verdict, max used time and max used memory. As mentioned above, one of the pluses of testing system is that it is well optimized - it fastly tests solution and reports verdict, even if your computer's processor is slow</a:t>
            </a:r>
            <a:r>
              <a:rPr lang="ru" sz="1500" dirty="0" smtClean="0"/>
              <a:t>.</a:t>
            </a:r>
          </a:p>
          <a:p>
            <a:pPr marL="0" lvl="0" indent="0" algn="just" rtl="0">
              <a:spcBef>
                <a:spcPts val="0"/>
              </a:spcBef>
              <a:spcAft>
                <a:spcPts val="1200"/>
              </a:spcAft>
              <a:buNone/>
            </a:pPr>
            <a:r>
              <a:rPr lang="en-US" sz="1500" dirty="0" smtClean="0"/>
              <a:t>Also, each problem has an editorial and solution in C++ language.</a:t>
            </a:r>
            <a:endParaRPr lang="ru" sz="1500" dirty="0"/>
          </a:p>
          <a:p>
            <a:pPr marL="0" lvl="0" indent="0" algn="just" rtl="0">
              <a:spcBef>
                <a:spcPts val="0"/>
              </a:spcBef>
              <a:spcAft>
                <a:spcPts val="1200"/>
              </a:spcAft>
              <a:buNone/>
            </a:pPr>
            <a:r>
              <a:rPr lang="ru" sz="1500" dirty="0" smtClean="0"/>
              <a:t>Also</a:t>
            </a:r>
            <a:r>
              <a:rPr lang="ru" sz="1500" dirty="0"/>
              <a:t>, administrators can add new problems.</a:t>
            </a:r>
            <a:endParaRPr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Capabilities. Job search</a:t>
            </a:r>
            <a:endParaRPr/>
          </a:p>
        </p:txBody>
      </p:sp>
      <p:sp>
        <p:nvSpPr>
          <p:cNvPr id="171" name="Google Shape;171;p19"/>
          <p:cNvSpPr txBox="1">
            <a:spLocks noGrp="1"/>
          </p:cNvSpPr>
          <p:nvPr>
            <p:ph type="body" idx="1"/>
          </p:nvPr>
        </p:nvSpPr>
        <p:spPr>
          <a:xfrm>
            <a:off x="1297500" y="1307850"/>
            <a:ext cx="7038900" cy="3653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ru" sz="1500"/>
              <a:t>In the platform you can also find or publish/edit/delete job. There are 2 types of accounts: </a:t>
            </a:r>
            <a:endParaRPr sz="1500"/>
          </a:p>
          <a:p>
            <a:pPr marL="457200" lvl="0" indent="-323850" algn="just" rtl="0">
              <a:spcBef>
                <a:spcPts val="1200"/>
              </a:spcBef>
              <a:spcAft>
                <a:spcPts val="0"/>
              </a:spcAft>
              <a:buSzPts val="1500"/>
              <a:buAutoNum type="arabicParenR"/>
            </a:pPr>
            <a:r>
              <a:rPr lang="ru" sz="1500"/>
              <a:t>Common account - these users can find job and communicate with employers by email or phone. Open job that you liked, read the description and if job suits you, communicate with employer by email or phone. </a:t>
            </a:r>
            <a:endParaRPr sz="1500"/>
          </a:p>
          <a:p>
            <a:pPr marL="457200" lvl="0" indent="-323850" algn="just" rtl="0">
              <a:spcBef>
                <a:spcPts val="0"/>
              </a:spcBef>
              <a:spcAft>
                <a:spcPts val="0"/>
              </a:spcAft>
              <a:buSzPts val="1500"/>
              <a:buAutoNum type="arabicParenR"/>
            </a:pPr>
            <a:r>
              <a:rPr lang="ru" sz="1500"/>
              <a:t>Business account - these users or companies can publish, edit or delete jobs, also find and communicate by email or phone with other users. Publish job, edit it if it is need, and just wait until some qualified specialist will communicate with you by email or phone number.</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Capabilities. Profile</a:t>
            </a:r>
            <a:endParaRPr/>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500"/>
              <a:t>In the profile, you can see user's username, email, phone number and statistics about problems: last 10 submissions and verdicts statistics. </a:t>
            </a:r>
            <a:endParaRPr sz="1500"/>
          </a:p>
          <a:p>
            <a:pPr marL="0" lvl="0" indent="0" algn="l" rtl="0">
              <a:spcBef>
                <a:spcPts val="1200"/>
              </a:spcBef>
              <a:spcAft>
                <a:spcPts val="0"/>
              </a:spcAft>
              <a:buNone/>
            </a:pPr>
            <a:r>
              <a:rPr lang="ru" sz="1500"/>
              <a:t>Also, if this is a business account, you can use the filter to view the works of this particular employer.</a:t>
            </a:r>
            <a:endParaRPr sz="1500"/>
          </a:p>
          <a:p>
            <a:pPr marL="0" lvl="0" indent="0" algn="l" rtl="0">
              <a:spcBef>
                <a:spcPts val="1200"/>
              </a:spcBef>
              <a:spcAft>
                <a:spcPts val="1200"/>
              </a:spcAft>
              <a:buNone/>
            </a:pPr>
            <a:r>
              <a:rPr lang="ru" sz="1500"/>
              <a:t>Also you can change icon and password in your account.</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a:t>Capabilities. API</a:t>
            </a:r>
            <a:endParaRPr/>
          </a:p>
        </p:txBody>
      </p:sp>
      <p:sp>
        <p:nvSpPr>
          <p:cNvPr id="183" name="Google Shape;183;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sz="1500"/>
              <a:t>Also, platform is rich for API. In API you can request: </a:t>
            </a:r>
            <a:endParaRPr sz="1500"/>
          </a:p>
          <a:p>
            <a:pPr marL="457200" lvl="0" indent="-323850" algn="l" rtl="0">
              <a:spcBef>
                <a:spcPts val="1200"/>
              </a:spcBef>
              <a:spcAft>
                <a:spcPts val="0"/>
              </a:spcAft>
              <a:buSzPts val="1500"/>
              <a:buChar char="●"/>
            </a:pPr>
            <a:r>
              <a:rPr lang="ru" sz="1500"/>
              <a:t>users list and user by id </a:t>
            </a:r>
            <a:endParaRPr sz="1500"/>
          </a:p>
          <a:p>
            <a:pPr marL="457200" lvl="0" indent="-323850" algn="l" rtl="0">
              <a:spcBef>
                <a:spcPts val="0"/>
              </a:spcBef>
              <a:spcAft>
                <a:spcPts val="0"/>
              </a:spcAft>
              <a:buSzPts val="1500"/>
              <a:buChar char="●"/>
            </a:pPr>
            <a:r>
              <a:rPr lang="ru" sz="1500"/>
              <a:t>jobs list and job by id </a:t>
            </a:r>
            <a:endParaRPr sz="1500"/>
          </a:p>
          <a:p>
            <a:pPr marL="457200" lvl="0" indent="-323850" algn="l" rtl="0">
              <a:spcBef>
                <a:spcPts val="0"/>
              </a:spcBef>
              <a:spcAft>
                <a:spcPts val="0"/>
              </a:spcAft>
              <a:buSzPts val="1500"/>
              <a:buChar char="●"/>
            </a:pPr>
            <a:r>
              <a:rPr lang="ru" sz="1500"/>
              <a:t>submissions list and submission by id </a:t>
            </a:r>
            <a:endParaRPr sz="1500"/>
          </a:p>
          <a:p>
            <a:pPr marL="457200" lvl="0" indent="-323850" algn="l" rtl="0">
              <a:spcBef>
                <a:spcPts val="0"/>
              </a:spcBef>
              <a:spcAft>
                <a:spcPts val="0"/>
              </a:spcAft>
              <a:buSzPts val="1500"/>
              <a:buChar char="●"/>
            </a:pPr>
            <a:r>
              <a:rPr lang="ru" sz="1500"/>
              <a:t>problems list and problem by id </a:t>
            </a:r>
            <a:endParaRPr sz="1500"/>
          </a:p>
          <a:p>
            <a:pPr marL="0" lvl="0" indent="0" algn="l" rtl="0">
              <a:spcBef>
                <a:spcPts val="1200"/>
              </a:spcBef>
              <a:spcAft>
                <a:spcPts val="1200"/>
              </a:spcAft>
              <a:buNone/>
            </a:pPr>
            <a:r>
              <a:rPr lang="ru" sz="1500"/>
              <a:t>API is located by url </a:t>
            </a:r>
            <a:r>
              <a:rPr lang="ru" sz="1500" u="sng">
                <a:solidFill>
                  <a:schemeClr val="hlink"/>
                </a:solidFill>
                <a:hlinkClick r:id="rId3"/>
              </a:rPr>
              <a:t>http://127.0.0.1:5000/api/v1</a:t>
            </a:r>
            <a:endParaRPr sz="150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666</Words>
  <Application>Microsoft Office PowerPoint</Application>
  <PresentationFormat>Экран (16:9)</PresentationFormat>
  <Paragraphs>51</Paragraphs>
  <Slides>11</Slides>
  <Notes>11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Lato</vt:lpstr>
      <vt:lpstr>Montserrat</vt:lpstr>
      <vt:lpstr>Arial</vt:lpstr>
      <vt:lpstr>Focus</vt:lpstr>
      <vt:lpstr>WnSOJ</vt:lpstr>
      <vt:lpstr>Introduction</vt:lpstr>
      <vt:lpstr>Main page screenshot</vt:lpstr>
      <vt:lpstr>Project architecture</vt:lpstr>
      <vt:lpstr>Interface components</vt:lpstr>
      <vt:lpstr>Capabilities. Problems and submissions</vt:lpstr>
      <vt:lpstr>Capabilities. Job search</vt:lpstr>
      <vt:lpstr>Capabilities. Profile</vt:lpstr>
      <vt:lpstr>Capabilities. API</vt:lpstr>
      <vt:lpstr>API examples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WnSOJ</dc:title>
  <cp:lastModifiedBy>RePack by Diakov</cp:lastModifiedBy>
  <cp:revision>1</cp:revision>
  <dcterms:modified xsi:type="dcterms:W3CDTF">2021-04-29T03:51:12Z</dcterms:modified>
</cp:coreProperties>
</file>