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70" r:id="rId6"/>
    <p:sldId id="260" r:id="rId7"/>
    <p:sldId id="261" r:id="rId8"/>
    <p:sldId id="269" r:id="rId9"/>
    <p:sldId id="275" r:id="rId10"/>
    <p:sldId id="345" r:id="rId11"/>
    <p:sldId id="276" r:id="rId12"/>
    <p:sldId id="278" r:id="rId13"/>
    <p:sldId id="280" r:id="rId14"/>
    <p:sldId id="281" r:id="rId15"/>
    <p:sldId id="283" r:id="rId16"/>
    <p:sldId id="284" r:id="rId17"/>
    <p:sldId id="285" r:id="rId18"/>
    <p:sldId id="286" r:id="rId19"/>
    <p:sldId id="287" r:id="rId20"/>
    <p:sldId id="333" r:id="rId21"/>
    <p:sldId id="334" r:id="rId22"/>
    <p:sldId id="335" r:id="rId23"/>
    <p:sldId id="288" r:id="rId24"/>
    <p:sldId id="289" r:id="rId25"/>
    <p:sldId id="290" r:id="rId26"/>
    <p:sldId id="296" r:id="rId27"/>
    <p:sldId id="342" r:id="rId28"/>
    <p:sldId id="343" r:id="rId29"/>
    <p:sldId id="344" r:id="rId30"/>
    <p:sldId id="337" r:id="rId31"/>
    <p:sldId id="340" r:id="rId32"/>
    <p:sldId id="338" r:id="rId33"/>
    <p:sldId id="339" r:id="rId34"/>
    <p:sldId id="291" r:id="rId35"/>
    <p:sldId id="292" r:id="rId36"/>
    <p:sldId id="293" r:id="rId37"/>
    <p:sldId id="294" r:id="rId38"/>
    <p:sldId id="295" r:id="rId39"/>
    <p:sldId id="332" r:id="rId40"/>
    <p:sldId id="346" r:id="rId41"/>
    <p:sldId id="297" r:id="rId42"/>
    <p:sldId id="299" r:id="rId43"/>
    <p:sldId id="300" r:id="rId44"/>
    <p:sldId id="313" r:id="rId45"/>
    <p:sldId id="301" r:id="rId46"/>
    <p:sldId id="302" r:id="rId47"/>
    <p:sldId id="303" r:id="rId48"/>
    <p:sldId id="305" r:id="rId49"/>
    <p:sldId id="307" r:id="rId50"/>
    <p:sldId id="308" r:id="rId51"/>
    <p:sldId id="309" r:id="rId52"/>
    <p:sldId id="310" r:id="rId53"/>
    <p:sldId id="311" r:id="rId54"/>
    <p:sldId id="312" r:id="rId55"/>
    <p:sldId id="314" r:id="rId56"/>
    <p:sldId id="315" r:id="rId57"/>
    <p:sldId id="316" r:id="rId58"/>
    <p:sldId id="328" r:id="rId59"/>
    <p:sldId id="329" r:id="rId60"/>
    <p:sldId id="331" r:id="rId61"/>
    <p:sldId id="330" r:id="rId62"/>
    <p:sldId id="317" r:id="rId63"/>
    <p:sldId id="320" r:id="rId64"/>
    <p:sldId id="319" r:id="rId65"/>
    <p:sldId id="321" r:id="rId66"/>
    <p:sldId id="322" r:id="rId67"/>
    <p:sldId id="323" r:id="rId68"/>
    <p:sldId id="324" r:id="rId69"/>
    <p:sldId id="325" r:id="rId70"/>
    <p:sldId id="354" r:id="rId71"/>
    <p:sldId id="352" r:id="rId72"/>
    <p:sldId id="353" r:id="rId73"/>
    <p:sldId id="326" r:id="rId74"/>
    <p:sldId id="327" r:id="rId75"/>
    <p:sldId id="351" r:id="rId76"/>
    <p:sldId id="349" r:id="rId77"/>
    <p:sldId id="350" r:id="rId78"/>
    <p:sldId id="347"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D8114AE-262A-D04D-BB81-68882BF49D99}">
          <p14:sldIdLst>
            <p14:sldId id="256"/>
          </p14:sldIdLst>
        </p14:section>
        <p14:section name="Set the tone" id="{6F1BFFA2-D824-4D4F-A9E7-ADF38CE8CF3B}">
          <p14:sldIdLst>
            <p14:sldId id="257"/>
            <p14:sldId id="258"/>
          </p14:sldIdLst>
        </p14:section>
        <p14:section name="Meet React" id="{31E88CEA-6676-C149-B389-2851B1528B80}">
          <p14:sldIdLst>
            <p14:sldId id="259"/>
            <p14:sldId id="270"/>
            <p14:sldId id="260"/>
            <p14:sldId id="261"/>
          </p14:sldIdLst>
        </p14:section>
        <p14:section name="Outline" id="{73173018-1999-904E-9D76-88641B686A48}">
          <p14:sldIdLst>
            <p14:sldId id="269"/>
          </p14:sldIdLst>
        </p14:section>
        <p14:section name="Build components, not templates" id="{20E1A254-DBFC-AE4F-8FCE-5AADB7D454AA}">
          <p14:sldIdLst>
            <p14:sldId id="275"/>
            <p14:sldId id="345"/>
            <p14:sldId id="276"/>
            <p14:sldId id="278"/>
            <p14:sldId id="280"/>
            <p14:sldId id="281"/>
            <p14:sldId id="283"/>
            <p14:sldId id="284"/>
            <p14:sldId id="285"/>
            <p14:sldId id="286"/>
            <p14:sldId id="287"/>
            <p14:sldId id="333"/>
            <p14:sldId id="334"/>
            <p14:sldId id="335"/>
            <p14:sldId id="288"/>
            <p14:sldId id="289"/>
            <p14:sldId id="290"/>
            <p14:sldId id="296"/>
            <p14:sldId id="342"/>
            <p14:sldId id="343"/>
            <p14:sldId id="344"/>
            <p14:sldId id="337"/>
            <p14:sldId id="340"/>
            <p14:sldId id="338"/>
            <p14:sldId id="339"/>
            <p14:sldId id="291"/>
            <p14:sldId id="292"/>
            <p14:sldId id="293"/>
            <p14:sldId id="294"/>
            <p14:sldId id="295"/>
            <p14:sldId id="332"/>
            <p14:sldId id="346"/>
          </p14:sldIdLst>
        </p14:section>
        <p14:section name="Re-render the whole frickin' app when the data changes" id="{1672DFA5-7999-EE41-B4ED-0938E317172E}">
          <p14:sldIdLst>
            <p14:sldId id="297"/>
            <p14:sldId id="299"/>
            <p14:sldId id="300"/>
            <p14:sldId id="313"/>
            <p14:sldId id="301"/>
            <p14:sldId id="302"/>
            <p14:sldId id="303"/>
            <p14:sldId id="305"/>
            <p14:sldId id="307"/>
            <p14:sldId id="308"/>
            <p14:sldId id="309"/>
            <p14:sldId id="310"/>
            <p14:sldId id="311"/>
          </p14:sldIdLst>
        </p14:section>
        <p14:section name="Build a browser in the browser" id="{12C3832E-3F7E-CB43-ABC7-1888E8979311}">
          <p14:sldIdLst>
            <p14:sldId id="312"/>
            <p14:sldId id="314"/>
            <p14:sldId id="315"/>
            <p14:sldId id="316"/>
            <p14:sldId id="328"/>
            <p14:sldId id="329"/>
            <p14:sldId id="331"/>
            <p14:sldId id="330"/>
            <p14:sldId id="317"/>
            <p14:sldId id="320"/>
            <p14:sldId id="319"/>
            <p14:sldId id="321"/>
            <p14:sldId id="322"/>
            <p14:sldId id="323"/>
            <p14:sldId id="324"/>
            <p14:sldId id="325"/>
            <p14:sldId id="354"/>
            <p14:sldId id="352"/>
            <p14:sldId id="353"/>
            <p14:sldId id="326"/>
          </p14:sldIdLst>
        </p14:section>
        <p14:section name="Conclusion" id="{173EDA2C-CB1E-B94E-B4A9-2BA255F12D4A}">
          <p14:sldIdLst>
            <p14:sldId id="327"/>
            <p14:sldId id="351"/>
            <p14:sldId id="349"/>
            <p14:sldId id="350"/>
            <p14:sldId id="34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D0F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6" autoAdjust="0"/>
    <p:restoredTop sz="65919" autoAdjust="0"/>
  </p:normalViewPr>
  <p:slideViewPr>
    <p:cSldViewPr snapToGrid="0" snapToObjects="1">
      <p:cViewPr varScale="1">
        <p:scale>
          <a:sx n="61" d="100"/>
          <a:sy n="61" d="100"/>
        </p:scale>
        <p:origin x="-19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DF662-DCB2-9B40-8D9C-7BB0DBCEFFDD}" type="datetimeFigureOut">
              <a:rPr lang="en-US" smtClean="0"/>
              <a:pPr/>
              <a:t>6/2/2015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18728E-7A95-694A-AF81-6E724994D4AF}" type="slidenum">
              <a:rPr lang="en-US" smtClean="0"/>
              <a:pPr/>
              <a:t>‹nr.›</a:t>
            </a:fld>
            <a:endParaRPr lang="en-US"/>
          </a:p>
        </p:txBody>
      </p:sp>
    </p:spTree>
    <p:extLst>
      <p:ext uri="{BB962C8B-B14F-4D97-AF65-F5344CB8AC3E}">
        <p14:creationId xmlns:p14="http://schemas.microsoft.com/office/powerpoint/2010/main" xmlns="" val="324277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a:t>
            </a:r>
            <a:r>
              <a:rPr lang="en-US" dirty="0" err="1" smtClean="0"/>
              <a:t>fb</a:t>
            </a:r>
            <a:endParaRPr lang="en-US" dirty="0" smtClean="0"/>
          </a:p>
        </p:txBody>
      </p:sp>
      <p:sp>
        <p:nvSpPr>
          <p:cNvPr id="4" name="Slide Number Placeholder 3"/>
          <p:cNvSpPr>
            <a:spLocks noGrp="1"/>
          </p:cNvSpPr>
          <p:nvPr>
            <p:ph type="sldNum" sz="quarter" idx="10"/>
          </p:nvPr>
        </p:nvSpPr>
        <p:spPr/>
        <p:txBody>
          <a:bodyPr/>
          <a:lstStyle/>
          <a:p>
            <a:fld id="{C318728E-7A95-694A-AF81-6E724994D4AF}" type="slidenum">
              <a:rPr lang="en-US" smtClean="0"/>
              <a:pPr/>
              <a:t>1</a:t>
            </a:fld>
            <a:endParaRPr lang="en-US"/>
          </a:p>
        </p:txBody>
      </p:sp>
    </p:spTree>
    <p:extLst>
      <p:ext uri="{BB962C8B-B14F-4D97-AF65-F5344CB8AC3E}">
        <p14:creationId xmlns:p14="http://schemas.microsoft.com/office/powerpoint/2010/main" xmlns="" val="232197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(8/22/13 16:30) -----</a:t>
            </a:r>
          </a:p>
          <a:p>
            <a:r>
              <a:rPr lang="en-US"/>
              <a:t>which places in the page do i have to update my like count</a:t>
            </a:r>
          </a:p>
        </p:txBody>
      </p:sp>
      <p:sp>
        <p:nvSpPr>
          <p:cNvPr id="4" name="Slide Number Placeholder 3"/>
          <p:cNvSpPr>
            <a:spLocks noGrp="1"/>
          </p:cNvSpPr>
          <p:nvPr>
            <p:ph type="sldNum" sz="quarter" idx="10"/>
          </p:nvPr>
        </p:nvSpPr>
        <p:spPr/>
        <p:txBody>
          <a:bodyPr/>
          <a:lstStyle/>
          <a:p>
            <a:fld id="{C318728E-7A95-694A-AF81-6E724994D4AF}" type="slidenum">
              <a:rPr lang="en-US" smtClean="0"/>
              <a:pPr/>
              <a:t>45</a:t>
            </a:fld>
            <a:endParaRPr lang="en-US"/>
          </a:p>
        </p:txBody>
      </p:sp>
    </p:spTree>
    <p:extLst>
      <p:ext uri="{BB962C8B-B14F-4D97-AF65-F5344CB8AC3E}">
        <p14:creationId xmlns:p14="http://schemas.microsoft.com/office/powerpoint/2010/main" xmlns="" val="4282911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(8/22/13 16:30) -----</a:t>
            </a:r>
          </a:p>
          <a:p>
            <a:r>
              <a:rPr lang="en-US"/>
              <a:t>easy to unit test</a:t>
            </a:r>
          </a:p>
        </p:txBody>
      </p:sp>
      <p:sp>
        <p:nvSpPr>
          <p:cNvPr id="4" name="Slide Number Placeholder 3"/>
          <p:cNvSpPr>
            <a:spLocks noGrp="1"/>
          </p:cNvSpPr>
          <p:nvPr>
            <p:ph type="sldNum" sz="quarter" idx="10"/>
          </p:nvPr>
        </p:nvSpPr>
        <p:spPr/>
        <p:txBody>
          <a:bodyPr/>
          <a:lstStyle/>
          <a:p>
            <a:fld id="{C318728E-7A95-694A-AF81-6E724994D4AF}" type="slidenum">
              <a:rPr lang="en-US" smtClean="0"/>
              <a:pPr/>
              <a:t>47</a:t>
            </a:fld>
            <a:endParaRPr lang="en-US"/>
          </a:p>
        </p:txBody>
      </p:sp>
    </p:spTree>
    <p:extLst>
      <p:ext uri="{BB962C8B-B14F-4D97-AF65-F5344CB8AC3E}">
        <p14:creationId xmlns:p14="http://schemas.microsoft.com/office/powerpoint/2010/main" xmlns="" val="808477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(9/9/13 12:00) -----</a:t>
            </a:r>
          </a:p>
          <a:p>
            <a:r>
              <a:rPr lang="en-US"/>
              <a:t>nowhere in this example is the dom node for count explicitly updated</a:t>
            </a:r>
          </a:p>
          <a:p>
            <a:endParaRPr lang="en-US"/>
          </a:p>
        </p:txBody>
      </p:sp>
      <p:sp>
        <p:nvSpPr>
          <p:cNvPr id="4" name="Slide Number Placeholder 3"/>
          <p:cNvSpPr>
            <a:spLocks noGrp="1"/>
          </p:cNvSpPr>
          <p:nvPr>
            <p:ph type="sldNum" sz="quarter" idx="10"/>
          </p:nvPr>
        </p:nvSpPr>
        <p:spPr/>
        <p:txBody>
          <a:bodyPr/>
          <a:lstStyle/>
          <a:p>
            <a:fld id="{C318728E-7A95-694A-AF81-6E724994D4AF}" type="slidenum">
              <a:rPr lang="en-US" smtClean="0"/>
              <a:pPr/>
              <a:t>48</a:t>
            </a:fld>
            <a:endParaRPr lang="en-US"/>
          </a:p>
        </p:txBody>
      </p:sp>
    </p:spTree>
    <p:extLst>
      <p:ext uri="{BB962C8B-B14F-4D97-AF65-F5344CB8AC3E}">
        <p14:creationId xmlns:p14="http://schemas.microsoft.com/office/powerpoint/2010/main" xmlns="" val="215021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Two-way data binding talk</a:t>
            </a:r>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67</a:t>
            </a:fld>
            <a:endParaRPr lang="en-US"/>
          </a:p>
        </p:txBody>
      </p:sp>
    </p:spTree>
    <p:extLst>
      <p:ext uri="{BB962C8B-B14F-4D97-AF65-F5344CB8AC3E}">
        <p14:creationId xmlns:p14="http://schemas.microsoft.com/office/powerpoint/2010/main" xmlns="" val="424766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68</a:t>
            </a:fld>
            <a:endParaRPr lang="en-US"/>
          </a:p>
        </p:txBody>
      </p:sp>
    </p:spTree>
    <p:extLst>
      <p:ext uri="{BB962C8B-B14F-4D97-AF65-F5344CB8AC3E}">
        <p14:creationId xmlns:p14="http://schemas.microsoft.com/office/powerpoint/2010/main" xmlns="" val="55533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Sarcastic</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Not a tutorial</a:t>
            </a:r>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2</a:t>
            </a:fld>
            <a:endParaRPr lang="en-US"/>
          </a:p>
        </p:txBody>
      </p:sp>
    </p:spTree>
    <p:extLst>
      <p:ext uri="{BB962C8B-B14F-4D97-AF65-F5344CB8AC3E}">
        <p14:creationId xmlns:p14="http://schemas.microsoft.com/office/powerpoint/2010/main" xmlns="" val="264874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NL" dirty="0"/>
          </a:p>
        </p:txBody>
      </p:sp>
      <p:sp>
        <p:nvSpPr>
          <p:cNvPr id="4" name="Tijdelijke aanduiding voor dianummer 3"/>
          <p:cNvSpPr>
            <a:spLocks noGrp="1"/>
          </p:cNvSpPr>
          <p:nvPr>
            <p:ph type="sldNum" sz="quarter" idx="10"/>
          </p:nvPr>
        </p:nvSpPr>
        <p:spPr/>
        <p:txBody>
          <a:bodyPr/>
          <a:lstStyle/>
          <a:p>
            <a:fld id="{C318728E-7A95-694A-AF81-6E724994D4AF}"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Or: mixing markup and display logic</a:t>
            </a:r>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9</a:t>
            </a:fld>
            <a:endParaRPr lang="en-US"/>
          </a:p>
        </p:txBody>
      </p:sp>
    </p:spTree>
    <p:extLst>
      <p:ext uri="{BB962C8B-B14F-4D97-AF65-F5344CB8AC3E}">
        <p14:creationId xmlns:p14="http://schemas.microsoft.com/office/powerpoint/2010/main" xmlns="" val="2310485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Or: mixing markup and display logic</a:t>
            </a:r>
          </a:p>
          <a:p>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10</a:t>
            </a:fld>
            <a:endParaRPr lang="en-US"/>
          </a:p>
        </p:txBody>
      </p:sp>
    </p:spTree>
    <p:extLst>
      <p:ext uri="{BB962C8B-B14F-4D97-AF65-F5344CB8AC3E}">
        <p14:creationId xmlns:p14="http://schemas.microsoft.com/office/powerpoint/2010/main" xmlns="" val="231048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PARTIALS</a:t>
            </a:r>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20</a:t>
            </a:fld>
            <a:endParaRPr lang="en-US"/>
          </a:p>
        </p:txBody>
      </p:sp>
    </p:spTree>
    <p:extLst>
      <p:ext uri="{BB962C8B-B14F-4D97-AF65-F5344CB8AC3E}">
        <p14:creationId xmlns:p14="http://schemas.microsoft.com/office/powerpoint/2010/main" xmlns="" val="275078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Jab ember?</a:t>
            </a:r>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23</a:t>
            </a:fld>
            <a:endParaRPr lang="en-US"/>
          </a:p>
        </p:txBody>
      </p:sp>
    </p:spTree>
    <p:extLst>
      <p:ext uri="{BB962C8B-B14F-4D97-AF65-F5344CB8AC3E}">
        <p14:creationId xmlns:p14="http://schemas.microsoft.com/office/powerpoint/2010/main" xmlns="" val="3808514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Dismiss</a:t>
            </a:r>
            <a:r>
              <a:rPr lang="en-US" baseline="0" dirty="0" smtClean="0"/>
              <a:t> syntax</a:t>
            </a:r>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26</a:t>
            </a:fld>
            <a:endParaRPr lang="en-US"/>
          </a:p>
        </p:txBody>
      </p:sp>
    </p:spTree>
    <p:extLst>
      <p:ext uri="{BB962C8B-B14F-4D97-AF65-F5344CB8AC3E}">
        <p14:creationId xmlns:p14="http://schemas.microsoft.com/office/powerpoint/2010/main" xmlns="" val="2445962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“You want me to generate my markup in JavaScript!?”</a:t>
            </a:r>
            <a:endParaRPr lang="en-US" dirty="0"/>
          </a:p>
        </p:txBody>
      </p:sp>
      <p:sp>
        <p:nvSpPr>
          <p:cNvPr id="4" name="Slide Number Placeholder 3"/>
          <p:cNvSpPr>
            <a:spLocks noGrp="1"/>
          </p:cNvSpPr>
          <p:nvPr>
            <p:ph type="sldNum" sz="quarter" idx="10"/>
          </p:nvPr>
        </p:nvSpPr>
        <p:spPr/>
        <p:txBody>
          <a:bodyPr/>
          <a:lstStyle/>
          <a:p>
            <a:fld id="{C318728E-7A95-694A-AF81-6E724994D4AF}" type="slidenum">
              <a:rPr lang="en-US" smtClean="0"/>
              <a:pPr/>
              <a:t>30</a:t>
            </a:fld>
            <a:endParaRPr lang="en-US"/>
          </a:p>
        </p:txBody>
      </p:sp>
    </p:spTree>
    <p:extLst>
      <p:ext uri="{BB962C8B-B14F-4D97-AF65-F5344CB8AC3E}">
        <p14:creationId xmlns:p14="http://schemas.microsoft.com/office/powerpoint/2010/main" xmlns="" val="8716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pPr/>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pPr/>
              <a:t>6/2/2015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pPr/>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pPr/>
              <a:t>6/2/2015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pPr/>
              <a:t>6/2/2015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pPr/>
              <a:t>6/2/2015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pPr/>
              <a:t>6/2/2015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pPr/>
              <a:t>6/2/2015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pPr/>
              <a:t>‹nr.›</a:t>
            </a:fld>
            <a:endParaRPr lang="en-US"/>
          </a:p>
        </p:txBody>
      </p:sp>
    </p:spTree>
    <p:extLst>
      <p:ext uri="{BB962C8B-B14F-4D97-AF65-F5344CB8AC3E}">
        <p14:creationId xmlns:p14="http://schemas.microsoft.com/office/powerpoint/2010/main" xmlns=""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CD0FB"/>
                </a:solidFill>
              </a:rPr>
              <a:t>React</a:t>
            </a:r>
            <a:r>
              <a:rPr lang="en-US" dirty="0" smtClean="0"/>
              <a:t>: Rethinking Best Practices</a:t>
            </a:r>
            <a:endParaRPr lang="en-US" dirty="0"/>
          </a:p>
        </p:txBody>
      </p:sp>
      <p:sp>
        <p:nvSpPr>
          <p:cNvPr id="3" name="Subtitle 2"/>
          <p:cNvSpPr>
            <a:spLocks noGrp="1"/>
          </p:cNvSpPr>
          <p:nvPr>
            <p:ph type="subTitle" idx="1"/>
          </p:nvPr>
        </p:nvSpPr>
        <p:spPr/>
        <p:txBody>
          <a:bodyPr/>
          <a:lstStyle/>
          <a:p>
            <a:r>
              <a:rPr lang="en-US" dirty="0" smtClean="0"/>
              <a:t>Pete Hunt</a:t>
            </a:r>
            <a:br>
              <a:rPr lang="en-US" dirty="0" smtClean="0"/>
            </a:br>
            <a:r>
              <a:rPr lang="en-US" dirty="0" smtClean="0"/>
              <a:t>@</a:t>
            </a:r>
            <a:r>
              <a:rPr lang="en-US" dirty="0" err="1" smtClean="0"/>
              <a:t>floydophone</a:t>
            </a:r>
            <a:endParaRPr lang="en-US" dirty="0" smtClean="0"/>
          </a:p>
        </p:txBody>
      </p:sp>
    </p:spTree>
    <p:extLst>
      <p:ext uri="{BB962C8B-B14F-4D97-AF65-F5344CB8AC3E}">
        <p14:creationId xmlns:p14="http://schemas.microsoft.com/office/powerpoint/2010/main" xmlns="" val="1426897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endParaRPr lang="en-US"/>
          </a:p>
        </p:txBody>
      </p:sp>
      <p:pic>
        <p:nvPicPr>
          <p:cNvPr id="7" name="Picture 6" descr="Screen Shot 2013-09-03 at 1.01.46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09085" y="0"/>
            <a:ext cx="5697561" cy="6858000"/>
          </a:xfrm>
          <a:prstGeom prst="rect">
            <a:avLst/>
          </a:prstGeom>
        </p:spPr>
      </p:pic>
    </p:spTree>
    <p:extLst>
      <p:ext uri="{BB962C8B-B14F-4D97-AF65-F5344CB8AC3E}">
        <p14:creationId xmlns:p14="http://schemas.microsoft.com/office/powerpoint/2010/main" xmlns="" val="5032675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 all like separation of concerns, right?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7841663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Separation of concerns:</a:t>
            </a:r>
            <a:endParaRPr lang="en-US" dirty="0"/>
          </a:p>
        </p:txBody>
      </p:sp>
      <p:sp>
        <p:nvSpPr>
          <p:cNvPr id="3" name="Subtitle 2"/>
          <p:cNvSpPr>
            <a:spLocks noGrp="1"/>
          </p:cNvSpPr>
          <p:nvPr>
            <p:ph type="subTitle" idx="1"/>
          </p:nvPr>
        </p:nvSpPr>
        <p:spPr/>
        <p:txBody>
          <a:bodyPr/>
          <a:lstStyle/>
          <a:p>
            <a:r>
              <a:rPr lang="en-US" dirty="0" smtClean="0"/>
              <a:t>Reduce </a:t>
            </a:r>
            <a:r>
              <a:rPr lang="en-US" dirty="0" smtClean="0">
                <a:solidFill>
                  <a:srgbClr val="4CD0FB"/>
                </a:solidFill>
              </a:rPr>
              <a:t>coupling</a:t>
            </a:r>
            <a:r>
              <a:rPr lang="en-US" dirty="0" smtClean="0"/>
              <a:t>, increase </a:t>
            </a:r>
            <a:r>
              <a:rPr lang="en-US" dirty="0" smtClean="0">
                <a:solidFill>
                  <a:srgbClr val="4CD0FB"/>
                </a:solidFill>
              </a:rPr>
              <a:t>cohesion</a:t>
            </a:r>
            <a:r>
              <a:rPr lang="en-US" dirty="0" smtClean="0"/>
              <a:t>.</a:t>
            </a:r>
            <a:endParaRPr lang="en-US" dirty="0"/>
          </a:p>
        </p:txBody>
      </p:sp>
    </p:spTree>
    <p:extLst>
      <p:ext uri="{BB962C8B-B14F-4D97-AF65-F5344CB8AC3E}">
        <p14:creationId xmlns:p14="http://schemas.microsoft.com/office/powerpoint/2010/main" xmlns="" val="1654937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CD0FB"/>
                </a:solidFill>
              </a:rPr>
              <a:t>Coupling</a:t>
            </a:r>
            <a:r>
              <a:rPr lang="en-US" dirty="0" smtClean="0"/>
              <a:t> is:</a:t>
            </a:r>
            <a:endParaRPr lang="en-US" dirty="0"/>
          </a:p>
        </p:txBody>
      </p:sp>
      <p:sp>
        <p:nvSpPr>
          <p:cNvPr id="3" name="Subtitle 2"/>
          <p:cNvSpPr>
            <a:spLocks noGrp="1"/>
          </p:cNvSpPr>
          <p:nvPr>
            <p:ph type="subTitle" idx="1"/>
          </p:nvPr>
        </p:nvSpPr>
        <p:spPr/>
        <p:txBody>
          <a:bodyPr/>
          <a:lstStyle/>
          <a:p>
            <a:r>
              <a:rPr lang="en-US" i="1" dirty="0" smtClean="0"/>
              <a:t>“The degree to which each program module relies on each of the other modules.”</a:t>
            </a:r>
            <a:endParaRPr lang="en-US" i="1" dirty="0"/>
          </a:p>
        </p:txBody>
      </p:sp>
      <p:sp>
        <p:nvSpPr>
          <p:cNvPr id="4" name="Rectangle 3"/>
          <p:cNvSpPr/>
          <p:nvPr/>
        </p:nvSpPr>
        <p:spPr>
          <a:xfrm>
            <a:off x="2540000" y="6488668"/>
            <a:ext cx="6604000" cy="369332"/>
          </a:xfrm>
          <a:prstGeom prst="rect">
            <a:avLst/>
          </a:prstGeom>
        </p:spPr>
        <p:txBody>
          <a:bodyPr wrap="square">
            <a:spAutoFit/>
          </a:bodyPr>
          <a:lstStyle/>
          <a:p>
            <a:pPr algn="r"/>
            <a:r>
              <a:rPr lang="en-US" dirty="0">
                <a:solidFill>
                  <a:srgbClr val="4CD0FB"/>
                </a:solidFill>
              </a:rPr>
              <a:t>http://</a:t>
            </a:r>
            <a:r>
              <a:rPr lang="en-US" dirty="0" err="1">
                <a:solidFill>
                  <a:srgbClr val="4CD0FB"/>
                </a:solidFill>
              </a:rPr>
              <a:t>en.wikipedia.org</a:t>
            </a:r>
            <a:r>
              <a:rPr lang="en-US" dirty="0">
                <a:solidFill>
                  <a:srgbClr val="4CD0FB"/>
                </a:solidFill>
              </a:rPr>
              <a:t>/wiki/Coupling_(</a:t>
            </a:r>
            <a:r>
              <a:rPr lang="en-US" dirty="0" err="1">
                <a:solidFill>
                  <a:srgbClr val="4CD0FB"/>
                </a:solidFill>
              </a:rPr>
              <a:t>computer_science</a:t>
            </a:r>
            <a:r>
              <a:rPr lang="en-US" dirty="0">
                <a:solidFill>
                  <a:srgbClr val="4CD0FB"/>
                </a:solidFill>
              </a:rPr>
              <a:t>)</a:t>
            </a:r>
          </a:p>
        </p:txBody>
      </p:sp>
    </p:spTree>
    <p:extLst>
      <p:ext uri="{BB962C8B-B14F-4D97-AF65-F5344CB8AC3E}">
        <p14:creationId xmlns:p14="http://schemas.microsoft.com/office/powerpoint/2010/main" xmlns="" val="40916692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CD0FB"/>
                </a:solidFill>
              </a:rPr>
              <a:t>Cohesion</a:t>
            </a:r>
            <a:r>
              <a:rPr lang="en-US" dirty="0" smtClean="0"/>
              <a:t> is:</a:t>
            </a:r>
            <a:endParaRPr lang="en-US" dirty="0"/>
          </a:p>
        </p:txBody>
      </p:sp>
      <p:sp>
        <p:nvSpPr>
          <p:cNvPr id="3" name="Subtitle 2"/>
          <p:cNvSpPr>
            <a:spLocks noGrp="1"/>
          </p:cNvSpPr>
          <p:nvPr>
            <p:ph type="subTitle" idx="1"/>
          </p:nvPr>
        </p:nvSpPr>
        <p:spPr/>
        <p:txBody>
          <a:bodyPr/>
          <a:lstStyle/>
          <a:p>
            <a:r>
              <a:rPr lang="en-US" i="1" dirty="0" smtClean="0"/>
              <a:t>“The degree to which elements of a module belong together.”</a:t>
            </a:r>
            <a:endParaRPr lang="en-US" i="1" dirty="0"/>
          </a:p>
        </p:txBody>
      </p:sp>
      <p:sp>
        <p:nvSpPr>
          <p:cNvPr id="4" name="Rectangle 3"/>
          <p:cNvSpPr/>
          <p:nvPr/>
        </p:nvSpPr>
        <p:spPr>
          <a:xfrm>
            <a:off x="2540000" y="6488668"/>
            <a:ext cx="6604000" cy="369332"/>
          </a:xfrm>
          <a:prstGeom prst="rect">
            <a:avLst/>
          </a:prstGeom>
        </p:spPr>
        <p:txBody>
          <a:bodyPr wrap="square">
            <a:spAutoFit/>
          </a:bodyPr>
          <a:lstStyle/>
          <a:p>
            <a:pPr algn="r"/>
            <a:r>
              <a:rPr lang="en-US" dirty="0">
                <a:solidFill>
                  <a:srgbClr val="4CD0FB"/>
                </a:solidFill>
              </a:rPr>
              <a:t>http://</a:t>
            </a:r>
            <a:r>
              <a:rPr lang="en-US" dirty="0" err="1">
                <a:solidFill>
                  <a:srgbClr val="4CD0FB"/>
                </a:solidFill>
              </a:rPr>
              <a:t>en.wikipedia.org</a:t>
            </a:r>
            <a:r>
              <a:rPr lang="en-US" dirty="0">
                <a:solidFill>
                  <a:srgbClr val="4CD0FB"/>
                </a:solidFill>
              </a:rPr>
              <a:t>/wiki/Cohesion_(</a:t>
            </a:r>
            <a:r>
              <a:rPr lang="en-US" dirty="0" err="1">
                <a:solidFill>
                  <a:srgbClr val="4CD0FB"/>
                </a:solidFill>
              </a:rPr>
              <a:t>computer_science</a:t>
            </a:r>
            <a:r>
              <a:rPr lang="en-US" dirty="0">
                <a:solidFill>
                  <a:srgbClr val="4CD0FB"/>
                </a:solidFill>
              </a:rPr>
              <a:t>)</a:t>
            </a:r>
          </a:p>
        </p:txBody>
      </p:sp>
    </p:spTree>
    <p:extLst>
      <p:ext uri="{BB962C8B-B14F-4D97-AF65-F5344CB8AC3E}">
        <p14:creationId xmlns:p14="http://schemas.microsoft.com/office/powerpoint/2010/main" xmlns="" val="9346922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Templates </a:t>
            </a:r>
            <a:r>
              <a:rPr lang="en-US" dirty="0" smtClean="0"/>
              <a:t>encourage a </a:t>
            </a:r>
            <a:r>
              <a:rPr lang="en-US" dirty="0"/>
              <a:t>poor separation of concerns.</a:t>
            </a:r>
          </a:p>
        </p:txBody>
      </p:sp>
      <p:sp>
        <p:nvSpPr>
          <p:cNvPr id="3" name="Subtitle 2"/>
          <p:cNvSpPr>
            <a:spLocks noGrp="1"/>
          </p:cNvSpPr>
          <p:nvPr>
            <p:ph type="subTitle" idx="1"/>
          </p:nvPr>
        </p:nvSpPr>
        <p:spPr/>
        <p:txBody>
          <a:bodyPr/>
          <a:lstStyle/>
          <a:p>
            <a:r>
              <a:rPr lang="en-US" dirty="0" smtClean="0"/>
              <a:t>So are Angular-style directives.</a:t>
            </a:r>
            <a:endParaRPr lang="en-US" dirty="0"/>
          </a:p>
        </p:txBody>
      </p:sp>
    </p:spTree>
    <p:extLst>
      <p:ext uri="{BB962C8B-B14F-4D97-AF65-F5344CB8AC3E}">
        <p14:creationId xmlns:p14="http://schemas.microsoft.com/office/powerpoint/2010/main" xmlns="" val="28463352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“View model</a:t>
            </a:r>
            <a:r>
              <a:rPr lang="en-US" dirty="0" smtClean="0"/>
              <a:t>” </a:t>
            </a:r>
            <a:r>
              <a:rPr lang="en-US" dirty="0">
                <a:solidFill>
                  <a:srgbClr val="4CD0FB"/>
                </a:solidFill>
              </a:rPr>
              <a:t>tightly</a:t>
            </a:r>
            <a:r>
              <a:rPr lang="en-US" dirty="0"/>
              <a:t> </a:t>
            </a:r>
            <a:r>
              <a:rPr lang="en-US" dirty="0">
                <a:solidFill>
                  <a:srgbClr val="4CD0FB"/>
                </a:solidFill>
              </a:rPr>
              <a:t>couples</a:t>
            </a:r>
            <a:r>
              <a:rPr lang="en-US" dirty="0"/>
              <a:t> template to display </a:t>
            </a:r>
            <a:r>
              <a:rPr lang="en-US" dirty="0" smtClean="0"/>
              <a:t>logic.</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latin typeface="Source Code Pro"/>
                <a:cs typeface="Source Code Pro"/>
              </a:rPr>
              <a:t>[{“price”: “7.99”, “product”: “Back scratcher”, </a:t>
            </a:r>
            <a:r>
              <a:rPr lang="en-US" dirty="0" smtClean="0">
                <a:solidFill>
                  <a:srgbClr val="4CD0FB"/>
                </a:solidFill>
                <a:latin typeface="Source Code Pro"/>
                <a:cs typeface="Source Code Pro"/>
              </a:rPr>
              <a:t>“</a:t>
            </a:r>
            <a:r>
              <a:rPr lang="en-US" dirty="0" err="1" smtClean="0">
                <a:solidFill>
                  <a:srgbClr val="4CD0FB"/>
                </a:solidFill>
                <a:latin typeface="Source Code Pro"/>
                <a:cs typeface="Source Code Pro"/>
              </a:rPr>
              <a:t>tableRowColor</a:t>
            </a:r>
            <a:r>
              <a:rPr lang="en-US" dirty="0" smtClean="0">
                <a:solidFill>
                  <a:srgbClr val="4CD0FB"/>
                </a:solidFill>
                <a:latin typeface="Source Code Pro"/>
                <a:cs typeface="Source Code Pro"/>
              </a:rPr>
              <a:t>”: “</a:t>
            </a:r>
            <a:r>
              <a:rPr lang="en-US" dirty="0" err="1" smtClean="0">
                <a:solidFill>
                  <a:srgbClr val="4CD0FB"/>
                </a:solidFill>
                <a:latin typeface="Source Code Pro"/>
                <a:cs typeface="Source Code Pro"/>
              </a:rPr>
              <a:t>rgba</a:t>
            </a:r>
            <a:r>
              <a:rPr lang="en-US" dirty="0" smtClean="0">
                <a:solidFill>
                  <a:srgbClr val="4CD0FB"/>
                </a:solidFill>
                <a:latin typeface="Source Code Pro"/>
                <a:cs typeface="Source Code Pro"/>
              </a:rPr>
              <a:t>(0, 0, 0, 0.5)”</a:t>
            </a:r>
            <a:r>
              <a:rPr lang="en-US" dirty="0" smtClean="0">
                <a:latin typeface="Source Code Pro"/>
                <a:cs typeface="Source Code Pro"/>
              </a:rPr>
              <a:t>}]</a:t>
            </a:r>
            <a:endParaRPr lang="en-US" dirty="0">
              <a:latin typeface="Source Code Pro"/>
              <a:cs typeface="Source Code Pro"/>
            </a:endParaRPr>
          </a:p>
        </p:txBody>
      </p:sp>
    </p:spTree>
    <p:extLst>
      <p:ext uri="{BB962C8B-B14F-4D97-AF65-F5344CB8AC3E}">
        <p14:creationId xmlns:p14="http://schemas.microsoft.com/office/powerpoint/2010/main" xmlns="" val="29649961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Display logic </a:t>
            </a:r>
            <a:r>
              <a:rPr lang="en-US" dirty="0"/>
              <a:t>and markup are inevitably </a:t>
            </a:r>
            <a:r>
              <a:rPr lang="en-US" dirty="0">
                <a:solidFill>
                  <a:srgbClr val="4CD0FB"/>
                </a:solidFill>
              </a:rPr>
              <a:t>tightly</a:t>
            </a:r>
            <a:r>
              <a:rPr lang="en-US" dirty="0"/>
              <a:t> </a:t>
            </a:r>
            <a:r>
              <a:rPr lang="en-US" dirty="0" smtClean="0">
                <a:solidFill>
                  <a:srgbClr val="4CD0FB"/>
                </a:solidFill>
              </a:rPr>
              <a:t>coupled</a:t>
            </a:r>
            <a:r>
              <a:rPr lang="en-US" dirty="0" smtClean="0"/>
              <a:t>.</a:t>
            </a:r>
            <a:endParaRPr lang="en-US" dirty="0">
              <a:solidFill>
                <a:srgbClr val="4CD0FB"/>
              </a:solidFill>
            </a:endParaRPr>
          </a:p>
        </p:txBody>
      </p:sp>
      <p:sp>
        <p:nvSpPr>
          <p:cNvPr id="3" name="Subtitle 2"/>
          <p:cNvSpPr>
            <a:spLocks noGrp="1"/>
          </p:cNvSpPr>
          <p:nvPr>
            <p:ph type="subTitle" idx="1"/>
          </p:nvPr>
        </p:nvSpPr>
        <p:spPr/>
        <p:txBody>
          <a:bodyPr/>
          <a:lstStyle/>
          <a:p>
            <a:r>
              <a:rPr lang="en-US" dirty="0" smtClean="0"/>
              <a:t>How do you find DOM nodes?</a:t>
            </a:r>
            <a:endParaRPr lang="en-US" dirty="0"/>
          </a:p>
        </p:txBody>
      </p:sp>
    </p:spTree>
    <p:extLst>
      <p:ext uri="{BB962C8B-B14F-4D97-AF65-F5344CB8AC3E}">
        <p14:creationId xmlns:p14="http://schemas.microsoft.com/office/powerpoint/2010/main" xmlns="" val="2063575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Display logic </a:t>
            </a:r>
            <a:r>
              <a:rPr lang="en-US" dirty="0"/>
              <a:t>and markup are </a:t>
            </a:r>
            <a:r>
              <a:rPr lang="en-US" dirty="0" smtClean="0">
                <a:solidFill>
                  <a:srgbClr val="4CD0FB"/>
                </a:solidFill>
              </a:rPr>
              <a:t>highly cohesive</a:t>
            </a:r>
            <a:r>
              <a:rPr lang="en-US" dirty="0" smtClean="0"/>
              <a:t>.</a:t>
            </a:r>
            <a:endParaRPr lang="en-US" dirty="0">
              <a:solidFill>
                <a:srgbClr val="4CD0FB"/>
              </a:solidFill>
            </a:endParaRPr>
          </a:p>
        </p:txBody>
      </p:sp>
      <p:sp>
        <p:nvSpPr>
          <p:cNvPr id="3" name="Subtitle 2"/>
          <p:cNvSpPr>
            <a:spLocks noGrp="1"/>
          </p:cNvSpPr>
          <p:nvPr>
            <p:ph type="subTitle" idx="1"/>
          </p:nvPr>
        </p:nvSpPr>
        <p:spPr/>
        <p:txBody>
          <a:bodyPr/>
          <a:lstStyle/>
          <a:p>
            <a:r>
              <a:rPr lang="en-US" dirty="0" smtClean="0"/>
              <a:t>They both show the UI.</a:t>
            </a:r>
            <a:endParaRPr lang="en-US" dirty="0"/>
          </a:p>
        </p:txBody>
      </p:sp>
    </p:spTree>
    <p:extLst>
      <p:ext uri="{BB962C8B-B14F-4D97-AF65-F5344CB8AC3E}">
        <p14:creationId xmlns:p14="http://schemas.microsoft.com/office/powerpoint/2010/main" xmlns="" val="24744584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Templates separate </a:t>
            </a:r>
            <a:r>
              <a:rPr lang="en-US" dirty="0">
                <a:solidFill>
                  <a:srgbClr val="4CD0FB"/>
                </a:solidFill>
              </a:rPr>
              <a:t>technologies</a:t>
            </a:r>
            <a:r>
              <a:rPr lang="en-US" dirty="0"/>
              <a:t>, not </a:t>
            </a:r>
            <a:r>
              <a:rPr lang="en-US" dirty="0">
                <a:solidFill>
                  <a:srgbClr val="4CD0FB"/>
                </a:solidFill>
              </a:rPr>
              <a:t>concerns</a:t>
            </a:r>
            <a:r>
              <a:rPr lang="en-US" dirty="0"/>
              <a:t>.</a:t>
            </a:r>
          </a:p>
        </p:txBody>
      </p:sp>
      <p:sp>
        <p:nvSpPr>
          <p:cNvPr id="3" name="Subtitle 2"/>
          <p:cNvSpPr>
            <a:spLocks noGrp="1"/>
          </p:cNvSpPr>
          <p:nvPr>
            <p:ph type="subTitle" idx="1"/>
          </p:nvPr>
        </p:nvSpPr>
        <p:spPr/>
        <p:txBody>
          <a:bodyPr/>
          <a:lstStyle/>
          <a:p>
            <a:r>
              <a:rPr lang="en-US" dirty="0" smtClean="0"/>
              <a:t>And they do it by being deliberately underpowered.</a:t>
            </a:r>
            <a:endParaRPr lang="en-US" dirty="0"/>
          </a:p>
        </p:txBody>
      </p:sp>
    </p:spTree>
    <p:extLst>
      <p:ext uri="{BB962C8B-B14F-4D97-AF65-F5344CB8AC3E}">
        <p14:creationId xmlns:p14="http://schemas.microsoft.com/office/powerpoint/2010/main" xmlns="" val="17567116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Shot 2013-08-21 at 7.11.47 PM.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1878" b="1878"/>
          <a:stretch>
            <a:fillRect/>
          </a:stretch>
        </p:blipFill>
        <p:spPr/>
      </p:pic>
    </p:spTree>
    <p:extLst>
      <p:ext uri="{BB962C8B-B14F-4D97-AF65-F5344CB8AC3E}">
        <p14:creationId xmlns:p14="http://schemas.microsoft.com/office/powerpoint/2010/main" xmlns="" val="38798727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Symptoms that your front-end technology is </a:t>
            </a:r>
            <a:r>
              <a:rPr lang="en-US" dirty="0" smtClean="0">
                <a:solidFill>
                  <a:srgbClr val="4CD0FB"/>
                </a:solidFill>
              </a:rPr>
              <a:t>underpowered</a:t>
            </a:r>
            <a:r>
              <a:rPr lang="en-US" dirty="0" smtClean="0"/>
              <a:t>:</a:t>
            </a:r>
            <a:endParaRPr lang="en-US" dirty="0">
              <a:solidFill>
                <a:srgbClr val="4CD0FB"/>
              </a:solidFill>
            </a:endParaRPr>
          </a:p>
        </p:txBody>
      </p:sp>
      <p:sp>
        <p:nvSpPr>
          <p:cNvPr id="3" name="Subtitle 2"/>
          <p:cNvSpPr>
            <a:spLocks noGrp="1"/>
          </p:cNvSpPr>
          <p:nvPr>
            <p:ph type="subTitle" idx="1"/>
          </p:nvPr>
        </p:nvSpPr>
        <p:spPr/>
        <p:txBody>
          <a:bodyPr/>
          <a:lstStyle/>
          <a:p>
            <a:r>
              <a:rPr lang="en-US" dirty="0" smtClean="0"/>
              <a:t>Reliance on primitive abstractions (like {{&gt; }} and {{#each }}).</a:t>
            </a:r>
            <a:endParaRPr lang="en-US" dirty="0"/>
          </a:p>
        </p:txBody>
      </p:sp>
    </p:spTree>
    <p:extLst>
      <p:ext uri="{BB962C8B-B14F-4D97-AF65-F5344CB8AC3E}">
        <p14:creationId xmlns:p14="http://schemas.microsoft.com/office/powerpoint/2010/main" xmlns="" val="3460678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Symptoms that your front-end technology is </a:t>
            </a:r>
            <a:r>
              <a:rPr lang="en-US" dirty="0" smtClean="0">
                <a:solidFill>
                  <a:srgbClr val="4CD0FB"/>
                </a:solidFill>
              </a:rPr>
              <a:t>underpowered</a:t>
            </a:r>
            <a:r>
              <a:rPr lang="en-US" dirty="0" smtClean="0"/>
              <a:t>:</a:t>
            </a:r>
            <a:endParaRPr lang="en-US" dirty="0">
              <a:solidFill>
                <a:srgbClr val="4CD0FB"/>
              </a:solidFill>
            </a:endParaRPr>
          </a:p>
        </p:txBody>
      </p:sp>
      <p:sp>
        <p:nvSpPr>
          <p:cNvPr id="3" name="Subtitle 2"/>
          <p:cNvSpPr>
            <a:spLocks noGrp="1"/>
          </p:cNvSpPr>
          <p:nvPr>
            <p:ph type="subTitle" idx="1"/>
          </p:nvPr>
        </p:nvSpPr>
        <p:spPr/>
        <p:txBody>
          <a:bodyPr/>
          <a:lstStyle/>
          <a:p>
            <a:r>
              <a:rPr lang="en-US" dirty="0" smtClean="0"/>
              <a:t>Inventing lots of new concepts (that already exist in JavaScript).</a:t>
            </a:r>
            <a:endParaRPr lang="en-US" dirty="0"/>
          </a:p>
        </p:txBody>
      </p:sp>
    </p:spTree>
    <p:extLst>
      <p:ext uri="{BB962C8B-B14F-4D97-AF65-F5344CB8AC3E}">
        <p14:creationId xmlns:p14="http://schemas.microsoft.com/office/powerpoint/2010/main" xmlns="" val="1098484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From the Angular </a:t>
            </a:r>
            <a:r>
              <a:rPr lang="en-US" sz="3200" dirty="0" smtClean="0">
                <a:solidFill>
                  <a:srgbClr val="4CD0FB"/>
                </a:solidFill>
              </a:rPr>
              <a:t>directives </a:t>
            </a:r>
            <a:r>
              <a:rPr lang="en-US" sz="3200" dirty="0" smtClean="0"/>
              <a:t>docs:</a:t>
            </a:r>
            <a:br>
              <a:rPr lang="en-US" sz="3200" dirty="0" smtClean="0"/>
            </a:br>
            <a:r>
              <a:rPr lang="en-US" sz="3200" dirty="0" smtClean="0"/>
              <a:t/>
            </a:r>
            <a:br>
              <a:rPr lang="en-US" sz="3200" dirty="0" smtClean="0"/>
            </a:br>
            <a:r>
              <a:rPr lang="en-US" sz="3200" i="1" dirty="0" smtClean="0"/>
              <a:t>“However </a:t>
            </a:r>
            <a:r>
              <a:rPr lang="en-US" sz="3200" i="1" dirty="0">
                <a:solidFill>
                  <a:srgbClr val="4CD0FB"/>
                </a:solidFill>
              </a:rPr>
              <a:t>isolated scope</a:t>
            </a:r>
            <a:r>
              <a:rPr lang="en-US" sz="3200" i="1" dirty="0"/>
              <a:t> creates a new problem: if a </a:t>
            </a:r>
            <a:r>
              <a:rPr lang="en-US" sz="3200" i="1" dirty="0" err="1">
                <a:solidFill>
                  <a:srgbClr val="4CD0FB"/>
                </a:solidFill>
              </a:rPr>
              <a:t>transcluded</a:t>
            </a:r>
            <a:r>
              <a:rPr lang="en-US" sz="3200" i="1" dirty="0">
                <a:solidFill>
                  <a:srgbClr val="4CD0FB"/>
                </a:solidFill>
              </a:rPr>
              <a:t> </a:t>
            </a:r>
            <a:r>
              <a:rPr lang="en-US" sz="3200" i="1" dirty="0"/>
              <a:t>DOM is a child of the widget isolated scope then it will not be able to </a:t>
            </a:r>
            <a:r>
              <a:rPr lang="en-US" sz="3200" i="1" dirty="0" smtClean="0">
                <a:solidFill>
                  <a:srgbClr val="4CD0FB"/>
                </a:solidFill>
              </a:rPr>
              <a:t>bind</a:t>
            </a:r>
            <a:r>
              <a:rPr lang="en-US" sz="3200" i="1" dirty="0" smtClean="0"/>
              <a:t> </a:t>
            </a:r>
            <a:r>
              <a:rPr lang="en-US" sz="3200" i="1" dirty="0"/>
              <a:t>to anything. For this reason the </a:t>
            </a:r>
            <a:r>
              <a:rPr lang="en-US" sz="3200" i="1" dirty="0" err="1"/>
              <a:t>transcluded</a:t>
            </a:r>
            <a:r>
              <a:rPr lang="en-US" sz="3200" i="1" dirty="0"/>
              <a:t> scope is a </a:t>
            </a:r>
            <a:r>
              <a:rPr lang="en-US" sz="3200" i="1" dirty="0">
                <a:solidFill>
                  <a:srgbClr val="4CD0FB"/>
                </a:solidFill>
              </a:rPr>
              <a:t>child</a:t>
            </a:r>
            <a:r>
              <a:rPr lang="en-US" sz="3200" i="1" dirty="0"/>
              <a:t> of the </a:t>
            </a:r>
            <a:r>
              <a:rPr lang="en-US" sz="3200" i="1" dirty="0">
                <a:solidFill>
                  <a:srgbClr val="4CD0FB"/>
                </a:solidFill>
              </a:rPr>
              <a:t>original scope</a:t>
            </a:r>
            <a:r>
              <a:rPr lang="en-US" sz="3200" i="1" dirty="0"/>
              <a:t>, before the widget created an isolated scope for its local variables. This makes the </a:t>
            </a:r>
            <a:r>
              <a:rPr lang="en-US" sz="3200" i="1" dirty="0" err="1"/>
              <a:t>transcluded</a:t>
            </a:r>
            <a:r>
              <a:rPr lang="en-US" sz="3200" i="1" dirty="0"/>
              <a:t> and widget isolated scope </a:t>
            </a:r>
            <a:r>
              <a:rPr lang="en-US" sz="3200" i="1" dirty="0">
                <a:solidFill>
                  <a:srgbClr val="4CD0FB"/>
                </a:solidFill>
              </a:rPr>
              <a:t>siblings</a:t>
            </a:r>
            <a:r>
              <a:rPr lang="en-US" sz="3200" i="1" dirty="0" smtClean="0"/>
              <a:t>.”</a:t>
            </a:r>
            <a:endParaRPr lang="en-US" sz="3200" i="1" dirty="0"/>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5057387" y="6488668"/>
            <a:ext cx="4086613" cy="369332"/>
          </a:xfrm>
          <a:prstGeom prst="rect">
            <a:avLst/>
          </a:prstGeom>
        </p:spPr>
        <p:txBody>
          <a:bodyPr wrap="none">
            <a:spAutoFit/>
          </a:bodyPr>
          <a:lstStyle/>
          <a:p>
            <a:r>
              <a:rPr lang="en-US" dirty="0">
                <a:solidFill>
                  <a:srgbClr val="4CD0FB"/>
                </a:solidFill>
              </a:rPr>
              <a:t>http://</a:t>
            </a:r>
            <a:r>
              <a:rPr lang="en-US" dirty="0" err="1">
                <a:solidFill>
                  <a:srgbClr val="4CD0FB"/>
                </a:solidFill>
              </a:rPr>
              <a:t>docs.angularjs.org</a:t>
            </a:r>
            <a:r>
              <a:rPr lang="en-US" dirty="0">
                <a:solidFill>
                  <a:srgbClr val="4CD0FB"/>
                </a:solidFill>
              </a:rPr>
              <a:t>/guide/directive</a:t>
            </a:r>
          </a:p>
        </p:txBody>
      </p:sp>
    </p:spTree>
    <p:extLst>
      <p:ext uri="{BB962C8B-B14F-4D97-AF65-F5344CB8AC3E}">
        <p14:creationId xmlns:p14="http://schemas.microsoft.com/office/powerpoint/2010/main" xmlns="" val="2276162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framework cannot know how to separate your concerns for you.</a:t>
            </a:r>
            <a:endParaRPr lang="en-US" dirty="0"/>
          </a:p>
        </p:txBody>
      </p:sp>
      <p:sp>
        <p:nvSpPr>
          <p:cNvPr id="3" name="Subtitle 2"/>
          <p:cNvSpPr>
            <a:spLocks noGrp="1"/>
          </p:cNvSpPr>
          <p:nvPr>
            <p:ph type="subTitle" idx="1"/>
          </p:nvPr>
        </p:nvSpPr>
        <p:spPr/>
        <p:txBody>
          <a:bodyPr/>
          <a:lstStyle/>
          <a:p>
            <a:r>
              <a:rPr lang="en-US" dirty="0" smtClean="0"/>
              <a:t>It should only provide </a:t>
            </a:r>
            <a:r>
              <a:rPr lang="en-US" dirty="0" smtClean="0">
                <a:solidFill>
                  <a:srgbClr val="4CD0FB"/>
                </a:solidFill>
              </a:rPr>
              <a:t>powerful</a:t>
            </a:r>
            <a:r>
              <a:rPr lang="en-US" dirty="0" smtClean="0"/>
              <a:t>, </a:t>
            </a:r>
            <a:r>
              <a:rPr lang="en-US" dirty="0" smtClean="0">
                <a:solidFill>
                  <a:srgbClr val="4CD0FB"/>
                </a:solidFill>
              </a:rPr>
              <a:t>expressive</a:t>
            </a:r>
            <a:r>
              <a:rPr lang="en-US" dirty="0" smtClean="0"/>
              <a:t> </a:t>
            </a:r>
            <a:r>
              <a:rPr lang="en-US" dirty="0" smtClean="0">
                <a:solidFill>
                  <a:srgbClr val="4CD0FB"/>
                </a:solidFill>
              </a:rPr>
              <a:t>tools</a:t>
            </a:r>
            <a:r>
              <a:rPr lang="en-US" dirty="0" smtClean="0"/>
              <a:t> for the user to do it correctly.</a:t>
            </a:r>
            <a:endParaRPr lang="en-US" dirty="0"/>
          </a:p>
        </p:txBody>
      </p:sp>
    </p:spTree>
    <p:extLst>
      <p:ext uri="{BB962C8B-B14F-4D97-AF65-F5344CB8AC3E}">
        <p14:creationId xmlns:p14="http://schemas.microsoft.com/office/powerpoint/2010/main" xmlns="" val="20751155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tool is a </a:t>
            </a:r>
            <a:r>
              <a:rPr lang="en-US" dirty="0" smtClean="0">
                <a:solidFill>
                  <a:srgbClr val="4CD0FB"/>
                </a:solidFill>
              </a:rPr>
              <a:t>React component</a:t>
            </a:r>
            <a:r>
              <a:rPr lang="en-US" dirty="0" smtClean="0"/>
              <a:t>.</a:t>
            </a:r>
            <a:endParaRPr lang="en-US" dirty="0"/>
          </a:p>
        </p:txBody>
      </p:sp>
      <p:sp>
        <p:nvSpPr>
          <p:cNvPr id="3" name="Subtitle 2"/>
          <p:cNvSpPr>
            <a:spLocks noGrp="1"/>
          </p:cNvSpPr>
          <p:nvPr>
            <p:ph type="subTitle" idx="1"/>
          </p:nvPr>
        </p:nvSpPr>
        <p:spPr/>
        <p:txBody>
          <a:bodyPr/>
          <a:lstStyle/>
          <a:p>
            <a:r>
              <a:rPr lang="en-US" dirty="0" smtClean="0"/>
              <a:t>A </a:t>
            </a:r>
            <a:r>
              <a:rPr lang="en-US" dirty="0" smtClean="0">
                <a:solidFill>
                  <a:srgbClr val="4CD0FB"/>
                </a:solidFill>
              </a:rPr>
              <a:t>highly cohesive</a:t>
            </a:r>
            <a:r>
              <a:rPr lang="en-US" dirty="0" smtClean="0"/>
              <a:t> building block for UIs </a:t>
            </a:r>
            <a:r>
              <a:rPr lang="en-US" dirty="0" smtClean="0">
                <a:solidFill>
                  <a:srgbClr val="4CD0FB"/>
                </a:solidFill>
              </a:rPr>
              <a:t>loosely coupled </a:t>
            </a:r>
            <a:r>
              <a:rPr lang="en-US" dirty="0" smtClean="0"/>
              <a:t>with other components.</a:t>
            </a:r>
            <a:endParaRPr lang="en-US" dirty="0"/>
          </a:p>
        </p:txBody>
      </p:sp>
    </p:spTree>
    <p:extLst>
      <p:ext uri="{BB962C8B-B14F-4D97-AF65-F5344CB8AC3E}">
        <p14:creationId xmlns:p14="http://schemas.microsoft.com/office/powerpoint/2010/main" xmlns="" val="17145298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Use</a:t>
            </a:r>
            <a:r>
              <a:rPr lang="en-US" dirty="0" smtClean="0">
                <a:solidFill>
                  <a:srgbClr val="4CD0FB"/>
                </a:solidFill>
              </a:rPr>
              <a:t> components </a:t>
            </a:r>
            <a:r>
              <a:rPr lang="en-US" dirty="0" smtClean="0"/>
              <a:t>to separate your concerns.</a:t>
            </a:r>
            <a:endParaRPr lang="en-US" dirty="0"/>
          </a:p>
        </p:txBody>
      </p:sp>
      <p:sp>
        <p:nvSpPr>
          <p:cNvPr id="3" name="Subtitle 2"/>
          <p:cNvSpPr>
            <a:spLocks noGrp="1"/>
          </p:cNvSpPr>
          <p:nvPr>
            <p:ph type="subTitle" idx="1"/>
          </p:nvPr>
        </p:nvSpPr>
        <p:spPr/>
        <p:txBody>
          <a:bodyPr/>
          <a:lstStyle/>
          <a:p>
            <a:r>
              <a:rPr lang="en-US" dirty="0" smtClean="0"/>
              <a:t>With the full power of JavaScript, not a crippled </a:t>
            </a:r>
            <a:r>
              <a:rPr lang="en-US" dirty="0" err="1" smtClean="0"/>
              <a:t>templating</a:t>
            </a:r>
            <a:r>
              <a:rPr lang="en-US" dirty="0" smtClean="0"/>
              <a:t> language.</a:t>
            </a:r>
            <a:endParaRPr lang="en-US" dirty="0"/>
          </a:p>
        </p:txBody>
      </p:sp>
    </p:spTree>
    <p:extLst>
      <p:ext uri="{BB962C8B-B14F-4D97-AF65-F5344CB8AC3E}">
        <p14:creationId xmlns:p14="http://schemas.microsoft.com/office/powerpoint/2010/main" xmlns="" val="22612385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descr="Screen Shot 2013-08-22 at 1.58.45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17507" y="0"/>
            <a:ext cx="7119850" cy="6858000"/>
          </a:xfrm>
          <a:prstGeom prst="rect">
            <a:avLst/>
          </a:prstGeom>
        </p:spPr>
      </p:pic>
      <p:sp>
        <p:nvSpPr>
          <p:cNvPr id="4" name="Oval Callout 3"/>
          <p:cNvSpPr/>
          <p:nvPr/>
        </p:nvSpPr>
        <p:spPr>
          <a:xfrm>
            <a:off x="1539875" y="835025"/>
            <a:ext cx="2016125" cy="8604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Abstraction</a:t>
            </a:r>
            <a:endParaRPr lang="en-US" dirty="0"/>
          </a:p>
        </p:txBody>
      </p:sp>
      <p:sp>
        <p:nvSpPr>
          <p:cNvPr id="6" name="Oval Callout 5"/>
          <p:cNvSpPr/>
          <p:nvPr/>
        </p:nvSpPr>
        <p:spPr>
          <a:xfrm>
            <a:off x="1882775" y="3336925"/>
            <a:ext cx="2016125" cy="8604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Composition</a:t>
            </a:r>
            <a:endParaRPr lang="en-US" dirty="0"/>
          </a:p>
        </p:txBody>
      </p:sp>
      <p:sp>
        <p:nvSpPr>
          <p:cNvPr id="7" name="Oval Callout 6"/>
          <p:cNvSpPr/>
          <p:nvPr/>
        </p:nvSpPr>
        <p:spPr>
          <a:xfrm>
            <a:off x="4654550" y="4060825"/>
            <a:ext cx="2016125" cy="8604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Expressivity</a:t>
            </a:r>
            <a:endParaRPr lang="en-US" dirty="0"/>
          </a:p>
        </p:txBody>
      </p:sp>
    </p:spTree>
    <p:extLst>
      <p:ext uri="{BB962C8B-B14F-4D97-AF65-F5344CB8AC3E}">
        <p14:creationId xmlns:p14="http://schemas.microsoft.com/office/powerpoint/2010/main" xmlns="" val="7893607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Components</a:t>
            </a:r>
            <a:r>
              <a:rPr lang="en-US" dirty="0" smtClean="0">
                <a:solidFill>
                  <a:srgbClr val="4CD0FB"/>
                </a:solidFill>
              </a:rPr>
              <a:t> </a:t>
            </a:r>
            <a:r>
              <a:rPr lang="en-US" dirty="0" smtClean="0"/>
              <a:t>are </a:t>
            </a:r>
            <a:r>
              <a:rPr lang="en-US" dirty="0" smtClean="0">
                <a:solidFill>
                  <a:srgbClr val="4CD0FB"/>
                </a:solidFill>
              </a:rPr>
              <a:t>reusable</a:t>
            </a:r>
            <a:r>
              <a:rPr lang="en-US" dirty="0" smtClean="0"/>
              <a: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651225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Components</a:t>
            </a:r>
            <a:r>
              <a:rPr lang="en-US" dirty="0" smtClean="0">
                <a:solidFill>
                  <a:srgbClr val="4CD0FB"/>
                </a:solidFill>
              </a:rPr>
              <a:t> </a:t>
            </a:r>
            <a:r>
              <a:rPr lang="en-US" dirty="0" smtClean="0"/>
              <a:t>are </a:t>
            </a:r>
            <a:r>
              <a:rPr lang="en-US" dirty="0" err="1" smtClean="0">
                <a:solidFill>
                  <a:srgbClr val="4CD0FB"/>
                </a:solidFill>
              </a:rPr>
              <a:t>composable</a:t>
            </a:r>
            <a:r>
              <a:rPr lang="en-US" dirty="0" smtClean="0"/>
              <a: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5586126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Components</a:t>
            </a:r>
            <a:r>
              <a:rPr lang="en-US" dirty="0" smtClean="0">
                <a:solidFill>
                  <a:srgbClr val="4CD0FB"/>
                </a:solidFill>
              </a:rPr>
              <a:t> </a:t>
            </a:r>
            <a:r>
              <a:rPr lang="en-US" dirty="0" smtClean="0"/>
              <a:t>are</a:t>
            </a:r>
            <a:r>
              <a:rPr lang="en-US" dirty="0" smtClean="0">
                <a:solidFill>
                  <a:srgbClr val="4CD0FB"/>
                </a:solidFill>
              </a:rPr>
              <a:t> unit testable</a:t>
            </a:r>
            <a:r>
              <a:rPr lang="en-US" dirty="0" smtClean="0"/>
              <a:t>.</a:t>
            </a:r>
            <a:endParaRPr lang="en-US" dirty="0"/>
          </a:p>
        </p:txBody>
      </p:sp>
      <p:sp>
        <p:nvSpPr>
          <p:cNvPr id="4" name="Subtitle 3"/>
          <p:cNvSpPr>
            <a:spLocks noGrp="1"/>
          </p:cNvSpPr>
          <p:nvPr>
            <p:ph type="subTitle" idx="1"/>
          </p:nvPr>
        </p:nvSpPr>
        <p:spPr/>
        <p:txBody>
          <a:bodyPr/>
          <a:lstStyle/>
          <a:p>
            <a:r>
              <a:rPr lang="en-US" dirty="0" smtClean="0"/>
              <a:t>They are, after all, </a:t>
            </a:r>
            <a:r>
              <a:rPr lang="en-US" dirty="0" smtClean="0">
                <a:solidFill>
                  <a:srgbClr val="4CD0FB"/>
                </a:solidFill>
              </a:rPr>
              <a:t>units</a:t>
            </a:r>
            <a:r>
              <a:rPr lang="en-US" dirty="0" smtClean="0"/>
              <a:t>.</a:t>
            </a:r>
            <a:endParaRPr lang="en-US" dirty="0"/>
          </a:p>
        </p:txBody>
      </p:sp>
    </p:spTree>
    <p:extLst>
      <p:ext uri="{BB962C8B-B14F-4D97-AF65-F5344CB8AC3E}">
        <p14:creationId xmlns:p14="http://schemas.microsoft.com/office/powerpoint/2010/main" xmlns="" val="17595630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Give it five minutes.</a:t>
            </a:r>
            <a:endParaRPr lang="en-US" dirty="0"/>
          </a:p>
        </p:txBody>
      </p:sp>
      <p:sp>
        <p:nvSpPr>
          <p:cNvPr id="5" name="Subtitle 4"/>
          <p:cNvSpPr>
            <a:spLocks noGrp="1"/>
          </p:cNvSpPr>
          <p:nvPr>
            <p:ph type="subTitle" idx="1"/>
          </p:nvPr>
        </p:nvSpPr>
        <p:spPr/>
        <p:txBody>
          <a:bodyPr>
            <a:normAutofit/>
          </a:bodyPr>
          <a:lstStyle/>
          <a:p>
            <a:r>
              <a:rPr lang="en-US" sz="2000" dirty="0">
                <a:latin typeface="Source Code Pro"/>
                <a:cs typeface="Source Code Pro"/>
              </a:rPr>
              <a:t>http://37signals.com/</a:t>
            </a:r>
            <a:r>
              <a:rPr lang="en-US" sz="2000" dirty="0" err="1">
                <a:latin typeface="Source Code Pro"/>
                <a:cs typeface="Source Code Pro"/>
              </a:rPr>
              <a:t>svn</a:t>
            </a:r>
            <a:r>
              <a:rPr lang="en-US" sz="2000" dirty="0">
                <a:latin typeface="Source Code Pro"/>
                <a:cs typeface="Source Code Pro"/>
              </a:rPr>
              <a:t>/posts/3124-give-it-five-minutes</a:t>
            </a:r>
          </a:p>
        </p:txBody>
      </p:sp>
    </p:spTree>
    <p:extLst>
      <p:ext uri="{BB962C8B-B14F-4D97-AF65-F5344CB8AC3E}">
        <p14:creationId xmlns:p14="http://schemas.microsoft.com/office/powerpoint/2010/main" xmlns="" val="1897118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about </a:t>
            </a:r>
            <a:r>
              <a:rPr lang="en-US" dirty="0" smtClean="0">
                <a:solidFill>
                  <a:srgbClr val="4CD0FB"/>
                </a:solidFill>
              </a:rPr>
              <a:t>spaghetti code</a:t>
            </a:r>
            <a:r>
              <a:rPr lang="en-US" dirty="0" smtClean="0"/>
              <a:t>?</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xmlns="" val="24352026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Just don’t write spaghetti code.</a:t>
            </a:r>
            <a:endParaRPr lang="en-US" dirty="0"/>
          </a:p>
        </p:txBody>
      </p:sp>
      <p:sp>
        <p:nvSpPr>
          <p:cNvPr id="3" name="Subtitle 2"/>
          <p:cNvSpPr>
            <a:spLocks noGrp="1"/>
          </p:cNvSpPr>
          <p:nvPr>
            <p:ph type="subTitle" idx="1"/>
          </p:nvPr>
        </p:nvSpPr>
        <p:spPr/>
        <p:txBody>
          <a:bodyPr/>
          <a:lstStyle/>
          <a:p>
            <a:r>
              <a:rPr lang="en-US" dirty="0" smtClean="0"/>
              <a:t>Keep your components small.</a:t>
            </a:r>
            <a:endParaRPr lang="en-US" dirty="0"/>
          </a:p>
        </p:txBody>
      </p:sp>
    </p:spTree>
    <p:extLst>
      <p:ext uri="{BB962C8B-B14F-4D97-AF65-F5344CB8AC3E}">
        <p14:creationId xmlns:p14="http://schemas.microsoft.com/office/powerpoint/2010/main" xmlns="" val="41423502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Just don’t write spaghetti code.</a:t>
            </a:r>
            <a:endParaRPr lang="en-US" dirty="0"/>
          </a:p>
        </p:txBody>
      </p:sp>
      <p:sp>
        <p:nvSpPr>
          <p:cNvPr id="3" name="Subtitle 2"/>
          <p:cNvSpPr>
            <a:spLocks noGrp="1"/>
          </p:cNvSpPr>
          <p:nvPr>
            <p:ph type="subTitle" idx="1"/>
          </p:nvPr>
        </p:nvSpPr>
        <p:spPr/>
        <p:txBody>
          <a:bodyPr/>
          <a:lstStyle/>
          <a:p>
            <a:r>
              <a:rPr lang="en-US" dirty="0"/>
              <a:t>Only put </a:t>
            </a:r>
            <a:r>
              <a:rPr lang="en-US" dirty="0">
                <a:solidFill>
                  <a:srgbClr val="4CD0FB"/>
                </a:solidFill>
              </a:rPr>
              <a:t>display logic </a:t>
            </a:r>
            <a:r>
              <a:rPr lang="en-US" dirty="0"/>
              <a:t>in your components.</a:t>
            </a:r>
          </a:p>
        </p:txBody>
      </p:sp>
    </p:spTree>
    <p:extLst>
      <p:ext uri="{BB962C8B-B14F-4D97-AF65-F5344CB8AC3E}">
        <p14:creationId xmlns:p14="http://schemas.microsoft.com/office/powerpoint/2010/main" xmlns="" val="7968803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Just don’t write spaghetti code.</a:t>
            </a:r>
            <a:endParaRPr lang="en-US" dirty="0"/>
          </a:p>
        </p:txBody>
      </p:sp>
      <p:sp>
        <p:nvSpPr>
          <p:cNvPr id="3" name="Subtitle 2"/>
          <p:cNvSpPr>
            <a:spLocks noGrp="1"/>
          </p:cNvSpPr>
          <p:nvPr>
            <p:ph type="subTitle" idx="1"/>
          </p:nvPr>
        </p:nvSpPr>
        <p:spPr/>
        <p:txBody>
          <a:bodyPr/>
          <a:lstStyle/>
          <a:p>
            <a:r>
              <a:rPr lang="en-US" i="1" dirty="0" smtClean="0"/>
              <a:t>“With great power comes great responsibility” </a:t>
            </a:r>
            <a:r>
              <a:rPr lang="en-US" dirty="0" smtClean="0"/>
              <a:t>– Uncle Ben in </a:t>
            </a:r>
            <a:r>
              <a:rPr lang="en-US" i="1" dirty="0" smtClean="0"/>
              <a:t>Spiderman</a:t>
            </a:r>
            <a:endParaRPr lang="en-US" i="1" dirty="0"/>
          </a:p>
        </p:txBody>
      </p:sp>
    </p:spTree>
    <p:extLst>
      <p:ext uri="{BB962C8B-B14F-4D97-AF65-F5344CB8AC3E}">
        <p14:creationId xmlns:p14="http://schemas.microsoft.com/office/powerpoint/2010/main" xmlns="" val="13473348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about </a:t>
            </a:r>
            <a:r>
              <a:rPr lang="en-US" dirty="0" smtClean="0">
                <a:solidFill>
                  <a:srgbClr val="4CD0FB"/>
                </a:solidFill>
              </a:rPr>
              <a:t>XSS</a:t>
            </a:r>
            <a:r>
              <a:rPr lang="en-US" dirty="0" smtClean="0"/>
              <a:t>?</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xmlns="" val="58945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6875"/>
            <a:ext cx="8235950" cy="5241925"/>
          </a:xfrm>
        </p:spPr>
        <p:txBody>
          <a:bodyPr>
            <a:noAutofit/>
          </a:bodyPr>
          <a:lstStyle/>
          <a:p>
            <a:pPr algn="l"/>
            <a:r>
              <a:rPr lang="en-US" sz="2400" dirty="0" err="1">
                <a:latin typeface="Source Code Pro"/>
                <a:cs typeface="Source Code Pro"/>
              </a:rPr>
              <a:t>React.DOM.a</a:t>
            </a:r>
            <a:r>
              <a:rPr lang="en-US" sz="2400" dirty="0" smtClean="0">
                <a:latin typeface="Source Code Pro"/>
                <a:cs typeface="Source Code Pro"/>
              </a:rPr>
              <a:t>(</a:t>
            </a:r>
            <a:br>
              <a:rPr lang="en-US" sz="2400" dirty="0" smtClean="0">
                <a:latin typeface="Source Code Pro"/>
                <a:cs typeface="Source Code Pro"/>
              </a:rPr>
            </a:br>
            <a:r>
              <a:rPr lang="en-US" sz="2400" dirty="0" smtClean="0">
                <a:latin typeface="Source Code Pro"/>
                <a:cs typeface="Source Code Pro"/>
              </a:rPr>
              <a:t> {</a:t>
            </a:r>
            <a:r>
              <a:rPr lang="en-US" sz="2400" dirty="0" err="1">
                <a:latin typeface="Source Code Pro"/>
                <a:cs typeface="Source Code Pro"/>
              </a:rPr>
              <a:t>href</a:t>
            </a:r>
            <a:r>
              <a:rPr lang="en-US" sz="2400" dirty="0">
                <a:latin typeface="Source Code Pro"/>
                <a:cs typeface="Source Code Pro"/>
              </a:rPr>
              <a:t>: ‘http:</a:t>
            </a:r>
            <a:r>
              <a:rPr lang="en-US" sz="2400" dirty="0" smtClean="0">
                <a:latin typeface="Source Code Pro"/>
                <a:cs typeface="Source Code Pro"/>
              </a:rPr>
              <a:t>//</a:t>
            </a:r>
            <a:r>
              <a:rPr lang="en-US" sz="2400" dirty="0" err="1" smtClean="0">
                <a:latin typeface="Source Code Pro"/>
                <a:cs typeface="Source Code Pro"/>
              </a:rPr>
              <a:t>instagram.com</a:t>
            </a:r>
            <a:r>
              <a:rPr lang="en-US" sz="2400" dirty="0">
                <a:latin typeface="Source Code Pro"/>
                <a:cs typeface="Source Code Pro"/>
              </a:rPr>
              <a:t>/</a:t>
            </a:r>
            <a:r>
              <a:rPr lang="en-US" sz="2400" dirty="0" err="1">
                <a:latin typeface="Source Code Pro"/>
                <a:cs typeface="Source Code Pro"/>
              </a:rPr>
              <a:t>floydophone</a:t>
            </a:r>
            <a:r>
              <a:rPr lang="en-US" sz="2400" dirty="0">
                <a:latin typeface="Source Code Pro"/>
                <a:cs typeface="Source Code Pro"/>
              </a:rPr>
              <a:t>’}</a:t>
            </a:r>
            <a:r>
              <a:rPr lang="en-US" sz="2400" dirty="0" smtClean="0">
                <a:latin typeface="Source Code Pro"/>
                <a:cs typeface="Source Code Pro"/>
              </a:rPr>
              <a:t>,</a:t>
            </a:r>
            <a:br>
              <a:rPr lang="en-US" sz="2400" dirty="0" smtClean="0">
                <a:latin typeface="Source Code Pro"/>
                <a:cs typeface="Source Code Pro"/>
              </a:rPr>
            </a:br>
            <a:r>
              <a:rPr lang="en-US" sz="2400" dirty="0">
                <a:latin typeface="Source Code Pro"/>
                <a:cs typeface="Source Code Pro"/>
              </a:rPr>
              <a:t> </a:t>
            </a:r>
            <a:r>
              <a:rPr lang="en-US" sz="2400" dirty="0" smtClean="0">
                <a:latin typeface="Source Code Pro"/>
                <a:cs typeface="Source Code Pro"/>
              </a:rPr>
              <a:t>‘</a:t>
            </a:r>
            <a:r>
              <a:rPr lang="en-US" sz="2400" dirty="0">
                <a:latin typeface="Source Code Pro"/>
                <a:cs typeface="Source Code Pro"/>
              </a:rPr>
              <a:t>@</a:t>
            </a:r>
            <a:r>
              <a:rPr lang="en-US" sz="2400" dirty="0" err="1">
                <a:latin typeface="Source Code Pro"/>
                <a:cs typeface="Source Code Pro"/>
              </a:rPr>
              <a:t>floydophone</a:t>
            </a:r>
            <a:r>
              <a:rPr lang="en-US" sz="2400" dirty="0">
                <a:latin typeface="Source Code Pro"/>
                <a:cs typeface="Source Code Pro"/>
              </a:rPr>
              <a:t> on </a:t>
            </a:r>
            <a:r>
              <a:rPr lang="en-US" sz="2400" dirty="0" err="1">
                <a:latin typeface="Source Code Pro"/>
                <a:cs typeface="Source Code Pro"/>
              </a:rPr>
              <a:t>Instagram</a:t>
            </a:r>
            <a:r>
              <a:rPr lang="en-US" sz="2400" dirty="0" smtClean="0">
                <a:latin typeface="Source Code Pro"/>
                <a:cs typeface="Source Code Pro"/>
              </a:rPr>
              <a:t>’</a:t>
            </a:r>
            <a:br>
              <a:rPr lang="en-US" sz="2400" dirty="0" smtClean="0">
                <a:latin typeface="Source Code Pro"/>
                <a:cs typeface="Source Code Pro"/>
              </a:rPr>
            </a:br>
            <a:r>
              <a:rPr lang="en-US" sz="2400" dirty="0" smtClean="0">
                <a:latin typeface="Source Code Pro"/>
                <a:cs typeface="Source Code Pro"/>
              </a:rPr>
              <a:t>)</a:t>
            </a:r>
            <a:r>
              <a:rPr lang="en-US" sz="2400" dirty="0">
                <a:latin typeface="Source Code Pro"/>
                <a:cs typeface="Source Code Pro"/>
              </a:rPr>
              <a: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12695384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What about </a:t>
            </a:r>
            <a:r>
              <a:rPr lang="en-US" dirty="0" smtClean="0">
                <a:solidFill>
                  <a:srgbClr val="4CD0FB"/>
                </a:solidFill>
              </a:rPr>
              <a:t>working with designers</a:t>
            </a:r>
            <a:r>
              <a:rPr lang="en-US" dirty="0" smtClean="0"/>
              <a: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0060853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JSX is an </a:t>
            </a:r>
            <a:r>
              <a:rPr lang="en-US" dirty="0" smtClean="0">
                <a:solidFill>
                  <a:srgbClr val="4CD0FB"/>
                </a:solidFill>
              </a:rPr>
              <a:t>optional</a:t>
            </a:r>
            <a:r>
              <a:rPr lang="en-US" dirty="0" smtClean="0"/>
              <a:t> preprocessor to let you use HTML-like syntax.</a:t>
            </a:r>
            <a:endParaRPr lang="en-US" dirty="0"/>
          </a:p>
        </p:txBody>
      </p:sp>
      <p:sp>
        <p:nvSpPr>
          <p:cNvPr id="3" name="Subtitle 2"/>
          <p:cNvSpPr>
            <a:spLocks noGrp="1"/>
          </p:cNvSpPr>
          <p:nvPr>
            <p:ph type="subTitle" idx="1"/>
          </p:nvPr>
        </p:nvSpPr>
        <p:spPr>
          <a:xfrm>
            <a:off x="685800" y="3886200"/>
            <a:ext cx="7772400" cy="1752600"/>
          </a:xfrm>
        </p:spPr>
        <p:txBody>
          <a:bodyPr>
            <a:normAutofit/>
          </a:bodyPr>
          <a:lstStyle/>
          <a:p>
            <a:pPr algn="l"/>
            <a:r>
              <a:rPr lang="en-US" sz="2000" dirty="0" smtClean="0">
                <a:latin typeface="Source Code Pro"/>
                <a:cs typeface="Source Code Pro"/>
              </a:rPr>
              <a:t>&lt;a </a:t>
            </a:r>
            <a:r>
              <a:rPr lang="en-US" sz="2000" dirty="0" err="1" smtClean="0">
                <a:latin typeface="Source Code Pro"/>
                <a:cs typeface="Source Code Pro"/>
              </a:rPr>
              <a:t>href</a:t>
            </a:r>
            <a:r>
              <a:rPr lang="en-US" sz="2000" dirty="0" smtClean="0">
                <a:latin typeface="Source Code Pro"/>
                <a:cs typeface="Source Code Pro"/>
              </a:rPr>
              <a:t>=“http://</a:t>
            </a:r>
            <a:r>
              <a:rPr lang="en-US" sz="2000" dirty="0" err="1" smtClean="0">
                <a:latin typeface="Source Code Pro"/>
                <a:cs typeface="Source Code Pro"/>
              </a:rPr>
              <a:t>instagram.com</a:t>
            </a:r>
            <a:r>
              <a:rPr lang="en-US" sz="2000" dirty="0" smtClean="0">
                <a:latin typeface="Source Code Pro"/>
                <a:cs typeface="Source Code Pro"/>
              </a:rPr>
              <a:t>/</a:t>
            </a:r>
            <a:r>
              <a:rPr lang="en-US" sz="2000" dirty="0" err="1" smtClean="0">
                <a:latin typeface="Source Code Pro"/>
                <a:cs typeface="Source Code Pro"/>
              </a:rPr>
              <a:t>floydophone</a:t>
            </a:r>
            <a:r>
              <a:rPr lang="en-US" sz="2000" dirty="0" smtClean="0">
                <a:latin typeface="Source Code Pro"/>
                <a:cs typeface="Source Code Pro"/>
              </a:rPr>
              <a:t>”&gt;</a:t>
            </a:r>
            <a:br>
              <a:rPr lang="en-US" sz="2000" dirty="0" smtClean="0">
                <a:latin typeface="Source Code Pro"/>
                <a:cs typeface="Source Code Pro"/>
              </a:rPr>
            </a:br>
            <a:r>
              <a:rPr lang="en-US" sz="2000" dirty="0" smtClean="0">
                <a:latin typeface="Source Code Pro"/>
                <a:cs typeface="Source Code Pro"/>
              </a:rPr>
              <a:t>    @</a:t>
            </a:r>
            <a:r>
              <a:rPr lang="en-US" sz="2000" dirty="0" err="1" smtClean="0">
                <a:latin typeface="Source Code Pro"/>
                <a:cs typeface="Source Code Pro"/>
              </a:rPr>
              <a:t>floydophone</a:t>
            </a:r>
            <a:r>
              <a:rPr lang="en-US" sz="2000" dirty="0" smtClean="0">
                <a:latin typeface="Source Code Pro"/>
                <a:cs typeface="Source Code Pro"/>
              </a:rPr>
              <a:t> on </a:t>
            </a:r>
            <a:r>
              <a:rPr lang="en-US" sz="2000" dirty="0" err="1" smtClean="0">
                <a:latin typeface="Source Code Pro"/>
                <a:cs typeface="Source Code Pro"/>
              </a:rPr>
              <a:t>Instagram</a:t>
            </a:r>
            <a:r>
              <a:rPr lang="en-US" sz="2000" dirty="0" smtClean="0">
                <a:latin typeface="Source Code Pro"/>
                <a:cs typeface="Source Code Pro"/>
              </a:rPr>
              <a:t/>
            </a:r>
            <a:br>
              <a:rPr lang="en-US" sz="2000" dirty="0" smtClean="0">
                <a:latin typeface="Source Code Pro"/>
                <a:cs typeface="Source Code Pro"/>
              </a:rPr>
            </a:br>
            <a:r>
              <a:rPr lang="en-US" sz="2000" dirty="0" smtClean="0">
                <a:latin typeface="Source Code Pro"/>
                <a:cs typeface="Source Code Pro"/>
              </a:rPr>
              <a:t>&lt;/a&gt;</a:t>
            </a:r>
            <a:endParaRPr lang="en-US" sz="2000" dirty="0">
              <a:latin typeface="Source Code Pro"/>
              <a:cs typeface="Source Code Pro"/>
            </a:endParaRPr>
          </a:p>
        </p:txBody>
      </p:sp>
    </p:spTree>
    <p:extLst>
      <p:ext uri="{BB962C8B-B14F-4D97-AF65-F5344CB8AC3E}">
        <p14:creationId xmlns:p14="http://schemas.microsoft.com/office/powerpoint/2010/main" xmlns="" val="3716423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JSX is an </a:t>
            </a:r>
            <a:r>
              <a:rPr lang="en-US" dirty="0" smtClean="0">
                <a:solidFill>
                  <a:srgbClr val="4CD0FB"/>
                </a:solidFill>
              </a:rPr>
              <a:t>optional</a:t>
            </a:r>
            <a:r>
              <a:rPr lang="en-US" dirty="0" smtClean="0"/>
              <a:t> preprocessor to let you use HTML-like syntax.</a:t>
            </a:r>
            <a:endParaRPr lang="en-US" dirty="0"/>
          </a:p>
        </p:txBody>
      </p:sp>
      <p:sp>
        <p:nvSpPr>
          <p:cNvPr id="3" name="Subtitle 2"/>
          <p:cNvSpPr>
            <a:spLocks noGrp="1"/>
          </p:cNvSpPr>
          <p:nvPr>
            <p:ph type="subTitle" idx="1"/>
          </p:nvPr>
        </p:nvSpPr>
        <p:spPr>
          <a:xfrm>
            <a:off x="685800" y="3886200"/>
            <a:ext cx="7772400" cy="1752600"/>
          </a:xfrm>
        </p:spPr>
        <p:txBody>
          <a:bodyPr>
            <a:normAutofit/>
          </a:bodyPr>
          <a:lstStyle/>
          <a:p>
            <a:pPr lvl="0" algn="l"/>
            <a:r>
              <a:rPr lang="en-US" sz="2000" dirty="0" err="1" smtClean="0">
                <a:solidFill>
                  <a:srgbClr val="F8F8F8">
                    <a:tint val="75000"/>
                  </a:srgbClr>
                </a:solidFill>
                <a:latin typeface="Source Code Pro"/>
                <a:cs typeface="Source Code Pro"/>
              </a:rPr>
              <a:t>React.DOM.a</a:t>
            </a:r>
            <a:r>
              <a:rPr lang="en-US" sz="2000" dirty="0" smtClean="0">
                <a:solidFill>
                  <a:srgbClr val="F8F8F8">
                    <a:tint val="75000"/>
                  </a:srgbClr>
                </a:solidFill>
                <a:latin typeface="Source Code Pro"/>
                <a:cs typeface="Source Code Pro"/>
              </a:rPr>
              <a:t>(</a:t>
            </a:r>
          </a:p>
          <a:p>
            <a:pPr lvl="0" algn="l"/>
            <a:r>
              <a:rPr lang="en-US" sz="2000" dirty="0">
                <a:solidFill>
                  <a:srgbClr val="F8F8F8">
                    <a:tint val="75000"/>
                  </a:srgbClr>
                </a:solidFill>
                <a:latin typeface="Source Code Pro"/>
                <a:cs typeface="Source Code Pro"/>
              </a:rPr>
              <a:t> </a:t>
            </a:r>
            <a:r>
              <a:rPr lang="en-US" sz="2000" dirty="0" smtClean="0">
                <a:solidFill>
                  <a:srgbClr val="F8F8F8">
                    <a:tint val="75000"/>
                  </a:srgbClr>
                </a:solidFill>
                <a:latin typeface="Source Code Pro"/>
                <a:cs typeface="Source Code Pro"/>
              </a:rPr>
              <a:t> {</a:t>
            </a:r>
            <a:r>
              <a:rPr lang="en-US" sz="2000" dirty="0" err="1" smtClean="0">
                <a:solidFill>
                  <a:srgbClr val="F8F8F8">
                    <a:tint val="75000"/>
                  </a:srgbClr>
                </a:solidFill>
                <a:latin typeface="Source Code Pro"/>
                <a:cs typeface="Source Code Pro"/>
              </a:rPr>
              <a:t>href</a:t>
            </a:r>
            <a:r>
              <a:rPr lang="en-US" sz="2000" dirty="0" smtClean="0">
                <a:solidFill>
                  <a:srgbClr val="F8F8F8">
                    <a:tint val="75000"/>
                  </a:srgbClr>
                </a:solidFill>
                <a:latin typeface="Source Code Pro"/>
                <a:cs typeface="Source Code Pro"/>
              </a:rPr>
              <a:t>: ‘http</a:t>
            </a:r>
            <a:r>
              <a:rPr lang="en-US" sz="2000" dirty="0">
                <a:solidFill>
                  <a:srgbClr val="F8F8F8">
                    <a:tint val="75000"/>
                  </a:srgbClr>
                </a:solidFill>
                <a:latin typeface="Source Code Pro"/>
                <a:cs typeface="Source Code Pro"/>
              </a:rPr>
              <a:t>://</a:t>
            </a:r>
            <a:r>
              <a:rPr lang="en-US" sz="2000" dirty="0" err="1">
                <a:solidFill>
                  <a:srgbClr val="F8F8F8">
                    <a:tint val="75000"/>
                  </a:srgbClr>
                </a:solidFill>
                <a:latin typeface="Source Code Pro"/>
                <a:cs typeface="Source Code Pro"/>
              </a:rPr>
              <a:t>instagram.com</a:t>
            </a:r>
            <a:r>
              <a:rPr lang="en-US" sz="2000" dirty="0">
                <a:solidFill>
                  <a:srgbClr val="F8F8F8">
                    <a:tint val="75000"/>
                  </a:srgbClr>
                </a:solidFill>
                <a:latin typeface="Source Code Pro"/>
                <a:cs typeface="Source Code Pro"/>
              </a:rPr>
              <a:t>/</a:t>
            </a:r>
            <a:r>
              <a:rPr lang="en-US" sz="2000" dirty="0" err="1" smtClean="0">
                <a:solidFill>
                  <a:srgbClr val="F8F8F8">
                    <a:tint val="75000"/>
                  </a:srgbClr>
                </a:solidFill>
                <a:latin typeface="Source Code Pro"/>
                <a:cs typeface="Source Code Pro"/>
              </a:rPr>
              <a:t>floydophone</a:t>
            </a:r>
            <a:r>
              <a:rPr lang="en-US" sz="2000" dirty="0" smtClean="0">
                <a:solidFill>
                  <a:srgbClr val="F8F8F8">
                    <a:tint val="75000"/>
                  </a:srgbClr>
                </a:solidFill>
                <a:latin typeface="Source Code Pro"/>
                <a:cs typeface="Source Code Pro"/>
              </a:rPr>
              <a:t>’},</a:t>
            </a:r>
            <a:r>
              <a:rPr lang="en-US" sz="2000" dirty="0">
                <a:solidFill>
                  <a:srgbClr val="F8F8F8">
                    <a:tint val="75000"/>
                  </a:srgbClr>
                </a:solidFill>
                <a:latin typeface="Source Code Pro"/>
                <a:cs typeface="Source Code Pro"/>
              </a:rPr>
              <a:t/>
            </a:r>
            <a:br>
              <a:rPr lang="en-US" sz="2000" dirty="0">
                <a:solidFill>
                  <a:srgbClr val="F8F8F8">
                    <a:tint val="75000"/>
                  </a:srgbClr>
                </a:solidFill>
                <a:latin typeface="Source Code Pro"/>
                <a:cs typeface="Source Code Pro"/>
              </a:rPr>
            </a:br>
            <a:r>
              <a:rPr lang="en-US" sz="2000" dirty="0">
                <a:solidFill>
                  <a:srgbClr val="F8F8F8">
                    <a:tint val="75000"/>
                  </a:srgbClr>
                </a:solidFill>
                <a:latin typeface="Source Code Pro"/>
                <a:cs typeface="Source Code Pro"/>
              </a:rPr>
              <a:t> </a:t>
            </a:r>
            <a:r>
              <a:rPr lang="en-US" sz="2000" dirty="0" smtClean="0">
                <a:solidFill>
                  <a:srgbClr val="F8F8F8">
                    <a:tint val="75000"/>
                  </a:srgbClr>
                </a:solidFill>
                <a:latin typeface="Source Code Pro"/>
                <a:cs typeface="Source Code Pro"/>
              </a:rPr>
              <a:t> ‘@</a:t>
            </a:r>
            <a:r>
              <a:rPr lang="en-US" sz="2000" dirty="0" err="1" smtClean="0">
                <a:solidFill>
                  <a:srgbClr val="F8F8F8">
                    <a:tint val="75000"/>
                  </a:srgbClr>
                </a:solidFill>
                <a:latin typeface="Source Code Pro"/>
                <a:cs typeface="Source Code Pro"/>
              </a:rPr>
              <a:t>floydophone</a:t>
            </a:r>
            <a:r>
              <a:rPr lang="en-US" sz="2000" dirty="0" smtClean="0">
                <a:solidFill>
                  <a:srgbClr val="F8F8F8">
                    <a:tint val="75000"/>
                  </a:srgbClr>
                </a:solidFill>
                <a:latin typeface="Source Code Pro"/>
                <a:cs typeface="Source Code Pro"/>
              </a:rPr>
              <a:t> </a:t>
            </a:r>
            <a:r>
              <a:rPr lang="en-US" sz="2000" dirty="0">
                <a:solidFill>
                  <a:srgbClr val="F8F8F8">
                    <a:tint val="75000"/>
                  </a:srgbClr>
                </a:solidFill>
                <a:latin typeface="Source Code Pro"/>
                <a:cs typeface="Source Code Pro"/>
              </a:rPr>
              <a:t>on </a:t>
            </a:r>
            <a:r>
              <a:rPr lang="en-US" sz="2000" dirty="0" err="1" smtClean="0">
                <a:solidFill>
                  <a:srgbClr val="F8F8F8">
                    <a:tint val="75000"/>
                  </a:srgbClr>
                </a:solidFill>
                <a:latin typeface="Source Code Pro"/>
                <a:cs typeface="Source Code Pro"/>
              </a:rPr>
              <a:t>Instagram</a:t>
            </a:r>
            <a:r>
              <a:rPr lang="en-US" sz="2000" dirty="0" smtClean="0">
                <a:solidFill>
                  <a:srgbClr val="F8F8F8">
                    <a:tint val="75000"/>
                  </a:srgbClr>
                </a:solidFill>
                <a:latin typeface="Source Code Pro"/>
                <a:cs typeface="Source Code Pro"/>
              </a:rPr>
              <a:t>’</a:t>
            </a:r>
            <a:r>
              <a:rPr lang="en-US" sz="2000">
                <a:solidFill>
                  <a:srgbClr val="F8F8F8">
                    <a:tint val="75000"/>
                  </a:srgbClr>
                </a:solidFill>
                <a:latin typeface="Source Code Pro"/>
                <a:cs typeface="Source Code Pro"/>
              </a:rPr>
              <a:t/>
            </a:r>
            <a:br>
              <a:rPr lang="en-US" sz="2000">
                <a:solidFill>
                  <a:srgbClr val="F8F8F8">
                    <a:tint val="75000"/>
                  </a:srgbClr>
                </a:solidFill>
                <a:latin typeface="Source Code Pro"/>
                <a:cs typeface="Source Code Pro"/>
              </a:rPr>
            </a:br>
            <a:r>
              <a:rPr lang="en-US" sz="2000" smtClean="0">
                <a:solidFill>
                  <a:srgbClr val="F8F8F8">
                    <a:tint val="75000"/>
                  </a:srgbClr>
                </a:solidFill>
                <a:latin typeface="Source Code Pro"/>
                <a:cs typeface="Source Code Pro"/>
              </a:rPr>
              <a:t>)</a:t>
            </a:r>
            <a:endParaRPr lang="en-US" sz="2000" dirty="0">
              <a:solidFill>
                <a:srgbClr val="F8F8F8">
                  <a:tint val="75000"/>
                </a:srgbClr>
              </a:solidFill>
              <a:latin typeface="Source Code Pro"/>
              <a:cs typeface="Source Code Pro"/>
            </a:endParaRPr>
          </a:p>
        </p:txBody>
      </p:sp>
    </p:spTree>
    <p:extLst>
      <p:ext uri="{BB962C8B-B14F-4D97-AF65-F5344CB8AC3E}">
        <p14:creationId xmlns:p14="http://schemas.microsoft.com/office/powerpoint/2010/main" xmlns="" val="1557074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With JSX, it’s easy for designers to contribute code.</a:t>
            </a:r>
            <a:endParaRPr lang="en-US" dirty="0"/>
          </a:p>
        </p:txBody>
      </p:sp>
      <p:sp>
        <p:nvSpPr>
          <p:cNvPr id="3" name="Subtitle 2"/>
          <p:cNvSpPr>
            <a:spLocks noGrp="1"/>
          </p:cNvSpPr>
          <p:nvPr>
            <p:ph type="subTitle" idx="1"/>
          </p:nvPr>
        </p:nvSpPr>
        <p:spPr/>
        <p:txBody>
          <a:bodyPr>
            <a:normAutofit/>
          </a:bodyPr>
          <a:lstStyle/>
          <a:p>
            <a:endParaRPr lang="en-US" dirty="0">
              <a:cs typeface="Source Code Pro"/>
            </a:endParaRPr>
          </a:p>
        </p:txBody>
      </p:sp>
    </p:spTree>
    <p:extLst>
      <p:ext uri="{BB962C8B-B14F-4D97-AF65-F5344CB8AC3E}">
        <p14:creationId xmlns:p14="http://schemas.microsoft.com/office/powerpoint/2010/main" xmlns="" val="6882728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Meet </a:t>
            </a:r>
            <a:r>
              <a:rPr lang="en-US" dirty="0" smtClean="0">
                <a:solidFill>
                  <a:srgbClr val="4CD0FB"/>
                </a:solidFill>
              </a:rPr>
              <a:t>React</a:t>
            </a:r>
            <a:r>
              <a:rPr lang="en-US" dirty="0" smtClean="0"/>
              <a:t>.</a:t>
            </a:r>
            <a:endParaRPr lang="en-US" dirty="0"/>
          </a:p>
        </p:txBody>
      </p:sp>
      <p:sp>
        <p:nvSpPr>
          <p:cNvPr id="3" name="Subtitle 2"/>
          <p:cNvSpPr>
            <a:spLocks noGrp="1"/>
          </p:cNvSpPr>
          <p:nvPr>
            <p:ph type="subTitle" idx="1"/>
          </p:nvPr>
        </p:nvSpPr>
        <p:spPr/>
        <p:txBody>
          <a:bodyPr/>
          <a:lstStyle/>
          <a:p>
            <a:r>
              <a:rPr lang="en-US" dirty="0" smtClean="0"/>
              <a:t>A library for creating user interfaces.</a:t>
            </a:r>
            <a:endParaRPr lang="en-US" dirty="0"/>
          </a:p>
        </p:txBody>
      </p:sp>
    </p:spTree>
    <p:extLst>
      <p:ext uri="{BB962C8B-B14F-4D97-AF65-F5344CB8AC3E}">
        <p14:creationId xmlns:p14="http://schemas.microsoft.com/office/powerpoint/2010/main" xmlns="" val="12129923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Source Code Pro"/>
              </a:rPr>
              <a:t>The </a:t>
            </a:r>
            <a:r>
              <a:rPr lang="en-US" dirty="0">
                <a:solidFill>
                  <a:srgbClr val="4CD0FB"/>
                </a:solidFill>
                <a:cs typeface="Source Code Pro"/>
              </a:rPr>
              <a:t>accessibility</a:t>
            </a:r>
            <a:r>
              <a:rPr lang="en-US" dirty="0">
                <a:cs typeface="Source Code Pro"/>
              </a:rPr>
              <a:t> of templates and the </a:t>
            </a:r>
            <a:r>
              <a:rPr lang="en-US" dirty="0">
                <a:solidFill>
                  <a:srgbClr val="4CD0FB"/>
                </a:solidFill>
                <a:cs typeface="Source Code Pro"/>
              </a:rPr>
              <a:t>power</a:t>
            </a:r>
            <a:r>
              <a:rPr lang="en-US" dirty="0">
                <a:cs typeface="Source Code Pro"/>
              </a:rPr>
              <a:t> of JavaScript.</a:t>
            </a:r>
          </a:p>
        </p:txBody>
      </p:sp>
      <p:sp>
        <p:nvSpPr>
          <p:cNvPr id="3" name="Subtitle 2"/>
          <p:cNvSpPr>
            <a:spLocks noGrp="1"/>
          </p:cNvSpPr>
          <p:nvPr>
            <p:ph type="subTitle" idx="1"/>
          </p:nvPr>
        </p:nvSpPr>
        <p:spPr/>
        <p:txBody>
          <a:bodyPr>
            <a:normAutofit/>
          </a:bodyPr>
          <a:lstStyle/>
          <a:p>
            <a:endParaRPr lang="en-US" dirty="0">
              <a:cs typeface="Source Code Pro"/>
            </a:endParaRPr>
          </a:p>
        </p:txBody>
      </p:sp>
    </p:spTree>
    <p:extLst>
      <p:ext uri="{BB962C8B-B14F-4D97-AF65-F5344CB8AC3E}">
        <p14:creationId xmlns:p14="http://schemas.microsoft.com/office/powerpoint/2010/main" xmlns="" val="289467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2. Re-render the whole app on every update</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The </a:t>
            </a:r>
            <a:r>
              <a:rPr lang="en-US" dirty="0" smtClean="0">
                <a:solidFill>
                  <a:srgbClr val="4CD0FB"/>
                </a:solidFill>
                <a:cs typeface="Source Code Pro"/>
              </a:rPr>
              <a:t>key design decision</a:t>
            </a:r>
            <a:r>
              <a:rPr lang="en-US" dirty="0" smtClean="0">
                <a:cs typeface="Source Code Pro"/>
              </a:rPr>
              <a:t> that makes React awesome.</a:t>
            </a:r>
            <a:endParaRPr lang="en-US" dirty="0">
              <a:cs typeface="Source Code Pro"/>
            </a:endParaRPr>
          </a:p>
        </p:txBody>
      </p:sp>
    </p:spTree>
    <p:extLst>
      <p:ext uri="{BB962C8B-B14F-4D97-AF65-F5344CB8AC3E}">
        <p14:creationId xmlns:p14="http://schemas.microsoft.com/office/powerpoint/2010/main" xmlns="" val="606058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Building UIs is hard because there is so much </a:t>
            </a:r>
            <a:r>
              <a:rPr lang="en-US" dirty="0" smtClean="0">
                <a:solidFill>
                  <a:srgbClr val="4CD0FB"/>
                </a:solidFill>
              </a:rPr>
              <a:t>state</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Lots of UI elements · Design iteration · Crazy environments · Mutable DOM · User input · </a:t>
            </a:r>
            <a:r>
              <a:rPr lang="en-US" dirty="0" err="1" smtClean="0">
                <a:cs typeface="Source Code Pro"/>
              </a:rPr>
              <a:t>etc</a:t>
            </a:r>
            <a:r>
              <a:rPr lang="en-US" dirty="0" smtClean="0">
                <a:cs typeface="Source Code Pro"/>
              </a:rPr>
              <a:t> </a:t>
            </a:r>
            <a:r>
              <a:rPr lang="en-US" dirty="0" err="1" smtClean="0">
                <a:cs typeface="Source Code Pro"/>
              </a:rPr>
              <a:t>etc</a:t>
            </a:r>
            <a:endParaRPr lang="en-US" dirty="0">
              <a:cs typeface="Source Code Pro"/>
            </a:endParaRPr>
          </a:p>
        </p:txBody>
      </p:sp>
    </p:spTree>
    <p:extLst>
      <p:ext uri="{BB962C8B-B14F-4D97-AF65-F5344CB8AC3E}">
        <p14:creationId xmlns:p14="http://schemas.microsoft.com/office/powerpoint/2010/main" xmlns="" val="33915583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Source Code Pro"/>
              </a:rPr>
              <a:t>Data changing over time is the </a:t>
            </a:r>
            <a:r>
              <a:rPr lang="en-US" dirty="0">
                <a:solidFill>
                  <a:srgbClr val="4CD0FB"/>
                </a:solidFill>
                <a:cs typeface="Source Code Pro"/>
              </a:rPr>
              <a:t>root of all evil</a:t>
            </a:r>
            <a:r>
              <a:rPr lang="en-US" dirty="0">
                <a:cs typeface="Source Code Pro"/>
              </a:rPr>
              <a:t>.</a:t>
            </a:r>
          </a:p>
        </p:txBody>
      </p:sp>
      <p:sp>
        <p:nvSpPr>
          <p:cNvPr id="3" name="Subtitle 2"/>
          <p:cNvSpPr>
            <a:spLocks noGrp="1"/>
          </p:cNvSpPr>
          <p:nvPr>
            <p:ph type="subTitle" idx="1"/>
          </p:nvPr>
        </p:nvSpPr>
        <p:spPr/>
        <p:txBody>
          <a:bodyPr>
            <a:normAutofit/>
          </a:bodyPr>
          <a:lstStyle/>
          <a:p>
            <a:endParaRPr lang="en-US" dirty="0">
              <a:cs typeface="Source Code Pro"/>
            </a:endParaRPr>
          </a:p>
        </p:txBody>
      </p:sp>
    </p:spTree>
    <p:extLst>
      <p:ext uri="{BB962C8B-B14F-4D97-AF65-F5344CB8AC3E}">
        <p14:creationId xmlns:p14="http://schemas.microsoft.com/office/powerpoint/2010/main" xmlns="" val="16820203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dirty="0" smtClean="0"/>
              <a:t>“Our </a:t>
            </a:r>
            <a:r>
              <a:rPr lang="en-US" sz="2800" dirty="0"/>
              <a:t>intellectual powers are rather geared to master static relations and our powers to visualize processes evolving in time are relatively poorly developed. For that reason we should do (as wise programmers aware of our limitations) our utmost to shorten the conceptual gap between the static program and the dynamic process, to make the correspondence between the program (spread out in text space) and the process (spread out in time) as trivial as </a:t>
            </a:r>
            <a:r>
              <a:rPr lang="en-US" sz="2800" dirty="0" smtClean="0"/>
              <a:t>possible” – </a:t>
            </a:r>
            <a:r>
              <a:rPr lang="en-US" sz="2800" dirty="0" err="1" smtClean="0">
                <a:solidFill>
                  <a:srgbClr val="4CD0FB"/>
                </a:solidFill>
              </a:rPr>
              <a:t>Dijkstra</a:t>
            </a:r>
            <a:endParaRPr lang="en-US" sz="2800"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42590575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 the 90s it was easier.</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Just refresh the page when the data changes.</a:t>
            </a:r>
            <a:endParaRPr lang="en-US" dirty="0">
              <a:cs typeface="Source Code Pro"/>
            </a:endParaRPr>
          </a:p>
        </p:txBody>
      </p:sp>
    </p:spTree>
    <p:extLst>
      <p:ext uri="{BB962C8B-B14F-4D97-AF65-F5344CB8AC3E}">
        <p14:creationId xmlns:p14="http://schemas.microsoft.com/office/powerpoint/2010/main" xmlns="" val="202191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When the data changes, </a:t>
            </a:r>
            <a:r>
              <a:rPr lang="en-US" dirty="0" smtClean="0">
                <a:solidFill>
                  <a:srgbClr val="4CD0FB"/>
                </a:solidFill>
              </a:rPr>
              <a:t>React re-renders the entire component</a:t>
            </a:r>
            <a:r>
              <a:rPr lang="en-US" dirty="0" smtClean="0"/>
              <a:t>.</a:t>
            </a:r>
            <a:endParaRPr lang="en-US" dirty="0"/>
          </a:p>
        </p:txBody>
      </p:sp>
      <p:sp>
        <p:nvSpPr>
          <p:cNvPr id="3" name="Subtitle 2"/>
          <p:cNvSpPr>
            <a:spLocks noGrp="1"/>
          </p:cNvSpPr>
          <p:nvPr>
            <p:ph type="subTitle" idx="1"/>
          </p:nvPr>
        </p:nvSpPr>
        <p:spPr/>
        <p:txBody>
          <a:bodyPr>
            <a:normAutofit/>
          </a:bodyPr>
          <a:lstStyle/>
          <a:p>
            <a:endParaRPr lang="en-US" dirty="0">
              <a:cs typeface="Source Code Pro"/>
            </a:endParaRPr>
          </a:p>
        </p:txBody>
      </p:sp>
    </p:spTree>
    <p:extLst>
      <p:ext uri="{BB962C8B-B14F-4D97-AF65-F5344CB8AC3E}">
        <p14:creationId xmlns:p14="http://schemas.microsoft.com/office/powerpoint/2010/main" xmlns="" val="42308242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That is, </a:t>
            </a:r>
            <a:r>
              <a:rPr lang="en-US" dirty="0" smtClean="0">
                <a:solidFill>
                  <a:srgbClr val="4CD0FB"/>
                </a:solidFill>
              </a:rPr>
              <a:t>React components are basically just idempotent functions</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They describe your UI at </a:t>
            </a:r>
            <a:r>
              <a:rPr lang="en-US" i="1" dirty="0" smtClean="0">
                <a:cs typeface="Source Code Pro"/>
              </a:rPr>
              <a:t>any point in time</a:t>
            </a:r>
            <a:r>
              <a:rPr lang="en-US" dirty="0" smtClean="0">
                <a:cs typeface="Source Code Pro"/>
              </a:rPr>
              <a:t>, just like a server-rendered app.</a:t>
            </a:r>
            <a:endParaRPr lang="en-US" dirty="0">
              <a:cs typeface="Source Code Pro"/>
            </a:endParaRPr>
          </a:p>
        </p:txBody>
      </p:sp>
    </p:spTree>
    <p:extLst>
      <p:ext uri="{BB962C8B-B14F-4D97-AF65-F5344CB8AC3E}">
        <p14:creationId xmlns:p14="http://schemas.microsoft.com/office/powerpoint/2010/main" xmlns="" val="11946104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6" name="Picture 5" descr="Screen Shot 2013-08-22 at 3.06.49 PM.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63343" y="952357"/>
            <a:ext cx="7417315" cy="4127786"/>
          </a:xfrm>
          <a:prstGeom prst="rect">
            <a:avLst/>
          </a:prstGeom>
        </p:spPr>
      </p:pic>
    </p:spTree>
    <p:extLst>
      <p:ext uri="{BB962C8B-B14F-4D97-AF65-F5344CB8AC3E}">
        <p14:creationId xmlns:p14="http://schemas.microsoft.com/office/powerpoint/2010/main" xmlns="" val="132562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Re-rendering on every change makes things simple.</a:t>
            </a:r>
            <a:endParaRPr lang="en-US" dirty="0"/>
          </a:p>
        </p:txBody>
      </p:sp>
      <p:sp>
        <p:nvSpPr>
          <p:cNvPr id="3" name="Subtitle 2"/>
          <p:cNvSpPr>
            <a:spLocks noGrp="1"/>
          </p:cNvSpPr>
          <p:nvPr>
            <p:ph type="subTitle" idx="1"/>
          </p:nvPr>
        </p:nvSpPr>
        <p:spPr/>
        <p:txBody>
          <a:bodyPr>
            <a:normAutofit/>
          </a:bodyPr>
          <a:lstStyle/>
          <a:p>
            <a:r>
              <a:rPr lang="en-US" dirty="0"/>
              <a:t>Every place data is displayed is guaranteed to be up-to-</a:t>
            </a:r>
            <a:r>
              <a:rPr lang="en-US" dirty="0" smtClean="0"/>
              <a:t>date.</a:t>
            </a:r>
            <a:endParaRPr lang="en-US" dirty="0"/>
          </a:p>
        </p:txBody>
      </p:sp>
    </p:spTree>
    <p:extLst>
      <p:ext uri="{BB962C8B-B14F-4D97-AF65-F5344CB8AC3E}">
        <p14:creationId xmlns:p14="http://schemas.microsoft.com/office/powerpoint/2010/main" xmlns="" val="60893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Meet </a:t>
            </a:r>
            <a:r>
              <a:rPr lang="en-US" dirty="0" smtClean="0">
                <a:solidFill>
                  <a:srgbClr val="4CD0FB"/>
                </a:solidFill>
              </a:rPr>
              <a:t>React</a:t>
            </a:r>
            <a:r>
              <a:rPr lang="en-US" dirty="0" smtClean="0"/>
              <a:t>.</a:t>
            </a:r>
            <a:endParaRPr lang="en-US" dirty="0"/>
          </a:p>
        </p:txBody>
      </p:sp>
      <p:sp>
        <p:nvSpPr>
          <p:cNvPr id="3" name="Subtitle 2"/>
          <p:cNvSpPr>
            <a:spLocks noGrp="1"/>
          </p:cNvSpPr>
          <p:nvPr>
            <p:ph type="subTitle" idx="1"/>
          </p:nvPr>
        </p:nvSpPr>
        <p:spPr/>
        <p:txBody>
          <a:bodyPr/>
          <a:lstStyle/>
          <a:p>
            <a:r>
              <a:rPr lang="en-US" dirty="0" smtClean="0"/>
              <a:t>Renders your UI and responds to events.</a:t>
            </a:r>
            <a:endParaRPr lang="en-US" b="1" dirty="0"/>
          </a:p>
        </p:txBody>
      </p:sp>
    </p:spTree>
    <p:extLst>
      <p:ext uri="{BB962C8B-B14F-4D97-AF65-F5344CB8AC3E}">
        <p14:creationId xmlns:p14="http://schemas.microsoft.com/office/powerpoint/2010/main" xmlns="" val="35289222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Re-rendering on every change makes things simple.</a:t>
            </a:r>
          </a:p>
        </p:txBody>
      </p:sp>
      <p:sp>
        <p:nvSpPr>
          <p:cNvPr id="3" name="Subtitle 2"/>
          <p:cNvSpPr>
            <a:spLocks noGrp="1"/>
          </p:cNvSpPr>
          <p:nvPr>
            <p:ph type="subTitle" idx="1"/>
          </p:nvPr>
        </p:nvSpPr>
        <p:spPr/>
        <p:txBody>
          <a:bodyPr>
            <a:normAutofit/>
          </a:bodyPr>
          <a:lstStyle/>
          <a:p>
            <a:r>
              <a:rPr lang="en-US" dirty="0"/>
              <a:t>No magical data </a:t>
            </a:r>
            <a:r>
              <a:rPr lang="en-US" dirty="0" smtClean="0"/>
              <a:t>binding.</a:t>
            </a:r>
            <a:endParaRPr lang="en-US" dirty="0"/>
          </a:p>
        </p:txBody>
      </p:sp>
    </p:spTree>
    <p:extLst>
      <p:ext uri="{BB962C8B-B14F-4D97-AF65-F5344CB8AC3E}">
        <p14:creationId xmlns:p14="http://schemas.microsoft.com/office/powerpoint/2010/main" xmlns="" val="24605399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Re-rendering on every change makes things simple.</a:t>
            </a:r>
          </a:p>
        </p:txBody>
      </p:sp>
      <p:sp>
        <p:nvSpPr>
          <p:cNvPr id="3" name="Subtitle 2"/>
          <p:cNvSpPr>
            <a:spLocks noGrp="1"/>
          </p:cNvSpPr>
          <p:nvPr>
            <p:ph type="subTitle" idx="1"/>
          </p:nvPr>
        </p:nvSpPr>
        <p:spPr/>
        <p:txBody>
          <a:bodyPr>
            <a:normAutofit/>
          </a:bodyPr>
          <a:lstStyle/>
          <a:p>
            <a:r>
              <a:rPr lang="en-US" dirty="0" smtClean="0"/>
              <a:t>No model dirty checking.</a:t>
            </a:r>
            <a:endParaRPr lang="en-US" dirty="0"/>
          </a:p>
        </p:txBody>
      </p:sp>
    </p:spTree>
    <p:extLst>
      <p:ext uri="{BB962C8B-B14F-4D97-AF65-F5344CB8AC3E}">
        <p14:creationId xmlns:p14="http://schemas.microsoft.com/office/powerpoint/2010/main" xmlns="" val="11101950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Re-rendering on every change makes things simple.</a:t>
            </a:r>
          </a:p>
        </p:txBody>
      </p:sp>
      <p:sp>
        <p:nvSpPr>
          <p:cNvPr id="3" name="Subtitle 2"/>
          <p:cNvSpPr>
            <a:spLocks noGrp="1"/>
          </p:cNvSpPr>
          <p:nvPr>
            <p:ph type="subTitle" idx="1"/>
          </p:nvPr>
        </p:nvSpPr>
        <p:spPr/>
        <p:txBody>
          <a:bodyPr>
            <a:normAutofit/>
          </a:bodyPr>
          <a:lstStyle/>
          <a:p>
            <a:r>
              <a:rPr lang="en-US" dirty="0" smtClean="0"/>
              <a:t>No more explicit DOM operations – </a:t>
            </a:r>
            <a:r>
              <a:rPr lang="en-US" dirty="0" smtClean="0">
                <a:solidFill>
                  <a:srgbClr val="4CD0FB"/>
                </a:solidFill>
              </a:rPr>
              <a:t>everything is declarative</a:t>
            </a:r>
            <a:r>
              <a:rPr lang="en-US" dirty="0" smtClean="0"/>
              <a:t>.</a:t>
            </a:r>
            <a:endParaRPr lang="en-US" dirty="0"/>
          </a:p>
        </p:txBody>
      </p:sp>
    </p:spTree>
    <p:extLst>
      <p:ext uri="{BB962C8B-B14F-4D97-AF65-F5344CB8AC3E}">
        <p14:creationId xmlns:p14="http://schemas.microsoft.com/office/powerpoint/2010/main" xmlns="" val="23314695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“Re-render on every change? That seems expensive.”</a:t>
            </a:r>
            <a:endParaRPr lang="en-US" i="1" dirty="0"/>
          </a:p>
        </p:txBody>
      </p:sp>
      <p:sp>
        <p:nvSpPr>
          <p:cNvPr id="3" name="Subtitle 2"/>
          <p:cNvSpPr>
            <a:spLocks noGrp="1"/>
          </p:cNvSpPr>
          <p:nvPr>
            <p:ph type="subTitle" idx="1"/>
          </p:nvPr>
        </p:nvSpPr>
        <p:spPr/>
        <p:txBody>
          <a:bodyPr/>
          <a:lstStyle/>
          <a:p>
            <a:r>
              <a:rPr lang="en-US" i="1" dirty="0" smtClean="0"/>
              <a:t>“And doesn’t it mess up form fields and scroll position?”</a:t>
            </a:r>
            <a:endParaRPr lang="en-US" i="1" dirty="0"/>
          </a:p>
        </p:txBody>
      </p:sp>
    </p:spTree>
    <p:extLst>
      <p:ext uri="{BB962C8B-B14F-4D97-AF65-F5344CB8AC3E}">
        <p14:creationId xmlns:p14="http://schemas.microsoft.com/office/powerpoint/2010/main" xmlns="" val="41411909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3. Virtual DOM</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Makes re-rendering on every change </a:t>
            </a:r>
            <a:r>
              <a:rPr lang="en-US" dirty="0" smtClean="0">
                <a:solidFill>
                  <a:srgbClr val="4CD0FB"/>
                </a:solidFill>
                <a:cs typeface="Source Code Pro"/>
              </a:rPr>
              <a:t>fast</a:t>
            </a:r>
            <a:r>
              <a:rPr lang="en-US" dirty="0" smtClean="0">
                <a:cs typeface="Source Code Pro"/>
              </a:rPr>
              <a:t>.</a:t>
            </a:r>
            <a:endParaRPr lang="en-US" dirty="0">
              <a:cs typeface="Source Code Pro"/>
            </a:endParaRPr>
          </a:p>
        </p:txBody>
      </p:sp>
    </p:spTree>
    <p:extLst>
      <p:ext uri="{BB962C8B-B14F-4D97-AF65-F5344CB8AC3E}">
        <p14:creationId xmlns:p14="http://schemas.microsoft.com/office/powerpoint/2010/main" xmlns="" val="38429609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You can’t just throw out the DOM and rebuild it on each update.</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It’s too slow and you’ll lose form state and scroll position.</a:t>
            </a:r>
            <a:endParaRPr lang="en-US" dirty="0">
              <a:cs typeface="Source Code Pro"/>
            </a:endParaRPr>
          </a:p>
        </p:txBody>
      </p:sp>
    </p:spTree>
    <p:extLst>
      <p:ext uri="{BB962C8B-B14F-4D97-AF65-F5344CB8AC3E}">
        <p14:creationId xmlns:p14="http://schemas.microsoft.com/office/powerpoint/2010/main" xmlns="" val="29549557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So we built a </a:t>
            </a:r>
            <a:r>
              <a:rPr lang="en-US" dirty="0" smtClean="0">
                <a:solidFill>
                  <a:srgbClr val="4CD0FB"/>
                </a:solidFill>
              </a:rPr>
              <a:t>virtual DOM </a:t>
            </a:r>
            <a:r>
              <a:rPr lang="en-US" dirty="0" smtClean="0"/>
              <a:t>(and events system).</a:t>
            </a:r>
            <a:endParaRPr lang="en-US" dirty="0"/>
          </a:p>
        </p:txBody>
      </p:sp>
      <p:sp>
        <p:nvSpPr>
          <p:cNvPr id="3" name="Subtitle 2"/>
          <p:cNvSpPr>
            <a:spLocks noGrp="1"/>
          </p:cNvSpPr>
          <p:nvPr>
            <p:ph type="subTitle" idx="1"/>
          </p:nvPr>
        </p:nvSpPr>
        <p:spPr/>
        <p:txBody>
          <a:bodyPr>
            <a:normAutofit/>
          </a:bodyPr>
          <a:lstStyle/>
          <a:p>
            <a:r>
              <a:rPr lang="en-US" dirty="0" smtClean="0">
                <a:cs typeface="Source Code Pro"/>
              </a:rPr>
              <a:t>Optimized for performance and memory footprint</a:t>
            </a:r>
            <a:endParaRPr lang="en-US" dirty="0">
              <a:cs typeface="Source Code Pro"/>
            </a:endParaRPr>
          </a:p>
        </p:txBody>
      </p:sp>
    </p:spTree>
    <p:extLst>
      <p:ext uri="{BB962C8B-B14F-4D97-AF65-F5344CB8AC3E}">
        <p14:creationId xmlns:p14="http://schemas.microsoft.com/office/powerpoint/2010/main" xmlns="" val="2013656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every update…</a:t>
            </a:r>
            <a:endParaRPr lang="en-US" dirty="0"/>
          </a:p>
        </p:txBody>
      </p:sp>
      <p:sp>
        <p:nvSpPr>
          <p:cNvPr id="3" name="Content Placeholder 2"/>
          <p:cNvSpPr>
            <a:spLocks noGrp="1"/>
          </p:cNvSpPr>
          <p:nvPr>
            <p:ph idx="1"/>
          </p:nvPr>
        </p:nvSpPr>
        <p:spPr/>
        <p:txBody>
          <a:bodyPr/>
          <a:lstStyle/>
          <a:p>
            <a:r>
              <a:rPr lang="en-US" dirty="0" smtClean="0"/>
              <a:t>React builds a new virtual DOM </a:t>
            </a:r>
            <a:r>
              <a:rPr lang="en-US" dirty="0" err="1" smtClean="0"/>
              <a:t>subtree</a:t>
            </a:r>
            <a:endParaRPr lang="en-US" dirty="0" smtClean="0"/>
          </a:p>
          <a:p>
            <a:r>
              <a:rPr lang="en-US" dirty="0" smtClean="0"/>
              <a:t>…diffs it with the old one</a:t>
            </a:r>
          </a:p>
          <a:p>
            <a:r>
              <a:rPr lang="en-US" dirty="0" smtClean="0"/>
              <a:t>…computes the minimal set of DOM mutations and puts them in a queue</a:t>
            </a:r>
          </a:p>
          <a:p>
            <a:r>
              <a:rPr lang="en-US" dirty="0" smtClean="0"/>
              <a:t>…and batch executes all updates</a:t>
            </a:r>
            <a:endParaRPr lang="en-US" dirty="0"/>
          </a:p>
        </p:txBody>
      </p:sp>
    </p:spTree>
    <p:extLst>
      <p:ext uri="{BB962C8B-B14F-4D97-AF65-F5344CB8AC3E}">
        <p14:creationId xmlns:p14="http://schemas.microsoft.com/office/powerpoint/2010/main" xmlns="" val="42793207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React’s</a:t>
            </a:r>
            <a:r>
              <a:rPr lang="en-US" dirty="0" smtClean="0"/>
              <a:t> architecture looks a lot like the </a:t>
            </a:r>
            <a:r>
              <a:rPr lang="en-US" dirty="0" smtClean="0">
                <a:solidFill>
                  <a:srgbClr val="4CD0FB"/>
                </a:solidFill>
              </a:rPr>
              <a:t>Doom 3 engine</a:t>
            </a:r>
            <a:endParaRPr lang="en-US" dirty="0">
              <a:solidFill>
                <a:srgbClr val="4CD0FB"/>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3346326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0" y="2222500"/>
            <a:ext cx="9144000" cy="2407920"/>
          </a:xfrm>
          <a:prstGeom prst="rect">
            <a:avLst/>
          </a:prstGeom>
        </p:spPr>
      </p:pic>
      <p:sp>
        <p:nvSpPr>
          <p:cNvPr id="6" name="Rectangle 5"/>
          <p:cNvSpPr/>
          <p:nvPr/>
        </p:nvSpPr>
        <p:spPr>
          <a:xfrm>
            <a:off x="3794125" y="6454427"/>
            <a:ext cx="5349875" cy="369332"/>
          </a:xfrm>
          <a:prstGeom prst="rect">
            <a:avLst/>
          </a:prstGeom>
        </p:spPr>
        <p:txBody>
          <a:bodyPr wrap="square">
            <a:spAutoFit/>
          </a:bodyPr>
          <a:lstStyle/>
          <a:p>
            <a:pPr algn="r"/>
            <a:r>
              <a:rPr lang="en-US" dirty="0">
                <a:solidFill>
                  <a:srgbClr val="4CD0FB"/>
                </a:solidFill>
              </a:rPr>
              <a:t>http://</a:t>
            </a:r>
            <a:r>
              <a:rPr lang="en-US" dirty="0" err="1">
                <a:solidFill>
                  <a:srgbClr val="4CD0FB"/>
                </a:solidFill>
              </a:rPr>
              <a:t>fabiensanglard.net</a:t>
            </a:r>
            <a:r>
              <a:rPr lang="en-US" dirty="0">
                <a:solidFill>
                  <a:srgbClr val="4CD0FB"/>
                </a:solidFill>
              </a:rPr>
              <a:t>/doom3/</a:t>
            </a:r>
            <a:r>
              <a:rPr lang="en-US" dirty="0" err="1">
                <a:solidFill>
                  <a:srgbClr val="4CD0FB"/>
                </a:solidFill>
              </a:rPr>
              <a:t>renderer.php</a:t>
            </a:r>
            <a:endParaRPr lang="en-US" dirty="0">
              <a:solidFill>
                <a:srgbClr val="4CD0FB"/>
              </a:solidFill>
            </a:endParaRPr>
          </a:p>
        </p:txBody>
      </p:sp>
    </p:spTree>
    <p:extLst>
      <p:ext uri="{BB962C8B-B14F-4D97-AF65-F5344CB8AC3E}">
        <p14:creationId xmlns:p14="http://schemas.microsoft.com/office/powerpoint/2010/main" xmlns="" val="191418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Meet </a:t>
            </a:r>
            <a:r>
              <a:rPr lang="en-US" dirty="0" smtClean="0">
                <a:solidFill>
                  <a:srgbClr val="4CD0FB"/>
                </a:solidFill>
              </a:rPr>
              <a:t>React</a:t>
            </a:r>
            <a:r>
              <a:rPr lang="en-US" dirty="0" smtClean="0"/>
              <a:t>.</a:t>
            </a:r>
            <a:endParaRPr lang="en-US" dirty="0"/>
          </a:p>
        </p:txBody>
      </p:sp>
      <p:sp>
        <p:nvSpPr>
          <p:cNvPr id="3" name="Subtitle 2"/>
          <p:cNvSpPr>
            <a:spLocks noGrp="1"/>
          </p:cNvSpPr>
          <p:nvPr>
            <p:ph type="subTitle" idx="1"/>
          </p:nvPr>
        </p:nvSpPr>
        <p:spPr/>
        <p:txBody>
          <a:bodyPr/>
          <a:lstStyle/>
          <a:p>
            <a:r>
              <a:rPr lang="en-US" dirty="0" smtClean="0"/>
              <a:t>AKA: The </a:t>
            </a:r>
            <a:r>
              <a:rPr lang="en-US" b="1" dirty="0" smtClean="0"/>
              <a:t>V</a:t>
            </a:r>
            <a:r>
              <a:rPr lang="en-US" dirty="0" smtClean="0"/>
              <a:t> in </a:t>
            </a:r>
            <a:r>
              <a:rPr lang="en-US" b="1" dirty="0" smtClean="0"/>
              <a:t>MVC</a:t>
            </a:r>
            <a:endParaRPr lang="en-US" b="1" dirty="0"/>
          </a:p>
        </p:txBody>
      </p:sp>
    </p:spTree>
    <p:extLst>
      <p:ext uri="{BB962C8B-B14F-4D97-AF65-F5344CB8AC3E}">
        <p14:creationId xmlns:p14="http://schemas.microsoft.com/office/powerpoint/2010/main" xmlns="" val="10842041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0" y="2222500"/>
            <a:ext cx="9144000" cy="2407920"/>
          </a:xfrm>
          <a:prstGeom prst="rect">
            <a:avLst/>
          </a:prstGeom>
        </p:spPr>
      </p:pic>
      <p:sp>
        <p:nvSpPr>
          <p:cNvPr id="2" name="Rectangular Callout 1"/>
          <p:cNvSpPr/>
          <p:nvPr/>
        </p:nvSpPr>
        <p:spPr>
          <a:xfrm>
            <a:off x="0" y="2130425"/>
            <a:ext cx="1508125" cy="762000"/>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state / input</a:t>
            </a:r>
            <a:endParaRPr lang="en-US" dirty="0"/>
          </a:p>
        </p:txBody>
      </p:sp>
      <p:sp>
        <p:nvSpPr>
          <p:cNvPr id="7" name="Rounded Rectangular Callout 6"/>
          <p:cNvSpPr/>
          <p:nvPr/>
        </p:nvSpPr>
        <p:spPr>
          <a:xfrm>
            <a:off x="1730376" y="2130425"/>
            <a:ext cx="1587500"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Game logic</a:t>
            </a:r>
            <a:endParaRPr lang="en-US" dirty="0"/>
          </a:p>
        </p:txBody>
      </p:sp>
      <p:sp>
        <p:nvSpPr>
          <p:cNvPr id="8" name="Rounded Rectangular Callout 7"/>
          <p:cNvSpPr/>
          <p:nvPr/>
        </p:nvSpPr>
        <p:spPr>
          <a:xfrm>
            <a:off x="3762375" y="2130425"/>
            <a:ext cx="1397000"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Scene IR</a:t>
            </a:r>
            <a:endParaRPr lang="en-US" dirty="0"/>
          </a:p>
        </p:txBody>
      </p:sp>
      <p:sp>
        <p:nvSpPr>
          <p:cNvPr id="9" name="Rounded Rectangular Callout 8"/>
          <p:cNvSpPr/>
          <p:nvPr/>
        </p:nvSpPr>
        <p:spPr>
          <a:xfrm>
            <a:off x="5238749" y="2130425"/>
            <a:ext cx="1762125"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Render OpenGL ops</a:t>
            </a:r>
            <a:endParaRPr lang="en-US" dirty="0"/>
          </a:p>
        </p:txBody>
      </p:sp>
      <p:sp>
        <p:nvSpPr>
          <p:cNvPr id="10" name="Rounded Rectangular Callout 9"/>
          <p:cNvSpPr/>
          <p:nvPr/>
        </p:nvSpPr>
        <p:spPr>
          <a:xfrm>
            <a:off x="8016875" y="1730375"/>
            <a:ext cx="1127125" cy="66675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GFX card</a:t>
            </a:r>
            <a:endParaRPr lang="en-US" dirty="0"/>
          </a:p>
        </p:txBody>
      </p:sp>
      <p:sp>
        <p:nvSpPr>
          <p:cNvPr id="11" name="Rectangle 10"/>
          <p:cNvSpPr/>
          <p:nvPr/>
        </p:nvSpPr>
        <p:spPr>
          <a:xfrm>
            <a:off x="3794125" y="6454427"/>
            <a:ext cx="5349875" cy="369332"/>
          </a:xfrm>
          <a:prstGeom prst="rect">
            <a:avLst/>
          </a:prstGeom>
        </p:spPr>
        <p:txBody>
          <a:bodyPr wrap="square">
            <a:spAutoFit/>
          </a:bodyPr>
          <a:lstStyle/>
          <a:p>
            <a:pPr algn="r"/>
            <a:r>
              <a:rPr lang="en-US" dirty="0">
                <a:solidFill>
                  <a:srgbClr val="4CD0FB"/>
                </a:solidFill>
              </a:rPr>
              <a:t>http://</a:t>
            </a:r>
            <a:r>
              <a:rPr lang="en-US" dirty="0" err="1">
                <a:solidFill>
                  <a:srgbClr val="4CD0FB"/>
                </a:solidFill>
              </a:rPr>
              <a:t>fabiensanglard.net</a:t>
            </a:r>
            <a:r>
              <a:rPr lang="en-US" dirty="0">
                <a:solidFill>
                  <a:srgbClr val="4CD0FB"/>
                </a:solidFill>
              </a:rPr>
              <a:t>/doom3/</a:t>
            </a:r>
            <a:r>
              <a:rPr lang="en-US" dirty="0" err="1">
                <a:solidFill>
                  <a:srgbClr val="4CD0FB"/>
                </a:solidFill>
              </a:rPr>
              <a:t>renderer.php</a:t>
            </a:r>
            <a:endParaRPr lang="en-US" dirty="0">
              <a:solidFill>
                <a:srgbClr val="4CD0FB"/>
              </a:solidFill>
            </a:endParaRPr>
          </a:p>
        </p:txBody>
      </p:sp>
    </p:spTree>
    <p:extLst>
      <p:ext uri="{BB962C8B-B14F-4D97-AF65-F5344CB8AC3E}">
        <p14:creationId xmlns:p14="http://schemas.microsoft.com/office/powerpoint/2010/main" xmlns="" val="1979633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endParaRPr lang="en-US" dirty="0"/>
          </a:p>
        </p:txBody>
      </p:sp>
      <p:pic>
        <p:nvPicPr>
          <p:cNvPr id="5" name="Picture 4"/>
          <p:cNvPicPr>
            <a:picLocks noChangeAspect="1"/>
          </p:cNvPicPr>
          <p:nvPr/>
        </p:nvPicPr>
        <p:blipFill>
          <a:blip r:embed="rId2" cstate="print"/>
          <a:stretch>
            <a:fillRect/>
          </a:stretch>
        </p:blipFill>
        <p:spPr>
          <a:xfrm>
            <a:off x="0" y="2222500"/>
            <a:ext cx="9144000" cy="2407920"/>
          </a:xfrm>
          <a:prstGeom prst="rect">
            <a:avLst/>
          </a:prstGeom>
        </p:spPr>
      </p:pic>
      <p:sp>
        <p:nvSpPr>
          <p:cNvPr id="2" name="Rectangular Callout 1"/>
          <p:cNvSpPr/>
          <p:nvPr/>
        </p:nvSpPr>
        <p:spPr>
          <a:xfrm>
            <a:off x="209550" y="2130425"/>
            <a:ext cx="1298575" cy="762000"/>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 state / events</a:t>
            </a:r>
            <a:endParaRPr lang="en-US" dirty="0"/>
          </a:p>
        </p:txBody>
      </p:sp>
      <p:sp>
        <p:nvSpPr>
          <p:cNvPr id="7" name="Rounded Rectangular Callout 6"/>
          <p:cNvSpPr/>
          <p:nvPr/>
        </p:nvSpPr>
        <p:spPr>
          <a:xfrm>
            <a:off x="1730376" y="2130425"/>
            <a:ext cx="1587500"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React components</a:t>
            </a:r>
            <a:endParaRPr lang="en-US" dirty="0"/>
          </a:p>
        </p:txBody>
      </p:sp>
      <p:sp>
        <p:nvSpPr>
          <p:cNvPr id="8" name="Rounded Rectangular Callout 7"/>
          <p:cNvSpPr/>
          <p:nvPr/>
        </p:nvSpPr>
        <p:spPr>
          <a:xfrm>
            <a:off x="3762375" y="2130425"/>
            <a:ext cx="1397000"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Virtual DOM</a:t>
            </a:r>
            <a:endParaRPr lang="en-US" dirty="0"/>
          </a:p>
        </p:txBody>
      </p:sp>
      <p:sp>
        <p:nvSpPr>
          <p:cNvPr id="9" name="Rounded Rectangular Callout 8"/>
          <p:cNvSpPr/>
          <p:nvPr/>
        </p:nvSpPr>
        <p:spPr>
          <a:xfrm>
            <a:off x="5238749" y="2130425"/>
            <a:ext cx="1762125" cy="76200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Compute DOM operations</a:t>
            </a:r>
            <a:endParaRPr lang="en-US" dirty="0"/>
          </a:p>
        </p:txBody>
      </p:sp>
      <p:sp>
        <p:nvSpPr>
          <p:cNvPr id="10" name="Rounded Rectangular Callout 9"/>
          <p:cNvSpPr/>
          <p:nvPr/>
        </p:nvSpPr>
        <p:spPr>
          <a:xfrm>
            <a:off x="8016875" y="1730375"/>
            <a:ext cx="1127125" cy="66675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Browser</a:t>
            </a:r>
            <a:endParaRPr lang="en-US" dirty="0"/>
          </a:p>
        </p:txBody>
      </p:sp>
      <p:sp>
        <p:nvSpPr>
          <p:cNvPr id="11" name="Rectangle 10"/>
          <p:cNvSpPr/>
          <p:nvPr/>
        </p:nvSpPr>
        <p:spPr>
          <a:xfrm>
            <a:off x="3794125" y="6454427"/>
            <a:ext cx="5349875" cy="369332"/>
          </a:xfrm>
          <a:prstGeom prst="rect">
            <a:avLst/>
          </a:prstGeom>
        </p:spPr>
        <p:txBody>
          <a:bodyPr wrap="square">
            <a:spAutoFit/>
          </a:bodyPr>
          <a:lstStyle/>
          <a:p>
            <a:pPr algn="r"/>
            <a:r>
              <a:rPr lang="en-US" dirty="0">
                <a:solidFill>
                  <a:srgbClr val="4CD0FB"/>
                </a:solidFill>
              </a:rPr>
              <a:t>http://</a:t>
            </a:r>
            <a:r>
              <a:rPr lang="en-US" dirty="0" err="1">
                <a:solidFill>
                  <a:srgbClr val="4CD0FB"/>
                </a:solidFill>
              </a:rPr>
              <a:t>fabiensanglard.net</a:t>
            </a:r>
            <a:r>
              <a:rPr lang="en-US" dirty="0">
                <a:solidFill>
                  <a:srgbClr val="4CD0FB"/>
                </a:solidFill>
              </a:rPr>
              <a:t>/doom3/</a:t>
            </a:r>
            <a:r>
              <a:rPr lang="en-US" dirty="0" err="1">
                <a:solidFill>
                  <a:srgbClr val="4CD0FB"/>
                </a:solidFill>
              </a:rPr>
              <a:t>renderer.php</a:t>
            </a:r>
            <a:endParaRPr lang="en-US" dirty="0">
              <a:solidFill>
                <a:srgbClr val="4CD0FB"/>
              </a:solidFill>
            </a:endParaRPr>
          </a:p>
        </p:txBody>
      </p:sp>
    </p:spTree>
    <p:extLst>
      <p:ext uri="{BB962C8B-B14F-4D97-AF65-F5344CB8AC3E}">
        <p14:creationId xmlns:p14="http://schemas.microsoft.com/office/powerpoint/2010/main" xmlns="" val="29538618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cs typeface="Source Code Pro"/>
              </a:rPr>
              <a:t>Because the DOM is slow!</a:t>
            </a:r>
            <a:endParaRPr lang="en-US" dirty="0">
              <a:solidFill>
                <a:schemeClr val="tx1"/>
              </a:solidFill>
              <a:cs typeface="Source Code Pro"/>
            </a:endParaRPr>
          </a:p>
        </p:txBody>
      </p:sp>
    </p:spTree>
    <p:extLst>
      <p:ext uri="{BB962C8B-B14F-4D97-AF65-F5344CB8AC3E}">
        <p14:creationId xmlns:p14="http://schemas.microsoft.com/office/powerpoint/2010/main" xmlns="" val="4133894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cs typeface="Source Code Pro"/>
              </a:rPr>
              <a:t>Computes minimal DOM operations</a:t>
            </a:r>
            <a:endParaRPr lang="en-US" dirty="0">
              <a:solidFill>
                <a:schemeClr val="tx1"/>
              </a:solidFill>
              <a:cs typeface="Source Code Pro"/>
            </a:endParaRPr>
          </a:p>
        </p:txBody>
      </p:sp>
    </p:spTree>
    <p:extLst>
      <p:ext uri="{BB962C8B-B14F-4D97-AF65-F5344CB8AC3E}">
        <p14:creationId xmlns:p14="http://schemas.microsoft.com/office/powerpoint/2010/main" xmlns="" val="3600172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rgbClr val="4CD0FB"/>
                </a:solidFill>
                <a:cs typeface="Source Code Pro"/>
              </a:rPr>
              <a:t>Batched reads and writes</a:t>
            </a:r>
            <a:r>
              <a:rPr lang="en-US" dirty="0" smtClean="0">
                <a:cs typeface="Source Code Pro"/>
              </a:rPr>
              <a:t> for optimal DOM performance</a:t>
            </a:r>
            <a:endParaRPr lang="en-US" dirty="0">
              <a:solidFill>
                <a:srgbClr val="4CD0FB"/>
              </a:solidFill>
              <a:cs typeface="Source Code Pro"/>
            </a:endParaRPr>
          </a:p>
        </p:txBody>
      </p:sp>
    </p:spTree>
    <p:extLst>
      <p:ext uri="{BB962C8B-B14F-4D97-AF65-F5344CB8AC3E}">
        <p14:creationId xmlns:p14="http://schemas.microsoft.com/office/powerpoint/2010/main" xmlns="" val="27074984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Usually </a:t>
            </a:r>
            <a:r>
              <a:rPr lang="en-US" dirty="0" smtClean="0">
                <a:solidFill>
                  <a:srgbClr val="4CD0FB"/>
                </a:solidFill>
                <a:cs typeface="Source Code Pro"/>
              </a:rPr>
              <a:t>faster than manual</a:t>
            </a:r>
            <a:r>
              <a:rPr lang="en-US" dirty="0" smtClean="0">
                <a:solidFill>
                  <a:srgbClr val="F8F8F8"/>
                </a:solidFill>
                <a:cs typeface="Source Code Pro"/>
              </a:rPr>
              <a:t> DOM operations</a:t>
            </a:r>
            <a:endParaRPr lang="en-US" dirty="0">
              <a:solidFill>
                <a:srgbClr val="F8F8F8"/>
              </a:solidFill>
              <a:cs typeface="Source Code Pro"/>
            </a:endParaRPr>
          </a:p>
        </p:txBody>
      </p:sp>
    </p:spTree>
    <p:extLst>
      <p:ext uri="{BB962C8B-B14F-4D97-AF65-F5344CB8AC3E}">
        <p14:creationId xmlns:p14="http://schemas.microsoft.com/office/powerpoint/2010/main" xmlns="" val="2591847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Automatic top-level </a:t>
            </a:r>
            <a:r>
              <a:rPr lang="en-US" dirty="0" smtClean="0">
                <a:solidFill>
                  <a:srgbClr val="4CD0FB"/>
                </a:solidFill>
                <a:cs typeface="Source Code Pro"/>
              </a:rPr>
              <a:t>event delegation </a:t>
            </a:r>
            <a:r>
              <a:rPr lang="en-US" dirty="0" smtClean="0">
                <a:solidFill>
                  <a:srgbClr val="F8F8F8"/>
                </a:solidFill>
                <a:cs typeface="Source Code Pro"/>
              </a:rPr>
              <a:t>(</a:t>
            </a:r>
            <a:r>
              <a:rPr lang="en-US" dirty="0" smtClean="0">
                <a:solidFill>
                  <a:schemeClr val="tx1"/>
                </a:solidFill>
                <a:cs typeface="Source Code Pro"/>
              </a:rPr>
              <a:t>with cross-browser HTML5 events)</a:t>
            </a:r>
            <a:endParaRPr lang="en-US" dirty="0">
              <a:solidFill>
                <a:schemeClr val="tx1"/>
              </a:solidFill>
              <a:cs typeface="Source Code Pro"/>
            </a:endParaRPr>
          </a:p>
        </p:txBody>
      </p:sp>
    </p:spTree>
    <p:extLst>
      <p:ext uri="{BB962C8B-B14F-4D97-AF65-F5344CB8AC3E}">
        <p14:creationId xmlns:p14="http://schemas.microsoft.com/office/powerpoint/2010/main" xmlns="" val="30847151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Provides hooks for </a:t>
            </a:r>
            <a:r>
              <a:rPr lang="en-US" dirty="0" smtClean="0">
                <a:solidFill>
                  <a:srgbClr val="4CD0FB"/>
                </a:solidFill>
                <a:cs typeface="Source Code Pro"/>
              </a:rPr>
              <a:t>custom update logic</a:t>
            </a:r>
            <a:r>
              <a:rPr lang="en-US" dirty="0" smtClean="0">
                <a:solidFill>
                  <a:srgbClr val="F8F8F8"/>
                </a:solidFill>
                <a:cs typeface="Source Code Pro"/>
              </a:rPr>
              <a:t> (though they’re almost never used)</a:t>
            </a:r>
            <a:endParaRPr lang="en-US" dirty="0">
              <a:solidFill>
                <a:srgbClr val="4CD0FB"/>
              </a:solidFill>
              <a:cs typeface="Source Code Pro"/>
            </a:endParaRPr>
          </a:p>
        </p:txBody>
      </p:sp>
    </p:spTree>
    <p:extLst>
      <p:ext uri="{BB962C8B-B14F-4D97-AF65-F5344CB8AC3E}">
        <p14:creationId xmlns:p14="http://schemas.microsoft.com/office/powerpoint/2010/main" xmlns="" val="410837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It’s </a:t>
            </a:r>
            <a:r>
              <a:rPr lang="en-US" dirty="0" smtClean="0">
                <a:solidFill>
                  <a:srgbClr val="4CD0FB"/>
                </a:solidFill>
              </a:rPr>
              <a:t>fast</a:t>
            </a:r>
            <a:r>
              <a:rPr lang="en-US" dirty="0" smtClean="0"/>
              <a:t>!</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Can do all this at </a:t>
            </a:r>
            <a:r>
              <a:rPr lang="en-US" dirty="0" smtClean="0">
                <a:solidFill>
                  <a:srgbClr val="4CD0FB"/>
                </a:solidFill>
                <a:cs typeface="Source Code Pro"/>
              </a:rPr>
              <a:t>60fps</a:t>
            </a:r>
            <a:r>
              <a:rPr lang="en-US" dirty="0" smtClean="0">
                <a:solidFill>
                  <a:srgbClr val="F8F8F8"/>
                </a:solidFill>
                <a:cs typeface="Source Code Pro"/>
              </a:rPr>
              <a:t>, even in a (non-JIT) </a:t>
            </a:r>
            <a:r>
              <a:rPr lang="en-US" dirty="0" err="1" smtClean="0">
                <a:solidFill>
                  <a:srgbClr val="F8F8F8"/>
                </a:solidFill>
                <a:cs typeface="Source Code Pro"/>
              </a:rPr>
              <a:t>UIWebView</a:t>
            </a:r>
            <a:r>
              <a:rPr lang="en-US" dirty="0" smtClean="0">
                <a:solidFill>
                  <a:srgbClr val="F8F8F8"/>
                </a:solidFill>
                <a:cs typeface="Source Code Pro"/>
              </a:rPr>
              <a:t> on the iPhone.</a:t>
            </a:r>
            <a:endParaRPr lang="en-US" dirty="0">
              <a:solidFill>
                <a:srgbClr val="4CD0FB"/>
              </a:solidFill>
              <a:cs typeface="Source Code Pro"/>
            </a:endParaRPr>
          </a:p>
        </p:txBody>
      </p:sp>
    </p:spTree>
    <p:extLst>
      <p:ext uri="{BB962C8B-B14F-4D97-AF65-F5344CB8AC3E}">
        <p14:creationId xmlns:p14="http://schemas.microsoft.com/office/powerpoint/2010/main" xmlns="" val="39137129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virtual DOM lets us do fun things.</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It can run in </a:t>
            </a:r>
            <a:r>
              <a:rPr lang="en-US" dirty="0" err="1" smtClean="0">
                <a:solidFill>
                  <a:srgbClr val="4CD0FB"/>
                </a:solidFill>
                <a:cs typeface="Source Code Pro"/>
              </a:rPr>
              <a:t>Node.js</a:t>
            </a:r>
            <a:r>
              <a:rPr lang="en-US" dirty="0" smtClean="0">
                <a:solidFill>
                  <a:srgbClr val="4CD0FB"/>
                </a:solidFill>
                <a:cs typeface="Source Code Pro"/>
              </a:rPr>
              <a:t> </a:t>
            </a:r>
            <a:r>
              <a:rPr lang="en-US" dirty="0" smtClean="0">
                <a:solidFill>
                  <a:schemeClr val="tx1"/>
                </a:solidFill>
                <a:cs typeface="Source Code Pro"/>
              </a:rPr>
              <a:t>(new in 0.4)</a:t>
            </a:r>
            <a:endParaRPr lang="en-US" dirty="0">
              <a:solidFill>
                <a:srgbClr val="4CD0FB"/>
              </a:solidFill>
              <a:cs typeface="Source Code Pro"/>
            </a:endParaRPr>
          </a:p>
        </p:txBody>
      </p:sp>
    </p:spTree>
    <p:extLst>
      <p:ext uri="{BB962C8B-B14F-4D97-AF65-F5344CB8AC3E}">
        <p14:creationId xmlns:p14="http://schemas.microsoft.com/office/powerpoint/2010/main" xmlns="" val="6751423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Meet </a:t>
            </a:r>
            <a:r>
              <a:rPr lang="en-US" dirty="0" smtClean="0">
                <a:solidFill>
                  <a:srgbClr val="4CD0FB"/>
                </a:solidFill>
              </a:rPr>
              <a:t>React</a:t>
            </a:r>
            <a:r>
              <a:rPr lang="en-US" dirty="0" smtClean="0"/>
              <a:t>.</a:t>
            </a:r>
            <a:endParaRPr lang="en-US" dirty="0"/>
          </a:p>
        </p:txBody>
      </p:sp>
      <p:sp>
        <p:nvSpPr>
          <p:cNvPr id="3" name="Subtitle 2"/>
          <p:cNvSpPr>
            <a:spLocks noGrp="1"/>
          </p:cNvSpPr>
          <p:nvPr>
            <p:ph type="subTitle" idx="1"/>
          </p:nvPr>
        </p:nvSpPr>
        <p:spPr/>
        <p:txBody>
          <a:bodyPr/>
          <a:lstStyle/>
          <a:p>
            <a:r>
              <a:rPr lang="en-US" dirty="0" smtClean="0"/>
              <a:t>Plays nicely with your stack, whatever it may be.</a:t>
            </a:r>
            <a:endParaRPr lang="en-US" dirty="0"/>
          </a:p>
        </p:txBody>
      </p:sp>
    </p:spTree>
    <p:extLst>
      <p:ext uri="{BB962C8B-B14F-4D97-AF65-F5344CB8AC3E}">
        <p14:creationId xmlns:p14="http://schemas.microsoft.com/office/powerpoint/2010/main" xmlns="" val="23676579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virtual DOM lets us do fun things.</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Optimizations based on </a:t>
            </a:r>
            <a:r>
              <a:rPr lang="en-US" dirty="0" smtClean="0">
                <a:solidFill>
                  <a:srgbClr val="4CD0FB"/>
                </a:solidFill>
                <a:cs typeface="Source Code Pro"/>
              </a:rPr>
              <a:t>app structure</a:t>
            </a:r>
            <a:endParaRPr lang="en-US" dirty="0">
              <a:solidFill>
                <a:srgbClr val="4CD0FB"/>
              </a:solidFill>
              <a:cs typeface="Source Code Pro"/>
            </a:endParaRPr>
          </a:p>
        </p:txBody>
      </p:sp>
    </p:spTree>
    <p:extLst>
      <p:ext uri="{BB962C8B-B14F-4D97-AF65-F5344CB8AC3E}">
        <p14:creationId xmlns:p14="http://schemas.microsoft.com/office/powerpoint/2010/main" xmlns="" val="2858849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virtual DOM lets us do fun things.</a:t>
            </a:r>
            <a:endParaRPr lang="en-US" dirty="0"/>
          </a:p>
        </p:txBody>
      </p:sp>
      <p:sp>
        <p:nvSpPr>
          <p:cNvPr id="3" name="Subtitle 2"/>
          <p:cNvSpPr>
            <a:spLocks noGrp="1"/>
          </p:cNvSpPr>
          <p:nvPr>
            <p:ph type="subTitle" idx="1"/>
          </p:nvPr>
        </p:nvSpPr>
        <p:spPr/>
        <p:txBody>
          <a:bodyPr>
            <a:normAutofit/>
          </a:bodyPr>
          <a:lstStyle/>
          <a:p>
            <a:r>
              <a:rPr lang="en-US" dirty="0" smtClean="0">
                <a:solidFill>
                  <a:srgbClr val="4CD0FB"/>
                </a:solidFill>
                <a:cs typeface="Source Code Pro"/>
              </a:rPr>
              <a:t>Testability </a:t>
            </a:r>
            <a:r>
              <a:rPr lang="en-US" dirty="0" smtClean="0">
                <a:solidFill>
                  <a:schemeClr val="tx1"/>
                </a:solidFill>
                <a:cs typeface="Source Code Pro"/>
              </a:rPr>
              <a:t>for free</a:t>
            </a:r>
            <a:endParaRPr lang="en-US" dirty="0">
              <a:solidFill>
                <a:srgbClr val="4CD0FB"/>
              </a:solidFill>
              <a:cs typeface="Source Code Pro"/>
            </a:endParaRPr>
          </a:p>
        </p:txBody>
      </p:sp>
    </p:spTree>
    <p:extLst>
      <p:ext uri="{BB962C8B-B14F-4D97-AF65-F5344CB8AC3E}">
        <p14:creationId xmlns:p14="http://schemas.microsoft.com/office/powerpoint/2010/main" xmlns="" val="39436643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virtual DOM lets us do fun things.</a:t>
            </a:r>
            <a:endParaRPr lang="en-US" dirty="0"/>
          </a:p>
        </p:txBody>
      </p:sp>
      <p:sp>
        <p:nvSpPr>
          <p:cNvPr id="3" name="Subtitle 2"/>
          <p:cNvSpPr>
            <a:spLocks noGrp="1"/>
          </p:cNvSpPr>
          <p:nvPr>
            <p:ph type="subTitle" idx="1"/>
          </p:nvPr>
        </p:nvSpPr>
        <p:spPr/>
        <p:txBody>
          <a:bodyPr>
            <a:normAutofit/>
          </a:bodyPr>
          <a:lstStyle/>
          <a:p>
            <a:r>
              <a:rPr lang="en-US" dirty="0" smtClean="0">
                <a:solidFill>
                  <a:srgbClr val="4CD0FB"/>
                </a:solidFill>
                <a:cs typeface="Source Code Pro"/>
              </a:rPr>
              <a:t>SVG, VML and &lt;canvas&gt; </a:t>
            </a:r>
            <a:r>
              <a:rPr lang="en-US" dirty="0" smtClean="0">
                <a:solidFill>
                  <a:schemeClr val="tx1"/>
                </a:solidFill>
                <a:cs typeface="Source Code Pro"/>
              </a:rPr>
              <a:t>support</a:t>
            </a:r>
            <a:endParaRPr lang="en-US" dirty="0">
              <a:solidFill>
                <a:srgbClr val="4CD0FB"/>
              </a:solidFill>
              <a:cs typeface="Source Code Pro"/>
            </a:endParaRPr>
          </a:p>
        </p:txBody>
      </p:sp>
    </p:spTree>
    <p:extLst>
      <p:ext uri="{BB962C8B-B14F-4D97-AF65-F5344CB8AC3E}">
        <p14:creationId xmlns:p14="http://schemas.microsoft.com/office/powerpoint/2010/main" xmlns="" val="35709476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virtual DOM lets us do fun things.</a:t>
            </a:r>
            <a:endParaRPr lang="en-US" dirty="0"/>
          </a:p>
        </p:txBody>
      </p:sp>
      <p:sp>
        <p:nvSpPr>
          <p:cNvPr id="3" name="Subtitle 2"/>
          <p:cNvSpPr>
            <a:spLocks noGrp="1"/>
          </p:cNvSpPr>
          <p:nvPr>
            <p:ph type="subTitle" idx="1"/>
          </p:nvPr>
        </p:nvSpPr>
        <p:spPr/>
        <p:txBody>
          <a:bodyPr>
            <a:normAutofit/>
          </a:bodyPr>
          <a:lstStyle/>
          <a:p>
            <a:r>
              <a:rPr lang="en-US" dirty="0" smtClean="0">
                <a:solidFill>
                  <a:srgbClr val="F8F8F8"/>
                </a:solidFill>
                <a:cs typeface="Source Code Pro"/>
              </a:rPr>
              <a:t>Running the whole app in a </a:t>
            </a:r>
            <a:r>
              <a:rPr lang="en-US" dirty="0" smtClean="0">
                <a:solidFill>
                  <a:srgbClr val="4CD0FB"/>
                </a:solidFill>
                <a:cs typeface="Source Code Pro"/>
              </a:rPr>
              <a:t>Web Worker</a:t>
            </a:r>
            <a:r>
              <a:rPr lang="en-US" dirty="0">
                <a:solidFill>
                  <a:srgbClr val="F8F8F8"/>
                </a:solidFill>
                <a:cs typeface="Source Code Pro"/>
              </a:rPr>
              <a:t> </a:t>
            </a:r>
            <a:r>
              <a:rPr lang="en-US" dirty="0" smtClean="0">
                <a:solidFill>
                  <a:srgbClr val="F8F8F8"/>
                </a:solidFill>
                <a:cs typeface="Source Code Pro"/>
              </a:rPr>
              <a:t>(experimental)</a:t>
            </a:r>
            <a:endParaRPr lang="en-US" dirty="0">
              <a:solidFill>
                <a:srgbClr val="4CD0FB"/>
              </a:solidFill>
              <a:cs typeface="Source Code Pro"/>
            </a:endParaRPr>
          </a:p>
        </p:txBody>
      </p:sp>
    </p:spTree>
    <p:extLst>
      <p:ext uri="{BB962C8B-B14F-4D97-AF65-F5344CB8AC3E}">
        <p14:creationId xmlns:p14="http://schemas.microsoft.com/office/powerpoint/2010/main" xmlns="" val="10220864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 takeaways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9603746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CD0FB"/>
                </a:solidFill>
              </a:rPr>
              <a:t>Components</a:t>
            </a:r>
            <a:r>
              <a:rPr lang="en-US" dirty="0" smtClean="0"/>
              <a:t>, not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229251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CD0FB"/>
                </a:solidFill>
              </a:rPr>
              <a:t>Re-render</a:t>
            </a:r>
            <a:r>
              <a:rPr lang="en-US" dirty="0" smtClean="0"/>
              <a:t>, don’t mutate.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140780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8F8F8"/>
                </a:solidFill>
              </a:rPr>
              <a:t>Virtual DOM is </a:t>
            </a:r>
            <a:r>
              <a:rPr lang="en-US" dirty="0" smtClean="0">
                <a:solidFill>
                  <a:srgbClr val="4CD0FB"/>
                </a:solidFill>
              </a:rPr>
              <a:t>simple </a:t>
            </a:r>
            <a:r>
              <a:rPr lang="en-US" dirty="0" smtClean="0"/>
              <a:t>and</a:t>
            </a:r>
            <a:r>
              <a:rPr lang="en-US" dirty="0" smtClean="0">
                <a:solidFill>
                  <a:srgbClr val="4CD0FB"/>
                </a:solidFill>
              </a:rPr>
              <a:t> fast</a:t>
            </a:r>
            <a:endParaRPr lang="en-US" dirty="0">
              <a:solidFill>
                <a:srgbClr val="4CD0FB"/>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4104314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Thanks for Rethinking Best Practices with me!</a:t>
            </a:r>
            <a:endParaRPr lang="en-US" dirty="0"/>
          </a:p>
        </p:txBody>
      </p:sp>
      <p:sp>
        <p:nvSpPr>
          <p:cNvPr id="3" name="Subtitle 2"/>
          <p:cNvSpPr>
            <a:spLocks noGrp="1"/>
          </p:cNvSpPr>
          <p:nvPr>
            <p:ph type="subTitle" idx="1"/>
          </p:nvPr>
        </p:nvSpPr>
        <p:spPr/>
        <p:txBody>
          <a:bodyPr/>
          <a:lstStyle/>
          <a:p>
            <a:r>
              <a:rPr lang="en-US" dirty="0" smtClean="0">
                <a:solidFill>
                  <a:srgbClr val="4CD0FB"/>
                </a:solidFill>
              </a:rPr>
              <a:t>http://</a:t>
            </a:r>
            <a:r>
              <a:rPr lang="en-US" dirty="0" err="1" smtClean="0">
                <a:solidFill>
                  <a:srgbClr val="4CD0FB"/>
                </a:solidFill>
              </a:rPr>
              <a:t>reactjs.org</a:t>
            </a:r>
            <a:r>
              <a:rPr lang="en-US" dirty="0" smtClean="0">
                <a:solidFill>
                  <a:srgbClr val="4CD0FB"/>
                </a:solidFill>
              </a:rPr>
              <a:t>/</a:t>
            </a:r>
          </a:p>
          <a:p>
            <a:r>
              <a:rPr lang="en-US" dirty="0" smtClean="0">
                <a:solidFill>
                  <a:srgbClr val="4CD0FB"/>
                </a:solidFill>
              </a:rPr>
              <a:t>#</a:t>
            </a:r>
            <a:r>
              <a:rPr lang="en-US" dirty="0" err="1" smtClean="0">
                <a:solidFill>
                  <a:srgbClr val="4CD0FB"/>
                </a:solidFill>
              </a:rPr>
              <a:t>reactjs</a:t>
            </a:r>
            <a:r>
              <a:rPr lang="en-US" dirty="0" smtClean="0">
                <a:solidFill>
                  <a:srgbClr val="4CD0FB"/>
                </a:solidFill>
              </a:rPr>
              <a:t> </a:t>
            </a:r>
            <a:r>
              <a:rPr lang="en-US" dirty="0" smtClean="0"/>
              <a:t>on </a:t>
            </a:r>
            <a:r>
              <a:rPr lang="en-US" dirty="0" err="1" smtClean="0"/>
              <a:t>Freenode</a:t>
            </a:r>
            <a:r>
              <a:rPr lang="en-US" dirty="0" smtClean="0"/>
              <a:t> IRC</a:t>
            </a:r>
          </a:p>
          <a:p>
            <a:r>
              <a:rPr lang="en-US" dirty="0" err="1" smtClean="0">
                <a:solidFill>
                  <a:srgbClr val="4CD0FB"/>
                </a:solidFill>
              </a:rPr>
              <a:t>reactjs</a:t>
            </a:r>
            <a:r>
              <a:rPr lang="en-US" dirty="0" smtClean="0">
                <a:solidFill>
                  <a:srgbClr val="4CD0FB"/>
                </a:solidFill>
              </a:rPr>
              <a:t> </a:t>
            </a:r>
            <a:r>
              <a:rPr lang="en-US" dirty="0" smtClean="0"/>
              <a:t>on Google Groups</a:t>
            </a:r>
            <a:endParaRPr lang="en-US" dirty="0"/>
          </a:p>
        </p:txBody>
      </p:sp>
    </p:spTree>
    <p:extLst>
      <p:ext uri="{BB962C8B-B14F-4D97-AF65-F5344CB8AC3E}">
        <p14:creationId xmlns:p14="http://schemas.microsoft.com/office/powerpoint/2010/main" xmlns="" val="33125660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Best Practices</a:t>
            </a:r>
            <a:endParaRPr lang="en-US" dirty="0"/>
          </a:p>
        </p:txBody>
      </p:sp>
      <p:sp>
        <p:nvSpPr>
          <p:cNvPr id="3" name="Content Placeholder 2"/>
          <p:cNvSpPr>
            <a:spLocks noGrp="1"/>
          </p:cNvSpPr>
          <p:nvPr>
            <p:ph idx="1"/>
          </p:nvPr>
        </p:nvSpPr>
        <p:spPr/>
        <p:txBody>
          <a:bodyPr/>
          <a:lstStyle/>
          <a:p>
            <a:r>
              <a:rPr lang="en-US" dirty="0" smtClean="0"/>
              <a:t>Prerequisite</a:t>
            </a:r>
          </a:p>
          <a:p>
            <a:pPr lvl="1"/>
            <a:r>
              <a:rPr lang="en-US" dirty="0" smtClean="0"/>
              <a:t>Combine DOM generation and display logic</a:t>
            </a:r>
          </a:p>
          <a:p>
            <a:r>
              <a:rPr lang="en-US" dirty="0" err="1" smtClean="0"/>
              <a:t>React’s</a:t>
            </a:r>
            <a:r>
              <a:rPr lang="en-US" dirty="0" smtClean="0"/>
              <a:t> design</a:t>
            </a:r>
          </a:p>
          <a:p>
            <a:pPr lvl="1"/>
            <a:r>
              <a:rPr lang="en-US" dirty="0" smtClean="0"/>
              <a:t>Re-render the whole app on every update</a:t>
            </a:r>
          </a:p>
          <a:p>
            <a:r>
              <a:rPr lang="en-US" dirty="0" err="1" smtClean="0"/>
              <a:t>React’s</a:t>
            </a:r>
            <a:r>
              <a:rPr lang="en-US" dirty="0" smtClean="0"/>
              <a:t> implementation</a:t>
            </a:r>
          </a:p>
          <a:p>
            <a:pPr lvl="1"/>
            <a:r>
              <a:rPr lang="en-US" dirty="0" smtClean="0"/>
              <a:t>Virtual DOM and synthetic events</a:t>
            </a:r>
          </a:p>
          <a:p>
            <a:pPr marL="0" indent="0">
              <a:buNone/>
            </a:pPr>
            <a:endParaRPr lang="en-US" dirty="0" smtClean="0"/>
          </a:p>
        </p:txBody>
      </p:sp>
    </p:spTree>
    <p:extLst>
      <p:ext uri="{BB962C8B-B14F-4D97-AF65-F5344CB8AC3E}">
        <p14:creationId xmlns:p14="http://schemas.microsoft.com/office/powerpoint/2010/main" xmlns="" val="9813834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Build </a:t>
            </a:r>
            <a:r>
              <a:rPr lang="en-US" dirty="0" smtClean="0">
                <a:solidFill>
                  <a:srgbClr val="4CD0FB"/>
                </a:solidFill>
              </a:rPr>
              <a:t>components</a:t>
            </a:r>
            <a:r>
              <a:rPr lang="en-US" dirty="0" smtClean="0"/>
              <a:t>, not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xmlns="" val="2537825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 Black ">
  <a:themeElements>
    <a:clrScheme name="Custom 1">
      <a:dk1>
        <a:sysClr val="windowText" lastClr="000000"/>
      </a:dk1>
      <a:lt1>
        <a:srgbClr val="F8F8F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36940</TotalTime>
  <Words>1254</Words>
  <Application>Microsoft Office PowerPoint</Application>
  <PresentationFormat>Diavoorstelling (4:3)</PresentationFormat>
  <Paragraphs>186</Paragraphs>
  <Slides>78</Slides>
  <Notes>14</Notes>
  <HiddenSlides>0</HiddenSlides>
  <MMClips>0</MMClips>
  <ScaleCrop>false</ScaleCrop>
  <HeadingPairs>
    <vt:vector size="4" baseType="variant">
      <vt:variant>
        <vt:lpstr>Thema</vt:lpstr>
      </vt:variant>
      <vt:variant>
        <vt:i4>1</vt:i4>
      </vt:variant>
      <vt:variant>
        <vt:lpstr>Diatitels</vt:lpstr>
      </vt:variant>
      <vt:variant>
        <vt:i4>78</vt:i4>
      </vt:variant>
    </vt:vector>
  </HeadingPairs>
  <TitlesOfParts>
    <vt:vector size="79" baseType="lpstr">
      <vt:lpstr> Black </vt:lpstr>
      <vt:lpstr>React: Rethinking Best Practices</vt:lpstr>
      <vt:lpstr>Dia 2</vt:lpstr>
      <vt:lpstr>Give it five minutes.</vt:lpstr>
      <vt:lpstr>Meet React.</vt:lpstr>
      <vt:lpstr>Meet React.</vt:lpstr>
      <vt:lpstr>Meet React.</vt:lpstr>
      <vt:lpstr>Meet React.</vt:lpstr>
      <vt:lpstr>Rethinking Best Practices</vt:lpstr>
      <vt:lpstr>1. Build components, not templates.</vt:lpstr>
      <vt:lpstr>Dia 10</vt:lpstr>
      <vt:lpstr>We all like separation of concerns, right?</vt:lpstr>
      <vt:lpstr>Separation of concerns:</vt:lpstr>
      <vt:lpstr>Coupling is:</vt:lpstr>
      <vt:lpstr>Cohesion is:</vt:lpstr>
      <vt:lpstr>Templates encourage a poor separation of concerns.</vt:lpstr>
      <vt:lpstr>“View model” tightly couples template to display logic.</vt:lpstr>
      <vt:lpstr>Display logic and markup are inevitably tightly coupled.</vt:lpstr>
      <vt:lpstr>Display logic and markup are highly cohesive.</vt:lpstr>
      <vt:lpstr>Templates separate technologies, not concerns.</vt:lpstr>
      <vt:lpstr>Symptoms that your front-end technology is underpowered:</vt:lpstr>
      <vt:lpstr>Symptoms that your front-end technology is underpowered:</vt:lpstr>
      <vt:lpstr>From the Angular directives docs:  “However isolated scope creates a new problem: if a transcluded DOM is a child of the widget isolated scope then it will not be able to bind to anything. For this reason the transcluded scope is a child of the original scope, before the widget created an isolated scope for its local variables. This makes the transcluded and widget isolated scope siblings.”</vt:lpstr>
      <vt:lpstr>The framework cannot know how to separate your concerns for you.</vt:lpstr>
      <vt:lpstr>This tool is a React component.</vt:lpstr>
      <vt:lpstr>Use components to separate your concerns.</vt:lpstr>
      <vt:lpstr>Dia 26</vt:lpstr>
      <vt:lpstr>Components are reusable.</vt:lpstr>
      <vt:lpstr>Components are composable.</vt:lpstr>
      <vt:lpstr>Components are unit testable.</vt:lpstr>
      <vt:lpstr>What about spaghetti code?</vt:lpstr>
      <vt:lpstr>Just don’t write spaghetti code.</vt:lpstr>
      <vt:lpstr>Just don’t write spaghetti code.</vt:lpstr>
      <vt:lpstr>Just don’t write spaghetti code.</vt:lpstr>
      <vt:lpstr>What about XSS?</vt:lpstr>
      <vt:lpstr>React.DOM.a(  {href: ‘http://instagram.com/floydophone’},  ‘@floydophone on Instagram’ );</vt:lpstr>
      <vt:lpstr>What about working with designers?</vt:lpstr>
      <vt:lpstr>JSX is an optional preprocessor to let you use HTML-like syntax.</vt:lpstr>
      <vt:lpstr>JSX is an optional preprocessor to let you use HTML-like syntax.</vt:lpstr>
      <vt:lpstr>With JSX, it’s easy for designers to contribute code.</vt:lpstr>
      <vt:lpstr>The accessibility of templates and the power of JavaScript.</vt:lpstr>
      <vt:lpstr>2. Re-render the whole app on every update</vt:lpstr>
      <vt:lpstr>Building UIs is hard because there is so much state.</vt:lpstr>
      <vt:lpstr>Data changing over time is the root of all evil.</vt:lpstr>
      <vt:lpstr>“Our intellectual powers are rather geared to master static relations and our powers to visualize processes evolving in time are relatively poorly developed. For that reason we should do (as wise programmers aware of our limitations) our utmost to shorten the conceptual gap between the static program and the dynamic process, to make the correspondence between the program (spread out in text space) and the process (spread out in time) as trivial as possible” – Dijkstra</vt:lpstr>
      <vt:lpstr>In the 90s it was easier.</vt:lpstr>
      <vt:lpstr>When the data changes, React re-renders the entire component.</vt:lpstr>
      <vt:lpstr>That is, React components are basically just idempotent functions.</vt:lpstr>
      <vt:lpstr>Dia 48</vt:lpstr>
      <vt:lpstr>Re-rendering on every change makes things simple.</vt:lpstr>
      <vt:lpstr>Re-rendering on every change makes things simple.</vt:lpstr>
      <vt:lpstr>Re-rendering on every change makes things simple.</vt:lpstr>
      <vt:lpstr>Re-rendering on every change makes things simple.</vt:lpstr>
      <vt:lpstr>“Re-render on every change? That seems expensive.”</vt:lpstr>
      <vt:lpstr>3. Virtual DOM</vt:lpstr>
      <vt:lpstr>You can’t just throw out the DOM and rebuild it on each update.</vt:lpstr>
      <vt:lpstr>So we built a virtual DOM (and events system).</vt:lpstr>
      <vt:lpstr>On every update…</vt:lpstr>
      <vt:lpstr>React’s architecture looks a lot like the Doom 3 engine</vt:lpstr>
      <vt:lpstr>Dia 59</vt:lpstr>
      <vt:lpstr>Dia 60</vt:lpstr>
      <vt:lpstr>Dia 61</vt:lpstr>
      <vt:lpstr>It’s fast!</vt:lpstr>
      <vt:lpstr>It’s fast!</vt:lpstr>
      <vt:lpstr>It’s fast!</vt:lpstr>
      <vt:lpstr>It’s fast!</vt:lpstr>
      <vt:lpstr>It’s fast!</vt:lpstr>
      <vt:lpstr>It’s fast!</vt:lpstr>
      <vt:lpstr>It’s fast!</vt:lpstr>
      <vt:lpstr>The virtual DOM lets us do fun things.</vt:lpstr>
      <vt:lpstr>The virtual DOM lets us do fun things.</vt:lpstr>
      <vt:lpstr>The virtual DOM lets us do fun things.</vt:lpstr>
      <vt:lpstr>The virtual DOM lets us do fun things.</vt:lpstr>
      <vt:lpstr>The virtual DOM lets us do fun things.</vt:lpstr>
      <vt:lpstr>Key takeaways</vt:lpstr>
      <vt:lpstr>Components, not templates.</vt:lpstr>
      <vt:lpstr>Re-render, don’t mutate.</vt:lpstr>
      <vt:lpstr>Virtual DOM is simple and fast</vt:lpstr>
      <vt:lpstr>Thanks for Rethinking Best Practices with me!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Rethinking Best Practices™</dc:title>
  <dc:creator>Pete Hunt</dc:creator>
  <cp:lastModifiedBy>Henk Bakker</cp:lastModifiedBy>
  <cp:revision>271</cp:revision>
  <dcterms:created xsi:type="dcterms:W3CDTF">2013-08-22T02:06:41Z</dcterms:created>
  <dcterms:modified xsi:type="dcterms:W3CDTF">2015-06-04T18:20:33Z</dcterms:modified>
</cp:coreProperties>
</file>