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D1"/>
    <a:srgbClr val="008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7"/>
    <p:restoredTop sz="94662"/>
  </p:normalViewPr>
  <p:slideViewPr>
    <p:cSldViewPr snapToGrid="0" snapToObjects="1">
      <p:cViewPr varScale="1">
        <p:scale>
          <a:sx n="86" d="100"/>
          <a:sy n="86" d="100"/>
        </p:scale>
        <p:origin x="29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6EEBFF-2949-3242-A034-B899D5731515}"/>
              </a:ext>
            </a:extLst>
          </p:cNvPr>
          <p:cNvSpPr/>
          <p:nvPr userDrawn="1"/>
        </p:nvSpPr>
        <p:spPr>
          <a:xfrm>
            <a:off x="0" y="4572000"/>
            <a:ext cx="6858000" cy="4572000"/>
          </a:xfrm>
          <a:prstGeom prst="rect">
            <a:avLst/>
          </a:prstGeom>
          <a:solidFill>
            <a:srgbClr val="00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2" y="228600"/>
            <a:ext cx="6400800" cy="4114801"/>
          </a:xfrm>
          <a:noFill/>
          <a:ln>
            <a:noFill/>
          </a:ln>
        </p:spPr>
        <p:txBody>
          <a:bodyPr lIns="0" rIns="0" anchor="ctr">
            <a:normAutofit/>
          </a:bodyPr>
          <a:lstStyle>
            <a:lvl1pPr algn="l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22723"/>
            <a:ext cx="6400800" cy="4092677"/>
          </a:xfrm>
        </p:spPr>
        <p:txBody>
          <a:bodyPr lIns="0" rIns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B70E3-47D6-2842-9376-028C836601F0}" type="datetimeFigureOut">
              <a:rPr lang="en-US" smtClean="0"/>
              <a:pPr/>
              <a:t>8/26/19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47B31-1676-C74E-87BD-1FD98A3412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28602" y="228600"/>
            <a:ext cx="168656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47" y="4946262"/>
            <a:ext cx="6391748" cy="3588118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6925-5147-7D44-A448-2BC4B47FC1D6}"/>
              </a:ext>
            </a:extLst>
          </p:cNvPr>
          <p:cNvSpPr txBox="1"/>
          <p:nvPr userDrawn="1"/>
        </p:nvSpPr>
        <p:spPr>
          <a:xfrm>
            <a:off x="219547" y="1307335"/>
            <a:ext cx="31121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Project Proposal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E7CE278C-E923-274D-8BB4-683E33B532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6796" y="1787943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tIns="365760" bIns="365760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C797A5-B3D3-5B44-9B35-69FA783DEB68}"/>
              </a:ext>
            </a:extLst>
          </p:cNvPr>
          <p:cNvSpPr txBox="1"/>
          <p:nvPr userDrawn="1"/>
        </p:nvSpPr>
        <p:spPr>
          <a:xfrm>
            <a:off x="236796" y="2349836"/>
            <a:ext cx="1828800" cy="182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00" dirty="0"/>
              <a:t>Return on Investment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CAF22A7-4E79-0B47-8A6F-D0933D58CF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14703" y="1792009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FF71F54-59A3-014B-9669-6F401F7A3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2392" y="1798249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E220D3-3F9E-074C-94AB-EB11EBA30CD6}"/>
              </a:ext>
            </a:extLst>
          </p:cNvPr>
          <p:cNvSpPr txBox="1"/>
          <p:nvPr userDrawn="1"/>
        </p:nvSpPr>
        <p:spPr>
          <a:xfrm>
            <a:off x="2514703" y="2364512"/>
            <a:ext cx="1828800" cy="1828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/>
              <a:t>3 Year Return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D2F31-2B22-8043-BADC-31F4C21BFA6F}"/>
              </a:ext>
            </a:extLst>
          </p:cNvPr>
          <p:cNvSpPr txBox="1"/>
          <p:nvPr userDrawn="1"/>
        </p:nvSpPr>
        <p:spPr>
          <a:xfrm>
            <a:off x="4772392" y="2363088"/>
            <a:ext cx="1828800" cy="1828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/>
              <a:t>All In Investment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EB8FD-475F-F546-856C-287B47C820A4}"/>
              </a:ext>
            </a:extLst>
          </p:cNvPr>
          <p:cNvSpPr txBox="1"/>
          <p:nvPr userDrawn="1"/>
        </p:nvSpPr>
        <p:spPr>
          <a:xfrm>
            <a:off x="3479404" y="2933164"/>
            <a:ext cx="10983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Owner: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77FF53-B934-7B45-9947-84E47B4458CF}"/>
              </a:ext>
            </a:extLst>
          </p:cNvPr>
          <p:cNvSpPr txBox="1"/>
          <p:nvPr userDrawn="1"/>
        </p:nvSpPr>
        <p:spPr>
          <a:xfrm>
            <a:off x="3476641" y="3304212"/>
            <a:ext cx="119776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Sponsor: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965D0-D0BC-1842-9828-B55851720F3C}"/>
              </a:ext>
            </a:extLst>
          </p:cNvPr>
          <p:cNvSpPr txBox="1"/>
          <p:nvPr userDrawn="1"/>
        </p:nvSpPr>
        <p:spPr>
          <a:xfrm>
            <a:off x="3469869" y="3675260"/>
            <a:ext cx="12620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Manager: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DD697E65-3CCC-A54C-84F1-BFD1AD9699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72393" y="2901980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81B770BE-F44C-E84D-B752-BE4FC587C8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2393" y="3273028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400E478C-4BCC-1D44-BE7C-FD045E36B5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72392" y="3640257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9922DA-7217-2141-90B9-402FC8B598D1}"/>
              </a:ext>
            </a:extLst>
          </p:cNvPr>
          <p:cNvSpPr txBox="1"/>
          <p:nvPr userDrawn="1"/>
        </p:nvSpPr>
        <p:spPr>
          <a:xfrm>
            <a:off x="3493949" y="4299536"/>
            <a:ext cx="11894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Line(s) of Business: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0F777A8B-99F0-E949-AAA0-FDF091A846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01794" y="4266215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515B47-A7C3-BB49-B87C-B01BB10685A5}"/>
              </a:ext>
            </a:extLst>
          </p:cNvPr>
          <p:cNvSpPr txBox="1"/>
          <p:nvPr userDrawn="1"/>
        </p:nvSpPr>
        <p:spPr>
          <a:xfrm>
            <a:off x="237940" y="4320035"/>
            <a:ext cx="4214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States: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B4A5FE30-83C1-F345-AFBD-078FAF907E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43030" y="4273462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84DC80-C453-2743-9930-A89687791E1F}"/>
              </a:ext>
            </a:extLst>
          </p:cNvPr>
          <p:cNvCxnSpPr>
            <a:cxnSpLocks/>
          </p:cNvCxnSpPr>
          <p:nvPr userDrawn="1"/>
        </p:nvCxnSpPr>
        <p:spPr>
          <a:xfrm>
            <a:off x="220583" y="2716592"/>
            <a:ext cx="636707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33CC63-10DC-7740-B12E-5C0EF7B7C88F}"/>
              </a:ext>
            </a:extLst>
          </p:cNvPr>
          <p:cNvCxnSpPr>
            <a:cxnSpLocks/>
          </p:cNvCxnSpPr>
          <p:nvPr userDrawn="1"/>
        </p:nvCxnSpPr>
        <p:spPr>
          <a:xfrm>
            <a:off x="219547" y="4092377"/>
            <a:ext cx="639707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77" y="244538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8E24C9-1E79-FD43-AF3C-F82BE5C9289A}"/>
              </a:ext>
            </a:extLst>
          </p:cNvPr>
          <p:cNvCxnSpPr>
            <a:cxnSpLocks/>
          </p:cNvCxnSpPr>
          <p:nvPr userDrawn="1"/>
        </p:nvCxnSpPr>
        <p:spPr>
          <a:xfrm>
            <a:off x="219547" y="4729862"/>
            <a:ext cx="640612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81321F-F001-B940-AC50-3065D182E00C}"/>
              </a:ext>
            </a:extLst>
          </p:cNvPr>
          <p:cNvSpPr txBox="1"/>
          <p:nvPr userDrawn="1"/>
        </p:nvSpPr>
        <p:spPr>
          <a:xfrm>
            <a:off x="240703" y="2933164"/>
            <a:ext cx="9392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Department: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F021C4-C7F0-4D43-888E-E2D9C5DBB382}"/>
              </a:ext>
            </a:extLst>
          </p:cNvPr>
          <p:cNvSpPr txBox="1"/>
          <p:nvPr userDrawn="1"/>
        </p:nvSpPr>
        <p:spPr>
          <a:xfrm>
            <a:off x="237940" y="3304212"/>
            <a:ext cx="4994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Status: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FD3ED4-E2FF-964D-B985-4039ECFF91FF}"/>
              </a:ext>
            </a:extLst>
          </p:cNvPr>
          <p:cNvSpPr txBox="1"/>
          <p:nvPr userDrawn="1"/>
        </p:nvSpPr>
        <p:spPr>
          <a:xfrm>
            <a:off x="231168" y="3675260"/>
            <a:ext cx="930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Return Type: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3E0CF29-E6C0-BA48-9CE6-ECE593CB1F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33692" y="2901980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04581559-2A88-F241-9E13-536ED35AAE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533692" y="3273028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3FA6C54C-385F-D749-B982-436AD78D89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33691" y="3640257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A101ECDD-D62D-B942-AC19-FFB6521144C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26326" y="1307335"/>
            <a:ext cx="3084969" cy="370290"/>
          </a:xfrm>
          <a:ln>
            <a:noFill/>
          </a:ln>
        </p:spPr>
        <p:txBody>
          <a:bodyPr tIns="365760" bIns="365760" anchor="ctr">
            <a:no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47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6597"/>
            <a:ext cx="3108960" cy="201168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515B47-A7C3-BB49-B87C-B01BB10685A5}"/>
              </a:ext>
            </a:extLst>
          </p:cNvPr>
          <p:cNvSpPr txBox="1"/>
          <p:nvPr userDrawn="1"/>
        </p:nvSpPr>
        <p:spPr>
          <a:xfrm>
            <a:off x="228600" y="1439597"/>
            <a:ext cx="17618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dirty="0"/>
              <a:t>Return Description</a:t>
            </a:r>
            <a:endParaRPr lang="en-US" sz="1200" dirty="0"/>
          </a:p>
        </p:txBody>
      </p: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77" y="244538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FB189CA7-9290-5F44-AB07-DAFF5477F9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66160" y="1716597"/>
            <a:ext cx="3108960" cy="201168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3EDC32-DFCE-434F-834F-87AD9D4931AD}"/>
              </a:ext>
            </a:extLst>
          </p:cNvPr>
          <p:cNvSpPr txBox="1"/>
          <p:nvPr userDrawn="1"/>
        </p:nvSpPr>
        <p:spPr>
          <a:xfrm>
            <a:off x="3566159" y="1439597"/>
            <a:ext cx="3108960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800" dirty="0"/>
              <a:t>Investment Description</a:t>
            </a:r>
            <a:endParaRPr lang="en-US" sz="12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87D95BD-5A4D-8748-87D0-27B9C457688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28600" y="4210997"/>
            <a:ext cx="3108960" cy="201168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7695C7-7CFA-E643-A905-337EE18E7603}"/>
              </a:ext>
            </a:extLst>
          </p:cNvPr>
          <p:cNvSpPr txBox="1"/>
          <p:nvPr userDrawn="1"/>
        </p:nvSpPr>
        <p:spPr>
          <a:xfrm>
            <a:off x="228600" y="3930692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Scope</a:t>
            </a:r>
            <a:endParaRPr lang="en-US" sz="12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0E7EE50-B7AC-AE40-9219-7CD17F23E99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566160" y="4201204"/>
            <a:ext cx="3108960" cy="201168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1BF54F-E143-EC40-AF66-62E1FDCDBF64}"/>
              </a:ext>
            </a:extLst>
          </p:cNvPr>
          <p:cNvSpPr txBox="1"/>
          <p:nvPr userDrawn="1"/>
        </p:nvSpPr>
        <p:spPr>
          <a:xfrm>
            <a:off x="3566160" y="3924204"/>
            <a:ext cx="3108960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800" dirty="0"/>
              <a:t>Scope Exclusions</a:t>
            </a:r>
            <a:endParaRPr lang="en-US" sz="12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57F84A55-2A07-8C47-B9F4-661E70B565F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28600" y="6645636"/>
            <a:ext cx="3108960" cy="201168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C8698D-AD6C-B145-88B0-98CA98861CF7}"/>
              </a:ext>
            </a:extLst>
          </p:cNvPr>
          <p:cNvSpPr txBox="1"/>
          <p:nvPr userDrawn="1"/>
        </p:nvSpPr>
        <p:spPr>
          <a:xfrm>
            <a:off x="228600" y="6365331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Business Area Impacts</a:t>
            </a:r>
            <a:endParaRPr lang="en-US" sz="12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699D0DDC-AFCE-0748-8AE4-761B47D9D56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566160" y="6635843"/>
            <a:ext cx="3108960" cy="201168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A317C3-F06F-8A4A-B5A3-597AEA54B8CC}"/>
              </a:ext>
            </a:extLst>
          </p:cNvPr>
          <p:cNvSpPr txBox="1"/>
          <p:nvPr userDrawn="1"/>
        </p:nvSpPr>
        <p:spPr>
          <a:xfrm>
            <a:off x="3566160" y="6358843"/>
            <a:ext cx="3108960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800" dirty="0"/>
              <a:t>Systems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213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6400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4800601"/>
            <a:ext cx="6400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00200" y="8681613"/>
            <a:ext cx="3657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9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6400800" cy="4572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600200"/>
            <a:ext cx="64008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597" y="4800599"/>
            <a:ext cx="6400800" cy="4572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597" y="5486398"/>
            <a:ext cx="64008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3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88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Content Placeholder 7">
            <a:extLst>
              <a:ext uri="{FF2B5EF4-FFF2-40B4-BE49-F238E27FC236}">
                <a16:creationId xmlns:a16="http://schemas.microsoft.com/office/drawing/2014/main" id="{C8EDE5A1-8439-274D-ACF5-239CB5923C3E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36538" y="900113"/>
            <a:ext cx="6400800" cy="754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935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599"/>
            <a:ext cx="5715000" cy="457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6400800" cy="766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8961969"/>
            <a:ext cx="1543050" cy="182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70E3-47D6-2842-9376-028C836601F0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3050" y="8657167"/>
            <a:ext cx="37719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4950" y="8961969"/>
            <a:ext cx="1543050" cy="176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508FCAE-D569-2F41-B660-62C6F072F4E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28600" y="2286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7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70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Approvals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on 08-26-2019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IVANs Upgrade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Replace the TMG for Agent auth and ACL - end of life by April 2020.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scasey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jhalberstadt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Replace TMG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New Request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Technical Debt Reduction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PROJECT-93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Replace TMG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Separating UMS and CMS from each other.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scasey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jhalberstadt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Decouple UMS from CMS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New Request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Technical Debt Reduction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PROJECT-92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 return description here..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Decouple UMS from CMS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List labor investment here...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List scope here...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List scope exclusions here...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List business area impacts here...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List systems here...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project to archive claims documents from CMS to AWS.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scasey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jhalberstadt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SharePoint Archiving Claims Documents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Project Underway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PROJECT-91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SharePoint Archiving Claims Documents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project to upgrade BillingCenter to version 10. This will bring BC back into the supported versions and is required to upgrade PolicyCenter._x000D_</a:t>
            </a:r>
          </a:p>
          <a:p>
            <a:r>
              <a:t>Per Guidewire:_x000D_</a:t>
            </a:r>
          </a:p>
          <a:p>
            <a:r>
              <a:t>"Extended Support for PolicyCenter and BillingCenter Version 8 is to begin on October 1, 2020. At that time, in addition to the Standard Support Fees, additional Extended Support Fees will apply for PolicyCenter and BillingCenter Version 8 in the amount of 30% of your annual Standard Support Fee."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mwood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jhalberstadt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Guidewire v10 Upgrade - BillingCenter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Project Scheduled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Cost Avoidance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PROJECT-80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CIG will pay an additional licensing costs unless an upgrade occurs as of OCT 1, 2020 to version 9 or 10, as the product moves into extended support.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Guidewire v10 Upgrade - BillingCenter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Video Survellience System for Monterey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scasey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jhalberstadt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Video Surveillance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Project Complete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Security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PROJECT-79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Video Surveillance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Two . Factor authentication for outlook 365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scasey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jhalberstadt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RSA Two Factor Authentication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Project Complete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Security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PROJECT-78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RSA Two Factor Authentication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Replace legacy Shortel Phone System with Mitel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scasey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jhalberstadt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Shoretel replacement Mitel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Project Complete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Expense Reduction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PROJECT-77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Shoretel replacement Mitel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Security Scanning for our Customer facing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scasey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jhalberstadt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Application Security Scanning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Project Underway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Security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PROJECT-54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Application Security Scanning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Annual Security Pen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scasey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jhalberstadt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External Security Penetration Testing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Project Approved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Security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PROJECT-47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External Security Penetration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Update existing LexisNexis vendor feeds to accept newly introduced data.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ddew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adoll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LexisNexis Advanced Linking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Project Approved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Security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PROJECT-43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Tracker Pro will no longer support the version of SQL server we are on. This is a project to update the sql server version.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jlyall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jhalberstadt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Tracker Pro SQL Server Update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New Request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Compliance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PROJECT-105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LexisNexis Advanced Linking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project to upgrade PolicyCenter to version 10. This will bring PC back into the supported versions and prepare the system for bringing in Personal Lines policies._x000D_</a:t>
            </a:r>
          </a:p>
          <a:p>
            <a:r>
              <a:t>Per Guidewire:_x000D_</a:t>
            </a:r>
          </a:p>
          <a:p>
            <a:r>
              <a:t>"Extended Support for PolicyCenter and BillingCenter Version 8 is to begin on October 1, 2020. At that time, in addition to the Standard Support Fees, additional Extended Support Fees will apply for PolicyCenter and BillingCenter Version 8 in the amount of 30% of your annual Standard Support Fee."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mwood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jhalberstadt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Commercial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Guidewire v10 Upgrade - PolicyCenter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Project Scheduled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Cost Avoidance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PROJECT-39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CIG will pay an additional licensing costs unless an upgrade occurs as of OCT 1, 2020 to version 9 or 10, as the product moves into extended support._x000D_</a:t>
            </a:r>
          </a:p>
          <a:p>
            <a:r>
              <a:t>CIG will have access to Personal Lines templates that will reduce the overall effort of migrating to PC in version 10.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Guidewire v10 Upgrade - PolicyCenter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project to migrate all legacy iPublisher document generation to OpenText Exstream. iPublisher is officially unsupported starting in August of 2019 and CIG will need to migrate to a supported document generation platform.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mwood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jhalberstadt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Legacy Document Generation Platform (iPublisher) Replace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Initial Review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Technical Debt Reduction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PROJECT-33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Legacy Document Generation Platform (iPublisher) Replace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project to move Guidewire platforms (PolicyCenter, BillingCenter, DataHub/InfoCenter) to Amazon Web Services to provide a more scalable infrastructure environment.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mwood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jhalberstadt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Move Guidewire Platforms to AWS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New Request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Expense Reduction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PROJECT-32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Move Guidewire Platforms to AWS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project to migrate document storage to an alternate platform for Sharepoint. The goal is to migrate to a scalable document storage solution that provides the necessary features for longterm sustainable document handling.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mwood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jhalberstadt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 Store (SharePoint) Replacement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New Request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Technical Debt Reduction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PROJECT-29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 Store (SharePoint) Replacement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project to upgrade the current Exstream document generation platform to a supported version (currently version 16). This will bring the platform back into supported versions.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mwood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jhalberstadt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 Generation Platform (OpenText Exstream) Upgrade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Initial Review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Technical Debt Reduction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PROJECT-28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will bring Tracker Pro SQL Server into compliance.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Tracker Pro SQL Server Update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Finance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AP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 Generation Platform (OpenText Exstream) Upgrade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project to upgrade DataHub and InfoCenter to version 10. This upgrade will migrate the platform to a future supported version as well as provide access to features and functionality beneficial for the move of Personal Lines to PolicyCenter._x000D_</a:t>
            </a:r>
          </a:p>
          <a:p>
            <a:r>
              <a:t>Dependent on the upgrade of BillingCenter and PolicyCenter to v10.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mwood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jhalberstadt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Guidewire v10 Upgrade - DataHub and InfoCenter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Project Scheduled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Technical Debt Reduction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PROJECT-27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Guidewire v10 Upgrade - DataHub and InfoCenter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project to replace the portsight functionality with a scalable and supported system.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jhalberstadt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Replace Portsight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New Request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Compliance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PROJECT-103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Replace Portsight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Not Available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project to update our Corelogic Riskmeter integration from 1.0 to 2.0. This is a time dependent update, taking affect on 2019-09-09. This project requires an update to WebApp and maybe other systems.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jhalberstadt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Meter 2.0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New Request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Technical Debt Reduction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PROJECT-95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Meter 2.0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WebApp PL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Need to upgrade from IVANS Connect UI to IVANS exchange. Commercial Auto and BOP need to be redirected to exchange.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mwood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jhalberstadt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Not Available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IVANs Upgrade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New Request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Technical Debt Reduction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PROJECT-94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Approval Status Portrait Letter" id="{957A60BC-30D0-B441-971B-8329AFB3425B}" vid="{21C49611-0B28-764E-A3C9-660385D882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Letter Paper (8.5x11 in)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Wood</dc:creator>
  <cp:lastModifiedBy>Michael Wood</cp:lastModifiedBy>
  <cp:revision>1</cp:revision>
  <dcterms:created xsi:type="dcterms:W3CDTF">2019-08-27T06:19:06Z</dcterms:created>
  <dcterms:modified xsi:type="dcterms:W3CDTF">2019-08-27T06:19:36Z</dcterms:modified>
</cp:coreProperties>
</file>