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1" r:id="rId2"/>
    <p:sldId id="903" r:id="rId3"/>
    <p:sldId id="904" r:id="rId4"/>
    <p:sldId id="913" r:id="rId5"/>
    <p:sldId id="911" r:id="rId6"/>
    <p:sldId id="906" r:id="rId7"/>
    <p:sldId id="914" r:id="rId8"/>
    <p:sldId id="907" r:id="rId9"/>
    <p:sldId id="908" r:id="rId10"/>
    <p:sldId id="910" r:id="rId11"/>
    <p:sldId id="915" r:id="rId12"/>
    <p:sldId id="916" r:id="rId13"/>
    <p:sldId id="917" r:id="rId14"/>
    <p:sldId id="918" r:id="rId15"/>
    <p:sldId id="919" r:id="rId16"/>
    <p:sldId id="920" r:id="rId17"/>
    <p:sldId id="921" r:id="rId18"/>
    <p:sldId id="922" r:id="rId19"/>
    <p:sldId id="864" r:id="rId20"/>
    <p:sldId id="924" r:id="rId21"/>
    <p:sldId id="925" r:id="rId22"/>
    <p:sldId id="923" r:id="rId23"/>
    <p:sldId id="926" r:id="rId24"/>
    <p:sldId id="927" r:id="rId25"/>
    <p:sldId id="928" r:id="rId26"/>
    <p:sldId id="931" r:id="rId27"/>
    <p:sldId id="93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5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7" autoAdjust="0"/>
    <p:restoredTop sz="95282" autoAdjust="0"/>
  </p:normalViewPr>
  <p:slideViewPr>
    <p:cSldViewPr snapToGrid="0" snapToObjects="1">
      <p:cViewPr varScale="1">
        <p:scale>
          <a:sx n="89" d="100"/>
          <a:sy n="89" d="100"/>
        </p:scale>
        <p:origin x="3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E9EA88-CDB8-5740-9EFC-694193B32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A175-5696-B54B-8914-C072FC0DB2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AC04-A67D-B24C-8E12-8FB56FC0567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8DE9-D626-CD46-9744-6BF9484F6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2EA5D-6244-A840-989B-3FF66F3C2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F412-BB42-714A-9F06-5752E0C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F71F-EE20-0840-B448-C2CC2398DE4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E0E4-2FF9-D642-903E-D1AE3C9B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91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20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3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4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5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6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8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CSE 5523: </a:t>
            </a:r>
            <a:br>
              <a:rPr lang="en-US" dirty="0"/>
            </a:br>
            <a:r>
              <a:rPr lang="en-US" dirty="0"/>
              <a:t>HW2+3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6732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4D87-979F-4840-B7BE-7D396F2C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func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B7A9E93-8BE6-40DE-85DE-CD3250251513}"/>
                  </a:ext>
                </a:extLst>
              </p:cNvPr>
              <p:cNvSpPr/>
              <p:nvPr/>
            </p:nvSpPr>
            <p:spPr>
              <a:xfrm>
                <a:off x="428009" y="2827349"/>
                <a:ext cx="9691884" cy="2167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B7A9E93-8BE6-40DE-85DE-CD3250251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09" y="2827349"/>
                <a:ext cx="9691884" cy="216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39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Pocket algorithm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9485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F824-CFFB-4790-9A7F-A500BCCE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Pocket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Training data:</a:t>
                </a:r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38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BC6-2087-4460-90EC-DCC38E19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Pocket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Loop for all training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(random order!)</a:t>
                </a:r>
              </a:p>
              <a:p>
                <a:pPr lvl="2"/>
                <a:r>
                  <a:rPr lang="en-US" sz="2400" dirty="0"/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lvl="2"/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lvl="3"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Update: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sz="2400" dirty="0"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sz="24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Evaluate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on the “training data” and calculate the training accuracy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If training accuracy by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“higher” than the training accuracy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3EA20E0-8CF2-45AB-A581-F119A90189B5}"/>
              </a:ext>
            </a:extLst>
          </p:cNvPr>
          <p:cNvSpPr/>
          <p:nvPr/>
        </p:nvSpPr>
        <p:spPr>
          <a:xfrm>
            <a:off x="223284" y="1531088"/>
            <a:ext cx="11795996" cy="442327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3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Soft-margin SVM algorithm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4935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F824-CFFB-4790-9A7F-A500BCCE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Soft-margin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Training data:</a:t>
                </a:r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Objective: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0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Please add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for normalization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regularization coefficients (i.e., reg_coeff)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80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BC6-2087-4460-90EC-DCC38E19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soft-margin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Initialize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dirty="0"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;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the loss function you want to minimize! </a:t>
                </a:r>
                <a:endParaRPr lang="en-US" dirty="0"/>
              </a:p>
              <a:p>
                <a:pPr lvl="1"/>
                <a:r>
                  <a:rPr lang="en-US" dirty="0"/>
                  <a:t>No need to stop earlier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3EA20E0-8CF2-45AB-A581-F119A90189B5}"/>
              </a:ext>
            </a:extLst>
          </p:cNvPr>
          <p:cNvSpPr/>
          <p:nvPr/>
        </p:nvSpPr>
        <p:spPr>
          <a:xfrm>
            <a:off x="223284" y="1531088"/>
            <a:ext cx="11795996" cy="194901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1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4D87-979F-4840-B7BE-7D396F2C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soft-margin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othewise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othewise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14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Naïve Bayes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88215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1553-375F-4F52-BA39-A405720F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Training data: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Goal: </a:t>
                </a:r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+1, −1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Bayes’ rules: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Bernoulli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one-dimensional Gaussian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  <a:blipFill>
                <a:blip r:embed="rId2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77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2342-666C-465F-86A6-3457005B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A7EA-B231-49E0-A3A2-F15ECEFC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to implement:</a:t>
            </a:r>
          </a:p>
          <a:p>
            <a:pPr lvl="1"/>
            <a:r>
              <a:rPr lang="en-US" dirty="0"/>
              <a:t>Linear logistic regression</a:t>
            </a:r>
          </a:p>
          <a:p>
            <a:pPr lvl="1"/>
            <a:r>
              <a:rPr lang="en-US" dirty="0"/>
              <a:t>Pocket algorithm (improved perceptron)</a:t>
            </a:r>
          </a:p>
          <a:p>
            <a:pPr lvl="1"/>
            <a:r>
              <a:rPr lang="en-US" dirty="0"/>
              <a:t>Linear soft-margin SVM</a:t>
            </a:r>
          </a:p>
          <a:p>
            <a:pPr lvl="1"/>
            <a:r>
              <a:rPr lang="en-US" dirty="0"/>
              <a:t>Linear Naïve Bayes</a:t>
            </a:r>
          </a:p>
          <a:p>
            <a:pPr lvl="1"/>
            <a:r>
              <a:rPr lang="en-US" dirty="0"/>
              <a:t>Linear Gaussian discriminative analysis</a:t>
            </a:r>
          </a:p>
          <a:p>
            <a:pPr lvl="1"/>
            <a:r>
              <a:rPr lang="en-US" dirty="0"/>
              <a:t>Nonlinear Naïve Bayes</a:t>
            </a:r>
          </a:p>
          <a:p>
            <a:pPr lvl="1"/>
            <a:r>
              <a:rPr lang="en-US" dirty="0"/>
              <a:t>Nonlinear Gaussian discriminative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25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US" dirty="0"/>
                  <a:t> have their own standard deviations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,−1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slides 11 or 12 for how to compute them</a:t>
                </a:r>
              </a:p>
              <a:p>
                <a:r>
                  <a:rPr lang="en-US" dirty="0"/>
                  <a:t>You can represent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as a vector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US" dirty="0"/>
                  <a:t> share the same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Built upon the previous slide,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be the number of training examples per class,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You can represent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a vector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95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3733-FEA6-4CF8-8B13-CF29B2D2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(please do “log” to prevent overflow)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−1</m:t>
                              </m:r>
                            </m:e>
                          </m:d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−1</m:t>
                              </m:r>
                            </m:e>
                          </m:d>
                        </m:lim>
                      </m:limLow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2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Gaussian discriminant analysis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9776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1553-375F-4F52-BA39-A405720F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Training data: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Goal: </a:t>
                </a:r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+1, −1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Bayes’ rules: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Bernoulli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multi-dimensional Gaussian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  <a:blipFill>
                <a:blip r:embed="rId2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333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GDA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US" dirty="0"/>
                  <a:t> have their own covariance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slides 10, 11 for how to compute them</a:t>
                </a:r>
              </a:p>
              <a:p>
                <a:r>
                  <a:rPr lang="en-US" dirty="0"/>
                  <a:t>See also your homework #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  <a:blipFill>
                <a:blip r:embed="rId2"/>
                <a:stretch>
                  <a:fillRect l="-92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60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GDA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US" dirty="0"/>
                  <a:t> share the same covariance matrix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Built upon the previous slide,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be the number of training examples per class,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See your homework # 2 for how to compute it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  <a:blipFill>
                <a:blip r:embed="rId2"/>
                <a:stretch>
                  <a:fillRect l="-92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154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3733-FEA6-4CF8-8B13-CF29B2D2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(please do “log” to prevent overflow)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−1</m:t>
                              </m:r>
                            </m:e>
                          </m:d>
                        </m:lim>
                      </m:limLow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59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D2B0-55EE-4D22-84A0-CC55B7AA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Four data source</a:t>
                </a:r>
              </a:p>
              <a:p>
                <a:pPr lvl="1"/>
                <a:r>
                  <a:rPr lang="en-US" dirty="0"/>
                  <a:t>2D linear </a:t>
                </a:r>
              </a:p>
              <a:p>
                <a:pPr lvl="1"/>
                <a:r>
                  <a:rPr lang="en-US" dirty="0"/>
                  <a:t>2D noisy linear</a:t>
                </a:r>
              </a:p>
              <a:p>
                <a:pPr lvl="1"/>
                <a:r>
                  <a:rPr lang="en-US" dirty="0"/>
                  <a:t>2D quadratic (circle)</a:t>
                </a:r>
              </a:p>
              <a:p>
                <a:pPr lvl="1"/>
                <a:r>
                  <a:rPr lang="en-US" dirty="0"/>
                  <a:t>MNIST (&lt;5 vs. &gt;=5)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</a:p>
              <a:p>
                <a:pPr lvl="1"/>
                <a:r>
                  <a:rPr lang="en-US" dirty="0"/>
                  <a:t>A column as an instance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+1,−1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  <a:blipFill>
                <a:blip r:embed="rId3"/>
                <a:stretch>
                  <a:fillRect l="-936"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95C2DA4-A634-44A1-BF60-C1B81416B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387" y="3939229"/>
            <a:ext cx="3903333" cy="29275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227F1A2-929E-41B1-8674-8D9193D48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234" y="1436688"/>
            <a:ext cx="3903333" cy="2927500"/>
          </a:xfrm>
          <a:prstGeom prst="rect">
            <a:avLst/>
          </a:prstGeom>
        </p:spPr>
      </p:pic>
      <p:pic>
        <p:nvPicPr>
          <p:cNvPr id="11" name="Picture 10" descr="Shape, arrow&#10;&#10;Description automatically generated">
            <a:extLst>
              <a:ext uri="{FF2B5EF4-FFF2-40B4-BE49-F238E27FC236}">
                <a16:creationId xmlns:a16="http://schemas.microsoft.com/office/drawing/2014/main" id="{00B0AD7D-A036-47BC-B842-0A018DAD8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2827" y="4435318"/>
            <a:ext cx="3453600" cy="1935319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0B5314A-A38D-4615-BEE2-488CB9A45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304" y="1445416"/>
            <a:ext cx="3891696" cy="29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BF2C-C4C9-4C58-A277-24593914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C509D-A192-495F-B497-9B9247FDC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data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not appended with “1” yet.</a:t>
                </a:r>
              </a:p>
              <a:p>
                <a:r>
                  <a:rPr lang="en-US" dirty="0"/>
                  <a:t>For feature transform for a 2D data instance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we do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Again, you need to append “1” to the data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if you want to solve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directly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In the homework, we have done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for you!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C509D-A192-495F-B497-9B9247FDC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92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D2B0-55EE-4D22-84A0-CC55B7AA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prediction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  <a:blipFill>
                <a:blip r:embed="rId3"/>
                <a:stretch>
                  <a:fillRect l="-936" t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1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8762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F824-CFFB-4790-9A7F-A500BCCE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Training data:</a:t>
                </a:r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Objective: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Please add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for normalization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3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BC6-2087-4460-90EC-DCC38E19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Initialize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dirty="0"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;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the loss function you want to minimize! </a:t>
                </a:r>
                <a:endParaRPr lang="en-US" dirty="0"/>
              </a:p>
              <a:p>
                <a:pPr lvl="1"/>
                <a:r>
                  <a:rPr lang="en-US" dirty="0"/>
                  <a:t>No need to stop earlier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US" dirty="0"/>
                  <a:t>; 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is the loss on the </a:t>
                </a:r>
                <a:r>
                  <a:rPr lang="en-US" i="1" dirty="0"/>
                  <a:t>i</a:t>
                </a:r>
                <a:r>
                  <a:rPr lang="en-US" dirty="0"/>
                  <a:t>-th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3EA20E0-8CF2-45AB-A581-F119A90189B5}"/>
              </a:ext>
            </a:extLst>
          </p:cNvPr>
          <p:cNvSpPr/>
          <p:nvPr/>
        </p:nvSpPr>
        <p:spPr>
          <a:xfrm>
            <a:off x="223284" y="1531088"/>
            <a:ext cx="11795996" cy="194901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4D87-979F-4840-B7BE-7D396F2C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−1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2141F2-4193-482D-9945-EAD82E86FFD1}"/>
                  </a:ext>
                </a:extLst>
              </p:cNvPr>
              <p:cNvSpPr/>
              <p:nvPr/>
            </p:nvSpPr>
            <p:spPr>
              <a:xfrm>
                <a:off x="429314" y="2512340"/>
                <a:ext cx="6376361" cy="3497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</m:d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2141F2-4193-482D-9945-EAD82E86F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14" y="2512340"/>
                <a:ext cx="6376361" cy="3497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19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7446</TotalTime>
  <Words>873</Words>
  <Application>Microsoft Office PowerPoint</Application>
  <PresentationFormat>Widescreen</PresentationFormat>
  <Paragraphs>165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CSE 5523:  HW2+3</vt:lpstr>
      <vt:lpstr>Outline</vt:lpstr>
      <vt:lpstr>Data</vt:lpstr>
      <vt:lpstr>Data</vt:lpstr>
      <vt:lpstr>Accuracy</vt:lpstr>
      <vt:lpstr>Logistic regression</vt:lpstr>
      <vt:lpstr>Logistic regression</vt:lpstr>
      <vt:lpstr>Gradient descent (GD) for logistic regression</vt:lpstr>
      <vt:lpstr>Gradient descent (GD) for logistic regression</vt:lpstr>
      <vt:lpstr>Gradient descent (GD) for logistic regression</vt:lpstr>
      <vt:lpstr>Pocket algorithm</vt:lpstr>
      <vt:lpstr>Pocket algorithm</vt:lpstr>
      <vt:lpstr>Pocket algorithm</vt:lpstr>
      <vt:lpstr>Soft-margin SVM algorithm</vt:lpstr>
      <vt:lpstr>Soft-margin SVM</vt:lpstr>
      <vt:lpstr>Gradient descent (GD) for soft-margin SVM</vt:lpstr>
      <vt:lpstr>Gradient descent (GD) for soft-margin SVM</vt:lpstr>
      <vt:lpstr>Naïve Bayes</vt:lpstr>
      <vt:lpstr>Naïve Bayes</vt:lpstr>
      <vt:lpstr>Nonlinear Naïve Bayes</vt:lpstr>
      <vt:lpstr>Linear Naïve Bayes</vt:lpstr>
      <vt:lpstr>Prediction (please do “log” to prevent overflow)</vt:lpstr>
      <vt:lpstr>Gaussian discriminant analysis</vt:lpstr>
      <vt:lpstr>GDA</vt:lpstr>
      <vt:lpstr>Nonlinear GDA</vt:lpstr>
      <vt:lpstr>Linear GDA</vt:lpstr>
      <vt:lpstr>Prediction (please do “log” to prevent overflow)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Chao, Wei-Lun</cp:lastModifiedBy>
  <cp:revision>579</cp:revision>
  <dcterms:created xsi:type="dcterms:W3CDTF">2020-06-25T19:45:53Z</dcterms:created>
  <dcterms:modified xsi:type="dcterms:W3CDTF">2021-03-11T23:15:36Z</dcterms:modified>
</cp:coreProperties>
</file>