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8" r:id="rId5"/>
    <p:sldId id="271" r:id="rId6"/>
    <p:sldId id="269" r:id="rId7"/>
    <p:sldId id="262" r:id="rId8"/>
    <p:sldId id="263" r:id="rId9"/>
    <p:sldId id="264" r:id="rId10"/>
    <p:sldId id="265" r:id="rId11"/>
    <p:sldId id="275" r:id="rId12"/>
    <p:sldId id="273" r:id="rId13"/>
    <p:sldId id="267" r:id="rId14"/>
    <p:sldId id="272" r:id="rId15"/>
    <p:sldId id="277" r:id="rId16"/>
    <p:sldId id="274" r:id="rId17"/>
    <p:sldId id="276" r:id="rId18"/>
    <p:sldId id="278" r:id="rId19"/>
    <p:sldId id="282" r:id="rId20"/>
    <p:sldId id="279" r:id="rId21"/>
    <p:sldId id="28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82370" y="1295400"/>
            <a:ext cx="99606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Multi-Agent Actor-Critic for Mixed Cooperative-Competitive Environments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MADDPG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2820" y="4673600"/>
            <a:ext cx="232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2017.10  </a:t>
            </a:r>
            <a:r>
              <a:rPr lang="zh-CN" altLang="en-US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叶雪梅 </a:t>
            </a:r>
            <a:endParaRPr lang="zh-CN" altLang="en-US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Training Process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028825"/>
            <a:ext cx="5390515" cy="3275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2171700"/>
            <a:ext cx="4752340" cy="108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5025"/>
            <a:ext cx="3495040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83" y="5481638"/>
            <a:ext cx="3428365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719513"/>
            <a:ext cx="5247640" cy="600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691005"/>
            <a:ext cx="525716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9870"/>
            <a:ext cx="7247255" cy="175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3481705"/>
            <a:ext cx="9610090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Experiments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091055"/>
            <a:ext cx="4857115" cy="3077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10" y="1958340"/>
            <a:ext cx="5200015" cy="3312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Counterfactual Multi-Agent Policy Gradients</a:t>
            </a:r>
            <a:b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Innovations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en-US" altLang="zh-CN" sz="2000"/>
              <a:t>Centralised critic: stabilise learning to coordinate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1800"/>
              <a:t>    COMA uses a centralised critic to estimate the Q-function and decentralised actors to optimise the agents</a:t>
            </a:r>
            <a:r>
              <a:rPr lang="en-US" altLang="zh-CN" sz="1800"/>
              <a:t>‘</a:t>
            </a:r>
            <a:r>
              <a:rPr lang="zh-CN" altLang="en-US" sz="1800"/>
              <a:t>policies</a:t>
            </a:r>
            <a:r>
              <a:rPr lang="en-US" altLang="zh-CN" sz="1800"/>
              <a:t>.</a:t>
            </a:r>
            <a:endParaRPr lang="en-US" altLang="zh-CN" sz="18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2000"/>
              <a:t>Counterfactual baseline: tackle multi-agent credit assignment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/>
              <a:t>     multi-agent credit assignment, it uses a counterfactual baseline that marginalises out a single agent</a:t>
            </a:r>
            <a:r>
              <a:rPr lang="en-US" altLang="zh-CN" sz="1800"/>
              <a:t>‘</a:t>
            </a:r>
            <a:r>
              <a:rPr lang="zh-CN" altLang="en-US" sz="1800"/>
              <a:t>s action, while keeping the other agents</a:t>
            </a:r>
            <a:r>
              <a:rPr lang="en-US" altLang="zh-CN" sz="1800"/>
              <a:t>’</a:t>
            </a:r>
            <a:r>
              <a:rPr lang="zh-CN" altLang="en-US" sz="1800"/>
              <a:t>actions fixed. </a:t>
            </a:r>
            <a:endParaRPr lang="zh-CN" altLang="en-US" sz="18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Efficient critic representation: scale to large NNs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/>
              <a:t>     uses a critic representation that allows the counterfactual baseline to be computed efficiently in a single forward pass.</a:t>
            </a: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Multi-Agent MDP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785" y="2091055"/>
            <a:ext cx="5476240" cy="3094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2175"/>
            <a:ext cx="476186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7615" y="1471295"/>
            <a:ext cx="579056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40" y="2621915"/>
            <a:ext cx="3599815" cy="314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6830" y="2138045"/>
            <a:ext cx="5721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Action probabilities are produced from the final layer, z：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193665" y="3064510"/>
            <a:ext cx="5644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</a:t>
            </a:r>
            <a:r>
              <a:rPr lang="zh-CN" altLang="en-US"/>
              <a:t>linearly from 0</a:t>
            </a:r>
            <a:r>
              <a:rPr lang="en-US" altLang="zh-CN"/>
              <a:t>.</a:t>
            </a:r>
            <a:r>
              <a:rPr lang="zh-CN" altLang="en-US"/>
              <a:t>5 to 0</a:t>
            </a:r>
            <a:r>
              <a:rPr lang="en-US" altLang="zh-CN"/>
              <a:t>.</a:t>
            </a:r>
            <a:r>
              <a:rPr lang="zh-CN" altLang="en-US"/>
              <a:t>02 across 750 training episodes.</a:t>
            </a:r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5196523" y="3158173"/>
          <a:ext cx="35687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12725" imgH="158750" progId="Equation.KSEE3">
                  <p:embed/>
                </p:oleObj>
              </mc:Choice>
              <mc:Fallback>
                <p:oleObj name="" r:id="rId3" imgW="212725" imgH="15875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6523" y="3158173"/>
                        <a:ext cx="35687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" y="1471295"/>
            <a:ext cx="2894965" cy="2276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3833495"/>
            <a:ext cx="3466465" cy="2143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6580" y="495300"/>
            <a:ext cx="3771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Training Process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93665" y="3578225"/>
            <a:ext cx="58737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actor consists of 128-bit gated recurrent units (GRUs) that use fully connected layers both to process the input and to produce the output values from the hidden state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93665" y="4582160"/>
            <a:ext cx="6369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centralised critic is a feedforward network with multiple ReLU layers combined with fully connected layers.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96840" y="5287645"/>
            <a:ext cx="4720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Efficient Critic Representation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15030" y="5172075"/>
            <a:ext cx="1704975" cy="28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24780" y="4629150"/>
            <a:ext cx="6219825" cy="1038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86680" y="3609975"/>
            <a:ext cx="582930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67630" y="2181225"/>
            <a:ext cx="56769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Algorithm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640" y="1614805"/>
            <a:ext cx="4598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Centralised Performance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&amp;&amp; Results (3m, 5m, 5w, 2d-3z)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329180"/>
            <a:ext cx="593344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885950"/>
            <a:ext cx="5200015" cy="3733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850" y="4157980"/>
            <a:ext cx="54825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Mean win rates averaged across final 1000 evaluation episodes for the different maps</a:t>
            </a:r>
            <a:r>
              <a:rPr lang="en-US" altLang="zh-CN" sz="1200"/>
              <a:t>.</a:t>
            </a: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0675" y="2465070"/>
            <a:ext cx="3038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sample of MADDPG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0675" y="3112770"/>
            <a:ext cx="2875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Principles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MADDPG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0675" y="3788410"/>
            <a:ext cx="228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0675" y="4391025"/>
            <a:ext cx="200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3575" y="1691005"/>
            <a:ext cx="5238750" cy="2886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90675" y="1847850"/>
            <a:ext cx="333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and Overview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Compare With MADDPG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0" y="1730375"/>
            <a:ext cx="6972300" cy="4351655"/>
          </a:xfrm>
        </p:spPr>
        <p:txBody>
          <a:bodyPr>
            <a:normAutofit lnSpcReduction="10000"/>
          </a:bodyPr>
          <a:p>
            <a:r>
              <a:rPr lang="en-US" altLang="zh-CN" sz="1800">
                <a:sym typeface="+mn-ea"/>
              </a:rPr>
              <a:t>COMA</a:t>
            </a:r>
            <a:r>
              <a:rPr lang="zh-CN" altLang="en-US" sz="1800">
                <a:sym typeface="+mn-ea"/>
              </a:rPr>
              <a:t> learn a single centralized critic for all agents, </a:t>
            </a:r>
            <a:r>
              <a:rPr lang="en-US" altLang="zh-CN" sz="1800">
                <a:sym typeface="+mn-ea"/>
              </a:rPr>
              <a:t>MADDPG </a:t>
            </a:r>
            <a:r>
              <a:rPr lang="zh-CN" altLang="en-US" sz="1800">
                <a:sym typeface="+mn-ea"/>
              </a:rPr>
              <a:t>learn a centralized critic for each agent, allowing for agents with differing reward functions including competitive scenarios</a:t>
            </a:r>
            <a:r>
              <a:rPr lang="en-US" altLang="zh-CN" sz="1800">
                <a:sym typeface="+mn-ea"/>
              </a:rPr>
              <a:t>.</a:t>
            </a:r>
            <a:endParaRPr lang="en-US" altLang="zh-CN" sz="1800">
              <a:sym typeface="+mn-ea"/>
            </a:endParaRPr>
          </a:p>
          <a:p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MADDPG </a:t>
            </a:r>
            <a:r>
              <a:rPr lang="zh-CN" altLang="en-US" sz="1800">
                <a:sym typeface="+mn-ea"/>
              </a:rPr>
              <a:t>consider environments with explicit communication between agents</a:t>
            </a:r>
            <a:r>
              <a:rPr lang="en-US" altLang="zh-CN" sz="1800">
                <a:sym typeface="+mn-ea"/>
              </a:rPr>
              <a:t>.</a:t>
            </a:r>
            <a:endParaRPr lang="en-US" altLang="zh-CN" sz="1800">
              <a:sym typeface="+mn-ea"/>
            </a:endParaRPr>
          </a:p>
          <a:p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COMA</a:t>
            </a:r>
            <a:r>
              <a:rPr lang="zh-CN" altLang="en-US" sz="1800">
                <a:sym typeface="+mn-ea"/>
              </a:rPr>
              <a:t> combine recurrent policies with feed-forward critics, whereas </a:t>
            </a:r>
            <a:r>
              <a:rPr lang="en-US" altLang="zh-CN" sz="1800">
                <a:sym typeface="+mn-ea"/>
              </a:rPr>
              <a:t>MADDPG</a:t>
            </a:r>
            <a:r>
              <a:rPr lang="zh-CN" altLang="en-US" sz="1800">
                <a:sym typeface="+mn-ea"/>
              </a:rPr>
              <a:t> use feed-forward policies (although </a:t>
            </a:r>
            <a:r>
              <a:rPr lang="en-US" altLang="zh-CN" sz="1800">
                <a:sym typeface="+mn-ea"/>
              </a:rPr>
              <a:t>MADDPG</a:t>
            </a:r>
            <a:r>
              <a:rPr lang="zh-CN" altLang="en-US" sz="1800">
                <a:sym typeface="+mn-ea"/>
              </a:rPr>
              <a:t> are applicable to recurrent policies)</a:t>
            </a:r>
            <a:r>
              <a:rPr lang="en-US" altLang="zh-CN" sz="1800">
                <a:sym typeface="+mn-ea"/>
              </a:rPr>
              <a:t>.</a:t>
            </a:r>
            <a:endParaRPr lang="en-US" altLang="zh-CN" sz="1800">
              <a:sym typeface="+mn-ea"/>
            </a:endParaRPr>
          </a:p>
          <a:p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MADDPG </a:t>
            </a:r>
            <a:r>
              <a:rPr lang="zh-CN" altLang="en-US" sz="1800">
                <a:sym typeface="+mn-ea"/>
              </a:rPr>
              <a:t>learn continuous policies whereas </a:t>
            </a:r>
            <a:r>
              <a:rPr lang="en-US" altLang="zh-CN" sz="1800">
                <a:sym typeface="+mn-ea"/>
              </a:rPr>
              <a:t>COMA</a:t>
            </a:r>
            <a:r>
              <a:rPr lang="zh-CN" altLang="en-US" sz="1800">
                <a:sym typeface="+mn-ea"/>
              </a:rPr>
              <a:t> learn discrete policies.</a:t>
            </a:r>
            <a:endParaRPr lang="zh-CN" altLang="en-US" sz="1800"/>
          </a:p>
          <a:p>
            <a:endParaRPr lang="en-US" altLang="zh-CN" sz="1800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3938270"/>
            <a:ext cx="2823845" cy="2143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1538605"/>
            <a:ext cx="2773045" cy="2181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55" y="5457825"/>
            <a:ext cx="3933190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5457825"/>
            <a:ext cx="13335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Multi-Agent Systems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185" y="1558925"/>
            <a:ext cx="3705860" cy="15036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Cooperative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Shared team reward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Coordination problem</a:t>
            </a:r>
            <a:endParaRPr lang="en-US" altLang="zh-CN" sz="20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53185" y="2919095"/>
            <a:ext cx="358140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Competitive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Zero-sum games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Individual opposing reward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Minimax equilibria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3185" y="4500880"/>
            <a:ext cx="4848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Mixed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General-sum games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Nash equilibria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160" y="1558925"/>
            <a:ext cx="6730365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Problem</a:t>
            </a:r>
            <a:r>
              <a:rPr lang="en-US" altLang="zh-CN" sz="2000"/>
              <a:t>: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/>
              <a:t>1.</a:t>
            </a:r>
            <a:r>
              <a:rPr lang="zh-CN" altLang="en-US"/>
              <a:t>each agent</a:t>
            </a:r>
            <a:r>
              <a:rPr lang="en-US" altLang="zh-CN"/>
              <a:t>'</a:t>
            </a:r>
            <a:r>
              <a:rPr lang="zh-CN" altLang="en-US"/>
              <a:t>s policy is changing as training progresses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the environment becomes non-stationary from the perspective of any individual agent</a:t>
            </a:r>
            <a:r>
              <a:rPr lang="en-US" altLang="zh-CN"/>
              <a:t>,not explainable by changes in the agent’s own policy.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learning stability challenges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>
                <a:sym typeface="+mn-ea"/>
              </a:rPr>
              <a:t>deep Q-learning </a:t>
            </a:r>
            <a:r>
              <a:rPr lang="en-US" altLang="zh-CN">
                <a:sym typeface="+mn-ea"/>
              </a:rPr>
              <a:t>: </a:t>
            </a:r>
            <a:r>
              <a:rPr lang="zh-CN" altLang="en-US"/>
              <a:t>the straightforward use of past </a:t>
            </a:r>
            <a:r>
              <a:rPr lang="zh-CN" altLang="en-US">
                <a:sym typeface="+mn-ea"/>
              </a:rPr>
              <a:t>experience </a:t>
            </a:r>
            <a:r>
              <a:rPr lang="zh-CN" altLang="en-US"/>
              <a:t>replay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Policy gradient </a:t>
            </a:r>
            <a:r>
              <a:rPr lang="en-US" altLang="zh-CN"/>
              <a:t>: </a:t>
            </a:r>
            <a:r>
              <a:rPr lang="zh-CN" altLang="en-US"/>
              <a:t>high variance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Idea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883" y="1895793"/>
            <a:ext cx="4266565" cy="3237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521325" y="2145030"/>
            <a:ext cx="4977765" cy="368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centralized training with decentralized execution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21325" y="3665220"/>
            <a:ext cx="6140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After training is completed, only the local actors are used at execution phase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521325" y="2648585"/>
            <a:ext cx="5006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critic is augmented with extra information about the policies of other agents, while the actor only has access to local information.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21325" y="4471670"/>
            <a:ext cx="6054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while competitive training provides a natural curriculum for learning, agents must also exhibit cooperative behavior  at execution time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23230" y="2647950"/>
            <a:ext cx="5019675" cy="9239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23230" y="3657600"/>
            <a:ext cx="5819775" cy="6762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230" y="4471670"/>
            <a:ext cx="5667375" cy="9334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9865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 sample of MADDPG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 descr="运行场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0125" y="1640840"/>
            <a:ext cx="3888105" cy="390271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491355" y="1785620"/>
            <a:ext cx="147637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00750" y="1691005"/>
            <a:ext cx="315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Evaders</a:t>
            </a:r>
            <a:r>
              <a:rPr lang="zh-CN" altLang="en-US"/>
              <a:t>、</a:t>
            </a:r>
            <a:r>
              <a:rPr lang="en-US" altLang="zh-CN"/>
              <a:t>(food_reward = 10)  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8940" y="3194050"/>
            <a:ext cx="18192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86475" y="3009900"/>
            <a:ext cx="363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posion  (</a:t>
            </a:r>
            <a:r>
              <a:rPr lang="en-US" altLang="zh-CN">
                <a:sym typeface="+mn-ea"/>
              </a:rPr>
              <a:t>posion _</a:t>
            </a:r>
            <a:r>
              <a:rPr lang="en-US" altLang="zh-CN"/>
              <a:t>reward = -1)</a:t>
            </a:r>
            <a:endParaRPr lang="en-US" altLang="zh-CN"/>
          </a:p>
        </p:txBody>
      </p:sp>
      <p:cxnSp>
        <p:nvCxnSpPr>
          <p:cNvPr id="11" name="肘形连接符 10"/>
          <p:cNvCxnSpPr/>
          <p:nvPr/>
        </p:nvCxnSpPr>
        <p:spPr>
          <a:xfrm>
            <a:off x="2495550" y="2059305"/>
            <a:ext cx="3419475" cy="447675"/>
          </a:xfrm>
          <a:prstGeom prst="bentConnector3">
            <a:avLst>
              <a:gd name="adj1" fmla="val 50009"/>
            </a:avLst>
          </a:prstGeom>
          <a:ln>
            <a:solidFill>
              <a:srgbClr val="66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15025" y="2383790"/>
            <a:ext cx="155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Obstacles</a:t>
            </a:r>
            <a:endParaRPr lang="en-US" altLang="zh-CN"/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234055" y="4355465"/>
            <a:ext cx="2752725" cy="857250"/>
          </a:xfrm>
          <a:prstGeom prst="bentConnector3">
            <a:avLst>
              <a:gd name="adj1" fmla="val 50012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67730" y="4191000"/>
            <a:ext cx="3808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Pursuers、cooperate </a:t>
            </a:r>
            <a:r>
              <a:rPr lang="en-US" altLang="zh-CN"/>
              <a:t>for food (encounter_reward = 0.01)  </a:t>
            </a:r>
            <a:endParaRPr lang="en-US" altLang="zh-CN"/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3057525" y="2802890"/>
            <a:ext cx="1971675" cy="1133475"/>
          </a:xfrm>
          <a:prstGeom prst="bentConnector3">
            <a:avLst>
              <a:gd name="adj1" fmla="val 50016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00750" y="1691005"/>
            <a:ext cx="2847975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67730" y="2419985"/>
            <a:ext cx="1000125" cy="29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38215" y="3009900"/>
            <a:ext cx="30765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67730" y="4191000"/>
            <a:ext cx="303847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00125" y="5863590"/>
            <a:ext cx="2838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reward </a:t>
            </a:r>
            <a:r>
              <a:rPr lang="en-US" altLang="zh-CN" sz="1400"/>
              <a:t>: FloatTensor of size n_co_agent * max_step</a:t>
            </a:r>
            <a:endParaRPr lang="en-US" altLang="zh-CN" sz="1400"/>
          </a:p>
        </p:txBody>
      </p:sp>
      <p:sp>
        <p:nvSpPr>
          <p:cNvPr id="28" name="矩形 27"/>
          <p:cNvSpPr/>
          <p:nvPr/>
        </p:nvSpPr>
        <p:spPr>
          <a:xfrm>
            <a:off x="1000125" y="5838825"/>
            <a:ext cx="2333625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80" y="5009515"/>
            <a:ext cx="551434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680" y="136525"/>
            <a:ext cx="10515600" cy="1325563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4375" y="1238250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ym typeface="+mn-ea"/>
              </a:rPr>
              <a:t>observation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extract features </a:t>
            </a:r>
            <a:r>
              <a:rPr lang="en-US" altLang="zh-CN" sz="1400">
                <a:sym typeface="+mn-ea"/>
              </a:rPr>
              <a:t>from environment. FloatTensor of size 2X213.</a:t>
            </a:r>
            <a:endParaRPr lang="zh-CN" altLang="en-US" sz="14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375" y="1821815"/>
            <a:ext cx="39617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b="1">
                <a:sym typeface="+mn-ea"/>
              </a:rPr>
              <a:t>action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change position and velocity FloatTensor of size 2X2.</a:t>
            </a:r>
            <a:endParaRPr lang="en-US" altLang="zh-CN" sz="1400">
              <a:sym typeface="+mn-ea"/>
            </a:endParaRPr>
          </a:p>
          <a:p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5896610"/>
            <a:ext cx="1314450" cy="2908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6187440"/>
            <a:ext cx="1456690" cy="2895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35" y="6203315"/>
            <a:ext cx="1695450" cy="2571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71525" y="1285875"/>
            <a:ext cx="4591050" cy="1057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1525" y="5772150"/>
            <a:ext cx="3314700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5" y="2790825"/>
            <a:ext cx="3704590" cy="25336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020" y="2667635"/>
            <a:ext cx="4133215" cy="3809365"/>
          </a:xfrm>
          <a:prstGeom prst="rect">
            <a:avLst/>
          </a:prstGeom>
        </p:spPr>
      </p:pic>
      <p:pic>
        <p:nvPicPr>
          <p:cNvPr id="24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515" y="327660"/>
            <a:ext cx="2981325" cy="22625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6" name="肘形连接符 25"/>
          <p:cNvCxnSpPr/>
          <p:nvPr/>
        </p:nvCxnSpPr>
        <p:spPr>
          <a:xfrm rot="5400000">
            <a:off x="8287385" y="2557145"/>
            <a:ext cx="44767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 flipV="1">
            <a:off x="4500880" y="1132840"/>
            <a:ext cx="3829050" cy="1781175"/>
          </a:xfrm>
          <a:prstGeom prst="bentConnector3">
            <a:avLst>
              <a:gd name="adj1" fmla="val 499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the game begin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8200" y="169100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ea typeface="宋体" panose="02010600030101010101" pitchFamily="2" charset="-122"/>
                <a:cs typeface="宋体" panose="02010600030101010101" pitchFamily="2" charset="-122"/>
              </a:rPr>
              <a:t>initalize : include obs</a:t>
            </a:r>
            <a:r>
              <a:rPr lang="zh-CN" altLang="en-US" b="0"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total_reward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8200" y="5038725"/>
            <a:ext cx="10361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each step in one episode, for each agent i, select action                      w.r.t. the current policy and exploration,Execute actions a and observe reward r and new state x', Store (x,a, r,x') in replay buffer D.</a:t>
            </a:r>
            <a:endParaRPr lang="en-US" altLang="zh-CN"/>
          </a:p>
          <a:p>
            <a:r>
              <a:rPr lang="en-US" altLang="zh-CN"/>
              <a:t>N is a random process for action exploration.when complete episodes_before_train,get enough reply buffer, </a:t>
            </a:r>
            <a:endParaRPr lang="en-US" altLang="zh-CN"/>
          </a:p>
          <a:p>
            <a:r>
              <a:rPr lang="en-US" altLang="zh-CN"/>
              <a:t>then you can train it.</a:t>
            </a:r>
            <a:endParaRPr lang="en-US" altLang="zh-CN"/>
          </a:p>
        </p:txBody>
      </p:sp>
      <p:graphicFrame>
        <p:nvGraphicFramePr>
          <p:cNvPr id="14" name="对象 13"/>
          <p:cNvGraphicFramePr/>
          <p:nvPr/>
        </p:nvGraphicFramePr>
        <p:xfrm>
          <a:off x="6076315" y="5095875"/>
          <a:ext cx="106426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958215" imgH="266700" progId="Equation.KSEE3">
                  <p:embed/>
                </p:oleObj>
              </mc:Choice>
              <mc:Fallback>
                <p:oleObj name="" r:id="rId1" imgW="958215" imgH="266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6315" y="5095875"/>
                        <a:ext cx="106426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2247900"/>
            <a:ext cx="3323590" cy="1838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5" y="2314575"/>
            <a:ext cx="21050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Process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443" y="1419543"/>
            <a:ext cx="4266565" cy="3237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8200" y="5139690"/>
            <a:ext cx="8397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For each agent s</a:t>
            </a:r>
            <a:r>
              <a:rPr lang="zh-CN" altLang="en-US"/>
              <a:t>ample a random minibatch of S samples                            from D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as shown in the figure</a:t>
            </a:r>
            <a:r>
              <a:rPr lang="en-US" altLang="zh-CN"/>
              <a:t>,input samples into critic Q,get Q-value,feedback Q-value to actor.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06365"/>
            <a:ext cx="1367155" cy="271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18" y="1690688"/>
            <a:ext cx="3428365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60" y="2381250"/>
            <a:ext cx="3495040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455" y="3128963"/>
            <a:ext cx="5247640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518" y="3910013"/>
            <a:ext cx="1572895" cy="262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3830</Words>
  <Application>WPS 演示</Application>
  <PresentationFormat>宽屏</PresentationFormat>
  <Paragraphs>150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PowerPoint 演示文稿</vt:lpstr>
      <vt:lpstr>Agenda</vt:lpstr>
      <vt:lpstr>Type of Multi-Agent Systems</vt:lpstr>
      <vt:lpstr>Main Idea</vt:lpstr>
      <vt:lpstr>A sample of MADDPG</vt:lpstr>
      <vt:lpstr>Scenario </vt:lpstr>
      <vt:lpstr> Setting</vt:lpstr>
      <vt:lpstr>Let the game begin</vt:lpstr>
      <vt:lpstr>Training Process</vt:lpstr>
      <vt:lpstr>Training Process</vt:lpstr>
      <vt:lpstr>Algorithm</vt:lpstr>
      <vt:lpstr>Experiments</vt:lpstr>
      <vt:lpstr>Experiments</vt:lpstr>
      <vt:lpstr>Counterfactual Multi-Agent Policy Gradients COMA</vt:lpstr>
      <vt:lpstr> Innovations</vt:lpstr>
      <vt:lpstr>Multi-Agent MDP</vt:lpstr>
      <vt:lpstr>PowerPoint 演示文稿</vt:lpstr>
      <vt:lpstr>Algorithm</vt:lpstr>
      <vt:lpstr>Centralised Performance &amp;&amp; Results (3m, 5m, 5w, 2d-3z)</vt:lpstr>
      <vt:lpstr>Compare With MADDPG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90</cp:revision>
  <dcterms:created xsi:type="dcterms:W3CDTF">2017-10-26T08:55:00Z</dcterms:created>
  <dcterms:modified xsi:type="dcterms:W3CDTF">2017-10-27T07:38:48Z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