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2"/>
  </p:notesMasterIdLst>
  <p:handoutMasterIdLst>
    <p:handoutMasterId r:id="rId23"/>
  </p:handoutMasterIdLst>
  <p:sldIdLst>
    <p:sldId id="294" r:id="rId2"/>
    <p:sldId id="344" r:id="rId3"/>
    <p:sldId id="348" r:id="rId4"/>
    <p:sldId id="345" r:id="rId5"/>
    <p:sldId id="346" r:id="rId6"/>
    <p:sldId id="347" r:id="rId7"/>
    <p:sldId id="354" r:id="rId8"/>
    <p:sldId id="356" r:id="rId9"/>
    <p:sldId id="357" r:id="rId10"/>
    <p:sldId id="361" r:id="rId11"/>
    <p:sldId id="359" r:id="rId12"/>
    <p:sldId id="358" r:id="rId13"/>
    <p:sldId id="362" r:id="rId14"/>
    <p:sldId id="363" r:id="rId15"/>
    <p:sldId id="360" r:id="rId16"/>
    <p:sldId id="364" r:id="rId17"/>
    <p:sldId id="350" r:id="rId18"/>
    <p:sldId id="352" r:id="rId19"/>
    <p:sldId id="353" r:id="rId20"/>
    <p:sldId id="28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6469" autoAdjust="0"/>
  </p:normalViewPr>
  <p:slideViewPr>
    <p:cSldViewPr>
      <p:cViewPr varScale="1">
        <p:scale>
          <a:sx n="104" d="100"/>
          <a:sy n="104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sdfasd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2701" y="2276872"/>
            <a:ext cx="9156714" cy="1240904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-923" y="2276872"/>
            <a:ext cx="9163962" cy="12638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36004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587755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20472" y="6594484"/>
            <a:ext cx="43204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TextBox 2"/>
          <p:cNvSpPr txBox="1"/>
          <p:nvPr userDrawn="1"/>
        </p:nvSpPr>
        <p:spPr>
          <a:xfrm>
            <a:off x="-95530" y="6608385"/>
            <a:ext cx="2295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omputer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ecurity &amp;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Lab.</a:t>
            </a:r>
            <a:r>
              <a:rPr lang="en-US" altLang="ko-KR" sz="1200" baseline="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DKU</a:t>
            </a:r>
            <a:endParaRPr lang="ko-KR" altLang="en-US" sz="1200" dirty="0">
              <a:solidFill>
                <a:srgbClr val="00B05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-15631" y="2636912"/>
            <a:ext cx="9159631" cy="669925"/>
          </a:xfrm>
        </p:spPr>
        <p:txBody>
          <a:bodyPr/>
          <a:lstStyle/>
          <a:p>
            <a:pPr algn="ctr"/>
            <a:r>
              <a:rPr lang="en-US" altLang="ko-KR" sz="2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RACS2018</a:t>
            </a:r>
            <a:r>
              <a:rPr lang="ko-KR" altLang="en-US" sz="2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논문 개선방안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AF306D7-43B5-4BDD-B2B4-82E0EE19D97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755576" y="4077072"/>
            <a:ext cx="7775575" cy="533400"/>
          </a:xfrm>
        </p:spPr>
        <p:txBody>
          <a:bodyPr/>
          <a:lstStyle/>
          <a:p>
            <a:r>
              <a:rPr lang="en-US" altLang="ko-KR" b="1" dirty="0" err="1"/>
              <a:t>code_item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1B68B-4B52-418F-B5D1-03EC7AB858F1}"/>
              </a:ext>
            </a:extLst>
          </p:cNvPr>
          <p:cNvSpPr txBox="1"/>
          <p:nvPr/>
        </p:nvSpPr>
        <p:spPr>
          <a:xfrm>
            <a:off x="4860032" y="4869160"/>
            <a:ext cx="410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Apr 3</a:t>
            </a:r>
            <a:r>
              <a:rPr lang="en-US" altLang="ko-KR" sz="2200" baseline="30000" dirty="0">
                <a:latin typeface="Calibri" panose="020F0502020204030204" pitchFamily="34" charset="0"/>
                <a:ea typeface="맑은 고딕" panose="020B0503020000020004" pitchFamily="50" charset="-127"/>
              </a:rPr>
              <a:t>rd</a:t>
            </a: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, 2019</a:t>
            </a:r>
          </a:p>
          <a:p>
            <a:pPr algn="r">
              <a:defRPr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Jaemin Jung</a:t>
            </a:r>
            <a:endParaRPr lang="ko-KR" altLang="en-US" sz="2200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14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85C7D-05A6-4C7A-9904-E0AA794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size - 24B?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ECAFF-AD78-46FB-87C1-A6CF51E8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reasonable?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E7BA74-73DB-40AF-A010-4F523CB9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D485E9-AC19-4431-9172-024C91DA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92" y="4971701"/>
            <a:ext cx="66684" cy="66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2254BE-53CB-460D-9B9F-AD28B31C3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917210"/>
            <a:ext cx="2180952" cy="218095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94EAD9-3C9F-47A7-9CF2-A0420D9C76C4}"/>
              </a:ext>
            </a:extLst>
          </p:cNvPr>
          <p:cNvCxnSpPr/>
          <p:nvPr/>
        </p:nvCxnSpPr>
        <p:spPr bwMode="auto">
          <a:xfrm>
            <a:off x="3491880" y="5001439"/>
            <a:ext cx="187220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46F447-BD61-4E35-B71A-F15B1AB25988}"/>
              </a:ext>
            </a:extLst>
          </p:cNvPr>
          <p:cNvSpPr/>
          <p:nvPr/>
        </p:nvSpPr>
        <p:spPr bwMode="auto">
          <a:xfrm>
            <a:off x="467544" y="5445224"/>
            <a:ext cx="2376264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Original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image(square)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7x7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(48bytes + 1 bytes(padding)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CDEED1-3B60-46FA-A5C4-84E5FFCCA9C8}"/>
              </a:ext>
            </a:extLst>
          </p:cNvPr>
          <p:cNvSpPr/>
          <p:nvPr/>
        </p:nvSpPr>
        <p:spPr bwMode="auto">
          <a:xfrm>
            <a:off x="5698480" y="6093296"/>
            <a:ext cx="2376264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Resized image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229x229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E3643D-03B9-43FD-9E47-57B31EA2BA11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532" y="5038386"/>
            <a:ext cx="1200932" cy="339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642B42B-CB5B-44FD-98B0-116178416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020033"/>
            <a:ext cx="304843" cy="190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AEF840-D735-482E-9650-81C6A31431FE}"/>
              </a:ext>
            </a:extLst>
          </p:cNvPr>
          <p:cNvSpPr/>
          <p:nvPr/>
        </p:nvSpPr>
        <p:spPr bwMode="auto">
          <a:xfrm>
            <a:off x="467544" y="2466260"/>
            <a:ext cx="2376264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Original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image(linear)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32x2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(48bytes + 16 bytes(padding)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B0A1B58-BE41-48B1-9709-1FB06126D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933380"/>
            <a:ext cx="2180952" cy="218095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54ED34-B975-4E5E-B904-C33A806466BB}"/>
              </a:ext>
            </a:extLst>
          </p:cNvPr>
          <p:cNvSpPr/>
          <p:nvPr/>
        </p:nvSpPr>
        <p:spPr bwMode="auto">
          <a:xfrm>
            <a:off x="5698480" y="3082120"/>
            <a:ext cx="2376264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Resized image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229x229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B00918-6EA1-4BEE-989A-A89FAA77ADDD}"/>
              </a:ext>
            </a:extLst>
          </p:cNvPr>
          <p:cNvCxnSpPr/>
          <p:nvPr/>
        </p:nvCxnSpPr>
        <p:spPr bwMode="auto">
          <a:xfrm>
            <a:off x="3491880" y="2023856"/>
            <a:ext cx="187220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3F7E62-CFC5-47A6-BD13-7172359CF584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0713" y="2038820"/>
            <a:ext cx="1200932" cy="339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23B3E19E-9F75-4C05-B898-929352A59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3336546"/>
            <a:ext cx="4058080" cy="25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9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E5AA-9889-4C25-A1AE-FE3EA71A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Shape of image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3F1E2-ECCA-481C-A496-D303EE33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</a:p>
          <a:p>
            <a:pPr lvl="1"/>
            <a:r>
              <a:rPr lang="ko-KR" altLang="en-US" dirty="0"/>
              <a:t>기존 방식</a:t>
            </a:r>
            <a:endParaRPr lang="en-US" altLang="ko-KR" dirty="0"/>
          </a:p>
          <a:p>
            <a:pPr lvl="1"/>
            <a:r>
              <a:rPr lang="ko-KR" altLang="en-US" dirty="0"/>
              <a:t>이미지 </a:t>
            </a:r>
            <a:r>
              <a:rPr lang="en-US" altLang="ko-KR" dirty="0"/>
              <a:t>width</a:t>
            </a:r>
            <a:r>
              <a:rPr lang="ko-KR" altLang="en-US" dirty="0"/>
              <a:t>에 대한 근거가 부족</a:t>
            </a:r>
            <a:r>
              <a:rPr lang="en-US" altLang="ko-KR" dirty="0"/>
              <a:t>(</a:t>
            </a:r>
            <a:r>
              <a:rPr lang="ko-KR" altLang="en-US" dirty="0"/>
              <a:t>논문에 근거 명시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Square</a:t>
            </a:r>
            <a:r>
              <a:rPr lang="ko-KR" altLang="en-US" dirty="0"/>
              <a:t>에 비해서 상대적으로 코드의 순서가 잘 반영되어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Square</a:t>
            </a:r>
          </a:p>
          <a:p>
            <a:pPr lvl="1"/>
            <a:r>
              <a:rPr lang="ko-KR" altLang="en-US" dirty="0"/>
              <a:t>어차피 </a:t>
            </a:r>
            <a:r>
              <a:rPr lang="en-US" altLang="ko-KR" dirty="0"/>
              <a:t>inception </a:t>
            </a:r>
            <a:r>
              <a:rPr lang="ko-KR" altLang="en-US" dirty="0"/>
              <a:t>모델이 받는 </a:t>
            </a:r>
            <a:r>
              <a:rPr lang="en-US" altLang="ko-KR" b="1" dirty="0" err="1"/>
              <a:t>input_shape</a:t>
            </a:r>
            <a:r>
              <a:rPr lang="ko-KR" altLang="en-US" b="1" dirty="0"/>
              <a:t>는 </a:t>
            </a:r>
            <a:r>
              <a:rPr lang="en-US" altLang="ko-KR" b="1" dirty="0"/>
              <a:t>square </a:t>
            </a:r>
            <a:r>
              <a:rPr lang="ko-KR" altLang="en-US" dirty="0"/>
              <a:t>형태임</a:t>
            </a:r>
            <a:endParaRPr lang="en-US" altLang="ko-KR" dirty="0"/>
          </a:p>
          <a:p>
            <a:pPr lvl="1"/>
            <a:r>
              <a:rPr lang="ko-KR" altLang="en-US" dirty="0"/>
              <a:t>이미지의 크기가 어떻게 생겼든 </a:t>
            </a:r>
            <a:r>
              <a:rPr lang="en-US" altLang="ko-KR" dirty="0"/>
              <a:t>square </a:t>
            </a:r>
            <a:r>
              <a:rPr lang="ko-KR" altLang="en-US" dirty="0"/>
              <a:t>형태로 </a:t>
            </a:r>
            <a:r>
              <a:rPr lang="en-US" altLang="ko-KR" dirty="0"/>
              <a:t>resize</a:t>
            </a:r>
            <a:r>
              <a:rPr lang="ko-KR" altLang="en-US" dirty="0"/>
              <a:t>하게 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“resize </a:t>
            </a:r>
            <a:r>
              <a:rPr lang="ko-KR" altLang="en-US" b="1" dirty="0">
                <a:sym typeface="Wingdings" panose="05000000000000000000" pitchFamily="2" charset="2"/>
              </a:rPr>
              <a:t>시 모양이 상대적으로 잘 보존되지 않을까</a:t>
            </a:r>
            <a:r>
              <a:rPr lang="en-US" altLang="ko-KR" b="1" dirty="0">
                <a:sym typeface="Wingdings" panose="05000000000000000000" pitchFamily="2" charset="2"/>
              </a:rPr>
              <a:t>?”</a:t>
            </a:r>
            <a:endParaRPr lang="en-US" altLang="ko-KR" b="1" dirty="0"/>
          </a:p>
          <a:p>
            <a:pPr lvl="1"/>
            <a:r>
              <a:rPr lang="en-US" altLang="ko-KR" dirty="0"/>
              <a:t>Linear</a:t>
            </a:r>
            <a:r>
              <a:rPr lang="ko-KR" altLang="en-US" dirty="0"/>
              <a:t>에 비해서 코드의 특성이 덜 </a:t>
            </a:r>
            <a:r>
              <a:rPr lang="ko-KR" altLang="en-US" dirty="0" err="1"/>
              <a:t>반영되어있음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b="1" dirty="0"/>
              <a:t>padding</a:t>
            </a:r>
            <a:r>
              <a:rPr lang="ko-KR" altLang="en-US" b="1" dirty="0"/>
              <a:t>이 </a:t>
            </a:r>
            <a:r>
              <a:rPr lang="en-US" altLang="ko-KR" b="1" dirty="0"/>
              <a:t>linear</a:t>
            </a:r>
            <a:r>
              <a:rPr lang="ko-KR" altLang="en-US" b="1" dirty="0"/>
              <a:t>에 비해 적다는 장점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 x N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코드의 순서</a:t>
            </a:r>
            <a:r>
              <a:rPr lang="en-US" altLang="ko-KR" dirty="0"/>
              <a:t>“ </a:t>
            </a:r>
            <a:r>
              <a:rPr lang="ko-KR" altLang="en-US" dirty="0"/>
              <a:t>를 반영하기에 가장 적합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EB4F2-FC47-495F-A804-A65C459F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578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FC2AE-6B7B-4F52-BFD6-24B9866A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existed work(RACS2018)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43ADA-F92E-4B1A-AC09-AF89EC9D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실험의 신빙성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validation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validation dataset = test dataset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but, </a:t>
            </a:r>
            <a:r>
              <a:rPr lang="en-US" altLang="ko-KR" b="1" dirty="0" err="1"/>
              <a:t>Datasection</a:t>
            </a:r>
            <a:r>
              <a:rPr lang="en-US" altLang="ko-KR" b="1" dirty="0"/>
              <a:t> </a:t>
            </a:r>
            <a:r>
              <a:rPr lang="ko-KR" altLang="en-US" b="1" dirty="0"/>
              <a:t>사용 시 </a:t>
            </a:r>
            <a:r>
              <a:rPr lang="en-US" altLang="ko-KR" b="1" dirty="0" err="1"/>
              <a:t>Dex</a:t>
            </a:r>
            <a:r>
              <a:rPr lang="ko-KR" altLang="en-US" b="1"/>
              <a:t>보다 높은 정확도를 보이는 경향은 확실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random_state</a:t>
            </a:r>
            <a:r>
              <a:rPr lang="ko-KR" altLang="en-US" dirty="0"/>
              <a:t>가 동일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사실상 정해진 </a:t>
            </a:r>
            <a:r>
              <a:rPr lang="en-US" altLang="ko-KR" dirty="0"/>
              <a:t>data</a:t>
            </a:r>
            <a:r>
              <a:rPr lang="ko-KR" altLang="en-US" dirty="0"/>
              <a:t>에서 실험을 다수 진행하였음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77752C-D016-4475-9B66-2634D155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59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F2F72-101B-44B7-9E1D-63E604E8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-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F8F0A-F4A7-4B04-A984-F0841C60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실험</a:t>
            </a:r>
            <a:endParaRPr lang="en-US" altLang="ko-KR" dirty="0"/>
          </a:p>
          <a:p>
            <a:pPr lvl="1"/>
            <a:r>
              <a:rPr lang="en-US" altLang="ko-KR" dirty="0"/>
              <a:t>6,249 benign apps from </a:t>
            </a:r>
            <a:r>
              <a:rPr lang="en-US" altLang="ko-KR" dirty="0" err="1"/>
              <a:t>Googleplay</a:t>
            </a:r>
            <a:r>
              <a:rPr lang="en-US" altLang="ko-KR" dirty="0"/>
              <a:t>(</a:t>
            </a:r>
            <a:r>
              <a:rPr lang="en-US" altLang="ko-KR" dirty="0" err="1"/>
              <a:t>csos-nodup-vt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5,537 malicious apps from </a:t>
            </a:r>
            <a:r>
              <a:rPr lang="en-US" altLang="ko-KR" dirty="0" err="1"/>
              <a:t>Drebin</a:t>
            </a:r>
            <a:endParaRPr lang="en-US" altLang="ko-KR" dirty="0"/>
          </a:p>
          <a:p>
            <a:pPr lvl="1"/>
            <a:r>
              <a:rPr lang="en-US" altLang="ko-KR" dirty="0"/>
              <a:t>8 (train) : 2 (test)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진행 실험</a:t>
            </a:r>
            <a:endParaRPr lang="en-US" altLang="ko-KR" dirty="0"/>
          </a:p>
          <a:p>
            <a:pPr lvl="1"/>
            <a:r>
              <a:rPr lang="en-US" altLang="ko-KR" dirty="0"/>
              <a:t>5,361 benign apps from </a:t>
            </a:r>
            <a:r>
              <a:rPr lang="en-US" altLang="ko-KR" dirty="0" err="1"/>
              <a:t>Googleplay</a:t>
            </a:r>
            <a:r>
              <a:rPr lang="en-US" altLang="ko-KR" dirty="0"/>
              <a:t>(</a:t>
            </a:r>
            <a:r>
              <a:rPr lang="en-US" altLang="ko-KR" dirty="0" err="1"/>
              <a:t>csos-nodup-vt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5,467 malicious apps from </a:t>
            </a:r>
            <a:r>
              <a:rPr lang="en-US" altLang="ko-KR" dirty="0" err="1"/>
              <a:t>Drebin</a:t>
            </a:r>
            <a:endParaRPr lang="en-US" altLang="ko-KR" dirty="0"/>
          </a:p>
          <a:p>
            <a:pPr lvl="1"/>
            <a:r>
              <a:rPr lang="en-US" altLang="ko-KR" dirty="0"/>
              <a:t>6 (train) : 2 (validation) : 2 (test)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Difference in # of apps?</a:t>
            </a:r>
          </a:p>
          <a:p>
            <a:pPr lvl="1"/>
            <a:r>
              <a:rPr lang="en-US" altLang="ko-KR" dirty="0"/>
              <a:t>Benign apps : </a:t>
            </a:r>
            <a:r>
              <a:rPr lang="ko-KR" altLang="en-US" dirty="0"/>
              <a:t>마켓 내 중복이 제거되지 않음</a:t>
            </a:r>
            <a:r>
              <a:rPr lang="en-US" altLang="ko-KR" dirty="0"/>
              <a:t>(</a:t>
            </a:r>
            <a:r>
              <a:rPr lang="ko-KR" altLang="en-US" dirty="0"/>
              <a:t>오지환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Malicious apps : DEX </a:t>
            </a:r>
            <a:r>
              <a:rPr lang="ko-KR" altLang="en-US" dirty="0"/>
              <a:t>추출 </a:t>
            </a:r>
            <a:r>
              <a:rPr lang="en-US" altLang="ko-KR" dirty="0"/>
              <a:t>tool </a:t>
            </a:r>
            <a:r>
              <a:rPr lang="ko-KR" altLang="en-US" dirty="0"/>
              <a:t>개선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6759F-A638-489A-A3DA-CDE032F9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599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5E69B-C1F3-40CA-AFF5-7E89C7D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-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78A0A-3C78-4773-9D80-F3CE5C88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실험</a:t>
            </a:r>
            <a:endParaRPr lang="en-US" altLang="ko-KR" dirty="0"/>
          </a:p>
          <a:p>
            <a:pPr lvl="1"/>
            <a:r>
              <a:rPr lang="en-US" altLang="ko-KR" dirty="0"/>
              <a:t>Inception-v3, Inception-ResNet-v2</a:t>
            </a:r>
          </a:p>
          <a:p>
            <a:pPr lvl="1"/>
            <a:r>
              <a:rPr lang="en-US" altLang="ko-KR" dirty="0" err="1"/>
              <a:t>Opt</a:t>
            </a:r>
            <a:r>
              <a:rPr lang="en-US" altLang="ko-KR" dirty="0"/>
              <a:t> : </a:t>
            </a:r>
            <a:r>
              <a:rPr lang="en-US" altLang="ko-KR" dirty="0" err="1"/>
              <a:t>RMSprop</a:t>
            </a:r>
            <a:r>
              <a:rPr lang="en-US" altLang="ko-KR" dirty="0"/>
              <a:t>, Adam, SGD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진행 실험</a:t>
            </a:r>
            <a:endParaRPr lang="en-US" altLang="ko-KR" dirty="0"/>
          </a:p>
          <a:p>
            <a:pPr lvl="1"/>
            <a:r>
              <a:rPr lang="en-US" altLang="ko-KR" dirty="0"/>
              <a:t>“DEFAULT”</a:t>
            </a:r>
          </a:p>
          <a:p>
            <a:pPr lvl="1"/>
            <a:r>
              <a:rPr lang="en-US" altLang="ko-KR" dirty="0"/>
              <a:t>Inception-v3</a:t>
            </a:r>
          </a:p>
          <a:p>
            <a:pPr lvl="1"/>
            <a:r>
              <a:rPr lang="en-US" altLang="ko-KR" dirty="0" err="1"/>
              <a:t>Opt</a:t>
            </a:r>
            <a:r>
              <a:rPr lang="en-US" altLang="ko-KR" dirty="0"/>
              <a:t> : </a:t>
            </a:r>
            <a:r>
              <a:rPr lang="en-US" altLang="ko-KR" dirty="0" err="1"/>
              <a:t>RMSprop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0B293-83E0-4783-80EC-38EF3DA0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18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97E50-A713-4516-BF9E-C7353502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-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A983B-6E33-43B4-A791-B12E7B0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실험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진행 실험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58B9B-436F-4278-A8B1-1C1514EF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B36630-01B4-423F-A366-CDBA2BA1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80727"/>
            <a:ext cx="3570529" cy="2636353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F5BBA1-C3DB-4A8E-BE2C-886FF965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20279"/>
              </p:ext>
            </p:extLst>
          </p:nvPr>
        </p:nvGraphicFramePr>
        <p:xfrm>
          <a:off x="659320" y="4707459"/>
          <a:ext cx="5352839" cy="91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435">
                  <a:extLst>
                    <a:ext uri="{9D8B030D-6E8A-4147-A177-3AD203B41FA5}">
                      <a16:colId xmlns:a16="http://schemas.microsoft.com/office/drawing/2014/main" val="3164573547"/>
                    </a:ext>
                  </a:extLst>
                </a:gridCol>
                <a:gridCol w="1260069">
                  <a:extLst>
                    <a:ext uri="{9D8B030D-6E8A-4147-A177-3AD203B41FA5}">
                      <a16:colId xmlns:a16="http://schemas.microsoft.com/office/drawing/2014/main" val="2883827236"/>
                    </a:ext>
                  </a:extLst>
                </a:gridCol>
                <a:gridCol w="1422038">
                  <a:extLst>
                    <a:ext uri="{9D8B030D-6E8A-4147-A177-3AD203B41FA5}">
                      <a16:colId xmlns:a16="http://schemas.microsoft.com/office/drawing/2014/main" val="1268344831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3831749017"/>
                    </a:ext>
                  </a:extLst>
                </a:gridCol>
              </a:tblGrid>
              <a:tr h="30287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Dex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 section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 items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2679071854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Acc.(Linear)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94.14%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96.21%</a:t>
                      </a:r>
                      <a:endParaRPr lang="ko-KR" altLang="en-US" sz="1200" b="1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95.79%</a:t>
                      </a:r>
                      <a:endParaRPr lang="ko-KR" altLang="en-US" sz="1200" b="1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905029186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Acc.(Square)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95.11%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96.53%</a:t>
                      </a:r>
                      <a:endParaRPr lang="ko-KR" altLang="en-US" sz="1200" b="1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95.48%</a:t>
                      </a:r>
                      <a:endParaRPr lang="ko-KR" altLang="en-US" sz="1200" b="1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189695252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39F4FD-251B-4E8C-871F-77F439BF9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36452"/>
              </p:ext>
            </p:extLst>
          </p:nvPr>
        </p:nvGraphicFramePr>
        <p:xfrm>
          <a:off x="539552" y="1993920"/>
          <a:ext cx="3876675" cy="60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31">
                  <a:extLst>
                    <a:ext uri="{9D8B030D-6E8A-4147-A177-3AD203B41FA5}">
                      <a16:colId xmlns:a16="http://schemas.microsoft.com/office/drawing/2014/main" val="316457354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8382723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268344831"/>
                    </a:ext>
                  </a:extLst>
                </a:gridCol>
              </a:tblGrid>
              <a:tr h="30287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Dex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 section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2679071854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Acc.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94.14%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96.21%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90502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2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EB281-DEF2-411B-871C-B51118D7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1E696-5CAE-4913-9858-341D0F94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의 재설정</a:t>
            </a:r>
            <a:endParaRPr lang="en-US" altLang="ko-KR" dirty="0"/>
          </a:p>
          <a:p>
            <a:pPr lvl="1"/>
            <a:r>
              <a:rPr lang="en-US" altLang="ko-KR" dirty="0"/>
              <a:t>Code items</a:t>
            </a:r>
            <a:r>
              <a:rPr lang="ko-KR" altLang="en-US" dirty="0"/>
              <a:t>의 크기가 </a:t>
            </a:r>
            <a:r>
              <a:rPr lang="en-US" altLang="ko-KR" dirty="0"/>
              <a:t>24Bytes </a:t>
            </a:r>
            <a:r>
              <a:rPr lang="ko-KR" altLang="en-US" dirty="0"/>
              <a:t>등으로 작은 데이터의 개수 파악</a:t>
            </a:r>
            <a:endParaRPr lang="en-US" altLang="ko-KR" dirty="0"/>
          </a:p>
          <a:p>
            <a:pPr lvl="2"/>
            <a:r>
              <a:rPr lang="ko-KR" altLang="en-US" b="1" dirty="0"/>
              <a:t>해당 데이터를 제외한 </a:t>
            </a:r>
            <a:r>
              <a:rPr lang="ko-KR" altLang="en-US" b="1" dirty="0" err="1"/>
              <a:t>재실험</a:t>
            </a:r>
            <a:endParaRPr lang="en-US" altLang="ko-KR" b="1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dataset</a:t>
            </a:r>
            <a:r>
              <a:rPr lang="ko-KR" altLang="en-US" dirty="0"/>
              <a:t>으로부터 부족한 </a:t>
            </a:r>
            <a:r>
              <a:rPr lang="en-US" altLang="ko-KR" dirty="0"/>
              <a:t>dataset</a:t>
            </a:r>
            <a:r>
              <a:rPr lang="ko-KR" altLang="en-US" dirty="0"/>
              <a:t>의 확보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현재</a:t>
            </a:r>
            <a:r>
              <a:rPr lang="en-US" altLang="ko-KR" dirty="0"/>
              <a:t>, </a:t>
            </a:r>
            <a:r>
              <a:rPr lang="ko-KR" altLang="en-US" dirty="0"/>
              <a:t>정상 </a:t>
            </a:r>
            <a:r>
              <a:rPr lang="en-US" altLang="ko-KR" dirty="0"/>
              <a:t>app(5,361)</a:t>
            </a:r>
            <a:r>
              <a:rPr lang="ko-KR" altLang="en-US" dirty="0"/>
              <a:t>이 악성 </a:t>
            </a:r>
            <a:r>
              <a:rPr lang="en-US" altLang="ko-KR" dirty="0"/>
              <a:t>app(5,467)</a:t>
            </a:r>
            <a:r>
              <a:rPr lang="ko-KR" altLang="en-US" dirty="0"/>
              <a:t>보다 적음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Multi-</a:t>
            </a:r>
            <a:r>
              <a:rPr lang="en-US" altLang="ko-KR" dirty="0" err="1"/>
              <a:t>dex</a:t>
            </a:r>
            <a:endParaRPr lang="en-US" altLang="ko-KR" dirty="0"/>
          </a:p>
          <a:p>
            <a:pPr lvl="1"/>
            <a:r>
              <a:rPr lang="en-US" altLang="ko-KR" dirty="0" err="1"/>
              <a:t>Drebin</a:t>
            </a:r>
            <a:r>
              <a:rPr lang="ko-KR" altLang="en-US" dirty="0"/>
              <a:t>에서 </a:t>
            </a:r>
            <a:r>
              <a:rPr lang="en-US" altLang="ko-KR" dirty="0"/>
              <a:t>multi-</a:t>
            </a:r>
            <a:r>
              <a:rPr lang="en-US" altLang="ko-KR" dirty="0" err="1"/>
              <a:t>dex</a:t>
            </a:r>
            <a:r>
              <a:rPr lang="en-US" altLang="ko-KR" dirty="0"/>
              <a:t> app</a:t>
            </a:r>
            <a:r>
              <a:rPr lang="ko-KR" altLang="en-US" dirty="0"/>
              <a:t>은 존재하지 않음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Googleplay</a:t>
            </a:r>
            <a:r>
              <a:rPr lang="en-US" altLang="ko-KR" dirty="0"/>
              <a:t>(</a:t>
            </a:r>
            <a:r>
              <a:rPr lang="en-US" altLang="ko-KR" dirty="0" err="1"/>
              <a:t>csos-nodup-vt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dirty="0"/>
              <a:t>6,300</a:t>
            </a:r>
            <a:r>
              <a:rPr lang="ko-KR" altLang="en-US" dirty="0"/>
              <a:t>개 중 약 </a:t>
            </a:r>
            <a:r>
              <a:rPr lang="en-US" altLang="ko-KR" dirty="0"/>
              <a:t>800</a:t>
            </a:r>
            <a:r>
              <a:rPr lang="ko-KR" altLang="en-US" dirty="0"/>
              <a:t>개 이상의 </a:t>
            </a:r>
            <a:r>
              <a:rPr lang="en-US" altLang="ko-KR" dirty="0"/>
              <a:t>multi-</a:t>
            </a:r>
            <a:r>
              <a:rPr lang="en-US" altLang="ko-KR" dirty="0" err="1"/>
              <a:t>dex</a:t>
            </a:r>
            <a:r>
              <a:rPr lang="en-US" altLang="ko-KR" dirty="0"/>
              <a:t> app </a:t>
            </a:r>
            <a:r>
              <a:rPr lang="ko-KR" altLang="en-US" dirty="0"/>
              <a:t>존재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952878-8641-4B0E-AC6C-4AFA65A6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637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AF13-EBB6-4B0D-B159-22383CEE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&amp; Datasets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3F61A-D827-44EB-8175-DD05CF93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inception-v3, inception-resnet-v2</a:t>
            </a:r>
          </a:p>
          <a:p>
            <a:pPr lvl="1"/>
            <a:r>
              <a:rPr lang="en-US" altLang="ko-KR" dirty="0"/>
              <a:t>1xn</a:t>
            </a:r>
            <a:r>
              <a:rPr lang="ko-KR" altLang="en-US" dirty="0"/>
              <a:t>을 쓴다면</a:t>
            </a:r>
            <a:r>
              <a:rPr lang="en-US" altLang="ko-KR" dirty="0"/>
              <a:t>, </a:t>
            </a:r>
            <a:r>
              <a:rPr lang="ko-KR" altLang="en-US"/>
              <a:t>기본적인 </a:t>
            </a:r>
            <a:r>
              <a:rPr lang="en-US" altLang="ko-KR"/>
              <a:t>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 dirty="0"/>
              <a:t>구현해봐야 함</a:t>
            </a:r>
            <a:endParaRPr lang="en-US" altLang="ko-KR" dirty="0"/>
          </a:p>
          <a:p>
            <a:pPr lvl="1"/>
            <a:r>
              <a:rPr lang="en-US" altLang="ko-KR" dirty="0"/>
              <a:t>Optimizer : SGD, </a:t>
            </a:r>
            <a:r>
              <a:rPr lang="en-US" altLang="ko-KR" dirty="0" err="1"/>
              <a:t>RMSprop</a:t>
            </a:r>
            <a:r>
              <a:rPr lang="en-US" altLang="ko-KR" dirty="0"/>
              <a:t>, Adam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 실험</a:t>
            </a:r>
            <a:endParaRPr lang="en-US" altLang="ko-KR" dirty="0"/>
          </a:p>
          <a:p>
            <a:pPr lvl="1"/>
            <a:r>
              <a:rPr lang="en-US" altLang="ko-KR" dirty="0" err="1"/>
              <a:t>Googleplay</a:t>
            </a:r>
            <a:r>
              <a:rPr lang="en-US" altLang="ko-KR" dirty="0"/>
              <a:t> 6300 + </a:t>
            </a:r>
            <a:r>
              <a:rPr lang="en-US" altLang="ko-KR" dirty="0" err="1"/>
              <a:t>Drebin</a:t>
            </a:r>
            <a:r>
              <a:rPr lang="en-US" altLang="ko-KR" dirty="0"/>
              <a:t> 5560</a:t>
            </a:r>
          </a:p>
          <a:p>
            <a:pPr lvl="1"/>
            <a:r>
              <a:rPr lang="en-US" altLang="ko-KR" dirty="0"/>
              <a:t>8 : 2</a:t>
            </a:r>
            <a:r>
              <a:rPr lang="ko-KR" altLang="en-US" dirty="0"/>
              <a:t>로 나뉘어진 </a:t>
            </a:r>
            <a:r>
              <a:rPr lang="en-US" altLang="ko-KR" dirty="0"/>
              <a:t>train : test</a:t>
            </a:r>
          </a:p>
          <a:p>
            <a:pPr lvl="2"/>
            <a:r>
              <a:rPr lang="en-US" altLang="ko-KR" dirty="0" err="1"/>
              <a:t>Random_state</a:t>
            </a:r>
            <a:r>
              <a:rPr lang="ko-KR" altLang="en-US" dirty="0"/>
              <a:t>값이 고정으로</a:t>
            </a:r>
            <a:r>
              <a:rPr lang="en-US" altLang="ko-KR" dirty="0"/>
              <a:t>, </a:t>
            </a:r>
            <a:r>
              <a:rPr lang="ko-KR" altLang="en-US" dirty="0"/>
              <a:t>똑같은 데이터를 사용하여 진행하였음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개선 방안</a:t>
            </a:r>
            <a:endParaRPr lang="en-US" altLang="ko-KR" dirty="0"/>
          </a:p>
          <a:p>
            <a:pPr lvl="1"/>
            <a:r>
              <a:rPr lang="en-US" altLang="ko-KR" dirty="0"/>
              <a:t>train(</a:t>
            </a:r>
            <a:r>
              <a:rPr lang="ko-KR" altLang="en-US" dirty="0"/>
              <a:t>기존 데이터</a:t>
            </a:r>
            <a:r>
              <a:rPr lang="en-US" altLang="ko-KR" dirty="0"/>
              <a:t>) + test(challenge2017,2018)</a:t>
            </a:r>
          </a:p>
          <a:p>
            <a:pPr lvl="1"/>
            <a:r>
              <a:rPr lang="en-US" altLang="ko-KR" dirty="0"/>
              <a:t>train(</a:t>
            </a:r>
            <a:r>
              <a:rPr lang="ko-KR" altLang="en-US" dirty="0"/>
              <a:t>기존 데이터</a:t>
            </a:r>
            <a:r>
              <a:rPr lang="en-US" altLang="ko-KR" dirty="0"/>
              <a:t>) + test(amazon, </a:t>
            </a:r>
            <a:r>
              <a:rPr lang="en-US" altLang="ko-KR" dirty="0" err="1"/>
              <a:t>apkpure</a:t>
            </a:r>
            <a:r>
              <a:rPr lang="en-US" altLang="ko-KR" dirty="0"/>
              <a:t> + AMD)</a:t>
            </a:r>
          </a:p>
          <a:p>
            <a:pPr lvl="1"/>
            <a:r>
              <a:rPr lang="ko-KR" altLang="en-US" dirty="0"/>
              <a:t>무작위로 선정된 데이터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B1D78-F028-4E99-B5CC-0B3BB77C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755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8143C-56DE-4A8F-9165-9B378127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</a:t>
            </a:r>
            <a:r>
              <a:rPr lang="en-US" altLang="ko-KR" dirty="0" err="1"/>
              <a:t>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6193D-ED51-44A8-B273-C6DF0AE7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기존의 실험은 </a:t>
            </a:r>
            <a:r>
              <a:rPr lang="en-US" altLang="ko-KR" dirty="0"/>
              <a:t>single-</a:t>
            </a:r>
            <a:r>
              <a:rPr lang="en-US" altLang="ko-KR" dirty="0" err="1"/>
              <a:t>Dex</a:t>
            </a:r>
            <a:r>
              <a:rPr lang="ko-KR" altLang="en-US" dirty="0"/>
              <a:t>를 대상으로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수정 중인 </a:t>
            </a:r>
            <a:r>
              <a:rPr lang="en-US" altLang="ko-KR" dirty="0" err="1"/>
              <a:t>dexdump</a:t>
            </a:r>
            <a:r>
              <a:rPr lang="ko-KR" altLang="en-US" dirty="0"/>
              <a:t>를 사용하여 </a:t>
            </a:r>
            <a:r>
              <a:rPr lang="en-US" altLang="ko-KR" b="1" dirty="0"/>
              <a:t>multi-</a:t>
            </a:r>
            <a:r>
              <a:rPr lang="en-US" altLang="ko-KR" b="1" dirty="0" err="1"/>
              <a:t>dex</a:t>
            </a:r>
            <a:r>
              <a:rPr lang="en-US" altLang="ko-KR" b="1" dirty="0"/>
              <a:t> </a:t>
            </a:r>
            <a:r>
              <a:rPr lang="ko-KR" altLang="en-US" b="1" dirty="0"/>
              <a:t>용이하게 추출</a:t>
            </a:r>
            <a:r>
              <a:rPr lang="ko-KR" altLang="en-US" dirty="0"/>
              <a:t>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5C783-0C56-49BB-8937-4F0CC610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939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1E50-A1C2-4BEF-A193-68620C20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39E0F-A147-4B12-9CF2-17B89C24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Dexdump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 – </a:t>
            </a:r>
            <a:r>
              <a:rPr lang="ko-KR" altLang="en-US" b="1" dirty="0"/>
              <a:t>수요일까지 완성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모델 수정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input shape </a:t>
            </a:r>
            <a:r>
              <a:rPr lang="ko-KR" altLang="en-US" dirty="0"/>
              <a:t>및 </a:t>
            </a:r>
            <a:r>
              <a:rPr lang="en-US" altLang="ko-KR" dirty="0"/>
              <a:t>dataset</a:t>
            </a:r>
            <a:r>
              <a:rPr lang="ko-KR" altLang="en-US" dirty="0"/>
              <a:t>를 변경한 실험 진행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3BE99D-1741-4536-B57A-42C19B7B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357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70309-24F6-4F9B-9A9A-83040A97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RACS 2018 </a:t>
            </a:r>
            <a:r>
              <a:rPr lang="ko-KR" altLang="en-US" dirty="0"/>
              <a:t>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5A3E6-E9BD-4B09-9187-4C4F5D1B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Objective: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/>
              <a:t>Improving a Machine Learning method that uses malware images as features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Convert </a:t>
            </a:r>
            <a:r>
              <a:rPr lang="en-US" altLang="ko-KR" dirty="0">
                <a:solidFill>
                  <a:srgbClr val="FF0000"/>
                </a:solidFill>
              </a:rPr>
              <a:t>only </a:t>
            </a:r>
            <a:r>
              <a:rPr lang="en-US" altLang="ko-KR" b="1" i="1" dirty="0">
                <a:solidFill>
                  <a:srgbClr val="3333FF"/>
                </a:solidFill>
              </a:rPr>
              <a:t>some part of “</a:t>
            </a:r>
            <a:r>
              <a:rPr lang="en-US" altLang="ko-KR" b="1" i="1" dirty="0" err="1">
                <a:solidFill>
                  <a:srgbClr val="3333FF"/>
                </a:solidFill>
              </a:rPr>
              <a:t>classes.dex</a:t>
            </a:r>
            <a:r>
              <a:rPr lang="en-US" altLang="ko-KR" b="1" i="1" dirty="0">
                <a:solidFill>
                  <a:srgbClr val="3333FF"/>
                </a:solidFill>
              </a:rPr>
              <a:t>”</a:t>
            </a:r>
            <a:r>
              <a:rPr lang="en-US" altLang="ko-KR" i="1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into</a:t>
            </a:r>
            <a:r>
              <a:rPr lang="en-US" altLang="ko-KR" dirty="0"/>
              <a:t> image, and apply machine learnings on those images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Improve detection accuracy </a:t>
            </a:r>
            <a:r>
              <a:rPr lang="en-US" altLang="ko-KR" dirty="0"/>
              <a:t>&amp; </a:t>
            </a:r>
            <a:r>
              <a:rPr lang="en-US" altLang="ko-KR" b="1" dirty="0"/>
              <a:t>Reduce the storage space</a:t>
            </a:r>
            <a:r>
              <a:rPr lang="en-US" altLang="ko-KR" dirty="0"/>
              <a:t> for handling features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58078-C5BD-4B20-A49A-847C13C3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5595B8C-A2AE-4D2B-8A6B-606FAE49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07409"/>
            <a:ext cx="7344816" cy="29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EF088-09B0-4A45-9B51-ADD3EB8B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RACS 2018 </a:t>
            </a:r>
            <a:r>
              <a:rPr lang="ko-KR" altLang="en-US" dirty="0"/>
              <a:t>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47C9C-F99E-42D2-B094-AC151F82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r>
              <a:rPr lang="en-US" altLang="ko-KR" dirty="0"/>
              <a:t>Input images </a:t>
            </a:r>
            <a:r>
              <a:rPr lang="en-US" altLang="ko-KR" b="1" dirty="0"/>
              <a:t>need to be resized </a:t>
            </a:r>
            <a:r>
              <a:rPr lang="en-US" altLang="ko-KR" dirty="0"/>
              <a:t>before being transferred to classifier</a:t>
            </a:r>
          </a:p>
          <a:p>
            <a:pPr lvl="1"/>
            <a:r>
              <a:rPr lang="en-US" altLang="ko-KR" dirty="0"/>
              <a:t>for </a:t>
            </a:r>
            <a:r>
              <a:rPr lang="en-US" altLang="ko-KR" b="1" dirty="0"/>
              <a:t>consistent size </a:t>
            </a:r>
            <a:r>
              <a:rPr lang="en-US" altLang="ko-KR" dirty="0"/>
              <a:t>of the input image (224x224, 299x299, …)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EE5654-3528-4D95-B8CF-2D9C607A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AFDDD9-FCB7-43E7-B749-99E6058A0207}"/>
              </a:ext>
            </a:extLst>
          </p:cNvPr>
          <p:cNvGrpSpPr/>
          <p:nvPr/>
        </p:nvGrpSpPr>
        <p:grpSpPr>
          <a:xfrm>
            <a:off x="377249" y="1556792"/>
            <a:ext cx="4037042" cy="2934174"/>
            <a:chOff x="1403648" y="1934763"/>
            <a:chExt cx="6613264" cy="48066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D8B5A9-87AA-4CE0-B1DB-26C3E3A0E5D2}"/>
                </a:ext>
              </a:extLst>
            </p:cNvPr>
            <p:cNvSpPr/>
            <p:nvPr/>
          </p:nvSpPr>
          <p:spPr bwMode="auto">
            <a:xfrm>
              <a:off x="3183279" y="3687723"/>
              <a:ext cx="540000" cy="540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dirty="0">
                  <a:sym typeface="Wingdings" panose="05000000000000000000" pitchFamily="2" charset="2"/>
                </a:rPr>
                <a:t>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EBB2F35-C03F-4FA0-8C50-FF0DB24EB50E}"/>
                </a:ext>
              </a:extLst>
            </p:cNvPr>
            <p:cNvGrpSpPr/>
            <p:nvPr/>
          </p:nvGrpSpPr>
          <p:grpSpPr>
            <a:xfrm>
              <a:off x="1403648" y="1934763"/>
              <a:ext cx="1587144" cy="4806605"/>
              <a:chOff x="611121" y="1620914"/>
              <a:chExt cx="1587144" cy="480660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BF9C69-A929-4FED-9969-759012145CA8}"/>
                  </a:ext>
                </a:extLst>
              </p:cNvPr>
              <p:cNvSpPr/>
              <p:nvPr/>
            </p:nvSpPr>
            <p:spPr bwMode="auto">
              <a:xfrm>
                <a:off x="636310" y="5887519"/>
                <a:ext cx="1561955" cy="5400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50" dirty="0"/>
                  <a:t>Input images</a:t>
                </a:r>
                <a:endPara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A243434-8525-4745-BA1E-22B6465CCC58}"/>
                  </a:ext>
                </a:extLst>
              </p:cNvPr>
              <p:cNvGrpSpPr/>
              <p:nvPr/>
            </p:nvGrpSpPr>
            <p:grpSpPr>
              <a:xfrm>
                <a:off x="611121" y="1620914"/>
                <a:ext cx="1587002" cy="4284594"/>
                <a:chOff x="623786" y="2497272"/>
                <a:chExt cx="1587002" cy="4284594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CB9C9000-6C0A-4EAC-94A4-4AAE2F2B2AA2}"/>
                    </a:ext>
                  </a:extLst>
                </p:cNvPr>
                <p:cNvGrpSpPr/>
                <p:nvPr/>
              </p:nvGrpSpPr>
              <p:grpSpPr>
                <a:xfrm>
                  <a:off x="1002951" y="2749283"/>
                  <a:ext cx="828675" cy="3773695"/>
                  <a:chOff x="1752251" y="2618422"/>
                  <a:chExt cx="828675" cy="3773695"/>
                </a:xfrm>
              </p:grpSpPr>
              <p:pic>
                <p:nvPicPr>
                  <p:cNvPr id="11" name="그림 10">
                    <a:extLst>
                      <a:ext uri="{FF2B5EF4-FFF2-40B4-BE49-F238E27FC236}">
                        <a16:creationId xmlns:a16="http://schemas.microsoft.com/office/drawing/2014/main" id="{E3E5FCBD-ADE7-4AEC-9584-5D9FD08EF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66815" y="3418060"/>
                    <a:ext cx="799547" cy="75429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3C5EB4EA-D61A-474A-9710-EDCEC9482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864930" y="2618422"/>
                    <a:ext cx="603317" cy="75845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9BADAA22-BC88-4524-84E4-DAEB4A96CA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52251" y="4210148"/>
                    <a:ext cx="828675" cy="837318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FC8CD058-8D35-4EBC-A700-AA62534FDD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852263" y="5506292"/>
                    <a:ext cx="628650" cy="88582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D467211D-A05C-45AE-A57E-D928CBC91391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1896588" y="5002236"/>
                    <a:ext cx="540000" cy="54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ko-KR" sz="1200" dirty="0"/>
                      <a:t>…</a:t>
                    </a:r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E91814ED-8F6E-4521-9F78-2A00652EF06E}"/>
                    </a:ext>
                  </a:extLst>
                </p:cNvPr>
                <p:cNvSpPr/>
                <p:nvPr/>
              </p:nvSpPr>
              <p:spPr bwMode="auto">
                <a:xfrm>
                  <a:off x="623786" y="2497272"/>
                  <a:ext cx="1587002" cy="4284594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ADAF90B-A121-4D76-84FA-964BB59FC44D}"/>
                </a:ext>
              </a:extLst>
            </p:cNvPr>
            <p:cNvGrpSpPr/>
            <p:nvPr/>
          </p:nvGrpSpPr>
          <p:grpSpPr>
            <a:xfrm>
              <a:off x="3822429" y="1934763"/>
              <a:ext cx="1686114" cy="4806605"/>
              <a:chOff x="3029902" y="1620914"/>
              <a:chExt cx="1686114" cy="4806605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5CF6C06-BBFE-40CA-B5B7-EB8EF639F304}"/>
                  </a:ext>
                </a:extLst>
              </p:cNvPr>
              <p:cNvGrpSpPr/>
              <p:nvPr/>
            </p:nvGrpSpPr>
            <p:grpSpPr>
              <a:xfrm>
                <a:off x="3074767" y="1620914"/>
                <a:ext cx="1587002" cy="4284594"/>
                <a:chOff x="2984998" y="1620914"/>
                <a:chExt cx="1587002" cy="4284594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24A1E6E4-9368-4DD0-AC96-0437DB2B9429}"/>
                    </a:ext>
                  </a:extLst>
                </p:cNvPr>
                <p:cNvGrpSpPr/>
                <p:nvPr/>
              </p:nvGrpSpPr>
              <p:grpSpPr>
                <a:xfrm>
                  <a:off x="3503808" y="2168006"/>
                  <a:ext cx="549382" cy="3125683"/>
                  <a:chOff x="3813125" y="2458371"/>
                  <a:chExt cx="549382" cy="3125683"/>
                </a:xfrm>
              </p:grpSpPr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14C4A034-A894-4CEF-9D24-E517534A89D0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822507" y="2458371"/>
                    <a:ext cx="540000" cy="54000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EF671AF5-51AF-4C26-BE6C-6FDFF458177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822507" y="3136119"/>
                    <a:ext cx="540000" cy="54000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C367471-3FD7-4EE7-9D5A-0B6BB94CBA21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822507" y="3855612"/>
                    <a:ext cx="540000" cy="5400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14AEFDCE-7334-41D8-93D1-00671ED7FF13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2507" y="5044054"/>
                    <a:ext cx="540000" cy="54000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</p:pic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9E68EF55-CC1D-4B02-823F-B9A10EBDE84E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3813125" y="4449093"/>
                    <a:ext cx="540000" cy="54000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ko-KR" sz="1200" dirty="0"/>
                      <a:t>…</a:t>
                    </a:r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024068C2-F235-454C-9C59-C6B5DB60F3DC}"/>
                    </a:ext>
                  </a:extLst>
                </p:cNvPr>
                <p:cNvSpPr/>
                <p:nvPr/>
              </p:nvSpPr>
              <p:spPr bwMode="auto">
                <a:xfrm>
                  <a:off x="2984998" y="1620914"/>
                  <a:ext cx="1587002" cy="4284594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06D26C-523D-4A5D-A314-21AB4037A5EC}"/>
                  </a:ext>
                </a:extLst>
              </p:cNvPr>
              <p:cNvSpPr/>
              <p:nvPr/>
            </p:nvSpPr>
            <p:spPr bwMode="auto">
              <a:xfrm>
                <a:off x="3029902" y="5887519"/>
                <a:ext cx="1686114" cy="5400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50" dirty="0"/>
                  <a:t>Resized images</a:t>
                </a:r>
                <a:endPara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65057EF-7299-4F1E-9881-4127209F7056}"/>
                </a:ext>
              </a:extLst>
            </p:cNvPr>
            <p:cNvSpPr/>
            <p:nvPr/>
          </p:nvSpPr>
          <p:spPr bwMode="auto">
            <a:xfrm>
              <a:off x="5712488" y="3687723"/>
              <a:ext cx="540000" cy="540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dirty="0">
                  <a:sym typeface="Wingdings" panose="05000000000000000000" pitchFamily="2" charset="2"/>
                </a:rPr>
                <a:t>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5BE3DC3-EE8B-466A-82C2-C447608876BD}"/>
                </a:ext>
              </a:extLst>
            </p:cNvPr>
            <p:cNvGrpSpPr/>
            <p:nvPr/>
          </p:nvGrpSpPr>
          <p:grpSpPr>
            <a:xfrm>
              <a:off x="6330798" y="3145347"/>
              <a:ext cx="1686114" cy="1863425"/>
              <a:chOff x="5580195" y="3286798"/>
              <a:chExt cx="1686114" cy="1863425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0B075412-59EB-406F-90F2-3B2C3212E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731" y="3286798"/>
                <a:ext cx="1353043" cy="135304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82EC725-FF47-4C59-9C3F-BC81D2C2CFB5}"/>
                  </a:ext>
                </a:extLst>
              </p:cNvPr>
              <p:cNvSpPr/>
              <p:nvPr/>
            </p:nvSpPr>
            <p:spPr bwMode="auto">
              <a:xfrm>
                <a:off x="5580195" y="4610223"/>
                <a:ext cx="1686114" cy="5400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100" dirty="0"/>
                  <a:t>CNN model</a:t>
                </a:r>
                <a:endParaRPr kumimoji="0" lang="ko-KR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88107188-F4DE-42C3-8F73-28ABC9519FCE}"/>
              </a:ext>
            </a:extLst>
          </p:cNvPr>
          <p:cNvSpPr txBox="1">
            <a:spLocks/>
          </p:cNvSpPr>
          <p:nvPr/>
        </p:nvSpPr>
        <p:spPr>
          <a:xfrm>
            <a:off x="4866281" y="940745"/>
            <a:ext cx="4386334" cy="58205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ko-KR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800" kern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kern="0" dirty="0">
                <a:sym typeface="Wingdings" panose="05000000000000000000" pitchFamily="2" charset="2"/>
              </a:rPr>
              <a:t> If </a:t>
            </a:r>
            <a:r>
              <a:rPr lang="en-US" altLang="ko-KR" sz="1800" b="1" kern="0" dirty="0">
                <a:sym typeface="Wingdings" panose="05000000000000000000" pitchFamily="2" charset="2"/>
              </a:rPr>
              <a:t>“less important” parts were removed </a:t>
            </a:r>
            <a:r>
              <a:rPr lang="en-US" altLang="ko-KR" sz="1800" kern="0" dirty="0">
                <a:sym typeface="Wingdings" panose="05000000000000000000" pitchFamily="2" charset="2"/>
              </a:rPr>
              <a:t>before resizing, there could </a:t>
            </a:r>
            <a:r>
              <a:rPr lang="en-US" altLang="ko-KR" sz="1800" b="1" kern="0" dirty="0">
                <a:solidFill>
                  <a:srgbClr val="3333FF"/>
                </a:solidFill>
                <a:sym typeface="Wingdings" panose="05000000000000000000" pitchFamily="2" charset="2"/>
              </a:rPr>
              <a:t>be less data loss</a:t>
            </a:r>
            <a:endParaRPr lang="ko-KR" altLang="en-US" sz="1800" kern="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D09505F-3275-446E-8FD6-02BC6F42DE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39" y="1697703"/>
            <a:ext cx="3097052" cy="174209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D4AC6E9-6BA6-43E3-9EAA-D9A38D5C3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315" y="4598956"/>
            <a:ext cx="2915932" cy="20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B7318-64DB-4855-8500-596B9541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RACS 2018 </a:t>
            </a:r>
            <a:r>
              <a:rPr lang="ko-KR" altLang="en-US" dirty="0"/>
              <a:t>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D3090-A6A6-4BAA-81F4-77952669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631E7-AEEB-4B9F-8F03-1DB45320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66D8BB-A7AC-4354-AD0E-DD6586A1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45" y="645856"/>
            <a:ext cx="4846740" cy="35786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000903-311B-409C-A914-3199F456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3493207"/>
            <a:ext cx="4633362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6F34A-51A9-4E2C-86C0-1EE061A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C064F-20A9-4EC1-BC14-A02A8D8E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code_items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input shape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Model &amp; Dataset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Multi-</a:t>
            </a:r>
            <a:r>
              <a:rPr lang="en-US" altLang="ko-KR" dirty="0" err="1"/>
              <a:t>dex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98E09-5364-4C11-931B-CF31DAA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283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0FE46-8175-4B8B-9167-467D1EA1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code_items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E5690-BEEE-4559-979D-4F205B9E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r>
              <a:rPr lang="en-US" altLang="ko-KR" dirty="0" err="1"/>
              <a:t>code_item</a:t>
            </a:r>
            <a:endParaRPr lang="en-US" altLang="ko-KR" dirty="0"/>
          </a:p>
          <a:p>
            <a:pPr lvl="1"/>
            <a:r>
              <a:rPr lang="ko-KR" altLang="en-US" dirty="0"/>
              <a:t>개별 </a:t>
            </a:r>
            <a:r>
              <a:rPr lang="en-US" altLang="ko-KR" dirty="0"/>
              <a:t>method</a:t>
            </a:r>
            <a:r>
              <a:rPr lang="ko-KR" altLang="en-US" dirty="0"/>
              <a:t>의 정보 모음의 집합</a:t>
            </a:r>
            <a:endParaRPr lang="en-US" altLang="ko-KR" dirty="0"/>
          </a:p>
          <a:p>
            <a:pPr lvl="2"/>
            <a:r>
              <a:rPr lang="en-US" altLang="ko-KR" dirty="0"/>
              <a:t>method</a:t>
            </a:r>
            <a:r>
              <a:rPr lang="ko-KR" altLang="en-US" dirty="0"/>
              <a:t>가 사용하는 </a:t>
            </a:r>
            <a:r>
              <a:rPr lang="en-US" altLang="ko-KR" dirty="0"/>
              <a:t>register</a:t>
            </a:r>
          </a:p>
          <a:p>
            <a:pPr lvl="2"/>
            <a:r>
              <a:rPr lang="en-US" altLang="ko-KR" dirty="0"/>
              <a:t>try-catch handler</a:t>
            </a:r>
          </a:p>
          <a:p>
            <a:pPr lvl="2"/>
            <a:r>
              <a:rPr lang="en-US" altLang="ko-KR" dirty="0"/>
              <a:t>debug info offset</a:t>
            </a:r>
          </a:p>
          <a:p>
            <a:pPr lvl="2"/>
            <a:r>
              <a:rPr lang="en-US" altLang="ko-KR" b="1" dirty="0"/>
              <a:t>Bytecode (</a:t>
            </a:r>
            <a:r>
              <a:rPr lang="en-US" altLang="ko-KR" b="1" dirty="0" err="1"/>
              <a:t>insns</a:t>
            </a:r>
            <a:r>
              <a:rPr lang="en-US" altLang="ko-KR" b="1" dirty="0"/>
              <a:t>)</a:t>
            </a:r>
          </a:p>
          <a:p>
            <a:pPr lvl="2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63DE3-7DB6-4070-8016-D0633374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DA0997-2305-4E74-980D-6A8A0C61CDC1}"/>
              </a:ext>
            </a:extLst>
          </p:cNvPr>
          <p:cNvGrpSpPr/>
          <p:nvPr/>
        </p:nvGrpSpPr>
        <p:grpSpPr>
          <a:xfrm>
            <a:off x="2051720" y="2636912"/>
            <a:ext cx="5909572" cy="2484895"/>
            <a:chOff x="1331640" y="3654090"/>
            <a:chExt cx="5909572" cy="248489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3FB1A40-C5D9-416B-A121-E7FF6608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3654090"/>
              <a:ext cx="3456384" cy="2484895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29E4DC-7D05-4569-A6B0-AE9BF18AEDBC}"/>
                </a:ext>
              </a:extLst>
            </p:cNvPr>
            <p:cNvGrpSpPr/>
            <p:nvPr/>
          </p:nvGrpSpPr>
          <p:grpSpPr>
            <a:xfrm>
              <a:off x="5508104" y="4149080"/>
              <a:ext cx="1733108" cy="1880324"/>
              <a:chOff x="6680934" y="1124744"/>
              <a:chExt cx="1998588" cy="216835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711AEA91-9916-404A-9308-271CBD2C480F}"/>
                  </a:ext>
                </a:extLst>
              </p:cNvPr>
              <p:cNvSpPr/>
              <p:nvPr/>
            </p:nvSpPr>
            <p:spPr bwMode="auto">
              <a:xfrm>
                <a:off x="6680934" y="1124744"/>
                <a:ext cx="1998588" cy="2168356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C50B605-F303-446A-97B0-537D93865ACC}"/>
                  </a:ext>
                </a:extLst>
              </p:cNvPr>
              <p:cNvSpPr/>
              <p:nvPr/>
            </p:nvSpPr>
            <p:spPr bwMode="auto">
              <a:xfrm>
                <a:off x="6786681" y="1206172"/>
                <a:ext cx="1742947" cy="311545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…_size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D7F8191-451F-4538-883C-F3434E95D587}"/>
                  </a:ext>
                </a:extLst>
              </p:cNvPr>
              <p:cNvSpPr/>
              <p:nvPr/>
            </p:nvSpPr>
            <p:spPr bwMode="auto">
              <a:xfrm>
                <a:off x="6786681" y="1611901"/>
                <a:ext cx="1742947" cy="311545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…_offset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3583EBB-DEC9-4161-851A-55FEBB5D8950}"/>
                  </a:ext>
                </a:extLst>
              </p:cNvPr>
              <p:cNvSpPr/>
              <p:nvPr/>
            </p:nvSpPr>
            <p:spPr bwMode="auto">
              <a:xfrm>
                <a:off x="6786681" y="1985915"/>
                <a:ext cx="1742947" cy="311545"/>
              </a:xfrm>
              <a:prstGeom prst="roundRect">
                <a:avLst>
                  <a:gd name="adj" fmla="val 8730"/>
                </a:avLst>
              </a:prstGeom>
              <a:solidFill>
                <a:srgbClr val="FFC0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insns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69468BB-AB31-4706-B600-6093C774DFFA}"/>
                  </a:ext>
                </a:extLst>
              </p:cNvPr>
              <p:cNvSpPr/>
              <p:nvPr/>
            </p:nvSpPr>
            <p:spPr bwMode="auto">
              <a:xfrm>
                <a:off x="6786681" y="2626373"/>
                <a:ext cx="1742947" cy="311545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200" dirty="0"/>
                  <a:t>padding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F56A6B6-F3FF-4381-AC85-C8CE4679887F}"/>
                  </a:ext>
                </a:extLst>
              </p:cNvPr>
              <p:cNvSpPr/>
              <p:nvPr/>
            </p:nvSpPr>
            <p:spPr bwMode="auto">
              <a:xfrm>
                <a:off x="6784741" y="2367960"/>
                <a:ext cx="1742947" cy="171843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…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162D575-AE57-41A1-A24D-921CAB75EB88}"/>
                  </a:ext>
                </a:extLst>
              </p:cNvPr>
              <p:cNvSpPr/>
              <p:nvPr/>
            </p:nvSpPr>
            <p:spPr bwMode="auto">
              <a:xfrm>
                <a:off x="6784741" y="2970488"/>
                <a:ext cx="1742947" cy="171843"/>
              </a:xfrm>
              <a:prstGeom prst="roundRect">
                <a:avLst>
                  <a:gd name="adj" fmla="val 8730"/>
                </a:avLst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…</a:t>
                </a: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BC9E4F7-7AEF-41B9-8527-7B9199DC419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4149080"/>
              <a:ext cx="1082212" cy="7505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67BDE8-C6A2-4A26-809C-8C2E224FA8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88180" y="5173980"/>
              <a:ext cx="1089832" cy="8458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063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1DF74-29E2-4EBC-AC4F-B80EE454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size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511E6-073B-47D5-9BE1-D0F04D0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GooglePlay</a:t>
            </a:r>
            <a:r>
              <a:rPr lang="en-US" altLang="ko-KR" dirty="0"/>
              <a:t>(</a:t>
            </a:r>
            <a:r>
              <a:rPr lang="en-US" altLang="ko-KR" dirty="0" err="1"/>
              <a:t>csos</a:t>
            </a:r>
            <a:r>
              <a:rPr lang="en-US" altLang="ko-KR" dirty="0"/>
              <a:t>) - 5,361 apps</a:t>
            </a:r>
          </a:p>
          <a:p>
            <a:pPr lvl="1"/>
            <a:r>
              <a:rPr lang="ko-KR" altLang="en-US" dirty="0"/>
              <a:t>중복 제거</a:t>
            </a:r>
            <a:r>
              <a:rPr lang="en-US" altLang="ko-KR" dirty="0"/>
              <a:t>, VT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/>
              <a:t>Multi-</a:t>
            </a:r>
            <a:r>
              <a:rPr lang="en-US" altLang="ko-KR" dirty="0" err="1"/>
              <a:t>dex</a:t>
            </a:r>
            <a:r>
              <a:rPr lang="en-US" altLang="ko-KR" dirty="0"/>
              <a:t>, </a:t>
            </a:r>
            <a:r>
              <a:rPr lang="ko-KR" altLang="en-US" dirty="0"/>
              <a:t>추출 불가능 제외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Data section</a:t>
            </a:r>
            <a:r>
              <a:rPr lang="ko-KR" altLang="en-US" dirty="0"/>
              <a:t>은 </a:t>
            </a:r>
            <a:r>
              <a:rPr lang="en-US" altLang="ko-KR" dirty="0" err="1"/>
              <a:t>Dex</a:t>
            </a:r>
            <a:r>
              <a:rPr lang="ko-KR" altLang="en-US" dirty="0"/>
              <a:t>의 약 </a:t>
            </a:r>
            <a:r>
              <a:rPr lang="en-US" altLang="ko-KR" dirty="0"/>
              <a:t>82.75%</a:t>
            </a:r>
            <a:r>
              <a:rPr lang="ko-KR" altLang="en-US" dirty="0"/>
              <a:t>를 차지</a:t>
            </a:r>
            <a:endParaRPr lang="en-US" altLang="ko-KR" dirty="0"/>
          </a:p>
          <a:p>
            <a:pPr lvl="1"/>
            <a:r>
              <a:rPr lang="en-US" altLang="ko-KR" strike="sngStrike" dirty="0" err="1"/>
              <a:t>Code_items</a:t>
            </a:r>
            <a:r>
              <a:rPr lang="ko-KR" altLang="en-US" strike="sngStrike" dirty="0"/>
              <a:t>는 </a:t>
            </a:r>
            <a:r>
              <a:rPr lang="en-US" altLang="ko-KR" b="1" strike="sngStrike" dirty="0"/>
              <a:t>Data section</a:t>
            </a:r>
            <a:r>
              <a:rPr lang="ko-KR" altLang="en-US" b="1" strike="sngStrike" dirty="0"/>
              <a:t>의 </a:t>
            </a:r>
            <a:r>
              <a:rPr lang="en-US" altLang="ko-KR" b="1" strike="sngStrike" dirty="0"/>
              <a:t>6.60%</a:t>
            </a:r>
            <a:r>
              <a:rPr lang="ko-KR" altLang="en-US" b="1" strike="sngStrike" dirty="0"/>
              <a:t>를 차지</a:t>
            </a:r>
            <a:r>
              <a:rPr lang="en-US" altLang="ko-KR" strike="sngStrike" dirty="0"/>
              <a:t>, </a:t>
            </a:r>
            <a:r>
              <a:rPr lang="en-US" altLang="ko-KR" b="1" strike="sngStrike" dirty="0" err="1"/>
              <a:t>Dex</a:t>
            </a:r>
            <a:r>
              <a:rPr lang="ko-KR" altLang="en-US" b="1" strike="sngStrike" dirty="0"/>
              <a:t>의 </a:t>
            </a:r>
            <a:r>
              <a:rPr lang="en-US" altLang="ko-KR" b="1" strike="sngStrike" dirty="0"/>
              <a:t>5.46%</a:t>
            </a:r>
            <a:r>
              <a:rPr lang="ko-KR" altLang="en-US" b="1" strike="sngStrike" dirty="0"/>
              <a:t>를 차지</a:t>
            </a:r>
            <a:endParaRPr lang="en-US" altLang="ko-KR" b="1" strike="sngStrike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3C716-B5DC-48E0-864C-3F996590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8170F6-6E15-4E5F-9799-88FAC3DF0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99960"/>
              </p:ext>
            </p:extLst>
          </p:nvPr>
        </p:nvGraphicFramePr>
        <p:xfrm>
          <a:off x="1475656" y="3284984"/>
          <a:ext cx="6192688" cy="122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3164573547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883827236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126834483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848381904"/>
                    </a:ext>
                  </a:extLst>
                </a:gridCol>
              </a:tblGrid>
              <a:tr h="30287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Dex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 section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Code_items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2679071854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Avg.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4488463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3714370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245263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905029186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Min.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444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244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1896952520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Max.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15051816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14114536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1623428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408130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4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1DF74-29E2-4EBC-AC4F-B80EE454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size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511E6-073B-47D5-9BE1-D0F04D0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Drebin</a:t>
            </a:r>
            <a:r>
              <a:rPr lang="en-US" altLang="ko-KR" dirty="0"/>
              <a:t> - 5,467 apps</a:t>
            </a:r>
          </a:p>
          <a:p>
            <a:pPr lvl="1"/>
            <a:r>
              <a:rPr lang="ko-KR" altLang="en-US" dirty="0"/>
              <a:t>추출 불가능 제외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Data section</a:t>
            </a:r>
            <a:r>
              <a:rPr lang="ko-KR" altLang="en-US" dirty="0"/>
              <a:t>은 </a:t>
            </a:r>
            <a:r>
              <a:rPr lang="en-US" altLang="ko-KR" dirty="0" err="1"/>
              <a:t>Dex</a:t>
            </a:r>
            <a:r>
              <a:rPr lang="ko-KR" altLang="en-US" dirty="0"/>
              <a:t>의 약 </a:t>
            </a:r>
            <a:r>
              <a:rPr lang="en-US" altLang="ko-KR" dirty="0"/>
              <a:t>82.59%</a:t>
            </a:r>
            <a:r>
              <a:rPr lang="ko-KR" altLang="en-US" dirty="0"/>
              <a:t>를 차지</a:t>
            </a:r>
            <a:endParaRPr lang="en-US" altLang="ko-KR" dirty="0"/>
          </a:p>
          <a:p>
            <a:pPr lvl="1"/>
            <a:r>
              <a:rPr lang="en-US" altLang="ko-KR" strike="sngStrike" dirty="0" err="1"/>
              <a:t>Code_items</a:t>
            </a:r>
            <a:r>
              <a:rPr lang="ko-KR" altLang="en-US" strike="sngStrike" dirty="0"/>
              <a:t>는 </a:t>
            </a:r>
            <a:r>
              <a:rPr lang="en-US" altLang="ko-KR" b="1" strike="sngStrike" dirty="0"/>
              <a:t>Data section</a:t>
            </a:r>
            <a:r>
              <a:rPr lang="ko-KR" altLang="en-US" b="1" strike="sngStrike" dirty="0"/>
              <a:t>의 </a:t>
            </a:r>
            <a:r>
              <a:rPr lang="en-US" altLang="ko-KR" b="1" strike="sngStrike" dirty="0"/>
              <a:t>4.30%</a:t>
            </a:r>
            <a:r>
              <a:rPr lang="ko-KR" altLang="en-US" strike="sngStrike" dirty="0"/>
              <a:t>를 차지</a:t>
            </a:r>
            <a:r>
              <a:rPr lang="en-US" altLang="ko-KR" strike="sngStrike" dirty="0"/>
              <a:t>, </a:t>
            </a:r>
            <a:r>
              <a:rPr lang="en-US" altLang="ko-KR" b="1" strike="sngStrike" dirty="0" err="1"/>
              <a:t>Dex</a:t>
            </a:r>
            <a:r>
              <a:rPr lang="ko-KR" altLang="en-US" b="1" strike="sngStrike" dirty="0"/>
              <a:t>의 </a:t>
            </a:r>
            <a:r>
              <a:rPr lang="en-US" altLang="ko-KR" b="1" strike="sngStrike" dirty="0"/>
              <a:t>3.55%</a:t>
            </a:r>
            <a:r>
              <a:rPr lang="ko-KR" altLang="en-US" strike="sngStrike" dirty="0"/>
              <a:t>를 차지</a:t>
            </a:r>
            <a:endParaRPr lang="en-US" altLang="ko-KR" strike="sngStrike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3C716-B5DC-48E0-864C-3F996590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8170F6-6E15-4E5F-9799-88FAC3DF0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62831"/>
              </p:ext>
            </p:extLst>
          </p:nvPr>
        </p:nvGraphicFramePr>
        <p:xfrm>
          <a:off x="1475656" y="2924944"/>
          <a:ext cx="6192688" cy="122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3164573547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883827236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126834483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848381904"/>
                    </a:ext>
                  </a:extLst>
                </a:gridCol>
              </a:tblGrid>
              <a:tr h="30287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Dex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Data section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Code_items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2679071854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Avg.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360667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297887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12828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905029186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Min.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2324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1572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1896952520"/>
                  </a:ext>
                </a:extLst>
              </a:tr>
              <a:tr h="307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Max.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5979112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5045816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1485132 B</a:t>
                      </a:r>
                      <a:endParaRPr lang="ko-KR" altLang="en-US" sz="1200" dirty="0"/>
                    </a:p>
                  </a:txBody>
                  <a:tcPr marL="62647" marR="62647" marT="31323" marB="31323" anchor="ctr"/>
                </a:tc>
                <a:extLst>
                  <a:ext uri="{0D108BD9-81ED-4DB2-BD59-A6C34878D82A}">
                    <a16:rowId xmlns:a16="http://schemas.microsoft.com/office/drawing/2014/main" val="408130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0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EC58-5BDD-45C6-A4CF-21E2104B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size - 24B?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AA548-12E2-43EA-AF8E-A750F8AC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24Byte</a:t>
            </a:r>
            <a:r>
              <a:rPr lang="ko-KR" altLang="en-US" dirty="0"/>
              <a:t>는 정상적인 </a:t>
            </a:r>
            <a:r>
              <a:rPr lang="ko-KR" altLang="en-US" dirty="0" err="1"/>
              <a:t>앱이라기엔</a:t>
            </a:r>
            <a:r>
              <a:rPr lang="ko-KR" altLang="en-US" dirty="0"/>
              <a:t> 너무나 작은 크기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FD76F-7581-4D90-88F2-3A23E4BD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CE8588-F503-4383-93E4-E6E140A7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29" y="1490467"/>
            <a:ext cx="3390900" cy="15525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63DA46C-2FEC-434E-B8E9-CF939A3E588C}"/>
              </a:ext>
            </a:extLst>
          </p:cNvPr>
          <p:cNvGrpSpPr/>
          <p:nvPr/>
        </p:nvGrpSpPr>
        <p:grpSpPr>
          <a:xfrm>
            <a:off x="1950680" y="3164214"/>
            <a:ext cx="5170632" cy="2620709"/>
            <a:chOff x="3661722" y="3365123"/>
            <a:chExt cx="5170632" cy="26207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C20AC6-9075-4A32-A7CF-840CCC93A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1722" y="3365123"/>
              <a:ext cx="5124450" cy="20955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DA57284-175A-4CFB-AF3A-BA480DED3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904" y="5373216"/>
              <a:ext cx="5124450" cy="612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292507"/>
      </p:ext>
    </p:extLst>
  </p:cSld>
  <p:clrMapOvr>
    <a:masterClrMapping/>
  </p:clrMapOvr>
</p:sld>
</file>

<file path=ppt/theme/theme1.xml><?xml version="1.0" encoding="utf-8"?>
<a:theme xmlns:a="http://schemas.openxmlformats.org/drawingml/2006/main" name="ysjeo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24934</TotalTime>
  <Words>812</Words>
  <Application>Microsoft Office PowerPoint</Application>
  <PresentationFormat>화면 슬라이드 쇼(4:3)</PresentationFormat>
  <Paragraphs>249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맑은 고딕</vt:lpstr>
      <vt:lpstr>Arial</vt:lpstr>
      <vt:lpstr>Calibri</vt:lpstr>
      <vt:lpstr>Times New Roman</vt:lpstr>
      <vt:lpstr>Verdana</vt:lpstr>
      <vt:lpstr>Wingdings</vt:lpstr>
      <vt:lpstr>ysjeong</vt:lpstr>
      <vt:lpstr>RACS2018 논문 개선방안</vt:lpstr>
      <vt:lpstr>RACS 2018 논문</vt:lpstr>
      <vt:lpstr>RACS 2018 논문</vt:lpstr>
      <vt:lpstr>RACS 2018 논문</vt:lpstr>
      <vt:lpstr>개선 방안</vt:lpstr>
      <vt:lpstr>code_items</vt:lpstr>
      <vt:lpstr>Comparing size</vt:lpstr>
      <vt:lpstr>Comparing size</vt:lpstr>
      <vt:lpstr>Comparing size - 24B?</vt:lpstr>
      <vt:lpstr>Comparing size - 24B?</vt:lpstr>
      <vt:lpstr>Shape of image</vt:lpstr>
      <vt:lpstr>Problem of existed work(RACS2018)</vt:lpstr>
      <vt:lpstr>Experiment - Dataset</vt:lpstr>
      <vt:lpstr>Experiment - Model</vt:lpstr>
      <vt:lpstr>Experiment - Model</vt:lpstr>
      <vt:lpstr>고려사항</vt:lpstr>
      <vt:lpstr>Model &amp; Datasets</vt:lpstr>
      <vt:lpstr>Multi-Dex</vt:lpstr>
      <vt:lpstr>To do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Jung Jaemin</cp:lastModifiedBy>
  <cp:revision>370</cp:revision>
  <dcterms:created xsi:type="dcterms:W3CDTF">2013-07-02T11:59:48Z</dcterms:created>
  <dcterms:modified xsi:type="dcterms:W3CDTF">2019-04-19T06:53:54Z</dcterms:modified>
</cp:coreProperties>
</file>