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5"/>
  </p:notesMasterIdLst>
  <p:handoutMasterIdLst>
    <p:handoutMasterId r:id="rId26"/>
  </p:handoutMasterIdLst>
  <p:sldIdLst>
    <p:sldId id="284" r:id="rId2"/>
    <p:sldId id="285" r:id="rId3"/>
    <p:sldId id="286" r:id="rId4"/>
    <p:sldId id="302" r:id="rId5"/>
    <p:sldId id="300" r:id="rId6"/>
    <p:sldId id="301" r:id="rId7"/>
    <p:sldId id="299" r:id="rId8"/>
    <p:sldId id="289" r:id="rId9"/>
    <p:sldId id="287" r:id="rId10"/>
    <p:sldId id="288" r:id="rId11"/>
    <p:sldId id="291" r:id="rId12"/>
    <p:sldId id="292" r:id="rId13"/>
    <p:sldId id="306" r:id="rId14"/>
    <p:sldId id="304" r:id="rId15"/>
    <p:sldId id="305" r:id="rId16"/>
    <p:sldId id="293" r:id="rId17"/>
    <p:sldId id="303" r:id="rId18"/>
    <p:sldId id="294" r:id="rId19"/>
    <p:sldId id="295" r:id="rId20"/>
    <p:sldId id="296" r:id="rId21"/>
    <p:sldId id="297" r:id="rId22"/>
    <p:sldId id="298" r:id="rId23"/>
    <p:sldId id="282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2719" autoAdjust="0"/>
  </p:normalViewPr>
  <p:slideViewPr>
    <p:cSldViewPr>
      <p:cViewPr varScale="1">
        <p:scale>
          <a:sx n="96" d="100"/>
          <a:sy n="96" d="100"/>
        </p:scale>
        <p:origin x="365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787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0" y="2615059"/>
            <a:ext cx="9159631" cy="669925"/>
          </a:xfrm>
        </p:spPr>
        <p:txBody>
          <a:bodyPr anchor="ctr"/>
          <a:lstStyle/>
          <a:p>
            <a:pPr algn="ctr"/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Python, </a:t>
            </a:r>
            <a:r>
              <a:rPr lang="en-US" altLang="ko-KR" sz="2400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Androguard</a:t>
            </a:r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Regular Expression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4869160"/>
            <a:ext cx="4106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1600" smtClean="0">
                <a:latin typeface="HY헤드라인M" pitchFamily="18" charset="-127"/>
                <a:ea typeface="HY헤드라인M" pitchFamily="18" charset="-127"/>
              </a:rPr>
              <a:t>2018.12.27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박민재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" y="4005064"/>
            <a:ext cx="9144000" cy="680224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en-US" altLang="ko-KR" dirty="0" smtClean="0">
              <a:solidFill>
                <a:srgbClr val="3333FF"/>
              </a:solidFill>
              <a:latin typeface="calibli"/>
            </a:endParaRPr>
          </a:p>
        </p:txBody>
      </p:sp>
    </p:spTree>
    <p:extLst>
      <p:ext uri="{BB962C8B-B14F-4D97-AF65-F5344CB8AC3E}">
        <p14:creationId xmlns:p14="http://schemas.microsoft.com/office/powerpoint/2010/main" val="18471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generator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generator </a:t>
            </a:r>
            <a:r>
              <a:rPr lang="ko-KR" altLang="en-US" dirty="0" smtClean="0"/>
              <a:t>함수는 함수 본체를 포함하는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next()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객체에 호출하면 함수 본체에 있는 다음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로 진행하며</a:t>
            </a:r>
            <a:r>
              <a:rPr lang="en-US" altLang="ko-KR" dirty="0" smtClean="0"/>
              <a:t>, next()</a:t>
            </a:r>
            <a:r>
              <a:rPr lang="ko-KR" altLang="en-US" dirty="0" smtClean="0"/>
              <a:t>는 함수 본체가 중단된 곳에서 생성된 값을 평가한다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본체가 반환될 때 이 함수를 포함하고 있는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객체는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프로토콜에 따라 </a:t>
            </a:r>
            <a:r>
              <a:rPr lang="en-US" altLang="ko-KR" dirty="0" err="1" smtClean="0"/>
              <a:t>StopIteration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예외를 발생시킨다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1"/>
            <a:ext cx="8743988" cy="3237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424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generator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9" y="1507022"/>
            <a:ext cx="8290917" cy="4400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106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err="1" smtClean="0"/>
              <a:t>코루틴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Coroutine</a:t>
            </a:r>
            <a:r>
              <a:rPr lang="en-US" altLang="ko-KR" dirty="0" smtClean="0"/>
              <a:t>)</a:t>
            </a:r>
          </a:p>
          <a:p>
            <a:pPr lvl="1" latinLnBrk="0"/>
            <a:r>
              <a:rPr lang="ko-KR" altLang="en-US" dirty="0" err="1" smtClean="0"/>
              <a:t>제너레이터의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send()</a:t>
            </a:r>
            <a:r>
              <a:rPr lang="ko-KR" altLang="en-US" dirty="0" smtClean="0"/>
              <a:t>를 이용해서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 내부의 </a:t>
            </a:r>
            <a:r>
              <a:rPr lang="en-US" altLang="ko-KR" dirty="0" smtClean="0"/>
              <a:t>yield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값이 될 데이터를 전송할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제너레이터가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호출자에</a:t>
            </a:r>
            <a:r>
              <a:rPr lang="ko-KR" altLang="en-US" dirty="0" smtClean="0"/>
              <a:t> 데이터를 생성해주고 </a:t>
            </a:r>
            <a:r>
              <a:rPr lang="ko-KR" altLang="en-US" dirty="0" err="1" smtClean="0"/>
              <a:t>호출자로부터</a:t>
            </a:r>
            <a:r>
              <a:rPr lang="ko-KR" altLang="en-US" dirty="0" smtClean="0"/>
              <a:t> 데이터를 받으면서 </a:t>
            </a:r>
            <a:r>
              <a:rPr lang="ko-KR" altLang="en-US" dirty="0" err="1" smtClean="0"/>
              <a:t>호출자와</a:t>
            </a:r>
            <a:r>
              <a:rPr lang="ko-KR" altLang="en-US" dirty="0" smtClean="0"/>
              <a:t> 협업하는 프로시저인 </a:t>
            </a:r>
            <a:r>
              <a:rPr lang="ko-KR" altLang="en-US" dirty="0" err="1" smtClean="0"/>
              <a:t>코루틴이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49048"/>
            <a:ext cx="6172200" cy="3695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95536" y="4653136"/>
            <a:ext cx="2088232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3951" y="4607259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코루틴을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대기 상태로 만듦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5536" y="5128800"/>
            <a:ext cx="2304256" cy="2395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5070359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send()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통해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코루틴에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보냄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95535" y="5616998"/>
            <a:ext cx="4352633" cy="7277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0734" y="5714092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코루틴도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제너레이터의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끝에 도달하면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StopIteration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 반환함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52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데커레이터</a:t>
            </a:r>
            <a:r>
              <a:rPr lang="en-US" altLang="ko-KR" smtClean="0"/>
              <a:t>(Decorator)</a:t>
            </a:r>
            <a:endParaRPr lang="en-US" altLang="ko-KR" dirty="0" smtClean="0"/>
          </a:p>
          <a:p>
            <a:pPr lvl="1" latinLnBrk="0"/>
            <a:r>
              <a:rPr lang="ko-KR" altLang="en-US" smtClean="0"/>
              <a:t>데커레이터는 다른 함수를 인수로 받는 콜러블</a:t>
            </a:r>
            <a:r>
              <a:rPr lang="en-US" altLang="ko-KR" smtClean="0"/>
              <a:t>(</a:t>
            </a:r>
            <a:r>
              <a:rPr lang="ko-KR" altLang="en-US" smtClean="0"/>
              <a:t>데커레이트된 함수</a:t>
            </a:r>
            <a:r>
              <a:rPr lang="en-US" altLang="ko-KR" smtClean="0"/>
              <a:t>)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lvl="2" latinLnBrk="0"/>
            <a:r>
              <a:rPr lang="ko-KR" altLang="en-US" smtClean="0"/>
              <a:t>콜러블</a:t>
            </a:r>
            <a:r>
              <a:rPr lang="en-US" altLang="ko-KR" smtClean="0"/>
              <a:t>: </a:t>
            </a:r>
            <a:r>
              <a:rPr lang="ko-KR" altLang="en-US" smtClean="0"/>
              <a:t>호출할 수 있는 객체 </a:t>
            </a:r>
            <a:r>
              <a:rPr lang="en-US" altLang="ko-KR" smtClean="0"/>
              <a:t>( </a:t>
            </a:r>
            <a:r>
              <a:rPr lang="ko-KR" altLang="en-US" smtClean="0"/>
              <a:t>사용자 정의 함수</a:t>
            </a:r>
            <a:r>
              <a:rPr lang="en-US" altLang="ko-KR" smtClean="0"/>
              <a:t>, </a:t>
            </a:r>
            <a:r>
              <a:rPr lang="ko-KR" altLang="en-US" smtClean="0"/>
              <a:t>내장 함수</a:t>
            </a:r>
            <a:r>
              <a:rPr lang="en-US" altLang="ko-KR" smtClean="0"/>
              <a:t>, </a:t>
            </a:r>
            <a:r>
              <a:rPr lang="ko-KR" altLang="en-US" smtClean="0"/>
              <a:t>내장 메서드</a:t>
            </a:r>
            <a:r>
              <a:rPr lang="en-US" altLang="ko-KR" smtClean="0"/>
              <a:t>, </a:t>
            </a:r>
            <a:r>
              <a:rPr lang="ko-KR" altLang="en-US" smtClean="0"/>
              <a:t>메서드</a:t>
            </a:r>
            <a:r>
              <a:rPr lang="en-US" altLang="ko-KR" smtClean="0"/>
              <a:t>, </a:t>
            </a:r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클래스 객체</a:t>
            </a:r>
            <a:r>
              <a:rPr lang="en-US" altLang="ko-KR" smtClean="0"/>
              <a:t>, </a:t>
            </a:r>
            <a:r>
              <a:rPr lang="ko-KR" altLang="en-US" smtClean="0"/>
              <a:t>제너레이터 함수 </a:t>
            </a:r>
            <a:r>
              <a:rPr lang="en-US" altLang="ko-KR" smtClean="0"/>
              <a:t>)</a:t>
            </a:r>
            <a:endParaRPr lang="en-US" altLang="ko-KR"/>
          </a:p>
          <a:p>
            <a:pPr lvl="1" latinLnBrk="0"/>
            <a:r>
              <a:rPr lang="ko-KR" altLang="en-US" smtClean="0"/>
              <a:t>데커레이터는 데커레이트된 함수에 어떤 처리를 수행하고</a:t>
            </a:r>
            <a:r>
              <a:rPr lang="en-US" altLang="ko-KR" smtClean="0"/>
              <a:t>, </a:t>
            </a:r>
            <a:r>
              <a:rPr lang="ko-KR" altLang="en-US" smtClean="0"/>
              <a:t>함수를 반환하거나 함수를 다른 함수나 콜러블 객체로 대체한다</a:t>
            </a:r>
            <a:r>
              <a:rPr lang="en-US" altLang="ko-KR" smtClean="0"/>
              <a:t>.</a:t>
            </a:r>
          </a:p>
          <a:p>
            <a:pPr lvl="1" latinLnBrk="0"/>
            <a:endParaRPr lang="en-US" altLang="ko-KR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4" y="2888319"/>
            <a:ext cx="5581650" cy="31813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21353" y="2826704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deco()</a:t>
            </a:r>
            <a:r>
              <a:rPr lang="ko-KR" altLang="en-US" smtClean="0">
                <a:solidFill>
                  <a:srgbClr val="FF0000"/>
                </a:solidFill>
              </a:rPr>
              <a:t>가 </a:t>
            </a:r>
            <a:r>
              <a:rPr lang="en-US" altLang="ko-KR" smtClean="0">
                <a:solidFill>
                  <a:srgbClr val="FF0000"/>
                </a:solidFill>
              </a:rPr>
              <a:t>inner() </a:t>
            </a:r>
            <a:r>
              <a:rPr lang="ko-KR" altLang="en-US" smtClean="0">
                <a:solidFill>
                  <a:srgbClr val="FF0000"/>
                </a:solidFill>
              </a:rPr>
              <a:t>함수 객체를 반환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1265" y="4288774"/>
            <a:ext cx="325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target()</a:t>
            </a:r>
            <a:r>
              <a:rPr lang="ko-KR" altLang="en-US" smtClean="0">
                <a:solidFill>
                  <a:srgbClr val="FF0000"/>
                </a:solidFill>
              </a:rPr>
              <a:t>을 </a:t>
            </a:r>
            <a:r>
              <a:rPr lang="en-US" altLang="ko-KR" smtClean="0">
                <a:solidFill>
                  <a:srgbClr val="FF0000"/>
                </a:solidFill>
              </a:rPr>
              <a:t>deco</a:t>
            </a:r>
            <a:r>
              <a:rPr lang="ko-KR" altLang="en-US" smtClean="0">
                <a:solidFill>
                  <a:srgbClr val="FF0000"/>
                </a:solidFill>
              </a:rPr>
              <a:t>로 데커레이트함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5032543"/>
            <a:ext cx="593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데커레이트된 </a:t>
            </a:r>
            <a:r>
              <a:rPr lang="en-US" altLang="ko-KR" smtClean="0">
                <a:solidFill>
                  <a:srgbClr val="FF0000"/>
                </a:solidFill>
              </a:rPr>
              <a:t>target()</a:t>
            </a:r>
            <a:r>
              <a:rPr lang="ko-KR" altLang="en-US" smtClean="0">
                <a:solidFill>
                  <a:srgbClr val="FF0000"/>
                </a:solidFill>
              </a:rPr>
              <a:t>을 호출하면 실제로는 </a:t>
            </a:r>
            <a:r>
              <a:rPr lang="en-US" altLang="ko-KR" smtClean="0">
                <a:solidFill>
                  <a:srgbClr val="FF0000"/>
                </a:solidFill>
              </a:rPr>
              <a:t>inner()</a:t>
            </a:r>
            <a:r>
              <a:rPr lang="ko-KR" altLang="en-US" smtClean="0">
                <a:solidFill>
                  <a:srgbClr val="FF0000"/>
                </a:solidFill>
              </a:rPr>
              <a:t>를 실행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80" y="6069669"/>
            <a:ext cx="595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조사해보면 </a:t>
            </a:r>
            <a:r>
              <a:rPr lang="en-US" altLang="ko-KR" smtClean="0">
                <a:solidFill>
                  <a:srgbClr val="FF0000"/>
                </a:solidFill>
              </a:rPr>
              <a:t>target</a:t>
            </a:r>
            <a:r>
              <a:rPr lang="ko-KR" altLang="en-US" smtClean="0">
                <a:solidFill>
                  <a:srgbClr val="FF0000"/>
                </a:solidFill>
              </a:rPr>
              <a:t>이 </a:t>
            </a:r>
            <a:r>
              <a:rPr lang="en-US" altLang="ko-KR" smtClean="0">
                <a:solidFill>
                  <a:srgbClr val="FF0000"/>
                </a:solidFill>
              </a:rPr>
              <a:t>inner()</a:t>
            </a:r>
            <a:r>
              <a:rPr lang="ko-KR" altLang="en-US" smtClean="0">
                <a:solidFill>
                  <a:srgbClr val="FF0000"/>
                </a:solidFill>
              </a:rPr>
              <a:t>를 가리키고 있음을 알 수 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android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기본적으로 압축된 </a:t>
            </a:r>
            <a:r>
              <a:rPr lang="en-US" altLang="ko-KR" dirty="0"/>
              <a:t>archive</a:t>
            </a:r>
            <a:r>
              <a:rPr lang="ko-KR" altLang="en-US" dirty="0"/>
              <a:t>이며 </a:t>
            </a:r>
            <a:r>
              <a:rPr lang="en-US" altLang="ko-KR" dirty="0"/>
              <a:t>.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err="1"/>
              <a:t>확장자를</a:t>
            </a:r>
            <a:r>
              <a:rPr lang="ko-KR" altLang="en-US" dirty="0"/>
              <a:t> 가진다</a:t>
            </a:r>
            <a:r>
              <a:rPr lang="en-US" altLang="ko-KR" dirty="0"/>
              <a:t>.</a:t>
            </a:r>
          </a:p>
          <a:p>
            <a:pPr lvl="1" latinLnBrk="0"/>
            <a:r>
              <a:rPr lang="en-US" altLang="ko-KR" dirty="0"/>
              <a:t>AndroidManifest.xml : entry-points, permissions, actions</a:t>
            </a:r>
          </a:p>
          <a:p>
            <a:pPr lvl="1" latinLnBrk="0"/>
            <a:r>
              <a:rPr lang="en-US" altLang="ko-KR" dirty="0" err="1"/>
              <a:t>classes.dex</a:t>
            </a:r>
            <a:r>
              <a:rPr lang="en-US" altLang="ko-KR" dirty="0"/>
              <a:t> : </a:t>
            </a:r>
            <a:r>
              <a:rPr lang="en-US" altLang="ko-KR" dirty="0" err="1"/>
              <a:t>Dalvik</a:t>
            </a:r>
            <a:r>
              <a:rPr lang="en-US" altLang="ko-KR" dirty="0"/>
              <a:t> byte code</a:t>
            </a:r>
          </a:p>
          <a:p>
            <a:pPr lvl="1" latinLnBrk="0"/>
            <a:r>
              <a:rPr lang="en-US" altLang="ko-KR" dirty="0"/>
              <a:t>a</a:t>
            </a:r>
            <a:r>
              <a:rPr lang="en-US" altLang="ko-KR" dirty="0" smtClean="0"/>
              <a:t>ssets </a:t>
            </a:r>
            <a:r>
              <a:rPr lang="en-US" altLang="ko-KR" dirty="0"/>
              <a:t>: external resources (audio files, images)</a:t>
            </a:r>
          </a:p>
          <a:p>
            <a:pPr lvl="1" latinLnBrk="0"/>
            <a:r>
              <a:rPr lang="en-US" altLang="ko-KR" dirty="0" smtClean="0"/>
              <a:t>res </a:t>
            </a:r>
            <a:r>
              <a:rPr lang="en-US" altLang="ko-KR" dirty="0"/>
              <a:t>: .xml files (visual structure of the user interface)</a:t>
            </a:r>
          </a:p>
          <a:p>
            <a:pPr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9" y="3576000"/>
            <a:ext cx="2021794" cy="2149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45" y="3138352"/>
            <a:ext cx="2178077" cy="1512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45" y="4769732"/>
            <a:ext cx="1298257" cy="14439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98" y="4802974"/>
            <a:ext cx="2847361" cy="141073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 bwMode="auto">
          <a:xfrm flipV="1">
            <a:off x="1540405" y="3305896"/>
            <a:ext cx="2100876" cy="4566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1324381" y="4650520"/>
            <a:ext cx="2316900" cy="2638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4440548" y="4941548"/>
            <a:ext cx="1158450" cy="69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33FF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/>
          <p:cNvSpPr/>
          <p:nvPr/>
        </p:nvSpPr>
        <p:spPr bwMode="auto">
          <a:xfrm>
            <a:off x="755576" y="3609388"/>
            <a:ext cx="720080" cy="285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55576" y="4782442"/>
            <a:ext cx="1872208" cy="285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4225" y="548680"/>
            <a:ext cx="7155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 smtClean="0"/>
              <a:t>논문</a:t>
            </a:r>
            <a:r>
              <a:rPr lang="en-US" altLang="ko-KR" sz="1400" smtClean="0"/>
              <a:t>): Stealth </a:t>
            </a:r>
            <a:r>
              <a:rPr lang="en-US" altLang="ko-KR" sz="1400"/>
              <a:t>attacks An extended insight into the obfuscation effects on Android malware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735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android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atinLnBrk="0"/>
            <a:r>
              <a:rPr lang="en-US" altLang="ko-KR" dirty="0" err="1"/>
              <a:t>Dex</a:t>
            </a:r>
            <a:r>
              <a:rPr lang="en-US" altLang="ko-KR" dirty="0"/>
              <a:t> file structure</a:t>
            </a:r>
          </a:p>
          <a:p>
            <a:pPr lvl="1" latinLnBrk="0"/>
            <a:r>
              <a:rPr lang="en-US" altLang="ko-KR" sz="1600" dirty="0" smtClean="0"/>
              <a:t>Header</a:t>
            </a:r>
          </a:p>
          <a:p>
            <a:pPr lvl="2" latinLnBrk="0"/>
            <a:r>
              <a:rPr lang="ko-KR" altLang="en-US" sz="1400" dirty="0" smtClean="0"/>
              <a:t>매직 넘버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체크섬</a:t>
            </a:r>
            <a:r>
              <a:rPr lang="ko-KR" altLang="en-US" sz="1400" dirty="0" smtClean="0"/>
              <a:t> 넘버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dex</a:t>
            </a:r>
            <a:r>
              <a:rPr lang="en-US" altLang="ko-KR" sz="1400" dirty="0"/>
              <a:t> file</a:t>
            </a:r>
            <a:r>
              <a:rPr lang="ko-KR" altLang="en-US" sz="1400" dirty="0"/>
              <a:t>에 대한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20bytes</a:t>
            </a:r>
            <a:r>
              <a:rPr lang="ko-KR" altLang="en-US" sz="1400" dirty="0"/>
              <a:t>의 </a:t>
            </a:r>
            <a:r>
              <a:rPr lang="en-US" altLang="ko-KR" sz="1400" dirty="0"/>
              <a:t>SHA-1 </a:t>
            </a:r>
            <a:r>
              <a:rPr lang="en-US" altLang="ko-KR" sz="1400" dirty="0" smtClean="0"/>
              <a:t>hash</a:t>
            </a:r>
          </a:p>
          <a:p>
            <a:pPr lvl="2" latinLnBrk="0"/>
            <a:r>
              <a:rPr lang="ko-KR" altLang="en-US" sz="1400" dirty="0" smtClean="0"/>
              <a:t>헤더와 파일의 크기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엔디안</a:t>
            </a:r>
            <a:r>
              <a:rPr lang="ko-KR" altLang="en-US" sz="1400" dirty="0" smtClean="0"/>
              <a:t> 태그</a:t>
            </a:r>
            <a:r>
              <a:rPr lang="en-US" altLang="ko-KR" sz="1400" dirty="0" smtClean="0"/>
              <a:t>, Data </a:t>
            </a:r>
            <a:r>
              <a:rPr lang="ko-KR" altLang="en-US" sz="1400" dirty="0" smtClean="0"/>
              <a:t>영역에 대한 특정한 주소</a:t>
            </a:r>
            <a:endParaRPr lang="en-US" altLang="ko-KR" sz="1400" dirty="0"/>
          </a:p>
          <a:p>
            <a:pPr lvl="2" latinLnBrk="0"/>
            <a:r>
              <a:rPr lang="ko-KR" altLang="en-US" sz="1400" dirty="0" smtClean="0"/>
              <a:t>다른 </a:t>
            </a:r>
            <a:r>
              <a:rPr lang="en-US" altLang="ko-KR" sz="1400" dirty="0" smtClean="0"/>
              <a:t>IDs </a:t>
            </a:r>
            <a:r>
              <a:rPr lang="ko-KR" altLang="en-US" sz="1400" dirty="0" smtClean="0"/>
              <a:t>영역의 크기와 위치</a:t>
            </a:r>
            <a:endParaRPr lang="en-US" altLang="ko-KR" sz="1400" dirty="0" smtClean="0"/>
          </a:p>
          <a:p>
            <a:pPr lvl="1" latinLnBrk="0"/>
            <a:r>
              <a:rPr lang="en-US" altLang="ko-KR" sz="1600" dirty="0" smtClean="0"/>
              <a:t>String IDs</a:t>
            </a:r>
          </a:p>
          <a:p>
            <a:pPr lvl="2" latinLnBrk="0"/>
            <a:r>
              <a:rPr lang="ko-KR" altLang="en-US" sz="1400" dirty="0" smtClean="0"/>
              <a:t>관련된 문자열이 저장되는 </a:t>
            </a:r>
            <a:r>
              <a:rPr lang="en-US" altLang="ko-KR" sz="1400" dirty="0" smtClean="0"/>
              <a:t>data section</a:t>
            </a:r>
            <a:r>
              <a:rPr lang="ko-KR" altLang="en-US" sz="1400" dirty="0" smtClean="0"/>
              <a:t>를 가리키는 주소</a:t>
            </a:r>
            <a:endParaRPr lang="en-US" altLang="ko-KR" sz="1400" dirty="0" smtClean="0"/>
          </a:p>
          <a:p>
            <a:pPr lvl="1" latinLnBrk="0"/>
            <a:r>
              <a:rPr lang="en-US" altLang="ko-KR" sz="1600" dirty="0" smtClean="0"/>
              <a:t>Type IDs </a:t>
            </a:r>
          </a:p>
          <a:p>
            <a:pPr lvl="2" latinLnBrk="0"/>
            <a:r>
              <a:rPr lang="ko-KR" altLang="en-US" sz="1400" dirty="0" smtClean="0"/>
              <a:t>일치하는 </a:t>
            </a:r>
            <a:r>
              <a:rPr lang="en-US" altLang="ko-KR" sz="1400" dirty="0" smtClean="0"/>
              <a:t>string type</a:t>
            </a:r>
            <a:r>
              <a:rPr lang="ko-KR" altLang="en-US" sz="1400" dirty="0" smtClean="0"/>
              <a:t>에 대한 참조를 포함하는 </a:t>
            </a:r>
            <a:r>
              <a:rPr lang="en-US" altLang="ko-KR" sz="1400" dirty="0" smtClean="0"/>
              <a:t>String IDs </a:t>
            </a:r>
            <a:r>
              <a:rPr lang="ko-KR" altLang="en-US" sz="1400" dirty="0" smtClean="0"/>
              <a:t>관련 주소</a:t>
            </a:r>
            <a:endParaRPr lang="en-US" altLang="ko-KR" sz="1400" dirty="0" smtClean="0"/>
          </a:p>
          <a:p>
            <a:pPr lvl="1" latinLnBrk="0"/>
            <a:r>
              <a:rPr lang="en-US" altLang="ko-KR" sz="1600" dirty="0" smtClean="0"/>
              <a:t>Proto IDs </a:t>
            </a:r>
          </a:p>
          <a:p>
            <a:pPr lvl="2" latinLnBrk="0"/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리턴타입과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어떻게 찾을 수 있는지에 대한 주소</a:t>
            </a:r>
            <a:endParaRPr lang="en-US" altLang="ko-KR" sz="1400" dirty="0" smtClean="0"/>
          </a:p>
          <a:p>
            <a:pPr lvl="1" latinLnBrk="0"/>
            <a:r>
              <a:rPr lang="en-US" altLang="ko-KR" sz="1600" dirty="0" smtClean="0"/>
              <a:t>Field IDs</a:t>
            </a:r>
          </a:p>
          <a:p>
            <a:pPr lvl="2" latinLnBrk="0"/>
            <a:r>
              <a:rPr lang="ko-KR" altLang="en-US" sz="1400" dirty="0" smtClean="0"/>
              <a:t>클래스 필드에 대한 정보를 찾아오기 위한 참조</a:t>
            </a:r>
            <a:endParaRPr lang="en-US" altLang="ko-KR" sz="1400" dirty="0" smtClean="0"/>
          </a:p>
          <a:p>
            <a:pPr lvl="1" latinLnBrk="0"/>
            <a:r>
              <a:rPr lang="en-US" altLang="ko-KR" sz="1600" dirty="0" smtClean="0"/>
              <a:t>Method IDs</a:t>
            </a:r>
          </a:p>
          <a:p>
            <a:pPr lvl="2" latinLnBrk="0"/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대한 정보를 찾아오기 위한 참조</a:t>
            </a:r>
            <a:endParaRPr lang="en-US" altLang="ko-KR" sz="1400" dirty="0" smtClean="0"/>
          </a:p>
          <a:p>
            <a:pPr lvl="1" latinLnBrk="0"/>
            <a:r>
              <a:rPr lang="en-US" altLang="ko-KR" sz="1600" dirty="0" smtClean="0"/>
              <a:t>Classes </a:t>
            </a:r>
            <a:r>
              <a:rPr lang="en-US" altLang="ko-KR" sz="1600" dirty="0" err="1" smtClean="0"/>
              <a:t>Defs</a:t>
            </a:r>
            <a:endParaRPr lang="en-US" altLang="ko-KR" sz="1600" dirty="0" smtClean="0"/>
          </a:p>
          <a:p>
            <a:pPr lvl="2" latinLnBrk="0"/>
            <a:r>
              <a:rPr lang="ko-KR" altLang="en-US" sz="1400" dirty="0" smtClean="0"/>
              <a:t>모든 클래스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정의</a:t>
            </a:r>
            <a:endParaRPr lang="en-US" altLang="ko-KR" sz="1400" dirty="0" smtClean="0"/>
          </a:p>
          <a:p>
            <a:pPr lvl="1" latinLnBrk="0"/>
            <a:r>
              <a:rPr lang="en-US" altLang="ko-KR" sz="1600" dirty="0" smtClean="0"/>
              <a:t>Data (class data item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code item</a:t>
            </a:r>
            <a:r>
              <a:rPr lang="ko-KR" altLang="en-US" sz="1600" dirty="0" smtClean="0"/>
              <a:t>으로 구성됨</a:t>
            </a:r>
            <a:r>
              <a:rPr lang="en-US" altLang="ko-KR" sz="1600" dirty="0" smtClean="0"/>
              <a:t>)</a:t>
            </a:r>
          </a:p>
          <a:p>
            <a:pPr lvl="2" latinLnBrk="0"/>
            <a:r>
              <a:rPr lang="en-US" altLang="ko-KR" sz="1400" dirty="0" smtClean="0"/>
              <a:t>class data item : size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offset</a:t>
            </a:r>
            <a:r>
              <a:rPr lang="ko-KR" altLang="en-US" sz="1400" dirty="0" smtClean="0"/>
              <a:t>에 관련된 모든 정보</a:t>
            </a:r>
            <a:endParaRPr lang="en-US" altLang="ko-KR" sz="1400" dirty="0" smtClean="0"/>
          </a:p>
          <a:p>
            <a:pPr lvl="2" latinLnBrk="0"/>
            <a:r>
              <a:rPr lang="en-US" altLang="ko-KR" sz="1400" dirty="0" smtClean="0"/>
              <a:t>code item : </a:t>
            </a:r>
            <a:r>
              <a:rPr lang="ko-KR" altLang="en-US" sz="1400" dirty="0" smtClean="0"/>
              <a:t>각각의 클래스와 각각의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대한 바이트코드</a:t>
            </a:r>
            <a:endParaRPr lang="en-US" altLang="ko-KR" sz="1400" dirty="0" smtClean="0"/>
          </a:p>
          <a:p>
            <a:pPr lvl="1"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660232" y="1280854"/>
            <a:ext cx="1871117" cy="4968552"/>
            <a:chOff x="6322318" y="2060848"/>
            <a:chExt cx="2160240" cy="3957851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6322318" y="2060848"/>
              <a:ext cx="2160240" cy="3957851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6588224" y="2212284"/>
              <a:ext cx="1656184" cy="28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500" b="1" dirty="0" smtClean="0"/>
                <a:t>header</a:t>
              </a:r>
              <a:endParaRPr kumimoji="0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6588224" y="2593089"/>
              <a:ext cx="1656184" cy="28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500" b="1" dirty="0" err="1" smtClean="0"/>
                <a:t>string_ids</a:t>
              </a:r>
              <a:endParaRPr kumimoji="0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6588224" y="2973894"/>
              <a:ext cx="1656184" cy="28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500" b="1" dirty="0" err="1" smtClean="0"/>
                <a:t>type_ids</a:t>
              </a:r>
              <a:endParaRPr kumimoji="0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6588224" y="3354699"/>
              <a:ext cx="1656184" cy="28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proto_ids</a:t>
              </a:r>
              <a:endParaRPr kumimoji="0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588224" y="3735504"/>
              <a:ext cx="1656184" cy="28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field_ids</a:t>
              </a:r>
              <a:endParaRPr kumimoji="0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588224" y="4116309"/>
              <a:ext cx="1656184" cy="28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method_ids</a:t>
              </a:r>
              <a:endParaRPr kumimoji="0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6588224" y="4497114"/>
              <a:ext cx="1656184" cy="28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class_defs</a:t>
              </a:r>
              <a:endParaRPr kumimoji="0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6588224" y="4877918"/>
              <a:ext cx="1656184" cy="58911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data</a:t>
              </a:r>
              <a:endParaRPr kumimoji="0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588224" y="5567225"/>
              <a:ext cx="1656184" cy="28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500" b="1" dirty="0" err="1" smtClean="0"/>
                <a:t>link_data</a:t>
              </a:r>
              <a:endParaRPr kumimoji="0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 bwMode="auto">
          <a:xfrm>
            <a:off x="6959739" y="4869160"/>
            <a:ext cx="1296144" cy="26787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data item</a:t>
            </a: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967211" y="5247989"/>
            <a:ext cx="1296144" cy="2692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smtClean="0"/>
              <a:t>code item</a:t>
            </a: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225" y="548680"/>
            <a:ext cx="7155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 smtClean="0"/>
              <a:t>논문</a:t>
            </a:r>
            <a:r>
              <a:rPr lang="en-US" altLang="ko-KR" sz="1400" smtClean="0"/>
              <a:t>): Stealth </a:t>
            </a:r>
            <a:r>
              <a:rPr lang="en-US" altLang="ko-KR" sz="1400"/>
              <a:t>attacks An extended insight into the obfuscation effects on Android malware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382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Androguard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err="1" smtClean="0"/>
              <a:t>Androguard</a:t>
            </a:r>
            <a:endParaRPr lang="en-US" altLang="ko-KR" dirty="0" smtClean="0"/>
          </a:p>
          <a:p>
            <a:pPr lvl="1" latinLnBrk="0"/>
            <a:r>
              <a:rPr lang="ko-KR" altLang="en-US" dirty="0" err="1" smtClean="0"/>
              <a:t>안드로이드</a:t>
            </a:r>
            <a:r>
              <a:rPr lang="ko-KR" altLang="en-US" dirty="0" smtClean="0"/>
              <a:t> 파일과 함께 동작하는 완벽한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도구</a:t>
            </a:r>
            <a:r>
              <a:rPr lang="en-US" altLang="ko-KR" dirty="0" smtClean="0"/>
              <a:t>(Full Python Tool)</a:t>
            </a:r>
          </a:p>
          <a:p>
            <a:pPr lvl="1" latinLnBrk="0"/>
            <a:r>
              <a:rPr lang="en-US" altLang="ko-KR" dirty="0" err="1" smtClean="0"/>
              <a:t>Androguard</a:t>
            </a:r>
            <a:r>
              <a:rPr lang="en-US" altLang="ko-KR" dirty="0" smtClean="0"/>
              <a:t> 3.2 </a:t>
            </a:r>
            <a:r>
              <a:rPr lang="ko-KR" altLang="en-US" dirty="0" smtClean="0"/>
              <a:t>버전을 기준으로 </a:t>
            </a:r>
            <a:r>
              <a:rPr lang="en-US" altLang="ko-KR" dirty="0" err="1" smtClean="0"/>
              <a:t>Apk</a:t>
            </a:r>
            <a:r>
              <a:rPr lang="ko-KR" altLang="en-US" dirty="0" smtClean="0"/>
              <a:t>를 입력으로 받아 </a:t>
            </a:r>
            <a:r>
              <a:rPr lang="en-US" altLang="ko-KR" dirty="0" err="1" smtClean="0"/>
              <a:t>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있는 </a:t>
            </a:r>
            <a:r>
              <a:rPr lang="en-US" altLang="ko-KR" dirty="0" err="1" smtClean="0"/>
              <a:t>code_item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파싱하는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(code_item.py)</a:t>
            </a:r>
            <a:r>
              <a:rPr lang="ko-KR" altLang="en-US" dirty="0" smtClean="0"/>
              <a:t>를 작성하여 테스트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명령어</a:t>
            </a:r>
            <a:endParaRPr lang="en-US" altLang="ko-KR" dirty="0"/>
          </a:p>
          <a:p>
            <a:pPr marL="457200" lvl="1" indent="0" latinLnBrk="0">
              <a:buNone/>
            </a:pPr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 smtClean="0"/>
              <a:t>구현 코드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5476875" cy="342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6849"/>
            <a:ext cx="7560840" cy="283015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1835696" y="4972563"/>
            <a:ext cx="3528392" cy="2395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2087" y="4938449"/>
            <a:ext cx="3372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대상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Apk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파일의 경로를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파라미터로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넘김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Androguard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err="1" smtClean="0"/>
              <a:t>Androguard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document</a:t>
            </a:r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25725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5496" y="1715323"/>
            <a:ext cx="6120680" cy="2735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8" y="4724010"/>
            <a:ext cx="4219575" cy="10477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986048" y="4724010"/>
            <a:ext cx="2290552" cy="2891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Androguard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err="1" smtClean="0"/>
              <a:t>Androguard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실행 결과</a:t>
            </a:r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" y="1700808"/>
            <a:ext cx="9049072" cy="47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Regular Expression (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)</a:t>
            </a:r>
          </a:p>
          <a:p>
            <a:pPr lvl="1" latinLnBrk="0"/>
            <a:r>
              <a:rPr lang="ko-KR" altLang="en-US" dirty="0" smtClean="0"/>
              <a:t>텍스트</a:t>
            </a:r>
            <a:r>
              <a:rPr lang="ko-KR" altLang="en-US" dirty="0"/>
              <a:t>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문자열의 검색과 치환을 위해 사용</a:t>
            </a:r>
            <a:endParaRPr lang="en-US" altLang="ko-KR" dirty="0"/>
          </a:p>
          <a:p>
            <a:pPr lvl="1" latinLnBrk="0"/>
            <a:r>
              <a:rPr lang="en-US" altLang="ko-KR" dirty="0"/>
              <a:t>L</a:t>
            </a:r>
            <a:r>
              <a:rPr lang="en-US" altLang="ko-KR" dirty="0" smtClean="0"/>
              <a:t>anguage</a:t>
            </a:r>
            <a:r>
              <a:rPr lang="ko-KR" altLang="en-US" dirty="0" smtClean="0"/>
              <a:t>에 국한하지 않고 사용 가능</a:t>
            </a:r>
            <a:endParaRPr lang="en-US" altLang="ko-KR" dirty="0" smtClean="0"/>
          </a:p>
          <a:p>
            <a:pPr lvl="1" latinLnBrk="0"/>
            <a:r>
              <a:rPr lang="ko-KR" altLang="en-US" dirty="0" err="1" smtClean="0"/>
              <a:t>디컴파일한</a:t>
            </a:r>
            <a:r>
              <a:rPr lang="ko-KR" altLang="en-US" dirty="0" smtClean="0"/>
              <a:t> 코드에서 </a:t>
            </a:r>
            <a:r>
              <a:rPr lang="en-US" altLang="ko-KR" dirty="0" smtClean="0"/>
              <a:t>Constant String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개수를 카운트하는 코드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 smtClean="0"/>
              <a:t>위 코드에서 사용된 정규 </a:t>
            </a:r>
            <a:r>
              <a:rPr lang="ko-KR" altLang="en-US" dirty="0" err="1" smtClean="0"/>
              <a:t>표현식</a:t>
            </a:r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09" y="2416299"/>
            <a:ext cx="6600825" cy="122872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13573"/>
              </p:ext>
            </p:extLst>
          </p:nvPr>
        </p:nvGraphicFramePr>
        <p:xfrm>
          <a:off x="977532" y="4077072"/>
          <a:ext cx="660630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100"/>
                <a:gridCol w="5396202"/>
              </a:tblGrid>
              <a:tr h="144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\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메타 문자를 문자 그대로 사용하겠다는 의미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임의의 한 문자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앞 문자가 없을 수도 무한정 많을 수도 있음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앞 문자가 없거나 하나 있음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탐욕적 탐색을 막음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3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귀도 반 </a:t>
            </a:r>
            <a:r>
              <a:rPr lang="ko-KR" altLang="en-US" dirty="0" err="1" smtClean="0"/>
              <a:t>로섬</a:t>
            </a:r>
            <a:r>
              <a:rPr lang="en-US" altLang="ko-KR" dirty="0" smtClean="0"/>
              <a:t>(Guido van </a:t>
            </a:r>
            <a:r>
              <a:rPr lang="en-US" altLang="ko-KR" dirty="0" err="1" smtClean="0"/>
              <a:t>Rossum</a:t>
            </a:r>
            <a:r>
              <a:rPr lang="en-US" altLang="ko-KR" dirty="0" smtClean="0"/>
              <a:t>, 1956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/>
              <a:t> </a:t>
            </a:r>
            <a:r>
              <a:rPr lang="en-US" altLang="ko-KR" dirty="0" smtClean="0"/>
              <a:t>~)</a:t>
            </a:r>
          </a:p>
          <a:p>
            <a:pPr lvl="1" latinLnBrk="0"/>
            <a:r>
              <a:rPr lang="ko-KR" altLang="en-US" dirty="0" smtClean="0"/>
              <a:t>네덜란드 출신의 컴퓨터 프로그래머</a:t>
            </a:r>
            <a:endParaRPr lang="en-US" altLang="ko-KR" dirty="0" smtClean="0"/>
          </a:p>
          <a:p>
            <a:pPr lvl="1" latinLnBrk="0"/>
            <a:r>
              <a:rPr lang="ko-KR" altLang="en-US" dirty="0" err="1" smtClean="0"/>
              <a:t>파이썬의</a:t>
            </a:r>
            <a:r>
              <a:rPr lang="ko-KR" altLang="en-US" dirty="0" smtClean="0"/>
              <a:t> 자비로운 종신 독재자</a:t>
            </a:r>
            <a:r>
              <a:rPr lang="en-US" altLang="ko-KR" dirty="0" smtClean="0"/>
              <a:t>(</a:t>
            </a:r>
            <a:r>
              <a:rPr lang="en-US" altLang="ko-KR" dirty="0"/>
              <a:t>BDFL, Benevolent Dictator for Life)</a:t>
            </a:r>
            <a:endParaRPr lang="en-US" altLang="ko-KR" dirty="0" smtClean="0"/>
          </a:p>
          <a:p>
            <a:pPr lvl="1" latinLnBrk="0"/>
            <a:endParaRPr lang="en-US" altLang="ko-KR" i="1" dirty="0"/>
          </a:p>
          <a:p>
            <a:pPr latinLnBrk="0"/>
            <a:r>
              <a:rPr lang="en-US" altLang="ko-KR" dirty="0" smtClean="0"/>
              <a:t>Python</a:t>
            </a:r>
            <a:endParaRPr lang="en-US" altLang="ko-KR" dirty="0"/>
          </a:p>
          <a:p>
            <a:pPr lvl="1" latinLnBrk="0"/>
            <a:r>
              <a:rPr lang="ko-KR" altLang="en-US" dirty="0" smtClean="0"/>
              <a:t>귀도 반 </a:t>
            </a:r>
            <a:r>
              <a:rPr lang="ko-KR" altLang="en-US" dirty="0" err="1" smtClean="0"/>
              <a:t>로섬이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1989</a:t>
            </a:r>
            <a:r>
              <a:rPr lang="ko-KR" altLang="en-US" dirty="0" smtClean="0"/>
              <a:t>년 크리스마스 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연구실이 닫혀있어서 심심한 김에 만든 프로그래밍 언어</a:t>
            </a:r>
            <a:endParaRPr lang="en-US" altLang="ko-KR" dirty="0" smtClean="0"/>
          </a:p>
          <a:p>
            <a:pPr marL="0" indent="0" latinLnBrk="0">
              <a:buNone/>
            </a:pPr>
            <a:endParaRPr lang="en-US" altLang="ko-KR" dirty="0"/>
          </a:p>
          <a:p>
            <a:pPr latinLnBrk="0"/>
            <a:r>
              <a:rPr lang="en-US" altLang="ko-KR" dirty="0" smtClean="0"/>
              <a:t>"</a:t>
            </a:r>
            <a:r>
              <a:rPr lang="en-US" altLang="ko-KR" dirty="0"/>
              <a:t>Life is too short, You </a:t>
            </a:r>
            <a:r>
              <a:rPr lang="en-US" altLang="ko-KR" dirty="0" smtClean="0"/>
              <a:t>need python."</a:t>
            </a:r>
            <a:endParaRPr lang="en-US" altLang="ko-KR" i="1" dirty="0" smtClean="0"/>
          </a:p>
          <a:p>
            <a:pPr lvl="1" latinLnBrk="0"/>
            <a:r>
              <a:rPr lang="en-US" altLang="ko-KR" dirty="0" smtClean="0"/>
              <a:t>And the master's course is too short, You need python.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23" y="4509120"/>
            <a:ext cx="277778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Regular Expression (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)</a:t>
            </a:r>
          </a:p>
          <a:p>
            <a:pPr lvl="1" latinLnBrk="0"/>
            <a:r>
              <a:rPr lang="ko-KR" altLang="en-US" dirty="0" smtClean="0"/>
              <a:t>앞에 본 </a:t>
            </a:r>
            <a:r>
              <a:rPr lang="ko-KR" altLang="en-US" dirty="0" err="1" smtClean="0"/>
              <a:t>정규표현식에서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?</a:t>
            </a:r>
            <a:r>
              <a:rPr lang="ko-KR" altLang="en-US" dirty="0" smtClean="0"/>
              <a:t>가 없으면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라인에 두 개 이상의 문자열이 있을 경우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ko-KR" altLang="en-US" dirty="0" err="1" smtClean="0"/>
              <a:t>파싱을</a:t>
            </a:r>
            <a:r>
              <a:rPr lang="ko-KR" altLang="en-US" dirty="0" smtClean="0"/>
              <a:t> 잘못 수행함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ex) </a:t>
            </a:r>
            <a:r>
              <a:rPr lang="en-US" altLang="ko-KR" dirty="0" err="1" smtClean="0"/>
              <a:t>DecryptionMethod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3333FF"/>
                </a:solidFill>
              </a:rPr>
              <a:t>"</a:t>
            </a:r>
            <a:r>
              <a:rPr lang="en-US" altLang="ko-KR" dirty="0" smtClean="0">
                <a:solidFill>
                  <a:schemeClr val="tx1"/>
                </a:solidFill>
              </a:rPr>
              <a:t>Constant", "String</a:t>
            </a:r>
            <a:r>
              <a:rPr lang="en-US" altLang="ko-KR" b="1" dirty="0" smtClean="0">
                <a:solidFill>
                  <a:srgbClr val="3333FF"/>
                </a:solidFill>
              </a:rPr>
              <a:t>"</a:t>
            </a:r>
            <a:r>
              <a:rPr lang="en-US" altLang="ko-KR" dirty="0" smtClean="0"/>
              <a:t>) </a:t>
            </a:r>
            <a:r>
              <a:rPr lang="ko-KR" altLang="en-US" dirty="0" smtClean="0"/>
              <a:t>라는 라인이 있을 때</a:t>
            </a:r>
            <a:r>
              <a:rPr lang="en-US" altLang="ko-KR" dirty="0" smtClean="0"/>
              <a:t>,</a:t>
            </a:r>
          </a:p>
          <a:p>
            <a:pPr marL="457200" lvl="1" indent="0" latinLnBrk="0">
              <a:buNone/>
            </a:pPr>
            <a:r>
              <a:rPr lang="en-US" altLang="ko-KR" b="1" dirty="0" smtClean="0">
                <a:solidFill>
                  <a:srgbClr val="3333FF"/>
                </a:solidFill>
              </a:rPr>
              <a:t>"</a:t>
            </a:r>
            <a:r>
              <a:rPr lang="en-US" altLang="ko-KR" dirty="0" err="1" smtClean="0"/>
              <a:t>Constanant</a:t>
            </a:r>
            <a:r>
              <a:rPr lang="en-US" altLang="ko-KR" dirty="0" smtClean="0"/>
              <a:t>", "String</a:t>
            </a:r>
            <a:r>
              <a:rPr lang="en-US" altLang="ko-KR" b="1" dirty="0" smtClean="0">
                <a:solidFill>
                  <a:srgbClr val="3333FF"/>
                </a:solidFill>
              </a:rPr>
              <a:t>"</a:t>
            </a:r>
            <a:r>
              <a:rPr lang="ko-KR" altLang="en-US" dirty="0" smtClean="0"/>
              <a:t>이라고 </a:t>
            </a:r>
            <a:r>
              <a:rPr lang="ko-KR" altLang="en-US" dirty="0" err="1" smtClean="0"/>
              <a:t>파싱하게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 smtClean="0"/>
              <a:t>?</a:t>
            </a:r>
            <a:r>
              <a:rPr lang="ko-KR" altLang="en-US" dirty="0" smtClean="0"/>
              <a:t>가 있다면</a:t>
            </a:r>
            <a:r>
              <a:rPr lang="en-US" altLang="ko-KR" dirty="0" smtClean="0"/>
              <a:t>,</a:t>
            </a:r>
          </a:p>
          <a:p>
            <a:pPr marL="457200" lvl="1" indent="0" latinLnBrk="0">
              <a:buNone/>
            </a:pPr>
            <a:r>
              <a:rPr lang="en-US" altLang="ko-KR" b="1" dirty="0" smtClean="0">
                <a:solidFill>
                  <a:srgbClr val="3333FF"/>
                </a:solidFill>
              </a:rPr>
              <a:t>"</a:t>
            </a:r>
            <a:r>
              <a:rPr lang="en-US" altLang="ko-KR" dirty="0" smtClean="0"/>
              <a:t>Constant</a:t>
            </a:r>
            <a:r>
              <a:rPr lang="en-US" altLang="ko-KR" b="1" dirty="0" smtClean="0">
                <a:solidFill>
                  <a:srgbClr val="3333FF"/>
                </a:solidFill>
              </a:rPr>
              <a:t>"</a:t>
            </a:r>
            <a:r>
              <a:rPr lang="ko-KR" altLang="en-US" dirty="0" smtClean="0"/>
              <a:t>와 </a:t>
            </a:r>
            <a:r>
              <a:rPr lang="en-US" altLang="ko-KR" b="1" dirty="0" smtClean="0">
                <a:solidFill>
                  <a:srgbClr val="3333FF"/>
                </a:solidFill>
              </a:rPr>
              <a:t>"</a:t>
            </a:r>
            <a:r>
              <a:rPr lang="en-US" altLang="ko-KR" dirty="0" smtClean="0"/>
              <a:t>String</a:t>
            </a:r>
            <a:r>
              <a:rPr lang="en-US" altLang="ko-KR" b="1" dirty="0" smtClean="0">
                <a:solidFill>
                  <a:srgbClr val="3333FF"/>
                </a:solidFill>
              </a:rPr>
              <a:t>"</a:t>
            </a:r>
            <a:r>
              <a:rPr lang="ko-KR" altLang="en-US" dirty="0" smtClean="0"/>
              <a:t>을 각각 </a:t>
            </a:r>
            <a:r>
              <a:rPr lang="ko-KR" altLang="en-US" dirty="0" err="1" smtClean="0"/>
              <a:t>파싱함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9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Regular Expression (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)</a:t>
            </a:r>
          </a:p>
          <a:p>
            <a:pPr lvl="1" latinLnBrk="0"/>
            <a:r>
              <a:rPr lang="en-US" altLang="ko-KR" dirty="0" smtClean="0"/>
              <a:t>Java method descriptor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타입이 문자열인 경우를 </a:t>
            </a:r>
            <a:r>
              <a:rPr lang="ko-KR" altLang="en-US" dirty="0" err="1" smtClean="0"/>
              <a:t>파싱하는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en-US" dirty="0" smtClean="0"/>
              <a:t>위 코드 에서 사용된 </a:t>
            </a:r>
            <a:r>
              <a:rPr lang="ko-KR" altLang="en-US" dirty="0" err="1" smtClean="0"/>
              <a:t>정규표현식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772816"/>
            <a:ext cx="7115175" cy="151447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64930"/>
              </p:ext>
            </p:extLst>
          </p:nvPr>
        </p:nvGraphicFramePr>
        <p:xfrm>
          <a:off x="1014412" y="3717032"/>
          <a:ext cx="6606302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100"/>
                <a:gridCol w="5396202"/>
              </a:tblGrid>
              <a:tr h="144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\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메타 문자를 문자 그대로 사용하겠다는 의미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문자의 집합이나 범위를 나타내며 두 문자 사이는 </a:t>
                      </a: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기호로 범위를 나타냄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앞 문자가 없을 수도 무한정 많을 수도 있음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\s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공백 문자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\S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공백 문자가 아닌 나머지 문자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9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Regular Expression (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)</a:t>
            </a:r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대상 </a:t>
            </a:r>
            <a:r>
              <a:rPr lang="en-US" altLang="ko-KR" dirty="0" smtClean="0"/>
              <a:t>Java method descriptor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타입이 문자열일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번째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문자열이 넘어가는지 분석하는 입장에서는 알 수 없기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가능한 경우를 다 </a:t>
            </a:r>
            <a:r>
              <a:rPr lang="ko-KR" altLang="en-US" dirty="0" err="1" smtClean="0"/>
              <a:t>파싱하기</a:t>
            </a:r>
            <a:r>
              <a:rPr lang="ko-KR" altLang="en-US" dirty="0" smtClean="0"/>
              <a:t> 위하여 작성된 </a:t>
            </a:r>
            <a:r>
              <a:rPr lang="ko-KR" altLang="en-US" dirty="0" err="1" smtClean="0"/>
              <a:t>정규표현식임을</a:t>
            </a:r>
            <a:r>
              <a:rPr lang="ko-KR" altLang="en-US" dirty="0" smtClean="0"/>
              <a:t> 알 수 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2776"/>
            <a:ext cx="7784288" cy="30243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339752" y="1412776"/>
            <a:ext cx="1800200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1233" y="1680081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공백 문자가 앞에만 있고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뒤에는 없음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68350" y="4204514"/>
            <a:ext cx="1935697" cy="23259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4681" y="4437112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공백 문자가 앞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뒤로 있음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리스트의 각 요소는 어떤 객체도 될 수 있다</a:t>
            </a:r>
            <a:r>
              <a:rPr lang="en-US" altLang="ko-KR" dirty="0" smtClean="0"/>
              <a:t>.</a:t>
            </a:r>
          </a:p>
          <a:p>
            <a:pPr lvl="1" latinLnBrk="0"/>
            <a:r>
              <a:rPr lang="ko-KR" altLang="en-US" dirty="0" smtClean="0"/>
              <a:t>리스트는 변경 가능</a:t>
            </a:r>
            <a:r>
              <a:rPr lang="en-US" altLang="ko-KR" dirty="0" smtClean="0"/>
              <a:t>(mutable)</a:t>
            </a:r>
            <a:r>
              <a:rPr lang="ko-KR" altLang="en-US" dirty="0" smtClean="0"/>
              <a:t>하기 때문에 항목을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자유롭게 수정하거나 삭제할 수 있다</a:t>
            </a:r>
            <a:r>
              <a:rPr lang="en-US" altLang="ko-KR" dirty="0" smtClean="0"/>
              <a:t>.</a:t>
            </a:r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marL="457200" lvl="1" indent="0" latinLnBrk="0">
              <a:buNone/>
            </a:pPr>
            <a:endParaRPr lang="en-US" altLang="ko-KR" dirty="0"/>
          </a:p>
          <a:p>
            <a:pPr lvl="1"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2459732"/>
            <a:ext cx="7096125" cy="2409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560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</a:p>
          <a:p>
            <a:pPr lvl="1" latinLnBrk="0"/>
            <a:r>
              <a:rPr lang="ko-KR" altLang="en-US" dirty="0" err="1" smtClean="0"/>
              <a:t>튜플의</a:t>
            </a:r>
            <a:r>
              <a:rPr lang="ko-KR" altLang="en-US" dirty="0" smtClean="0"/>
              <a:t> 각 요소는 어떤 객체도 될 수 있다</a:t>
            </a:r>
            <a:r>
              <a:rPr lang="en-US" altLang="ko-KR" dirty="0" smtClean="0"/>
              <a:t>.</a:t>
            </a:r>
          </a:p>
          <a:p>
            <a:pPr lvl="1" latinLnBrk="0"/>
            <a:r>
              <a:rPr lang="ko-KR" altLang="en-US" dirty="0" err="1" smtClean="0"/>
              <a:t>튜플은</a:t>
            </a:r>
            <a:r>
              <a:rPr lang="ko-KR" altLang="en-US" dirty="0" smtClean="0"/>
              <a:t> 불변</a:t>
            </a:r>
            <a:r>
              <a:rPr lang="en-US" altLang="ko-KR" dirty="0" smtClean="0"/>
              <a:t>(immutable)</a:t>
            </a:r>
            <a:r>
              <a:rPr lang="ko-KR" altLang="en-US" dirty="0" smtClean="0"/>
              <a:t>하기 때문에 할당하고 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바꿀 수 없다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2204864"/>
            <a:ext cx="6696744" cy="4176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367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</a:p>
          <a:p>
            <a:pPr lvl="1" latinLnBrk="0"/>
            <a:r>
              <a:rPr lang="ko-KR" altLang="en-US" dirty="0" smtClean="0"/>
              <a:t>항목의 순서를 따지지 않으며</a:t>
            </a:r>
            <a:r>
              <a:rPr lang="en-US" altLang="ko-KR" dirty="0" smtClean="0"/>
              <a:t>, 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같은 오프셋으로 항목을 선택할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에 상응하는 고유한 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를 지정한다</a:t>
            </a:r>
            <a:r>
              <a:rPr lang="en-US" altLang="ko-KR" dirty="0" smtClean="0"/>
              <a:t>.</a:t>
            </a:r>
          </a:p>
          <a:p>
            <a:pPr lvl="1" latinLnBrk="0"/>
            <a:r>
              <a:rPr lang="ko-KR" altLang="en-US" dirty="0" err="1" smtClean="0"/>
              <a:t>딕셔너리는</a:t>
            </a:r>
            <a:r>
              <a:rPr lang="ko-KR" altLang="en-US" dirty="0" smtClean="0"/>
              <a:t> 변경 가능하므로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요소를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47105"/>
            <a:ext cx="6336704" cy="3430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762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셋</a:t>
            </a:r>
            <a:r>
              <a:rPr lang="en-US" altLang="ko-KR" dirty="0" smtClean="0"/>
              <a:t>(set)</a:t>
            </a:r>
          </a:p>
          <a:p>
            <a:pPr lvl="1" latinLnBrk="0"/>
            <a:r>
              <a:rPr lang="ko-KR" altLang="en-US" dirty="0" smtClean="0"/>
              <a:t>셋은 </a:t>
            </a:r>
            <a:r>
              <a:rPr lang="ko-KR" altLang="en-US" dirty="0" smtClean="0"/>
              <a:t>수학에서 </a:t>
            </a:r>
            <a:r>
              <a:rPr lang="ko-KR" altLang="en-US" dirty="0" smtClean="0"/>
              <a:t>집합이다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각 </a:t>
            </a:r>
            <a:r>
              <a:rPr lang="ko-KR" altLang="en-US" dirty="0" smtClean="0"/>
              <a:t>키는 유일해야 한다</a:t>
            </a:r>
            <a:r>
              <a:rPr lang="en-US" altLang="ko-KR" dirty="0" smtClean="0"/>
              <a:t>.</a:t>
            </a:r>
          </a:p>
          <a:p>
            <a:pPr lvl="1" latinLnBrk="0"/>
            <a:r>
              <a:rPr lang="ko-KR" altLang="en-US" dirty="0" smtClean="0"/>
              <a:t>어떤 것이 존재하는지 여부만 판단하기 위해서는 셋을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2420888"/>
            <a:ext cx="4895850" cy="3312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73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print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type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 latinLnBrk="0"/>
            <a:r>
              <a:rPr lang="ko-KR" altLang="en-US" dirty="0" smtClean="0"/>
              <a:t>대상 </a:t>
            </a:r>
            <a:r>
              <a:rPr lang="ko-KR" altLang="en-US" dirty="0"/>
              <a:t>타입을 출력</a:t>
            </a:r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 smtClean="0"/>
              <a:t>"Hello, Python"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객체이다</a:t>
            </a:r>
            <a:r>
              <a:rPr lang="en-US" altLang="ko-KR" dirty="0" smtClean="0"/>
              <a:t>.</a:t>
            </a:r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412776"/>
            <a:ext cx="8115300" cy="1781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1" y="4311600"/>
            <a:ext cx="3332499" cy="523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241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err="1" smtClean="0"/>
              <a:t>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대상의 속성을 출력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en-US" altLang="ko-KR" dirty="0" smtClean="0"/>
              <a:t>__contains__ </a:t>
            </a:r>
            <a:r>
              <a:rPr lang="ko-KR" altLang="en-US" dirty="0" smtClean="0"/>
              <a:t>는 특별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특별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일반적으로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인터프리터가 호출하기 위한 것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" y="1790181"/>
            <a:ext cx="8847016" cy="3019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512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generator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generator </a:t>
            </a:r>
            <a:r>
              <a:rPr lang="ko-KR" altLang="en-US" dirty="0" smtClean="0"/>
              <a:t>함수는 함수 본체를 포함하는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next()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객체에 호출하면 함수 본체에 있는 다음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로 진행하며</a:t>
            </a:r>
            <a:r>
              <a:rPr lang="en-US" altLang="ko-KR" dirty="0" smtClean="0"/>
              <a:t>, next()</a:t>
            </a:r>
            <a:r>
              <a:rPr lang="ko-KR" altLang="en-US" dirty="0" smtClean="0"/>
              <a:t>는 함수 본체가 중단된 곳에서 생성된 값을 평가한다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본체가 반환될 때 이 함수를 포함하고 있는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객체는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프로토콜에 따라 </a:t>
            </a:r>
            <a:r>
              <a:rPr lang="en-US" altLang="ko-KR" dirty="0" err="1" smtClean="0"/>
              <a:t>StopIteration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예외를 발생시킨다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55215"/>
            <a:ext cx="8640960" cy="3279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8015" y="550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(</a:t>
            </a:r>
            <a:r>
              <a:rPr lang="ko-KR" altLang="en-US" sz="1400"/>
              <a:t>책</a:t>
            </a:r>
            <a:r>
              <a:rPr lang="en-US" altLang="ko-KR" sz="1400" smtClean="0"/>
              <a:t>): Fluent Python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812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6706</TotalTime>
  <Words>1129</Words>
  <Application>Microsoft Office PowerPoint</Application>
  <PresentationFormat>화면 슬라이드 쇼(4:3)</PresentationFormat>
  <Paragraphs>258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calibli</vt:lpstr>
      <vt:lpstr>HY헤드라인M</vt:lpstr>
      <vt:lpstr>굴림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Python, Androguard, Regular Expression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The android platform</vt:lpstr>
      <vt:lpstr>The android platform</vt:lpstr>
      <vt:lpstr>Androguard</vt:lpstr>
      <vt:lpstr>Androguard</vt:lpstr>
      <vt:lpstr>Androguard</vt:lpstr>
      <vt:lpstr>Regular Expression</vt:lpstr>
      <vt:lpstr>Regular Expression</vt:lpstr>
      <vt:lpstr>Regular Expression</vt:lpstr>
      <vt:lpstr>Regular Expression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박민재</cp:lastModifiedBy>
  <cp:revision>1773</cp:revision>
  <dcterms:created xsi:type="dcterms:W3CDTF">2013-07-02T11:59:48Z</dcterms:created>
  <dcterms:modified xsi:type="dcterms:W3CDTF">2018-12-27T12:03:08Z</dcterms:modified>
</cp:coreProperties>
</file>