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348" r:id="rId2"/>
    <p:sldId id="344" r:id="rId3"/>
    <p:sldId id="355" r:id="rId4"/>
    <p:sldId id="356" r:id="rId5"/>
    <p:sldId id="357" r:id="rId6"/>
    <p:sldId id="358" r:id="rId7"/>
    <p:sldId id="325" r:id="rId8"/>
    <p:sldId id="321" r:id="rId9"/>
    <p:sldId id="367" r:id="rId10"/>
    <p:sldId id="359" r:id="rId11"/>
    <p:sldId id="368" r:id="rId12"/>
    <p:sldId id="322" r:id="rId13"/>
    <p:sldId id="373" r:id="rId14"/>
    <p:sldId id="369" r:id="rId15"/>
    <p:sldId id="371" r:id="rId16"/>
    <p:sldId id="374" r:id="rId17"/>
    <p:sldId id="370" r:id="rId18"/>
    <p:sldId id="375" r:id="rId19"/>
    <p:sldId id="377" r:id="rId20"/>
    <p:sldId id="360" r:id="rId21"/>
    <p:sldId id="379" r:id="rId22"/>
    <p:sldId id="380" r:id="rId23"/>
    <p:sldId id="381" r:id="rId24"/>
    <p:sldId id="403" r:id="rId25"/>
    <p:sldId id="404" r:id="rId26"/>
    <p:sldId id="362" r:id="rId27"/>
    <p:sldId id="382" r:id="rId28"/>
    <p:sldId id="384" r:id="rId29"/>
    <p:sldId id="385" r:id="rId30"/>
    <p:sldId id="387" r:id="rId31"/>
    <p:sldId id="388" r:id="rId32"/>
    <p:sldId id="389" r:id="rId33"/>
    <p:sldId id="378" r:id="rId34"/>
    <p:sldId id="363" r:id="rId35"/>
    <p:sldId id="364" r:id="rId36"/>
    <p:sldId id="346" r:id="rId37"/>
    <p:sldId id="365" r:id="rId38"/>
    <p:sldId id="396" r:id="rId39"/>
    <p:sldId id="397" r:id="rId40"/>
    <p:sldId id="398" r:id="rId41"/>
    <p:sldId id="399" r:id="rId42"/>
    <p:sldId id="400" r:id="rId43"/>
    <p:sldId id="402" r:id="rId44"/>
    <p:sldId id="401" r:id="rId45"/>
    <p:sldId id="390" r:id="rId46"/>
    <p:sldId id="391" r:id="rId47"/>
    <p:sldId id="392" r:id="rId48"/>
    <p:sldId id="393" r:id="rId49"/>
    <p:sldId id="394" r:id="rId50"/>
    <p:sldId id="395" r:id="rId51"/>
    <p:sldId id="347" r:id="rId52"/>
    <p:sldId id="345" r:id="rId53"/>
    <p:sldId id="343" r:id="rId54"/>
    <p:sldId id="351" r:id="rId55"/>
    <p:sldId id="352" r:id="rId56"/>
    <p:sldId id="353" r:id="rId57"/>
    <p:sldId id="354" r:id="rId58"/>
    <p:sldId id="341" r:id="rId59"/>
  </p:sldIdLst>
  <p:sldSz cx="9144000" cy="5715000" type="screen16x10"/>
  <p:notesSz cx="6858000" cy="9144000"/>
  <p:embeddedFontLst>
    <p:embeddedFont>
      <p:font typeface="Agency FB" panose="020B0503020202020204" pitchFamily="34" charset="77"/>
      <p:regular r:id="rId61"/>
      <p:bold r:id="rId62"/>
    </p:embeddedFont>
    <p:embeddedFont>
      <p:font typeface="Economica" panose="02000506040000020004" pitchFamily="2" charset="77"/>
      <p:regular r:id="rId63"/>
      <p:bold r:id="rId64"/>
      <p:italic r:id="rId65"/>
      <p:boldItalic r:id="rId66"/>
    </p:embeddedFont>
    <p:embeddedFont>
      <p:font typeface="Open Sans" pitchFamily="2" charset="0"/>
      <p:regular r:id="rId67"/>
      <p:bold r:id="rId68"/>
      <p:italic r:id="rId69"/>
      <p:boldItalic r:id="rId70"/>
    </p:embeddedFont>
    <p:embeddedFont>
      <p:font typeface="Open Sans ExtraBold" pitchFamily="2" charset="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EAF1"/>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01"/>
    <p:restoredTop sz="82491"/>
  </p:normalViewPr>
  <p:slideViewPr>
    <p:cSldViewPr snapToGrid="0">
      <p:cViewPr varScale="1">
        <p:scale>
          <a:sx n="147" d="100"/>
          <a:sy n="147" d="100"/>
        </p:scale>
        <p:origin x="1864" y="1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Good Afternoon. My name is Sina Pilehchiha, a MASc student at the ECE department, supervised by Profs. Aghdam and Clark.</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Welcome to my Master thesis defense.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thesis has been completed with partial work done at Trail of Bits, Inc.</a:t>
            </a:r>
          </a:p>
        </p:txBody>
      </p:sp>
    </p:spTree>
    <p:extLst>
      <p:ext uri="{BB962C8B-B14F-4D97-AF65-F5344CB8AC3E}">
        <p14:creationId xmlns:p14="http://schemas.microsoft.com/office/powerpoint/2010/main" val="994765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With the birth of Bitcoin, it provided for the first time, the capability for users to provide self-custody for money in a particular digital currency.</a:t>
            </a:r>
          </a:p>
          <a:p>
            <a:pPr marL="171450" lvl="0" indent="-171450" algn="l" rtl="0">
              <a:spcBef>
                <a:spcPts val="0"/>
              </a:spcBef>
              <a:spcAft>
                <a:spcPts val="0"/>
              </a:spcAft>
            </a:pPr>
            <a:r>
              <a:rPr lang="en-CA" dirty="0">
                <a:latin typeface="Agency FB" panose="020B0503020202020204" pitchFamily="34" charset="77"/>
              </a:rPr>
              <a:t>In 2014, Ethereum was proposed as a next-generation blockchain platform, in particular, a smart contract platform with a Turing-complete smart contract language.</a:t>
            </a:r>
          </a:p>
          <a:p>
            <a:pPr marL="171450" lvl="0" indent="-171450" algn="l" rtl="0">
              <a:spcBef>
                <a:spcPts val="0"/>
              </a:spcBef>
              <a:spcAft>
                <a:spcPts val="0"/>
              </a:spcAft>
            </a:pPr>
            <a:r>
              <a:rPr lang="en-CA" dirty="0">
                <a:latin typeface="Agency FB" panose="020B0503020202020204" pitchFamily="34" charset="77"/>
              </a:rPr>
              <a:t>With Ethereum, it allows different types of applications to run on top of the smart contract platform and hence provides the capabilities for the first time for open programmable money and financial assets.</a:t>
            </a: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388566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And this essentially enabled a new way of doing financials services, called DeFi or Decentralized Finance, the most popular application of the blockchain technology to date.</a:t>
            </a:r>
          </a:p>
          <a:p>
            <a:pPr marL="171450" lvl="0" indent="-171450" algn="l" rtl="0">
              <a:spcBef>
                <a:spcPts val="0"/>
              </a:spcBef>
              <a:spcAft>
                <a:spcPts val="0"/>
              </a:spcAft>
            </a:pPr>
            <a:r>
              <a:rPr lang="en-CA" dirty="0">
                <a:latin typeface="Agency FB" panose="020B0503020202020204" pitchFamily="34" charset="77"/>
              </a:rPr>
              <a:t>So what is Decentralized Finance?</a:t>
            </a:r>
          </a:p>
          <a:p>
            <a:pPr marL="171450" lvl="0" indent="-171450" algn="l" rtl="0">
              <a:spcBef>
                <a:spcPts val="0"/>
              </a:spcBef>
              <a:spcAft>
                <a:spcPts val="0"/>
              </a:spcAft>
            </a:pPr>
            <a:r>
              <a:rPr lang="en-CA" dirty="0">
                <a:latin typeface="Agency FB" panose="020B0503020202020204" pitchFamily="34" charset="77"/>
              </a:rPr>
              <a:t>This is essentially a new type of financial infrastructure that is open, permissionless, and highly interoperable protocol stack built on top of public smart contract platforms.</a:t>
            </a: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2970323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This gets us back to the Ethereum blockchain and its innovative contribution, namely, smart contracts.</a:t>
            </a:r>
          </a:p>
          <a:p>
            <a:pPr marL="171450" lvl="0" indent="-171450" algn="l" rtl="0">
              <a:spcBef>
                <a:spcPts val="0"/>
              </a:spcBef>
              <a:spcAft>
                <a:spcPts val="0"/>
              </a:spcAft>
            </a:pPr>
            <a:r>
              <a:rPr lang="en-CA" sz="1000" dirty="0">
                <a:latin typeface="Agency FB" panose="020B0503020202020204" pitchFamily="34" charset="77"/>
              </a:rPr>
              <a:t>What are they exactly?</a:t>
            </a:r>
          </a:p>
          <a:p>
            <a:pPr marL="171450" lvl="0" indent="-171450" algn="l" rtl="0">
              <a:spcBef>
                <a:spcPts val="0"/>
              </a:spcBef>
              <a:spcAft>
                <a:spcPts val="0"/>
              </a:spcAft>
            </a:pPr>
            <a:r>
              <a:rPr lang="en-CA" sz="1000" dirty="0">
                <a:latin typeface="Agency FB" panose="020B0503020202020204" pitchFamily="34" charset="77"/>
              </a:rPr>
              <a:t>A smart contract is basically a code that resides on the Ethereum blockchain network…</a:t>
            </a:r>
          </a:p>
        </p:txBody>
      </p:sp>
    </p:spTree>
    <p:extLst>
      <p:ext uri="{BB962C8B-B14F-4D97-AF65-F5344CB8AC3E}">
        <p14:creationId xmlns:p14="http://schemas.microsoft.com/office/powerpoint/2010/main" val="461633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This gets us back to the Ethereum blockchain and its innovative contribution, namely, smart contracts.</a:t>
            </a:r>
          </a:p>
          <a:p>
            <a:pPr marL="171450" lvl="0" indent="-171450" algn="l" rtl="0">
              <a:spcBef>
                <a:spcPts val="0"/>
              </a:spcBef>
              <a:spcAft>
                <a:spcPts val="0"/>
              </a:spcAft>
            </a:pPr>
            <a:r>
              <a:rPr lang="en-CA" sz="1000" dirty="0">
                <a:latin typeface="Agency FB" panose="020B0503020202020204" pitchFamily="34" charset="77"/>
              </a:rPr>
              <a:t>What are they exactly?</a:t>
            </a:r>
          </a:p>
          <a:p>
            <a:pPr marL="171450" lvl="0" indent="-171450" algn="l" rtl="0">
              <a:spcBef>
                <a:spcPts val="0"/>
              </a:spcBef>
              <a:spcAft>
                <a:spcPts val="0"/>
              </a:spcAft>
            </a:pPr>
            <a:r>
              <a:rPr lang="en-CA" sz="1000" dirty="0">
                <a:latin typeface="Agency FB" panose="020B0503020202020204" pitchFamily="34" charset="77"/>
              </a:rPr>
              <a:t>A smart contract is basically a code that resides on the Ethereum blockchain network… and executes when predetermined conditions get satisfied.</a:t>
            </a:r>
          </a:p>
        </p:txBody>
      </p:sp>
    </p:spTree>
    <p:extLst>
      <p:ext uri="{BB962C8B-B14F-4D97-AF65-F5344CB8AC3E}">
        <p14:creationId xmlns:p14="http://schemas.microsoft.com/office/powerpoint/2010/main" val="122780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latin typeface="Agency FB" panose="020B0503020202020204" pitchFamily="34" charset="77"/>
              </a:rPr>
              <a:t>They </a:t>
            </a:r>
            <a:r>
              <a:rPr lang="en-CA" sz="1000" dirty="0"/>
              <a:t>are programs that run atop of a financial infrastructure, and command the flow of money according to user-defined rules. </a:t>
            </a:r>
          </a:p>
          <a:p>
            <a:pPr marL="171450" lvl="0" indent="-171450" algn="l" rtl="0">
              <a:spcBef>
                <a:spcPts val="0"/>
              </a:spcBef>
              <a:spcAft>
                <a:spcPts val="0"/>
              </a:spcAft>
            </a:pPr>
            <a:r>
              <a:rPr lang="en-CA" sz="1000" dirty="0">
                <a:latin typeface="Agency FB" panose="020B0503020202020204" pitchFamily="34" charset="77"/>
              </a:rPr>
              <a:t>The Ethereum blockchain </a:t>
            </a:r>
            <a:r>
              <a:rPr lang="en-CA" sz="1000" dirty="0"/>
              <a:t>already hosts tens of millions of smart contract programs deployed by users</a:t>
            </a:r>
            <a:r>
              <a:rPr lang="en-CA" sz="1000" dirty="0">
                <a:latin typeface="Agency FB" panose="020B0503020202020204" pitchFamily="34" charset="77"/>
              </a:rPr>
              <a:t>.</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43646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These smart contracts on Ethereum handle financial assets worth millions of U.S. Dollars (USD).</a:t>
            </a:r>
          </a:p>
        </p:txBody>
      </p:sp>
    </p:spTree>
    <p:extLst>
      <p:ext uri="{BB962C8B-B14F-4D97-AF65-F5344CB8AC3E}">
        <p14:creationId xmlns:p14="http://schemas.microsoft.com/office/powerpoint/2010/main" val="1989614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t>In cryptocurrencies like Ethereum, smart contracts give end users the full power and expressivity of a Turing-complete language.</a:t>
            </a:r>
          </a:p>
        </p:txBody>
      </p:sp>
    </p:spTree>
    <p:extLst>
      <p:ext uri="{BB962C8B-B14F-4D97-AF65-F5344CB8AC3E}">
        <p14:creationId xmlns:p14="http://schemas.microsoft.com/office/powerpoint/2010/main" val="2032605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sz="1000" dirty="0"/>
              <a:t>Smart contracts are appealing for many reasons, and provide great potential. </a:t>
            </a:r>
          </a:p>
          <a:p>
            <a:pPr marL="171450" lvl="0" indent="-171450" algn="l" rtl="0">
              <a:spcBef>
                <a:spcPts val="0"/>
              </a:spcBef>
              <a:spcAft>
                <a:spcPts val="0"/>
              </a:spcAft>
            </a:pPr>
            <a:r>
              <a:rPr lang="en-CA" sz="1000" dirty="0"/>
              <a:t>They essentially provide users with “programmable money” that can be used to automatically enforce agreements between potentially distrusting parties.</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95053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With such great power can come equally devastating bugs with direct financial consequences.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Furthermore, since smart contracts are tied directly to anonymous payment instruments, they are an attractive target for hackers. </a:t>
            </a:r>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640967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Recent high-profile disasters involving the </a:t>
            </a:r>
            <a:r>
              <a:rPr lang="en-CA" sz="1000" dirty="0" err="1"/>
              <a:t>TheDAO</a:t>
            </a:r>
            <a:r>
              <a:rPr lang="en-CA" sz="1000" dirty="0"/>
              <a:t> and the Parity Wallet have highlighted these risks.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000" dirty="0"/>
              <a:t>Attackers have exploited programming bugs to steal more than approximately $70M USD.</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000" dirty="0"/>
          </a:p>
          <a:p>
            <a:pPr marL="171450" lvl="0" indent="-171450" algn="l" rtl="0">
              <a:spcBef>
                <a:spcPts val="0"/>
              </a:spcBef>
              <a:spcAft>
                <a:spcPts val="0"/>
              </a:spcAft>
            </a:pPr>
            <a:endParaRPr lang="en-CA" sz="1000" dirty="0"/>
          </a:p>
        </p:txBody>
      </p:sp>
    </p:spTree>
    <p:extLst>
      <p:ext uri="{BB962C8B-B14F-4D97-AF65-F5344CB8AC3E}">
        <p14:creationId xmlns:p14="http://schemas.microsoft.com/office/powerpoint/2010/main" val="134687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The main contribution of this thesis concerns this paper which is queued to be submitted to the WTSC workshop 2023, written by me, and my both co-supervisors.</a:t>
            </a:r>
          </a:p>
        </p:txBody>
      </p:sp>
    </p:spTree>
    <p:extLst>
      <p:ext uri="{BB962C8B-B14F-4D97-AF65-F5344CB8AC3E}">
        <p14:creationId xmlns:p14="http://schemas.microsoft.com/office/powerpoint/2010/main" val="20554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As the blockchain is an immutable ledger and irreversible by nature, when developers deploy a vulnerable smart contract on the blockchain, the developers neither can fix the contract’s code nor interrupt the execution of the contract.</a:t>
            </a:r>
          </a:p>
        </p:txBody>
      </p:sp>
    </p:spTree>
    <p:extLst>
      <p:ext uri="{BB962C8B-B14F-4D97-AF65-F5344CB8AC3E}">
        <p14:creationId xmlns:p14="http://schemas.microsoft.com/office/powerpoint/2010/main" val="59250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Therefore, detecting smart contract vulnerabilities has become a vital and immense challenge to solve urgently.</a:t>
            </a:r>
          </a:p>
          <a:p>
            <a:pPr marL="171450" lvl="0" indent="-171450" algn="l" rtl="0">
              <a:spcBef>
                <a:spcPts val="0"/>
              </a:spcBef>
              <a:spcAft>
                <a:spcPts val="0"/>
              </a:spcAft>
            </a:pPr>
            <a:r>
              <a:rPr lang="en-US" sz="1000" dirty="0"/>
              <a:t>Most of the current smart contract vulnerability detection approaches use static analysis to search vulnerability patterns pre-defined by experts in target smart contracts.</a:t>
            </a:r>
          </a:p>
        </p:txBody>
      </p:sp>
    </p:spTree>
    <p:extLst>
      <p:ext uri="{BB962C8B-B14F-4D97-AF65-F5344CB8AC3E}">
        <p14:creationId xmlns:p14="http://schemas.microsoft.com/office/powerpoint/2010/main" val="1300108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These manually defined vulnerability patterns are relatively simple and cannot cover some complex vulnerability patterns, which will cause a high rate of false negatives.</a:t>
            </a:r>
          </a:p>
          <a:p>
            <a:pPr marL="171450" lvl="0" indent="-171450" algn="l" rtl="0">
              <a:spcBef>
                <a:spcPts val="0"/>
              </a:spcBef>
              <a:spcAft>
                <a:spcPts val="0"/>
              </a:spcAft>
            </a:pPr>
            <a:r>
              <a:rPr lang="en-US" sz="1000" dirty="0"/>
              <a:t>Moreover, with the rapid growth of smart contracts, it has become challenging to design precise vulnerability patterns through a few experts</a:t>
            </a:r>
          </a:p>
          <a:p>
            <a:pPr marL="171450" lvl="0" indent="-171450" algn="l" rtl="0">
              <a:spcBef>
                <a:spcPts val="0"/>
              </a:spcBef>
              <a:spcAft>
                <a:spcPts val="0"/>
              </a:spcAft>
            </a:pPr>
            <a:r>
              <a:rPr lang="en-US" sz="1000" dirty="0"/>
              <a:t>With the high stakes in smart contracts and race between attackers and defenders, it can be far too slow and costly to write new rules and construct new checkers in response to new bugs and exploits created by attackers.</a:t>
            </a:r>
          </a:p>
        </p:txBody>
      </p:sp>
    </p:spTree>
    <p:extLst>
      <p:ext uri="{BB962C8B-B14F-4D97-AF65-F5344CB8AC3E}">
        <p14:creationId xmlns:p14="http://schemas.microsoft.com/office/powerpoint/2010/main" val="3444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We aim to enable efficient checking of smart contracts and can evolve checking rules along with the evolution of code and/or bugs, based on our deep learning model for smart contracts.</a:t>
            </a:r>
          </a:p>
        </p:txBody>
      </p:sp>
    </p:spTree>
    <p:extLst>
      <p:ext uri="{BB962C8B-B14F-4D97-AF65-F5344CB8AC3E}">
        <p14:creationId xmlns:p14="http://schemas.microsoft.com/office/powerpoint/2010/main" val="2812067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We aim to enable efficient checking of smart contracts and can evolve checking rules along with the evolution of code and/or bugs, based on our deep learning model for smart contracts.</a:t>
            </a:r>
          </a:p>
        </p:txBody>
      </p:sp>
    </p:spTree>
    <p:extLst>
      <p:ext uri="{BB962C8B-B14F-4D97-AF65-F5344CB8AC3E}">
        <p14:creationId xmlns:p14="http://schemas.microsoft.com/office/powerpoint/2010/main" val="341150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sz="1000" dirty="0"/>
              <a:t>We aim to enable efficient checking of smart contracts and can evolve checking rules along with the evolution of code and/or bugs, based on our deep learning model for smart contracts.</a:t>
            </a:r>
          </a:p>
        </p:txBody>
      </p:sp>
    </p:spTree>
    <p:extLst>
      <p:ext uri="{BB962C8B-B14F-4D97-AF65-F5344CB8AC3E}">
        <p14:creationId xmlns:p14="http://schemas.microsoft.com/office/powerpoint/2010/main" val="1420956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Trail of Bits, Inc. as a top-tier software security company set out to test this idea of a statistical approach to vulnerability detection in Solidity to:</a:t>
            </a:r>
          </a:p>
        </p:txBody>
      </p:sp>
    </p:spTree>
    <p:extLst>
      <p:ext uri="{BB962C8B-B14F-4D97-AF65-F5344CB8AC3E}">
        <p14:creationId xmlns:p14="http://schemas.microsoft.com/office/powerpoint/2010/main" val="2290105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Minimize the risk of recurring human error, i.e., the chance of overlooking known, recorded vulnerabilities, and</a:t>
            </a:r>
          </a:p>
          <a:p>
            <a:pPr marL="228600" lvl="0" indent="-228600" algn="l" rtl="0">
              <a:spcBef>
                <a:spcPts val="0"/>
              </a:spcBef>
              <a:spcAft>
                <a:spcPts val="0"/>
              </a:spcAft>
              <a:buAutoNum type="arabicPeriod"/>
            </a:pPr>
            <a:endParaRPr lang="en-US" sz="1000" dirty="0"/>
          </a:p>
        </p:txBody>
      </p:sp>
    </p:spTree>
    <p:extLst>
      <p:ext uri="{BB962C8B-B14F-4D97-AF65-F5344CB8AC3E}">
        <p14:creationId xmlns:p14="http://schemas.microsoft.com/office/powerpoint/2010/main" val="489569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Minimize the risk of recurring human error, i.e., the chance of overlooking known, recorded vulnerabilities, and</a:t>
            </a:r>
          </a:p>
          <a:p>
            <a:pPr marL="228600" lvl="0" indent="-228600" algn="l" rtl="0">
              <a:spcBef>
                <a:spcPts val="0"/>
              </a:spcBef>
              <a:spcAft>
                <a:spcPts val="0"/>
              </a:spcAft>
              <a:buAutoNum type="arabicPeriod"/>
            </a:pPr>
            <a:endParaRPr lang="en-US" sz="1000" dirty="0"/>
          </a:p>
          <a:p>
            <a:pPr marL="228600" lvl="0" indent="-228600" algn="l" rtl="0">
              <a:spcBef>
                <a:spcPts val="0"/>
              </a:spcBef>
              <a:spcAft>
                <a:spcPts val="0"/>
              </a:spcAft>
              <a:buAutoNum type="arabicPeriod"/>
            </a:pPr>
            <a:r>
              <a:rPr lang="en-US" sz="1000" dirty="0"/>
              <a:t> Help human auditors sift through potential vulnerabilities faster and more easily while decreasing the rate of false positives</a:t>
            </a:r>
          </a:p>
        </p:txBody>
      </p:sp>
    </p:spTree>
    <p:extLst>
      <p:ext uri="{BB962C8B-B14F-4D97-AF65-F5344CB8AC3E}">
        <p14:creationId xmlns:p14="http://schemas.microsoft.com/office/powerpoint/2010/main" val="3768544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1000" dirty="0"/>
              <a:t>Slither-simil, the statistical addition to Slither, is a code similarity measurement tool that uses SOTA machine learning to detect similar Solidity functions.</a:t>
            </a:r>
          </a:p>
          <a:p>
            <a:pPr marL="228600" lvl="0" indent="-228600" algn="l" rtl="0">
              <a:spcBef>
                <a:spcPts val="0"/>
              </a:spcBef>
              <a:spcAft>
                <a:spcPts val="0"/>
              </a:spcAft>
              <a:buAutoNum type="arabicPeriod"/>
            </a:pPr>
            <a:endParaRPr lang="en-US" sz="1000" dirty="0"/>
          </a:p>
        </p:txBody>
      </p:sp>
    </p:spTree>
    <p:extLst>
      <p:ext uri="{BB962C8B-B14F-4D97-AF65-F5344CB8AC3E}">
        <p14:creationId xmlns:p14="http://schemas.microsoft.com/office/powerpoint/2010/main" val="252791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The outline of this presentation is comprised of four main parts.</a:t>
            </a:r>
          </a:p>
          <a:p>
            <a:pPr marL="171450" lvl="0" indent="-171450" algn="l" rtl="0">
              <a:spcBef>
                <a:spcPts val="0"/>
              </a:spcBef>
              <a:spcAft>
                <a:spcPts val="0"/>
              </a:spcAft>
            </a:pPr>
            <a:endParaRPr lang="en-CA" dirty="0"/>
          </a:p>
          <a:p>
            <a:pPr marL="171450" lvl="0" indent="-171450" algn="l" rtl="0">
              <a:spcBef>
                <a:spcPts val="0"/>
              </a:spcBef>
              <a:spcAft>
                <a:spcPts val="0"/>
              </a:spcAft>
            </a:pPr>
            <a:r>
              <a:rPr lang="en-CA" dirty="0"/>
              <a:t>First, I’ll go through introducing some of the preliminary concepts concerning blockchain technology, Ethereum, smart contracts, and code similarity.</a:t>
            </a:r>
          </a:p>
        </p:txBody>
      </p:sp>
    </p:spTree>
    <p:extLst>
      <p:ext uri="{BB962C8B-B14F-4D97-AF65-F5344CB8AC3E}">
        <p14:creationId xmlns:p14="http://schemas.microsoft.com/office/powerpoint/2010/main" val="12161557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CA" sz="1100" b="0" i="0" u="none" strike="noStrike" cap="none" dirty="0">
                <a:solidFill>
                  <a:srgbClr val="000000"/>
                </a:solidFill>
                <a:effectLst/>
                <a:latin typeface="Arial"/>
                <a:ea typeface="Arial"/>
                <a:cs typeface="Arial"/>
                <a:sym typeface="Arial"/>
              </a:rPr>
              <a:t>In this section, I describe related works in terms of security analysis of Ethereum smart contracts by machine learning. </a:t>
            </a:r>
            <a:endParaRPr lang="en-CA" dirty="0"/>
          </a:p>
        </p:txBody>
      </p:sp>
    </p:spTree>
    <p:extLst>
      <p:ext uri="{BB962C8B-B14F-4D97-AF65-F5344CB8AC3E}">
        <p14:creationId xmlns:p14="http://schemas.microsoft.com/office/powerpoint/2010/main" val="1003849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As machine learning-based analysis, </a:t>
            </a:r>
            <a:r>
              <a:rPr lang="en-CA" sz="1100" b="0" i="0" u="none" strike="noStrike" cap="none" dirty="0" err="1">
                <a:solidFill>
                  <a:srgbClr val="000000"/>
                </a:solidFill>
                <a:effectLst/>
                <a:latin typeface="Arial"/>
                <a:ea typeface="Arial"/>
                <a:cs typeface="Arial"/>
                <a:sym typeface="Arial"/>
              </a:rPr>
              <a:t>ContractWard</a:t>
            </a:r>
            <a:r>
              <a:rPr lang="en-CA" sz="1100" b="0" i="0" u="none" strike="noStrike" cap="none" dirty="0">
                <a:solidFill>
                  <a:srgbClr val="000000"/>
                </a:solidFill>
                <a:effectLst/>
                <a:latin typeface="Arial"/>
                <a:ea typeface="Arial"/>
                <a:cs typeface="Arial"/>
                <a:sym typeface="Arial"/>
              </a:rPr>
              <a:t> </a:t>
            </a:r>
            <a:r>
              <a:rPr lang="en-CA" sz="1000" b="0" i="0" u="none" strike="noStrike" cap="none" dirty="0">
                <a:solidFill>
                  <a:srgbClr val="000000"/>
                </a:solidFill>
                <a:effectLst/>
                <a:latin typeface="Arial"/>
                <a:ea typeface="Arial"/>
                <a:cs typeface="Arial"/>
                <a:sym typeface="Arial"/>
              </a:rPr>
              <a:t>and the tool by </a:t>
            </a:r>
            <a:r>
              <a:rPr lang="en-CA" sz="1000" b="0" i="0" u="none" strike="noStrike" cap="none" dirty="0" err="1">
                <a:solidFill>
                  <a:srgbClr val="000000"/>
                </a:solidFill>
                <a:effectLst/>
                <a:latin typeface="Arial"/>
                <a:ea typeface="Arial"/>
                <a:cs typeface="Arial"/>
                <a:sym typeface="Arial"/>
              </a:rPr>
              <a:t>Momeni</a:t>
            </a:r>
            <a:r>
              <a:rPr lang="en-CA" sz="1000" b="0" i="0" u="none" strike="noStrike" cap="none" dirty="0">
                <a:solidFill>
                  <a:srgbClr val="000000"/>
                </a:solidFill>
                <a:effectLst/>
                <a:latin typeface="Arial"/>
                <a:ea typeface="Arial"/>
                <a:cs typeface="Arial"/>
                <a:sym typeface="Arial"/>
              </a:rPr>
              <a:t> et al. are based on s</a:t>
            </a:r>
            <a:r>
              <a:rPr lang="en-CA" sz="1100" b="0" i="0" u="none" strike="noStrike" cap="none" dirty="0">
                <a:solidFill>
                  <a:srgbClr val="000000"/>
                </a:solidFill>
                <a:effectLst/>
                <a:latin typeface="Arial"/>
                <a:ea typeface="Arial"/>
                <a:cs typeface="Arial"/>
                <a:sym typeface="Arial"/>
              </a:rPr>
              <a:t>upport vector machine (SVM) and random forest, whose features are extracted manually by an analyst. Hence, identifiable vulnerabilities are limited due to insufficient feature extraction.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As research on automated feature extraction, </a:t>
            </a:r>
            <a:r>
              <a:rPr lang="en-CA" sz="1100" b="0" i="0" u="none" strike="noStrike" cap="none" dirty="0" err="1">
                <a:solidFill>
                  <a:srgbClr val="000000"/>
                </a:solidFill>
                <a:effectLst/>
                <a:latin typeface="Arial"/>
                <a:ea typeface="Arial"/>
                <a:cs typeface="Arial"/>
                <a:sym typeface="Arial"/>
              </a:rPr>
              <a:t>VulDeeSmartContract</a:t>
            </a:r>
            <a:r>
              <a:rPr lang="en-CA" sz="1100" b="0" i="0" u="none" strike="noStrike" cap="none" dirty="0">
                <a:solidFill>
                  <a:srgbClr val="000000"/>
                </a:solidFill>
                <a:effectLst/>
                <a:latin typeface="Arial"/>
                <a:ea typeface="Arial"/>
                <a:cs typeface="Arial"/>
                <a:sym typeface="Arial"/>
              </a:rPr>
              <a:t> has been proposed by combining Word2Vec with long-short term memory (LSTM), but it specializes only in re-entrancy vulnerability. Eth2Vec can be considered as a tool dealing with more versatile vulnerabilities in a similar approach.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b="0" i="0" u="none" strike="noStrike" cap="none" dirty="0">
                <a:solidFill>
                  <a:srgbClr val="000000"/>
                </a:solidFill>
                <a:effectLst/>
                <a:latin typeface="Arial"/>
                <a:ea typeface="Arial"/>
                <a:cs typeface="Arial"/>
                <a:sym typeface="Arial"/>
              </a:rPr>
              <a:t>Next,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[24] is a tool that detects code clones of Ethereum smart contracts through the computation of code similarity. Although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does not utilize neural networks, a symbolic analysis tool suitable for vector computations of codes has also been proposed. The detectability of Eth2Vec can be improved potentially by combining it with </a:t>
            </a:r>
            <a:r>
              <a:rPr lang="en-CA" sz="1100" b="0" i="0" u="none" strike="noStrike" cap="none" dirty="0" err="1">
                <a:solidFill>
                  <a:srgbClr val="000000"/>
                </a:solidFill>
                <a:effectLst/>
                <a:latin typeface="Arial"/>
                <a:ea typeface="Arial"/>
                <a:cs typeface="Arial"/>
                <a:sym typeface="Arial"/>
              </a:rPr>
              <a:t>EClone</a:t>
            </a:r>
            <a:r>
              <a:rPr lang="en-CA" sz="1100" b="0" i="0" u="none" strike="noStrike" cap="none" dirty="0">
                <a:solidFill>
                  <a:srgbClr val="000000"/>
                </a:solidFill>
                <a:effectLst/>
                <a:latin typeface="Arial"/>
                <a:ea typeface="Arial"/>
                <a:cs typeface="Arial"/>
                <a:sym typeface="Arial"/>
              </a:rPr>
              <a:t>. </a:t>
            </a:r>
            <a:endParaRPr lang="en-CA" sz="1000" dirty="0"/>
          </a:p>
          <a:p>
            <a:r>
              <a:rPr lang="en-CA" sz="1100" b="0" i="0" u="none" strike="noStrike" cap="none" dirty="0">
                <a:solidFill>
                  <a:srgbClr val="000000"/>
                </a:solidFill>
                <a:effectLst/>
                <a:latin typeface="Arial"/>
                <a:ea typeface="Arial"/>
                <a:cs typeface="Arial"/>
                <a:sym typeface="Arial"/>
              </a:rPr>
              <a:t>In the neural network-based approach, there is ILF [17] which automatically generates an input of fuzzing test via neural networks. Loosely speaking, ILF learns codes by ex- </a:t>
            </a:r>
            <a:r>
              <a:rPr lang="en-CA" sz="1100" b="0" i="0" u="none" strike="noStrike" cap="none" dirty="0" err="1">
                <a:solidFill>
                  <a:srgbClr val="000000"/>
                </a:solidFill>
                <a:effectLst/>
                <a:latin typeface="Arial"/>
                <a:ea typeface="Arial"/>
                <a:cs typeface="Arial"/>
                <a:sym typeface="Arial"/>
              </a:rPr>
              <a:t>tracting</a:t>
            </a:r>
            <a:r>
              <a:rPr lang="en-CA" sz="1100" b="0" i="0" u="none" strike="noStrike" cap="none" dirty="0">
                <a:solidFill>
                  <a:srgbClr val="000000"/>
                </a:solidFill>
                <a:effectLst/>
                <a:latin typeface="Arial"/>
                <a:ea typeface="Arial"/>
                <a:cs typeface="Arial"/>
                <a:sym typeface="Arial"/>
              </a:rPr>
              <a:t> features via symbolic execution. Since ILF learns outputs by symbolic execution, it is an entirely different tool from Eth2Vec, which learns codes themselves. </a:t>
            </a:r>
            <a:endParaRPr lang="en-CA" sz="1000" dirty="0"/>
          </a:p>
          <a:p>
            <a:r>
              <a:rPr lang="en-CA" sz="1100" b="0" i="0" u="none" strike="noStrike" cap="none" dirty="0">
                <a:solidFill>
                  <a:srgbClr val="000000"/>
                </a:solidFill>
                <a:effectLst/>
                <a:latin typeface="Arial"/>
                <a:ea typeface="Arial"/>
                <a:cs typeface="Arial"/>
                <a:sym typeface="Arial"/>
              </a:rPr>
              <a:t>Finally,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[14] is a tool that identifies bugs of smart contract codes by leveraging </a:t>
            </a:r>
            <a:r>
              <a:rPr lang="en-CA" sz="1100" b="0" i="0" u="none" strike="noStrike" cap="none" dirty="0" err="1">
                <a:solidFill>
                  <a:srgbClr val="000000"/>
                </a:solidFill>
                <a:effectLst/>
                <a:latin typeface="Arial"/>
                <a:ea typeface="Arial"/>
                <a:cs typeface="Arial"/>
                <a:sym typeface="Arial"/>
              </a:rPr>
              <a:t>FastText</a:t>
            </a:r>
            <a:r>
              <a:rPr lang="en-CA" sz="1100" b="0" i="0" u="none" strike="noStrike" cap="none" dirty="0">
                <a:solidFill>
                  <a:srgbClr val="000000"/>
                </a:solidFill>
                <a:effectLst/>
                <a:latin typeface="Arial"/>
                <a:ea typeface="Arial"/>
                <a:cs typeface="Arial"/>
                <a:sym typeface="Arial"/>
              </a:rPr>
              <a:t>, which represents the codes as vectors.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is the closest work to Eth2Vec. However,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did not discuss an objective function and training algorithm explicitly and just vectorizes codes in accordance with Word2Vec and </a:t>
            </a:r>
            <a:r>
              <a:rPr lang="en-CA" sz="1100" b="0" i="0" u="none" strike="noStrike" cap="none" dirty="0" err="1">
                <a:solidFill>
                  <a:srgbClr val="000000"/>
                </a:solidFill>
                <a:effectLst/>
                <a:latin typeface="Arial"/>
                <a:ea typeface="Arial"/>
                <a:cs typeface="Arial"/>
                <a:sym typeface="Arial"/>
              </a:rPr>
              <a:t>FastText</a:t>
            </a:r>
            <a:r>
              <a:rPr lang="en-CA" sz="1100" b="0" i="0" u="none" strike="noStrike" cap="none" dirty="0">
                <a:solidFill>
                  <a:srgbClr val="000000"/>
                </a:solidFill>
                <a:effectLst/>
                <a:latin typeface="Arial"/>
                <a:ea typeface="Arial"/>
                <a:cs typeface="Arial"/>
                <a:sym typeface="Arial"/>
              </a:rPr>
              <a:t>. </a:t>
            </a:r>
            <a:r>
              <a:rPr lang="en-CA" sz="1100" b="0" i="0" u="none" strike="noStrike" cap="none" dirty="0" err="1">
                <a:solidFill>
                  <a:srgbClr val="000000"/>
                </a:solidFill>
                <a:effectLst/>
                <a:latin typeface="Arial"/>
                <a:ea typeface="Arial"/>
                <a:cs typeface="Arial"/>
                <a:sym typeface="Arial"/>
              </a:rPr>
              <a:t>Conse</a:t>
            </a:r>
            <a:r>
              <a:rPr lang="en-CA" sz="1100" b="0" i="0" u="none" strike="noStrike" cap="none" dirty="0">
                <a:solidFill>
                  <a:srgbClr val="000000"/>
                </a:solidFill>
                <a:effectLst/>
                <a:latin typeface="Arial"/>
                <a:ea typeface="Arial"/>
                <a:cs typeface="Arial"/>
                <a:sym typeface="Arial"/>
              </a:rPr>
              <a:t>- </a:t>
            </a:r>
            <a:r>
              <a:rPr lang="en-CA" sz="1100" b="0" i="0" u="none" strike="noStrike" cap="none" dirty="0" err="1">
                <a:solidFill>
                  <a:srgbClr val="000000"/>
                </a:solidFill>
                <a:effectLst/>
                <a:latin typeface="Arial"/>
                <a:ea typeface="Arial"/>
                <a:cs typeface="Arial"/>
                <a:sym typeface="Arial"/>
              </a:rPr>
              <a:t>quently</a:t>
            </a:r>
            <a:r>
              <a:rPr lang="en-CA" sz="1100" b="0" i="0" u="none" strike="noStrike" cap="none" dirty="0">
                <a:solidFill>
                  <a:srgbClr val="000000"/>
                </a:solidFill>
                <a:effectLst/>
                <a:latin typeface="Arial"/>
                <a:ea typeface="Arial"/>
                <a:cs typeface="Arial"/>
                <a:sym typeface="Arial"/>
              </a:rPr>
              <a:t>, there are several code samples which are unidentified as clones, as shown in the paper [14]7. In contrast, Eth2Vec can precisely extract features of codes with a vast vocabulary and thus can detect vulnerabilities even after codes are </a:t>
            </a:r>
            <a:r>
              <a:rPr lang="en-CA" sz="1100" b="0" i="0" u="none" strike="noStrike" cap="none" dirty="0" err="1">
                <a:solidFill>
                  <a:srgbClr val="000000"/>
                </a:solidFill>
                <a:effectLst/>
                <a:latin typeface="Arial"/>
                <a:ea typeface="Arial"/>
                <a:cs typeface="Arial"/>
                <a:sym typeface="Arial"/>
              </a:rPr>
              <a:t>rewrit</a:t>
            </a:r>
            <a:r>
              <a:rPr lang="en-CA" sz="1100" b="0" i="0" u="none" strike="noStrike" cap="none" dirty="0">
                <a:solidFill>
                  <a:srgbClr val="000000"/>
                </a:solidFill>
                <a:effectLst/>
                <a:latin typeface="Arial"/>
                <a:ea typeface="Arial"/>
                <a:cs typeface="Arial"/>
                <a:sym typeface="Arial"/>
              </a:rPr>
              <a:t>- ten. Nevertheless,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is an elegant work that also discussed code repairing as well as versatile bugs. Interested readers are advised to read the </a:t>
            </a:r>
            <a:r>
              <a:rPr lang="en-CA" sz="1100" b="0" i="0" u="none" strike="noStrike" cap="none" dirty="0" err="1">
                <a:solidFill>
                  <a:srgbClr val="000000"/>
                </a:solidFill>
                <a:effectLst/>
                <a:latin typeface="Arial"/>
                <a:ea typeface="Arial"/>
                <a:cs typeface="Arial"/>
                <a:sym typeface="Arial"/>
              </a:rPr>
              <a:t>SmartEmbed</a:t>
            </a:r>
            <a:r>
              <a:rPr lang="en-CA" sz="1100" b="0" i="0" u="none" strike="noStrike" cap="none" dirty="0">
                <a:solidFill>
                  <a:srgbClr val="000000"/>
                </a:solidFill>
                <a:effectLst/>
                <a:latin typeface="Arial"/>
                <a:ea typeface="Arial"/>
                <a:cs typeface="Arial"/>
                <a:sym typeface="Arial"/>
              </a:rPr>
              <a:t> paper. </a:t>
            </a:r>
            <a:endParaRPr lang="en-CA" sz="10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sz="1000" dirty="0"/>
          </a:p>
        </p:txBody>
      </p:sp>
    </p:spTree>
    <p:extLst>
      <p:ext uri="{BB962C8B-B14F-4D97-AF65-F5344CB8AC3E}">
        <p14:creationId xmlns:p14="http://schemas.microsoft.com/office/powerpoint/2010/main" val="1943381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000" dirty="0"/>
              <a:t>To detect the attacks on Ethereum smart contracts, the Ethereum community has developed plenty of tools as we saw in the previous slides.</a:t>
            </a:r>
          </a:p>
          <a:p>
            <a:pPr marL="0" lvl="0" indent="0" algn="l" rtl="0">
              <a:spcBef>
                <a:spcPts val="0"/>
              </a:spcBef>
              <a:spcAft>
                <a:spcPts val="0"/>
              </a:spcAft>
              <a:buNone/>
            </a:pPr>
            <a:r>
              <a:rPr lang="en-US" sz="1000" dirty="0"/>
              <a:t>These tools analyze smart contracts and produce vulnerability reports.</a:t>
            </a:r>
          </a:p>
          <a:p>
            <a:pPr marL="0" lvl="0" indent="0" algn="l" rtl="0">
              <a:spcBef>
                <a:spcPts val="0"/>
              </a:spcBef>
              <a:spcAft>
                <a:spcPts val="0"/>
              </a:spcAft>
              <a:buNone/>
            </a:pPr>
            <a:r>
              <a:rPr lang="en-US" sz="1000" dirty="0"/>
              <a:t>The authors of these tools use datasets of smart contracts to evaluate the tools’ efficiency, correctness, and other parameters.</a:t>
            </a:r>
          </a:p>
          <a:p>
            <a:pPr marL="0" lvl="0" indent="0" algn="l" rtl="0">
              <a:spcBef>
                <a:spcPts val="0"/>
              </a:spcBef>
              <a:spcAft>
                <a:spcPts val="0"/>
              </a:spcAft>
              <a:buNone/>
            </a:pPr>
            <a:r>
              <a:rPr lang="en-US" sz="1000" dirty="0"/>
              <a:t>However, datasets used by the authors to evaluate their tools vary significantly.</a:t>
            </a:r>
          </a:p>
          <a:p>
            <a:pPr marL="0" lvl="0" indent="0" algn="l" rtl="0">
              <a:spcBef>
                <a:spcPts val="0"/>
              </a:spcBef>
              <a:spcAft>
                <a:spcPts val="0"/>
              </a:spcAft>
              <a:buNone/>
            </a:pPr>
            <a:r>
              <a:rPr lang="en-US" sz="1000" dirty="0"/>
              <a:t>The type of dataset has an impact on the tool’s performance.</a:t>
            </a:r>
          </a:p>
          <a:p>
            <a:pPr marL="0" lvl="0" indent="0" algn="l" rtl="0">
              <a:spcBef>
                <a:spcPts val="0"/>
              </a:spcBef>
              <a:spcAft>
                <a:spcPts val="0"/>
              </a:spcAft>
              <a:buNone/>
            </a:pPr>
            <a:r>
              <a:rPr lang="en-US" sz="1000" dirty="0"/>
              <a:t>Therefore it is necessary to evaluate tools using multi-type integrated benchmark suite.</a:t>
            </a:r>
          </a:p>
          <a:p>
            <a:pPr marL="0" lvl="0" indent="0" algn="l" rtl="0">
              <a:spcBef>
                <a:spcPts val="0"/>
              </a:spcBef>
              <a:spcAft>
                <a:spcPts val="0"/>
              </a:spcAft>
              <a:buNone/>
            </a:pPr>
            <a:r>
              <a:rPr lang="en-US" sz="1000" dirty="0"/>
              <a:t>Ren et al. have created a dataset having has two types of smart contracts: annotated and non-annotated.</a:t>
            </a:r>
          </a:p>
          <a:p>
            <a:pPr marL="0" lvl="0" indent="0" algn="l" rtl="0">
              <a:spcBef>
                <a:spcPts val="0"/>
              </a:spcBef>
              <a:spcAft>
                <a:spcPts val="0"/>
              </a:spcAft>
              <a:buNone/>
            </a:pPr>
            <a:r>
              <a:rPr lang="en-US" sz="1000" dirty="0"/>
              <a:t>However, the number of annotated smart contracts in the database is very small (less than a thousand).</a:t>
            </a:r>
          </a:p>
          <a:p>
            <a:pPr marL="0" lvl="0" indent="0" algn="l" rtl="0">
              <a:spcBef>
                <a:spcPts val="0"/>
              </a:spcBef>
              <a:spcAft>
                <a:spcPts val="0"/>
              </a:spcAft>
              <a:buNone/>
            </a:pPr>
            <a:r>
              <a:rPr lang="en-US" sz="1000" dirty="0"/>
              <a:t>Further, most of these annotated smart contracts not real-world contracts.</a:t>
            </a:r>
          </a:p>
          <a:p>
            <a:pPr marL="0" lvl="0" indent="0" algn="l" rtl="0">
              <a:spcBef>
                <a:spcPts val="0"/>
              </a:spcBef>
              <a:spcAft>
                <a:spcPts val="0"/>
              </a:spcAft>
              <a:buNone/>
            </a:pPr>
            <a:r>
              <a:rPr lang="en-US" sz="1000" dirty="0"/>
              <a:t>The dataset created by Ferreira et al. the same issues.</a:t>
            </a:r>
          </a:p>
          <a:p>
            <a:pPr marL="0" lvl="0" indent="0" algn="l" rtl="0">
              <a:spcBef>
                <a:spcPts val="0"/>
              </a:spcBef>
              <a:spcAft>
                <a:spcPts val="0"/>
              </a:spcAft>
              <a:buNone/>
            </a:pPr>
            <a:r>
              <a:rPr lang="en-US" sz="1000" dirty="0"/>
              <a:t>Hence, these datasets cannot be considered representatives for the real-world Ethereum smart contracts.</a:t>
            </a:r>
          </a:p>
          <a:p>
            <a:pPr marL="0" lvl="0" indent="0" algn="l" rtl="0">
              <a:spcBef>
                <a:spcPts val="0"/>
              </a:spcBef>
              <a:spcAft>
                <a:spcPts val="0"/>
              </a:spcAft>
              <a:buNone/>
            </a:pPr>
            <a:r>
              <a:rPr lang="en-US" sz="1000" dirty="0"/>
              <a:t>There is a need for a benchmark suite containing real world smart contracts labelled with vulnerabilities.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Ren et al. crafted a benchmark suite that integrates labeled and unlabeled Smart Contracts.</a:t>
            </a:r>
          </a:p>
          <a:p>
            <a:pPr marL="0" lvl="0" indent="0" algn="l" rtl="0">
              <a:spcBef>
                <a:spcPts val="0"/>
              </a:spcBef>
              <a:spcAft>
                <a:spcPts val="0"/>
              </a:spcAft>
              <a:buNone/>
            </a:pPr>
            <a:r>
              <a:rPr lang="en-US" sz="1000" dirty="0"/>
              <a:t>The unlabeled dataset has 45,622 Real-World Ethereum Smart Contracts having more than one transaction on the Ethereum blockchain.</a:t>
            </a:r>
          </a:p>
          <a:p>
            <a:pPr marL="0" lvl="0" indent="0" algn="l" rtl="0">
              <a:spcBef>
                <a:spcPts val="0"/>
              </a:spcBef>
              <a:spcAft>
                <a:spcPts val="0"/>
              </a:spcAft>
              <a:buNone/>
            </a:pPr>
            <a:r>
              <a:rPr lang="en-US" sz="1000" dirty="0"/>
              <a:t>The labeled dataset has artificially constructed contracts (350 contracts) and confirmed vulnerable contracts (214 contracts).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Durieux et al. crafted a dataset of annotated and non-annotated smart contracts.</a:t>
            </a:r>
          </a:p>
          <a:p>
            <a:pPr marL="0" lvl="0" indent="0" algn="l" rtl="0">
              <a:spcBef>
                <a:spcPts val="0"/>
              </a:spcBef>
              <a:spcAft>
                <a:spcPts val="0"/>
              </a:spcAft>
              <a:buNone/>
            </a:pPr>
            <a:r>
              <a:rPr lang="en-US" sz="1000" dirty="0"/>
              <a:t>The annotated part contains 69 contracts tagged with 115 vulnerabilities.</a:t>
            </a:r>
          </a:p>
          <a:p>
            <a:pPr marL="0" lvl="0" indent="0" algn="l" rtl="0">
              <a:spcBef>
                <a:spcPts val="0"/>
              </a:spcBef>
              <a:spcAft>
                <a:spcPts val="0"/>
              </a:spcAft>
              <a:buNone/>
            </a:pPr>
            <a:r>
              <a:rPr lang="en-US" sz="1000" dirty="0"/>
              <a:t>The annotated part has ten categories of vulnerabilities. In contrast, the non annotated part contains 47,518 unique contracts, each with at least one transaction on the Ethereum network.</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Researchers can’t use the unlabeled dataset to evaluate the tool as there is no ground truth associated with it. Moreover, the labeled dataset doesn’t have more than a thousand smart contracts.</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Many vulnerability analysis tools used unlabeled datasets to evaluate the tool. Due to huge number of contracts in these datasets, either the dataset is not annotated or a very small subset is annotated with the vulnerabilities present. To the best of our knowledge, there is no fully annotated dataset released publicly.</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err="1"/>
              <a:t>Smartcheck</a:t>
            </a:r>
            <a:r>
              <a:rPr lang="en-US" sz="1000" dirty="0"/>
              <a:t> authors evaluate the tool’s accuracy by using three annotated smart contracts.</a:t>
            </a:r>
          </a:p>
          <a:p>
            <a:pPr marL="0" lvl="0" indent="0" algn="l" rtl="0">
              <a:spcBef>
                <a:spcPts val="0"/>
              </a:spcBef>
              <a:spcAft>
                <a:spcPts val="0"/>
              </a:spcAft>
              <a:buNone/>
            </a:pPr>
            <a:r>
              <a:rPr lang="en-US" sz="1000" dirty="0"/>
              <a:t>These annotated smart contracts do not represent the diverse smart contracts from Ethereum.</a:t>
            </a:r>
          </a:p>
          <a:p>
            <a:pPr marL="0" lvl="0" indent="0" algn="l" rtl="0">
              <a:spcBef>
                <a:spcPts val="0"/>
              </a:spcBef>
              <a:spcAft>
                <a:spcPts val="0"/>
              </a:spcAft>
              <a:buNone/>
            </a:pPr>
            <a:r>
              <a:rPr lang="en-US" sz="1000" dirty="0"/>
              <a:t>Moreover, the authors used 4,600 verified contracts from Ethereum to evaluate the tool’s efficiency. However, the issues found in these 4,600 smart contracts are not manually verified.</a:t>
            </a:r>
          </a:p>
          <a:p>
            <a:pPr marL="0" lvl="0" indent="0" algn="l" rtl="0">
              <a:spcBef>
                <a:spcPts val="0"/>
              </a:spcBef>
              <a:spcAft>
                <a:spcPts val="0"/>
              </a:spcAft>
              <a:buNone/>
            </a:pPr>
            <a:endParaRPr lang="en-US" sz="1000" dirty="0"/>
          </a:p>
          <a:p>
            <a:pPr marL="0" lvl="0" indent="0" algn="l" rtl="0">
              <a:spcBef>
                <a:spcPts val="0"/>
              </a:spcBef>
              <a:spcAft>
                <a:spcPts val="0"/>
              </a:spcAft>
              <a:buNone/>
            </a:pPr>
            <a:r>
              <a:rPr lang="en-US" sz="1000" dirty="0"/>
              <a:t>Slither does two types of experiments to evaluate the tool. The first experiment contains DAO [4] and </a:t>
            </a:r>
            <a:r>
              <a:rPr lang="en-US" sz="1000" dirty="0" err="1"/>
              <a:t>SpankChain</a:t>
            </a:r>
            <a:r>
              <a:rPr lang="en-US" sz="1000" dirty="0"/>
              <a:t> [15] smart contracts. DAO and </a:t>
            </a:r>
            <a:r>
              <a:rPr lang="en-US" sz="1000" dirty="0" err="1"/>
              <a:t>SpankChain</a:t>
            </a:r>
            <a:r>
              <a:rPr lang="en-US" sz="1000" dirty="0"/>
              <a:t> are two famous reentrancy attacks on Ethereum. The second experiment contains 1000 most used smart contracts from the Ethereum network. This dataset is unlabeled. The authors manually reviewed the results of detecting reentrancy vulnerability for 50 random smart contracts to evaluate the accuracy of Slither. Thus, their validation is not representative of the possible vulnerabilities in a dataset having large number of smart contracts.</a:t>
            </a:r>
          </a:p>
        </p:txBody>
      </p:sp>
    </p:spTree>
    <p:extLst>
      <p:ext uri="{BB962C8B-B14F-4D97-AF65-F5344CB8AC3E}">
        <p14:creationId xmlns:p14="http://schemas.microsoft.com/office/powerpoint/2010/main" val="1309911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SmartBugs</a:t>
            </a:r>
            <a:r>
              <a:rPr lang="en-US" dirty="0"/>
              <a:t> only</a:t>
            </a:r>
            <a:endParaRPr lang="en-US" sz="1000" dirty="0"/>
          </a:p>
        </p:txBody>
      </p:sp>
    </p:spTree>
    <p:extLst>
      <p:ext uri="{BB962C8B-B14F-4D97-AF65-F5344CB8AC3E}">
        <p14:creationId xmlns:p14="http://schemas.microsoft.com/office/powerpoint/2010/main" val="3725951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For the last part, I present EtherBase, a database of real-world Ethereum smart contracts labelled with vulnerabilities.</a:t>
            </a:r>
          </a:p>
        </p:txBody>
      </p:sp>
    </p:spTree>
    <p:extLst>
      <p:ext uri="{BB962C8B-B14F-4D97-AF65-F5344CB8AC3E}">
        <p14:creationId xmlns:p14="http://schemas.microsoft.com/office/powerpoint/2010/main" val="549172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EtherBase is a database of real-world Ethereum smart contracts, with added metadata and labelled vulnerabilities for each smart contract.</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The research community can utilize EtherBase for an un-biased empirical evaluation of new and existing testing toolsets to analyze smart contract vulnerabilities.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EtherBase is currently equipped with 737,871 source-code only smart contracts.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p:txBody>
      </p:sp>
    </p:spTree>
    <p:extLst>
      <p:ext uri="{BB962C8B-B14F-4D97-AF65-F5344CB8AC3E}">
        <p14:creationId xmlns:p14="http://schemas.microsoft.com/office/powerpoint/2010/main" val="3765063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In this section I explain the data source, tools used, and process to label the dataset with an example.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We decided to collect smart contracts from </a:t>
            </a:r>
            <a:r>
              <a:rPr lang="en-US" sz="1000" dirty="0" err="1"/>
              <a:t>Etherscan</a:t>
            </a:r>
            <a:r>
              <a:rPr lang="en-US" sz="1000" dirty="0"/>
              <a:t>, which is the largest decentralized platform for Ethereum smart contracts.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All contracts stored on </a:t>
            </a:r>
            <a:r>
              <a:rPr lang="en-US" sz="1000" dirty="0" err="1"/>
              <a:t>Etherscan</a:t>
            </a:r>
            <a:r>
              <a:rPr lang="en-US" sz="1000" dirty="0"/>
              <a:t> are indexed by unique addresses, so we first retrieve the addresses of all contracts that have more than one transaction through Google </a:t>
            </a:r>
            <a:r>
              <a:rPr lang="en-US" sz="1000" dirty="0" err="1"/>
              <a:t>BigQuery</a:t>
            </a: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p:txBody>
      </p:sp>
    </p:spTree>
    <p:extLst>
      <p:ext uri="{BB962C8B-B14F-4D97-AF65-F5344CB8AC3E}">
        <p14:creationId xmlns:p14="http://schemas.microsoft.com/office/powerpoint/2010/main" val="1338757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In this section I explain the data source, tools used, and process to label the dataset with an example.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We decided to collect smart contracts from </a:t>
            </a:r>
            <a:r>
              <a:rPr lang="en-US" sz="1000" dirty="0" err="1"/>
              <a:t>Etherscan</a:t>
            </a:r>
            <a:r>
              <a:rPr lang="en-US" sz="1000" dirty="0"/>
              <a:t>, which is the largest decentralized platform for Ethereum smart contracts.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All contracts stored on </a:t>
            </a:r>
            <a:r>
              <a:rPr lang="en-US" sz="1000" dirty="0" err="1"/>
              <a:t>Etherscan</a:t>
            </a:r>
            <a:r>
              <a:rPr lang="en-US" sz="1000" dirty="0"/>
              <a:t> are indexed by unique addresses, so we first retrieve the addresses of all contracts that have more than one transaction through Google </a:t>
            </a:r>
            <a:r>
              <a:rPr lang="en-US" sz="1000" dirty="0" err="1"/>
              <a:t>BigQuery</a:t>
            </a: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p:txBody>
      </p:sp>
    </p:spTree>
    <p:extLst>
      <p:ext uri="{BB962C8B-B14F-4D97-AF65-F5344CB8AC3E}">
        <p14:creationId xmlns:p14="http://schemas.microsoft.com/office/powerpoint/2010/main" val="3570450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In this section I explain the data source, tools used, and process to label the dataset with an example.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We decided to collect smart contracts from </a:t>
            </a:r>
            <a:r>
              <a:rPr lang="en-US" sz="1000" dirty="0" err="1"/>
              <a:t>Etherscan</a:t>
            </a:r>
            <a:r>
              <a:rPr lang="en-US" sz="1000" dirty="0"/>
              <a:t>, which is the largest decentralized platform for Ethereum smart contracts.</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All contracts stored on </a:t>
            </a:r>
            <a:r>
              <a:rPr lang="en-US" sz="1000" dirty="0" err="1"/>
              <a:t>Etherscan</a:t>
            </a:r>
            <a:r>
              <a:rPr lang="en-US" sz="1000" dirty="0"/>
              <a:t> are indexed by unique addresses, so we first retrieve the addresses of all contracts that have more than one transaction through Google </a:t>
            </a:r>
            <a:r>
              <a:rPr lang="en-US" sz="1000" dirty="0" err="1"/>
              <a:t>BigQuery</a:t>
            </a: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p:txBody>
      </p:sp>
    </p:spTree>
    <p:extLst>
      <p:ext uri="{BB962C8B-B14F-4D97-AF65-F5344CB8AC3E}">
        <p14:creationId xmlns:p14="http://schemas.microsoft.com/office/powerpoint/2010/main" val="1667820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Our experiment used five most frequently compared open-source tools, namely Slither, </a:t>
            </a:r>
            <a:r>
              <a:rPr lang="en-US" sz="1000" dirty="0" err="1"/>
              <a:t>Mythril</a:t>
            </a:r>
            <a:r>
              <a:rPr lang="en-US" sz="1000" dirty="0"/>
              <a:t>, </a:t>
            </a:r>
            <a:r>
              <a:rPr lang="en-US" sz="1000" dirty="0" err="1"/>
              <a:t>Oyente</a:t>
            </a:r>
            <a:r>
              <a:rPr lang="en-US" sz="1000" dirty="0"/>
              <a:t>, Osiris, and SmartCheck.</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The following points explain the criteria to select the tools as used in the paper by Durieux et. Al:</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Available and CLI: The tool is released publicly and has a command-line interface (CLI).</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Compatible Input: The tool requires input as Solidity smart contract. We do not consider the tools that require only EVM bytecode.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Only Source: The tool runs on only Solidity source code. We do not consider the tools that require a test suite or smart contract labelled with assertions.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Vulnerability Finding: The tool finds vulnerabilities in smart contracts.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These tools are neither sound nor complete. They can miss vulnerabilities (False Negatives) or detect them when they are not present (False Positives).</a:t>
            </a:r>
          </a:p>
        </p:txBody>
      </p:sp>
    </p:spTree>
    <p:extLst>
      <p:ext uri="{BB962C8B-B14F-4D97-AF65-F5344CB8AC3E}">
        <p14:creationId xmlns:p14="http://schemas.microsoft.com/office/powerpoint/2010/main" val="118659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Second, I’ll be talking about the tool I developed during my internship at Trail of Bits, Inc. `Slither-simil`, which helps auditors find similar vulnerabilities or code snippets in Solidity source code.</a:t>
            </a:r>
          </a:p>
        </p:txBody>
      </p:sp>
    </p:spTree>
    <p:extLst>
      <p:ext uri="{BB962C8B-B14F-4D97-AF65-F5344CB8AC3E}">
        <p14:creationId xmlns:p14="http://schemas.microsoft.com/office/powerpoint/2010/main" val="2355614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Table 1 shows vulnerabilities selected for evaluation. The column “Vulnerability type” indicates the acronym used in the paper for a particular vulnerability, while the column “SWC-ID” shows the ID provided by the SWC Registry 1 for the vulnerability where available. Table 2 shows vulnerabilities supported by selected tools. Symbol ✓indicates that the tool can detect a particular vulnerability, whereas symbol ×indicates that the tool can’t detect the vulnerability. Symbol – indicates that we don’t know whether the tool has detection capability of the particular vulnerability or not. Due to improper documentation of the tool, it is hard to find whether it supports this vulnerability or not.</a:t>
            </a:r>
          </a:p>
        </p:txBody>
      </p:sp>
    </p:spTree>
    <p:extLst>
      <p:ext uri="{BB962C8B-B14F-4D97-AF65-F5344CB8AC3E}">
        <p14:creationId xmlns:p14="http://schemas.microsoft.com/office/powerpoint/2010/main" val="26365875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Table 1 shows vulnerabilities selected for evaluation. The column “Vulnerability type” indicates the acronym used in the paper for a particular vulnerability, while the column “SWC-ID” shows the ID provided by the SWC Registry 1 for the vulnerability where available. Table 2 shows vulnerabilities supported by selected tools. Symbol ✓indicates that the tool can detect a particular vulnerability, whereas symbol ×indicates that the tool can’t detect the vulnerability. Symbol – indicates that we don’t know whether the tool has detection capability of the particular vulnerability or not. Due to improper documentation of the tool, it is hard to find whether it supports this vulnerability or not.</a:t>
            </a:r>
          </a:p>
        </p:txBody>
      </p:sp>
    </p:spTree>
    <p:extLst>
      <p:ext uri="{BB962C8B-B14F-4D97-AF65-F5344CB8AC3E}">
        <p14:creationId xmlns:p14="http://schemas.microsoft.com/office/powerpoint/2010/main" val="3516560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Our experiment used five most frequently compared open-source tools, namely Slither, </a:t>
            </a:r>
            <a:r>
              <a:rPr lang="en-US" sz="1000" dirty="0" err="1"/>
              <a:t>Mythril</a:t>
            </a:r>
            <a:r>
              <a:rPr lang="en-US" sz="1000" dirty="0"/>
              <a:t>, </a:t>
            </a:r>
            <a:r>
              <a:rPr lang="en-US" sz="1000" dirty="0" err="1"/>
              <a:t>Oyente</a:t>
            </a:r>
            <a:r>
              <a:rPr lang="en-US" sz="1000" dirty="0"/>
              <a:t>, Osiris, and SmartCheck.</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The following points explain the criteria to select the tools as used in the paper by Durieux et. Al:</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Available and CLI: The tool is released publicly and has a command-line interface (CLI).</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Compatible Input: The tool requires input as Solidity smart contract. We do not consider the tools that require only EVM bytecode.</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Only Source: The tool runs on only Solidity source code. We do not consider the tools that require a test suite or smart contract labelled with assertions.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Vulnerability Finding: The tool finds vulnerabilities in smart contracts.</a:t>
            </a:r>
          </a:p>
          <a:p>
            <a:pPr marL="628650" marR="0" lvl="1" indent="-171450" algn="l" defTabSz="914400" rtl="0" eaLnBrk="1" fontAlgn="auto" latinLnBrk="0" hangingPunct="1">
              <a:lnSpc>
                <a:spcPct val="100000"/>
              </a:lnSpc>
              <a:spcBef>
                <a:spcPts val="0"/>
              </a:spcBef>
              <a:spcAft>
                <a:spcPts val="0"/>
              </a:spcAft>
              <a:buClr>
                <a:srgbClr val="000000"/>
              </a:buClr>
              <a:buSzPts val="1100"/>
              <a:tabLst/>
              <a:defRPr/>
            </a:pPr>
            <a:endParaRPr lang="en-US" sz="1000" dirty="0"/>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sz="1000" dirty="0"/>
              <a:t>These tools are neither sound nor complete. They can miss vulnerabilities (False Negatives) or detect them when they are not present (False Positives).</a:t>
            </a:r>
          </a:p>
        </p:txBody>
      </p:sp>
    </p:spTree>
    <p:extLst>
      <p:ext uri="{BB962C8B-B14F-4D97-AF65-F5344CB8AC3E}">
        <p14:creationId xmlns:p14="http://schemas.microsoft.com/office/powerpoint/2010/main" val="6756859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34384496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2512413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156493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2223064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EtherBase</a:t>
            </a:r>
          </a:p>
        </p:txBody>
      </p:sp>
    </p:spTree>
    <p:extLst>
      <p:ext uri="{BB962C8B-B14F-4D97-AF65-F5344CB8AC3E}">
        <p14:creationId xmlns:p14="http://schemas.microsoft.com/office/powerpoint/2010/main" val="510809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Conclusion</a:t>
            </a:r>
          </a:p>
        </p:txBody>
      </p:sp>
    </p:spTree>
    <p:extLst>
      <p:ext uri="{BB962C8B-B14F-4D97-AF65-F5344CB8AC3E}">
        <p14:creationId xmlns:p14="http://schemas.microsoft.com/office/powerpoint/2010/main" val="1489677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This part is a systemization of knowledge on oracle systems. Oracles are the systems that bring the real-world data into the blockchain</a:t>
            </a:r>
          </a:p>
        </p:txBody>
      </p:sp>
    </p:spTree>
    <p:extLst>
      <p:ext uri="{BB962C8B-B14F-4D97-AF65-F5344CB8AC3E}">
        <p14:creationId xmlns:p14="http://schemas.microsoft.com/office/powerpoint/2010/main" val="280392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Third, I’ll be discussing EtherBase, the main contribution in this thesis, a representative database of Solidity smart contracts to help researchers with their evaluation efforts and reproducibility experiments.</a:t>
            </a:r>
          </a:p>
        </p:txBody>
      </p:sp>
    </p:spTree>
    <p:extLst>
      <p:ext uri="{BB962C8B-B14F-4D97-AF65-F5344CB8AC3E}">
        <p14:creationId xmlns:p14="http://schemas.microsoft.com/office/powerpoint/2010/main" val="4123376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 this section I’ll be talking about the conclusion and future work scheduled with regards to this research.</a:t>
            </a:r>
          </a:p>
        </p:txBody>
      </p:sp>
    </p:spTree>
    <p:extLst>
      <p:ext uri="{BB962C8B-B14F-4D97-AF65-F5344CB8AC3E}">
        <p14:creationId xmlns:p14="http://schemas.microsoft.com/office/powerpoint/2010/main" val="12508309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To address the limitations of existing methods for exploring Ethereum, we propose and develop EtherBase, a systematic and high-fidelity data exploration framework which exploits Ethereum block explorers and Ethereum’s internal mechanisms.</a:t>
            </a:r>
          </a:p>
          <a:p>
            <a:pPr marL="0" lvl="0" indent="0" algn="l" rtl="0">
              <a:spcBef>
                <a:spcPts val="0"/>
              </a:spcBef>
              <a:spcAft>
                <a:spcPts val="0"/>
              </a:spcAft>
              <a:buNone/>
            </a:pPr>
            <a:r>
              <a:rPr lang="en-CA" dirty="0"/>
              <a:t>EtherBase acquires all historical data on smart contracts and collects ERC20 token activities, thus enabling many new applications.</a:t>
            </a:r>
          </a:p>
          <a:p>
            <a:pPr marL="0" lvl="0" indent="0" algn="l" rtl="0">
              <a:spcBef>
                <a:spcPts val="0"/>
              </a:spcBef>
              <a:spcAft>
                <a:spcPts val="0"/>
              </a:spcAft>
              <a:buNone/>
            </a:pPr>
            <a:r>
              <a:rPr lang="en-CA" dirty="0"/>
              <a:t>We demonstrate its usefulness through one out of many application, namely benchmarking the most popular static analysis tools against each other on a selected set of Ethereum smart contracts, which have yielded new insights.</a:t>
            </a:r>
          </a:p>
          <a:p>
            <a:pPr marL="0" lvl="0" indent="0" algn="l" rtl="0">
              <a:spcBef>
                <a:spcPts val="0"/>
              </a:spcBef>
              <a:spcAft>
                <a:spcPts val="0"/>
              </a:spcAft>
              <a:buNone/>
            </a:pPr>
            <a:r>
              <a:rPr lang="en-CA" dirty="0"/>
              <a:t>EtherBase and the collected data will be released after the paper is published.</a:t>
            </a:r>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Smart contracts have a wide range of applications, involving a large amount of digital assets.</a:t>
            </a:r>
          </a:p>
          <a:p>
            <a:pPr marL="0" lvl="0" indent="0" algn="l" rtl="0">
              <a:spcBef>
                <a:spcPts val="0"/>
              </a:spcBef>
              <a:spcAft>
                <a:spcPts val="0"/>
              </a:spcAft>
              <a:buNone/>
            </a:pPr>
            <a:r>
              <a:rPr lang="en-CA" dirty="0"/>
              <a:t>For developers and transaction participants, security is critical.</a:t>
            </a:r>
          </a:p>
          <a:p>
            <a:pPr marL="0" lvl="0" indent="0" algn="l" rtl="0">
              <a:spcBef>
                <a:spcPts val="0"/>
              </a:spcBef>
              <a:spcAft>
                <a:spcPts val="0"/>
              </a:spcAft>
              <a:buNone/>
            </a:pPr>
            <a:r>
              <a:rPr lang="en-CA" dirty="0"/>
              <a:t>Though various testing tools for smart contracts have emerged endlessly, the lack of a unified evaluation standard makes it difficult to evaluate their performance in a scientific, fair and comprehensive way.</a:t>
            </a:r>
          </a:p>
          <a:p>
            <a:pPr marL="0" lvl="0" indent="0" algn="l" rtl="0">
              <a:spcBef>
                <a:spcPts val="0"/>
              </a:spcBef>
              <a:spcAft>
                <a:spcPts val="0"/>
              </a:spcAft>
              <a:buNone/>
            </a:pPr>
            <a:r>
              <a:rPr lang="en-CA" dirty="0"/>
              <a:t>For assisting follow-up researchers in carrying out comparative experiments more reasonably, we collect 46,186 diversified contracts, propose a systematic evaluation process and perform extensive experiments.</a:t>
            </a:r>
          </a:p>
          <a:p>
            <a:pPr marL="0" lvl="0" indent="0" algn="l" rtl="0">
              <a:spcBef>
                <a:spcPts val="0"/>
              </a:spcBef>
              <a:spcAft>
                <a:spcPts val="0"/>
              </a:spcAft>
              <a:buNone/>
            </a:pPr>
            <a:r>
              <a:rPr lang="en-CA" dirty="0"/>
              <a:t>We recommend that the evaluation process should take the following factors into consideration:</a:t>
            </a:r>
          </a:p>
          <a:p>
            <a:pPr marL="228600" lvl="0" indent="-228600" algn="l" rtl="0">
              <a:spcBef>
                <a:spcPts val="0"/>
              </a:spcBef>
              <a:spcAft>
                <a:spcPts val="0"/>
              </a:spcAft>
              <a:buAutoNum type="alphaLcParenBoth"/>
            </a:pPr>
            <a:r>
              <a:rPr lang="en-CA" dirty="0"/>
              <a:t>a set of diverse test suites; (b) a unified execution environment with suitable runtime parameters; (c) more quantitative and multi-dimensional performance metrics.</a:t>
            </a:r>
          </a:p>
          <a:p>
            <a:pPr marL="228600" lvl="0" indent="-228600" algn="l" rtl="0">
              <a:spcBef>
                <a:spcPts val="0"/>
              </a:spcBef>
              <a:spcAft>
                <a:spcPts val="0"/>
              </a:spcAft>
              <a:buAutoNum type="alphaLcParenBoth"/>
            </a:pPr>
            <a:r>
              <a:rPr lang="en-CA" dirty="0"/>
              <a:t>he first is to better combine dynamic and static methods to reduce false positives. The second is to develop more advanced integration models that can give full play to the strengths of different tools.</a:t>
            </a:r>
          </a:p>
          <a:p>
            <a:pPr marL="228600" lvl="0" indent="-228600" algn="l" rtl="0">
              <a:spcBef>
                <a:spcPts val="0"/>
              </a:spcBef>
              <a:spcAft>
                <a:spcPts val="0"/>
              </a:spcAft>
              <a:buAutoNum type="alphaLcParenBoth"/>
            </a:pPr>
            <a:r>
              <a:rPr lang="en-CA" dirty="0"/>
              <a:t>I hope this thesis can provide ideas and references to follow-up researchers, and help them develop more reliable, powerful and friendly testing tools.</a:t>
            </a:r>
          </a:p>
        </p:txBody>
      </p:sp>
    </p:spTree>
    <p:extLst>
      <p:ext uri="{BB962C8B-B14F-4D97-AF65-F5344CB8AC3E}">
        <p14:creationId xmlns:p14="http://schemas.microsoft.com/office/powerpoint/2010/main" val="42910821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5404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4827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7495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1"/>
        <p:cNvGrpSpPr/>
        <p:nvPr/>
      </p:nvGrpSpPr>
      <p:grpSpPr>
        <a:xfrm>
          <a:off x="0" y="0"/>
          <a:ext cx="0" cy="0"/>
          <a:chOff x="0" y="0"/>
          <a:chExt cx="0" cy="0"/>
        </a:xfrm>
      </p:grpSpPr>
      <p:sp>
        <p:nvSpPr>
          <p:cNvPr id="5492" name="Google Shape;5492;gee05b2c68d_0_54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3" name="Google Shape;5493;gee05b2c68d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01591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Thank you for listening to this presentation and I'll be happy to answer any questions.</a:t>
            </a:r>
          </a:p>
        </p:txBody>
      </p:sp>
    </p:spTree>
    <p:extLst>
      <p:ext uri="{BB962C8B-B14F-4D97-AF65-F5344CB8AC3E}">
        <p14:creationId xmlns:p14="http://schemas.microsoft.com/office/powerpoint/2010/main" val="195902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t>Finally, I will briefly go over conclusion and future work concerning this research.</a:t>
            </a:r>
          </a:p>
        </p:txBody>
      </p:sp>
    </p:spTree>
    <p:extLst>
      <p:ext uri="{BB962C8B-B14F-4D97-AF65-F5344CB8AC3E}">
        <p14:creationId xmlns:p14="http://schemas.microsoft.com/office/powerpoint/2010/main" val="1905279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US" dirty="0"/>
              <a:t>In this part of the talk, I will go over some introductory concepts such as blockchain technology, Ethereum blockchain, smart contracts and their security issues, and then focus on the immutability of smart contracts, how the Ethereum community has been dealing with them, and how we are going to contribute to the stack of solutions for the purpose of increasing the security of Ethereum smart contracts.</a:t>
            </a:r>
          </a:p>
        </p:txBody>
      </p:sp>
    </p:spTree>
    <p:extLst>
      <p:ext uri="{BB962C8B-B14F-4D97-AF65-F5344CB8AC3E}">
        <p14:creationId xmlns:p14="http://schemas.microsoft.com/office/powerpoint/2010/main" val="3813947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Alright; let’s start by answering the question : What is a blockchain, exactly?</a:t>
            </a:r>
          </a:p>
          <a:p>
            <a:pPr marL="171450" lvl="0" indent="-171450" algn="l" rtl="0">
              <a:spcBef>
                <a:spcPts val="0"/>
              </a:spcBef>
              <a:spcAft>
                <a:spcPts val="0"/>
              </a:spcAft>
            </a:pPr>
            <a:r>
              <a:rPr lang="en-CA" dirty="0">
                <a:latin typeface="Agency FB" panose="020B0503020202020204" pitchFamily="34" charset="77"/>
              </a:rPr>
              <a:t>To answer this, we need to go back to Nov 1</a:t>
            </a:r>
            <a:r>
              <a:rPr lang="en-CA" baseline="30000" dirty="0">
                <a:latin typeface="Agency FB" panose="020B0503020202020204" pitchFamily="34" charset="77"/>
              </a:rPr>
              <a:t>st</a:t>
            </a:r>
            <a:r>
              <a:rPr lang="en-CA" dirty="0">
                <a:latin typeface="Agency FB" panose="020B0503020202020204" pitchFamily="34" charset="77"/>
              </a:rPr>
              <a:t>, 2008, when the famous and anonymous Satoshi Nakamoto released their Bitcoin whitepaper.</a:t>
            </a:r>
          </a:p>
          <a:p>
            <a:pPr marL="171450" lvl="0" indent="-171450" algn="l" rtl="0">
              <a:spcBef>
                <a:spcPts val="0"/>
              </a:spcBef>
              <a:spcAft>
                <a:spcPts val="0"/>
              </a:spcAft>
            </a:pPr>
            <a:r>
              <a:rPr lang="en-CA" dirty="0">
                <a:latin typeface="Agency FB" panose="020B0503020202020204" pitchFamily="34" charset="77"/>
              </a:rPr>
              <a:t>This ushered the world into a new era for public blockchains.</a:t>
            </a:r>
          </a:p>
          <a:p>
            <a:pPr marL="171450" lvl="0" indent="-171450" algn="l" rtl="0">
              <a:spcBef>
                <a:spcPts val="0"/>
              </a:spcBef>
              <a:spcAft>
                <a:spcPts val="0"/>
              </a:spcAft>
            </a:pPr>
            <a:endParaRPr lang="en-CA" dirty="0">
              <a:latin typeface="Agency FB" panose="020B0503020202020204" pitchFamily="34" charset="77"/>
            </a:endParaRPr>
          </a:p>
          <a:p>
            <a:pPr marL="171450" lvl="0" indent="-171450" algn="l" rtl="0">
              <a:spcBef>
                <a:spcPts val="0"/>
              </a:spcBef>
              <a:spcAft>
                <a:spcPts val="0"/>
              </a:spcAft>
            </a:pPr>
            <a:endParaRPr lang="en-CA" dirty="0">
              <a:latin typeface="Agency FB" panose="020B0503020202020204" pitchFamily="34" charset="77"/>
            </a:endParaRPr>
          </a:p>
        </p:txBody>
      </p:sp>
    </p:spTree>
    <p:extLst>
      <p:ext uri="{BB962C8B-B14F-4D97-AF65-F5344CB8AC3E}">
        <p14:creationId xmlns:p14="http://schemas.microsoft.com/office/powerpoint/2010/main" val="426400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f8beac66f4_1_19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f8beac66f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CA" dirty="0">
                <a:latin typeface="Agency FB" panose="020B0503020202020204" pitchFamily="34" charset="77"/>
              </a:rPr>
              <a:t>Public blockchains are also called distributed ledgers.</a:t>
            </a:r>
          </a:p>
          <a:p>
            <a:pPr marL="171450" lvl="0" indent="-171450" algn="l" rtl="0">
              <a:spcBef>
                <a:spcPts val="0"/>
              </a:spcBef>
              <a:spcAft>
                <a:spcPts val="0"/>
              </a:spcAft>
            </a:pPr>
            <a:r>
              <a:rPr lang="en-CA" dirty="0">
                <a:latin typeface="Agency FB" panose="020B0503020202020204" pitchFamily="34" charset="77"/>
              </a:rPr>
              <a:t>They are a new type of technology that enables mutually distrusted nodes to come together and collectively maintain an immutable ledger that’s open to anyone and that maintains immutable records and transactions.</a:t>
            </a:r>
          </a:p>
        </p:txBody>
      </p:sp>
    </p:spTree>
    <p:extLst>
      <p:ext uri="{BB962C8B-B14F-4D97-AF65-F5344CB8AC3E}">
        <p14:creationId xmlns:p14="http://schemas.microsoft.com/office/powerpoint/2010/main" val="157954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3" name="Google Shape;23;p4"/>
          <p:cNvSpPr txBox="1">
            <a:spLocks noGrp="1"/>
          </p:cNvSpPr>
          <p:nvPr>
            <p:ph type="body" idx="1"/>
          </p:nvPr>
        </p:nvSpPr>
        <p:spPr>
          <a:xfrm>
            <a:off x="311700" y="1361361"/>
            <a:ext cx="8520600" cy="3726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4" y="4284979"/>
            <a:ext cx="8468145" cy="10490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6" y="2536593"/>
            <a:ext cx="8272211" cy="1247923"/>
          </a:xfrm>
        </p:spPr>
        <p:txBody>
          <a:bodyPr anchor="b">
            <a:normAutofit/>
          </a:bodyPr>
          <a:lstStyle>
            <a:lvl1pPr algn="l">
              <a:defRPr sz="225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6" y="3784514"/>
            <a:ext cx="8272211" cy="500463"/>
          </a:xfrm>
        </p:spPr>
        <p:txBody>
          <a:bodyPr anchor="t">
            <a:normAutofit/>
          </a:bodyPr>
          <a:lstStyle>
            <a:lvl1pPr marL="0" indent="0" algn="l">
              <a:buNone/>
              <a:defRPr sz="1125" cap="all">
                <a:solidFill>
                  <a:schemeClr val="accent2"/>
                </a:solidFill>
              </a:defRPr>
            </a:lvl1pPr>
            <a:lvl2pPr marL="285739" indent="0">
              <a:buNone/>
              <a:defRPr sz="1125">
                <a:solidFill>
                  <a:schemeClr val="tx1">
                    <a:tint val="75000"/>
                  </a:schemeClr>
                </a:solidFill>
              </a:defRPr>
            </a:lvl2pPr>
            <a:lvl3pPr marL="571477" indent="0">
              <a:buNone/>
              <a:defRPr sz="1000">
                <a:solidFill>
                  <a:schemeClr val="tx1">
                    <a:tint val="75000"/>
                  </a:schemeClr>
                </a:solidFill>
              </a:defRPr>
            </a:lvl3pPr>
            <a:lvl4pPr marL="857216" indent="0">
              <a:buNone/>
              <a:defRPr sz="875">
                <a:solidFill>
                  <a:schemeClr val="tx1">
                    <a:tint val="75000"/>
                  </a:schemeClr>
                </a:solidFill>
              </a:defRPr>
            </a:lvl4pPr>
            <a:lvl5pPr marL="1142954" indent="0">
              <a:buNone/>
              <a:defRPr sz="875">
                <a:solidFill>
                  <a:schemeClr val="tx1">
                    <a:tint val="75000"/>
                  </a:schemeClr>
                </a:solidFill>
              </a:defRPr>
            </a:lvl5pPr>
            <a:lvl6pPr marL="1428693" indent="0">
              <a:buNone/>
              <a:defRPr sz="875">
                <a:solidFill>
                  <a:schemeClr val="tx1">
                    <a:tint val="75000"/>
                  </a:schemeClr>
                </a:solidFill>
              </a:defRPr>
            </a:lvl6pPr>
            <a:lvl7pPr marL="1714431" indent="0">
              <a:buNone/>
              <a:defRPr sz="875">
                <a:solidFill>
                  <a:schemeClr val="tx1">
                    <a:tint val="75000"/>
                  </a:schemeClr>
                </a:solidFill>
              </a:defRPr>
            </a:lvl7pPr>
            <a:lvl8pPr marL="2000170" indent="0">
              <a:buNone/>
              <a:defRPr sz="875">
                <a:solidFill>
                  <a:schemeClr val="tx1">
                    <a:tint val="75000"/>
                  </a:schemeClr>
                </a:solidFill>
              </a:defRPr>
            </a:lvl8pPr>
            <a:lvl9pPr marL="2285909" indent="0">
              <a:buNone/>
              <a:defRPr sz="8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08F06EA-3110-AD4F-8E95-9C6D699F3A25}" type="datetimeFigureOut">
              <a:rPr lang="en-US" smtClean="0"/>
              <a:t>7/6/22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FBC8CEFD-E940-A146-9C78-8970E9F7ED90}" type="slidenum">
              <a:rPr lang="en-US" smtClean="0"/>
              <a:t>‹#›</a:t>
            </a:fld>
            <a:endParaRPr lang="en-US"/>
          </a:p>
        </p:txBody>
      </p:sp>
    </p:spTree>
    <p:extLst>
      <p:ext uri="{BB962C8B-B14F-4D97-AF65-F5344CB8AC3E}">
        <p14:creationId xmlns:p14="http://schemas.microsoft.com/office/powerpoint/2010/main" val="22551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7" name="Google Shape;27;p5"/>
          <p:cNvSpPr txBox="1">
            <a:spLocks noGrp="1"/>
          </p:cNvSpPr>
          <p:nvPr>
            <p:ph type="body" idx="1"/>
          </p:nvPr>
        </p:nvSpPr>
        <p:spPr>
          <a:xfrm>
            <a:off x="311700" y="1361361"/>
            <a:ext cx="3999900" cy="37266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8" name="Google Shape;28;p5"/>
          <p:cNvSpPr txBox="1">
            <a:spLocks noGrp="1"/>
          </p:cNvSpPr>
          <p:nvPr>
            <p:ph type="body" idx="2"/>
          </p:nvPr>
        </p:nvSpPr>
        <p:spPr>
          <a:xfrm>
            <a:off x="4832400" y="1361361"/>
            <a:ext cx="3999900" cy="37266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9" name="Google Shape;29;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32" name="Google Shape;32;p6"/>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35" name="Google Shape;35;p7"/>
          <p:cNvSpPr txBox="1">
            <a:spLocks noGrp="1"/>
          </p:cNvSpPr>
          <p:nvPr>
            <p:ph type="body" idx="1"/>
          </p:nvPr>
        </p:nvSpPr>
        <p:spPr>
          <a:xfrm>
            <a:off x="311700" y="1554889"/>
            <a:ext cx="2808000" cy="3094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6" name="Google Shape;36;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500167"/>
            <a:ext cx="5878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0" name="Google Shape;40;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8"/>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995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032528"/>
            <a:ext cx="4045200" cy="1984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en-US"/>
              <a:t>Click to edit Master title style</a:t>
            </a:r>
            <a:endParaRPr/>
          </a:p>
        </p:txBody>
      </p:sp>
      <p:sp>
        <p:nvSpPr>
          <p:cNvPr id="45" name="Google Shape;45;p9"/>
          <p:cNvSpPr txBox="1">
            <a:spLocks noGrp="1"/>
          </p:cNvSpPr>
          <p:nvPr>
            <p:ph type="subTitle" idx="1"/>
          </p:nvPr>
        </p:nvSpPr>
        <p:spPr>
          <a:xfrm>
            <a:off x="265500" y="3076667"/>
            <a:ext cx="4045200" cy="174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en-US"/>
              <a:t>Click to edit Master subtitle style</a:t>
            </a:r>
            <a:endParaRPr/>
          </a:p>
        </p:txBody>
      </p:sp>
      <p:sp>
        <p:nvSpPr>
          <p:cNvPr id="46" name="Google Shape;46;p9"/>
          <p:cNvSpPr txBox="1">
            <a:spLocks noGrp="1"/>
          </p:cNvSpPr>
          <p:nvPr>
            <p:ph type="body" idx="2"/>
          </p:nvPr>
        </p:nvSpPr>
        <p:spPr>
          <a:xfrm>
            <a:off x="4939500" y="804667"/>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7" name="Google Shape;47;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687694"/>
            <a:ext cx="5998800" cy="6654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en-US"/>
              <a:t>Click to edit Master text styles</a:t>
            </a:r>
          </a:p>
        </p:txBody>
      </p:sp>
      <p:sp>
        <p:nvSpPr>
          <p:cNvPr id="50" name="Google Shape;50;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606333"/>
            <a:ext cx="9144000" cy="10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063472"/>
            <a:ext cx="8520600" cy="236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513333"/>
            <a:ext cx="8520600" cy="1190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51028"/>
            <a:ext cx="8520600" cy="923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361361"/>
            <a:ext cx="8520600" cy="37266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crytic/crytic-compil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
        <p:cNvGrpSpPr/>
        <p:nvPr/>
      </p:nvGrpSpPr>
      <p:grpSpPr>
        <a:xfrm>
          <a:off x="0" y="0"/>
          <a:ext cx="0" cy="0"/>
          <a:chOff x="0" y="0"/>
          <a:chExt cx="0" cy="0"/>
        </a:xfrm>
      </p:grpSpPr>
      <p:sp>
        <p:nvSpPr>
          <p:cNvPr id="4" name="Google Shape;62;p13">
            <a:extLst>
              <a:ext uri="{FF2B5EF4-FFF2-40B4-BE49-F238E27FC236}">
                <a16:creationId xmlns:a16="http://schemas.microsoft.com/office/drawing/2014/main" id="{73073141-AAFA-759D-8E50-0FCD1185A430}"/>
              </a:ext>
            </a:extLst>
          </p:cNvPr>
          <p:cNvSpPr txBox="1">
            <a:spLocks/>
          </p:cNvSpPr>
          <p:nvPr/>
        </p:nvSpPr>
        <p:spPr>
          <a:xfrm>
            <a:off x="1246129" y="149507"/>
            <a:ext cx="6677247" cy="159129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pPr algn="ctr"/>
            <a:r>
              <a:rPr lang="en-US" sz="2400" b="1" dirty="0">
                <a:solidFill>
                  <a:schemeClr val="tx1"/>
                </a:solidFill>
                <a:latin typeface="Open Sans ExtraBold" pitchFamily="2" charset="0"/>
                <a:ea typeface="Open Sans ExtraBold" pitchFamily="2" charset="0"/>
                <a:cs typeface="Open Sans ExtraBold" pitchFamily="2" charset="0"/>
              </a:rPr>
              <a:t>Improving Reproducibility</a:t>
            </a:r>
          </a:p>
          <a:p>
            <a:pPr algn="ctr"/>
            <a:r>
              <a:rPr lang="en-US" sz="2400" b="1" dirty="0">
                <a:solidFill>
                  <a:schemeClr val="tx1"/>
                </a:solidFill>
                <a:latin typeface="Open Sans ExtraBold" pitchFamily="2" charset="0"/>
                <a:ea typeface="Open Sans ExtraBold" pitchFamily="2" charset="0"/>
                <a:cs typeface="Open Sans ExtraBold" pitchFamily="2" charset="0"/>
              </a:rPr>
              <a:t>in Smart Contract Research</a:t>
            </a:r>
          </a:p>
        </p:txBody>
      </p:sp>
      <p:sp>
        <p:nvSpPr>
          <p:cNvPr id="5" name="TextBox 4">
            <a:extLst>
              <a:ext uri="{FF2B5EF4-FFF2-40B4-BE49-F238E27FC236}">
                <a16:creationId xmlns:a16="http://schemas.microsoft.com/office/drawing/2014/main" id="{368B9862-FFB2-F167-1AF9-594E69D1B805}"/>
              </a:ext>
            </a:extLst>
          </p:cNvPr>
          <p:cNvSpPr txBox="1"/>
          <p:nvPr/>
        </p:nvSpPr>
        <p:spPr>
          <a:xfrm>
            <a:off x="3006662" y="3831934"/>
            <a:ext cx="3130672" cy="461665"/>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Dr. Amir Aghdam</a:t>
            </a:r>
          </a:p>
          <a:p>
            <a:pPr algn="ctr"/>
            <a:r>
              <a:rPr lang="en-US" sz="1200" dirty="0">
                <a:solidFill>
                  <a:schemeClr val="tx1"/>
                </a:solidFill>
                <a:latin typeface="Open Sans" pitchFamily="2" charset="0"/>
                <a:ea typeface="Open Sans" pitchFamily="2" charset="0"/>
                <a:cs typeface="Open Sans" pitchFamily="2" charset="0"/>
              </a:rPr>
              <a:t>Dr. Jeremy Clark</a:t>
            </a:r>
          </a:p>
        </p:txBody>
      </p:sp>
      <p:sp>
        <p:nvSpPr>
          <p:cNvPr id="6" name="TextBox 5">
            <a:extLst>
              <a:ext uri="{FF2B5EF4-FFF2-40B4-BE49-F238E27FC236}">
                <a16:creationId xmlns:a16="http://schemas.microsoft.com/office/drawing/2014/main" id="{9BD3CEFF-B649-56FB-FD02-CCB9AB61EAD9}"/>
              </a:ext>
            </a:extLst>
          </p:cNvPr>
          <p:cNvSpPr txBox="1"/>
          <p:nvPr/>
        </p:nvSpPr>
        <p:spPr>
          <a:xfrm>
            <a:off x="3685424" y="2765203"/>
            <a:ext cx="1798656" cy="276999"/>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Sina Pilehchiha</a:t>
            </a:r>
          </a:p>
        </p:txBody>
      </p:sp>
      <p:sp>
        <p:nvSpPr>
          <p:cNvPr id="7" name="TextBox 6">
            <a:extLst>
              <a:ext uri="{FF2B5EF4-FFF2-40B4-BE49-F238E27FC236}">
                <a16:creationId xmlns:a16="http://schemas.microsoft.com/office/drawing/2014/main" id="{150ED4F1-9985-33A5-A304-2D13AE6C14AC}"/>
              </a:ext>
            </a:extLst>
          </p:cNvPr>
          <p:cNvSpPr txBox="1"/>
          <p:nvPr/>
        </p:nvSpPr>
        <p:spPr>
          <a:xfrm>
            <a:off x="3809162" y="3520514"/>
            <a:ext cx="1525675" cy="276999"/>
          </a:xfrm>
          <a:prstGeom prst="rect">
            <a:avLst/>
          </a:prstGeom>
          <a:noFill/>
        </p:spPr>
        <p:txBody>
          <a:bodyPr wrap="square" rtlCol="0">
            <a:spAutoFit/>
          </a:bodyPr>
          <a:lstStyle/>
          <a:p>
            <a:pPr algn="ctr"/>
            <a:r>
              <a:rPr lang="en-US" sz="1200" dirty="0">
                <a:solidFill>
                  <a:schemeClr val="tx1"/>
                </a:solidFill>
                <a:latin typeface="Open Sans" pitchFamily="2" charset="0"/>
                <a:ea typeface="Open Sans" pitchFamily="2" charset="0"/>
                <a:cs typeface="Open Sans" pitchFamily="2" charset="0"/>
              </a:rPr>
              <a:t>Supervised by:</a:t>
            </a:r>
          </a:p>
        </p:txBody>
      </p:sp>
      <p:sp>
        <p:nvSpPr>
          <p:cNvPr id="8" name="TextBox 7">
            <a:extLst>
              <a:ext uri="{FF2B5EF4-FFF2-40B4-BE49-F238E27FC236}">
                <a16:creationId xmlns:a16="http://schemas.microsoft.com/office/drawing/2014/main" id="{F01C5FA2-A5F0-65FA-CC8A-3F8252AF60D9}"/>
              </a:ext>
            </a:extLst>
          </p:cNvPr>
          <p:cNvSpPr txBox="1"/>
          <p:nvPr/>
        </p:nvSpPr>
        <p:spPr>
          <a:xfrm>
            <a:off x="2936776" y="4882692"/>
            <a:ext cx="3270447" cy="553998"/>
          </a:xfrm>
          <a:prstGeom prst="rect">
            <a:avLst/>
          </a:prstGeom>
          <a:noFill/>
        </p:spPr>
        <p:txBody>
          <a:bodyPr wrap="none" rtlCol="0">
            <a:spAutoFit/>
          </a:bodyPr>
          <a:lstStyle/>
          <a:p>
            <a:pPr algn="ctr"/>
            <a:r>
              <a:rPr lang="en-US" sz="1000" dirty="0">
                <a:solidFill>
                  <a:schemeClr val="tx1"/>
                </a:solidFill>
                <a:latin typeface="Open Sans" pitchFamily="2" charset="0"/>
                <a:ea typeface="Open Sans" pitchFamily="2" charset="0"/>
                <a:cs typeface="Open Sans" pitchFamily="2" charset="0"/>
              </a:rPr>
              <a:t>Department of Electrical and Computer Engineering</a:t>
            </a:r>
          </a:p>
          <a:p>
            <a:pPr algn="ctr"/>
            <a:r>
              <a:rPr lang="en-US" sz="1000" dirty="0">
                <a:solidFill>
                  <a:schemeClr val="tx1"/>
                </a:solidFill>
                <a:latin typeface="Open Sans" pitchFamily="2" charset="0"/>
                <a:ea typeface="Open Sans" pitchFamily="2" charset="0"/>
                <a:cs typeface="Open Sans" pitchFamily="2" charset="0"/>
              </a:rPr>
              <a:t>Faculty of Engineering and Computer Science</a:t>
            </a:r>
          </a:p>
          <a:p>
            <a:pPr algn="ctr"/>
            <a:r>
              <a:rPr lang="en-US" sz="1000" dirty="0">
                <a:solidFill>
                  <a:schemeClr val="tx1"/>
                </a:solidFill>
                <a:latin typeface="Open Sans" pitchFamily="2" charset="0"/>
                <a:ea typeface="Open Sans" pitchFamily="2" charset="0"/>
                <a:cs typeface="Open Sans" pitchFamily="2" charset="0"/>
              </a:rPr>
              <a:t>Concordia University</a:t>
            </a:r>
          </a:p>
        </p:txBody>
      </p:sp>
      <p:sp>
        <p:nvSpPr>
          <p:cNvPr id="9" name="Subtitle 2">
            <a:extLst>
              <a:ext uri="{FF2B5EF4-FFF2-40B4-BE49-F238E27FC236}">
                <a16:creationId xmlns:a16="http://schemas.microsoft.com/office/drawing/2014/main" id="{55F072FD-5691-D0A0-1EBF-43961764BCC5}"/>
              </a:ext>
            </a:extLst>
          </p:cNvPr>
          <p:cNvSpPr txBox="1">
            <a:spLocks/>
          </p:cNvSpPr>
          <p:nvPr/>
        </p:nvSpPr>
        <p:spPr>
          <a:xfrm>
            <a:off x="3147225" y="2032893"/>
            <a:ext cx="2764485" cy="404243"/>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114300" indent="0" algn="ctr">
              <a:buNone/>
            </a:pPr>
            <a:r>
              <a:rPr lang="en-US" sz="1500" dirty="0">
                <a:latin typeface="Open Sans" pitchFamily="2" charset="0"/>
                <a:ea typeface="Open Sans" pitchFamily="2" charset="0"/>
                <a:cs typeface="Open Sans" pitchFamily="2" charset="0"/>
              </a:rPr>
              <a:t>(Master thesis defense)</a:t>
            </a:r>
          </a:p>
          <a:p>
            <a:endParaRPr lang="en-US" dirty="0">
              <a:latin typeface="Open Sans" pitchFamily="2" charset="0"/>
              <a:ea typeface="Open Sans" pitchFamily="2" charset="0"/>
              <a:cs typeface="Open Sans" pitchFamily="2" charset="0"/>
            </a:endParaRPr>
          </a:p>
          <a:p>
            <a:endParaRPr lang="en-US" dirty="0">
              <a:latin typeface="Open Sans" pitchFamily="2" charset="0"/>
              <a:ea typeface="Open Sans" pitchFamily="2" charset="0"/>
              <a:cs typeface="Open Sans" pitchFamily="2" charset="0"/>
            </a:endParaRPr>
          </a:p>
        </p:txBody>
      </p:sp>
      <p:sp>
        <p:nvSpPr>
          <p:cNvPr id="11" name="TextBox 10">
            <a:extLst>
              <a:ext uri="{FF2B5EF4-FFF2-40B4-BE49-F238E27FC236}">
                <a16:creationId xmlns:a16="http://schemas.microsoft.com/office/drawing/2014/main" id="{0AFBC3D6-2E92-5F5B-A450-4AA5E2AD05F4}"/>
              </a:ext>
            </a:extLst>
          </p:cNvPr>
          <p:cNvSpPr txBox="1"/>
          <p:nvPr/>
        </p:nvSpPr>
        <p:spPr>
          <a:xfrm>
            <a:off x="326689" y="5098136"/>
            <a:ext cx="1128835" cy="338554"/>
          </a:xfrm>
          <a:prstGeom prst="rect">
            <a:avLst/>
          </a:prstGeom>
          <a:noFill/>
        </p:spPr>
        <p:txBody>
          <a:bodyPr wrap="none" rtlCol="0">
            <a:spAutoFit/>
          </a:bodyPr>
          <a:lstStyle/>
          <a:p>
            <a:r>
              <a:rPr lang="en-US" sz="1600" dirty="0">
                <a:latin typeface="Open Sans" pitchFamily="2" charset="0"/>
                <a:ea typeface="Open Sans" pitchFamily="2" charset="0"/>
                <a:cs typeface="Open Sans" pitchFamily="2" charset="0"/>
              </a:rPr>
              <a:t>June 2022</a:t>
            </a:r>
          </a:p>
        </p:txBody>
      </p:sp>
      <p:pic>
        <p:nvPicPr>
          <p:cNvPr id="13" name="Google Shape;72;p14">
            <a:extLst>
              <a:ext uri="{FF2B5EF4-FFF2-40B4-BE49-F238E27FC236}">
                <a16:creationId xmlns:a16="http://schemas.microsoft.com/office/drawing/2014/main" id="{F4B98FB7-7851-8BC0-9BBF-961F6B4759F6}"/>
              </a:ext>
            </a:extLst>
          </p:cNvPr>
          <p:cNvPicPr preferRelativeResize="0"/>
          <p:nvPr/>
        </p:nvPicPr>
        <p:blipFill>
          <a:blip r:embed="rId3">
            <a:alphaModFix/>
          </a:blip>
          <a:stretch>
            <a:fillRect/>
          </a:stretch>
        </p:blipFill>
        <p:spPr>
          <a:xfrm>
            <a:off x="6560288" y="4837066"/>
            <a:ext cx="2332978" cy="553998"/>
          </a:xfrm>
          <a:prstGeom prst="rect">
            <a:avLst/>
          </a:prstGeom>
          <a:noFill/>
          <a:ln>
            <a:noFill/>
          </a:ln>
        </p:spPr>
      </p:pic>
      <p:pic>
        <p:nvPicPr>
          <p:cNvPr id="1026" name="Picture 2">
            <a:extLst>
              <a:ext uri="{FF2B5EF4-FFF2-40B4-BE49-F238E27FC236}">
                <a16:creationId xmlns:a16="http://schemas.microsoft.com/office/drawing/2014/main" id="{4FDA62BD-96E3-AF2E-8EDF-C47D4784B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50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200" dirty="0">
                <a:solidFill>
                  <a:srgbClr val="990033"/>
                </a:solidFill>
                <a:latin typeface="Open Sans" pitchFamily="2" charset="0"/>
                <a:ea typeface="Open Sans" pitchFamily="2" charset="0"/>
                <a:cs typeface="Open Sans" pitchFamily="2" charset="0"/>
              </a:rPr>
              <a:t>Ethereum: Birth of Smart Contract Platform</a:t>
            </a:r>
            <a:endParaRPr sz="3200" dirty="0"/>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cxnSp>
        <p:nvCxnSpPr>
          <p:cNvPr id="6" name="Straight Arrow Connector 5">
            <a:extLst>
              <a:ext uri="{FF2B5EF4-FFF2-40B4-BE49-F238E27FC236}">
                <a16:creationId xmlns:a16="http://schemas.microsoft.com/office/drawing/2014/main" id="{B044FD22-7ECA-184D-BAD9-2C753205066C}"/>
              </a:ext>
            </a:extLst>
          </p:cNvPr>
          <p:cNvCxnSpPr/>
          <p:nvPr/>
        </p:nvCxnSpPr>
        <p:spPr>
          <a:xfrm>
            <a:off x="428878" y="3237825"/>
            <a:ext cx="8286244" cy="0"/>
          </a:xfrm>
          <a:prstGeom prst="straightConnector1">
            <a:avLst/>
          </a:prstGeom>
          <a:ln w="34925">
            <a:solidFill>
              <a:srgbClr val="9DEAF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 name="Triangle 6">
            <a:extLst>
              <a:ext uri="{FF2B5EF4-FFF2-40B4-BE49-F238E27FC236}">
                <a16:creationId xmlns:a16="http://schemas.microsoft.com/office/drawing/2014/main" id="{47E6A5A8-7056-ADCA-1A70-8B5DC137302F}"/>
              </a:ext>
            </a:extLst>
          </p:cNvPr>
          <p:cNvSpPr/>
          <p:nvPr/>
        </p:nvSpPr>
        <p:spPr>
          <a:xfrm>
            <a:off x="1610315" y="3237825"/>
            <a:ext cx="299405" cy="275129"/>
          </a:xfrm>
          <a:prstGeom prst="triangle">
            <a:avLst/>
          </a:prstGeom>
          <a:solidFill>
            <a:srgbClr val="9DEAF1"/>
          </a:solidFill>
          <a:ln>
            <a:solidFill>
              <a:srgbClr val="9D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iangle 9">
            <a:extLst>
              <a:ext uri="{FF2B5EF4-FFF2-40B4-BE49-F238E27FC236}">
                <a16:creationId xmlns:a16="http://schemas.microsoft.com/office/drawing/2014/main" id="{9FEAAD7F-3639-6E9C-ED6D-1CB3E29C5A22}"/>
              </a:ext>
            </a:extLst>
          </p:cNvPr>
          <p:cNvSpPr/>
          <p:nvPr/>
        </p:nvSpPr>
        <p:spPr>
          <a:xfrm>
            <a:off x="4060854" y="3237825"/>
            <a:ext cx="299405" cy="275129"/>
          </a:xfrm>
          <a:prstGeom prst="triangle">
            <a:avLst/>
          </a:prstGeom>
          <a:solidFill>
            <a:srgbClr val="9DEAF1"/>
          </a:solidFill>
          <a:ln>
            <a:solidFill>
              <a:srgbClr val="9DEAF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490965A2-63BE-4968-7C36-1BAF135D6648}"/>
              </a:ext>
            </a:extLst>
          </p:cNvPr>
          <p:cNvPicPr>
            <a:picLocks noChangeAspect="1"/>
          </p:cNvPicPr>
          <p:nvPr/>
        </p:nvPicPr>
        <p:blipFill>
          <a:blip r:embed="rId4"/>
          <a:stretch>
            <a:fillRect/>
          </a:stretch>
        </p:blipFill>
        <p:spPr>
          <a:xfrm>
            <a:off x="1397448" y="3757853"/>
            <a:ext cx="725137" cy="725137"/>
          </a:xfrm>
          <a:prstGeom prst="rect">
            <a:avLst/>
          </a:prstGeom>
        </p:spPr>
      </p:pic>
      <p:pic>
        <p:nvPicPr>
          <p:cNvPr id="12" name="Graphic 11">
            <a:extLst>
              <a:ext uri="{FF2B5EF4-FFF2-40B4-BE49-F238E27FC236}">
                <a16:creationId xmlns:a16="http://schemas.microsoft.com/office/drawing/2014/main" id="{0D45C488-26A3-95B1-48B1-21D913F50A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9545" y="3709301"/>
            <a:ext cx="482021" cy="733464"/>
          </a:xfrm>
          <a:prstGeom prst="rect">
            <a:avLst/>
          </a:prstGeom>
        </p:spPr>
      </p:pic>
      <p:sp>
        <p:nvSpPr>
          <p:cNvPr id="13" name="TextBox 12">
            <a:extLst>
              <a:ext uri="{FF2B5EF4-FFF2-40B4-BE49-F238E27FC236}">
                <a16:creationId xmlns:a16="http://schemas.microsoft.com/office/drawing/2014/main" id="{7B9EA7AE-82A8-6466-0030-64CB4F75CE4C}"/>
              </a:ext>
            </a:extLst>
          </p:cNvPr>
          <p:cNvSpPr txBox="1"/>
          <p:nvPr/>
        </p:nvSpPr>
        <p:spPr>
          <a:xfrm>
            <a:off x="1356988" y="2439477"/>
            <a:ext cx="1391830" cy="523220"/>
          </a:xfrm>
          <a:prstGeom prst="rect">
            <a:avLst/>
          </a:prstGeom>
          <a:noFill/>
        </p:spPr>
        <p:txBody>
          <a:bodyPr wrap="square" rtlCol="0">
            <a:spAutoFit/>
          </a:bodyPr>
          <a:lstStyle/>
          <a:p>
            <a:r>
              <a:rPr lang="en-US" dirty="0">
                <a:latin typeface="Open Sans" pitchFamily="2" charset="0"/>
                <a:ea typeface="Open Sans" pitchFamily="2" charset="0"/>
                <a:cs typeface="Open Sans" pitchFamily="2" charset="0"/>
              </a:rPr>
              <a:t>Self-custody of money</a:t>
            </a:r>
          </a:p>
        </p:txBody>
      </p:sp>
      <p:sp>
        <p:nvSpPr>
          <p:cNvPr id="16" name="TextBox 15">
            <a:extLst>
              <a:ext uri="{FF2B5EF4-FFF2-40B4-BE49-F238E27FC236}">
                <a16:creationId xmlns:a16="http://schemas.microsoft.com/office/drawing/2014/main" id="{FB6922B4-7FA3-A053-9736-D5686256AFB6}"/>
              </a:ext>
            </a:extLst>
          </p:cNvPr>
          <p:cNvSpPr txBox="1"/>
          <p:nvPr/>
        </p:nvSpPr>
        <p:spPr>
          <a:xfrm>
            <a:off x="3969545" y="2224033"/>
            <a:ext cx="1646328" cy="954107"/>
          </a:xfrm>
          <a:prstGeom prst="rect">
            <a:avLst/>
          </a:prstGeom>
          <a:noFill/>
        </p:spPr>
        <p:txBody>
          <a:bodyPr wrap="square" rtlCol="0">
            <a:spAutoFit/>
          </a:bodyPr>
          <a:lstStyle/>
          <a:p>
            <a:r>
              <a:rPr lang="en-US" dirty="0">
                <a:latin typeface="Open Sans" pitchFamily="2" charset="0"/>
                <a:ea typeface="Open Sans" pitchFamily="2" charset="0"/>
                <a:cs typeface="Open Sans" pitchFamily="2" charset="0"/>
              </a:rPr>
              <a:t>Programmable money</a:t>
            </a:r>
          </a:p>
          <a:p>
            <a:r>
              <a:rPr lang="en-US" dirty="0">
                <a:latin typeface="Open Sans" pitchFamily="2" charset="0"/>
                <a:ea typeface="Open Sans" pitchFamily="2" charset="0"/>
                <a:cs typeface="Open Sans" pitchFamily="2" charset="0"/>
              </a:rPr>
              <a:t>&amp;</a:t>
            </a:r>
          </a:p>
          <a:p>
            <a:r>
              <a:rPr lang="en-US" dirty="0">
                <a:latin typeface="Open Sans" pitchFamily="2" charset="0"/>
                <a:ea typeface="Open Sans" pitchFamily="2" charset="0"/>
                <a:cs typeface="Open Sans" pitchFamily="2" charset="0"/>
              </a:rPr>
              <a:t>Financial assets</a:t>
            </a:r>
          </a:p>
        </p:txBody>
      </p:sp>
    </p:spTree>
    <p:extLst>
      <p:ext uri="{BB962C8B-B14F-4D97-AF65-F5344CB8AC3E}">
        <p14:creationId xmlns:p14="http://schemas.microsoft.com/office/powerpoint/2010/main" val="4075735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200" dirty="0">
                <a:solidFill>
                  <a:srgbClr val="990033"/>
                </a:solidFill>
                <a:latin typeface="Open Sans" pitchFamily="2" charset="0"/>
                <a:ea typeface="Open Sans" pitchFamily="2" charset="0"/>
                <a:cs typeface="Open Sans" pitchFamily="2" charset="0"/>
              </a:rPr>
              <a:t>What is Decentralized Finance (DeFi)?</a:t>
            </a:r>
            <a:endParaRPr sz="3200" dirty="0"/>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A screenshot of a game&#10;&#10;Description automatically generated with low confidence">
            <a:extLst>
              <a:ext uri="{FF2B5EF4-FFF2-40B4-BE49-F238E27FC236}">
                <a16:creationId xmlns:a16="http://schemas.microsoft.com/office/drawing/2014/main" id="{68200734-8052-B472-F032-B2E05D0B6EFF}"/>
              </a:ext>
            </a:extLst>
          </p:cNvPr>
          <p:cNvPicPr>
            <a:picLocks noChangeAspect="1"/>
          </p:cNvPicPr>
          <p:nvPr/>
        </p:nvPicPr>
        <p:blipFill>
          <a:blip r:embed="rId4"/>
          <a:stretch>
            <a:fillRect/>
          </a:stretch>
        </p:blipFill>
        <p:spPr>
          <a:xfrm>
            <a:off x="1489897" y="1439798"/>
            <a:ext cx="4788559" cy="2835404"/>
          </a:xfrm>
          <a:prstGeom prst="rect">
            <a:avLst/>
          </a:prstGeom>
        </p:spPr>
      </p:pic>
      <p:sp>
        <p:nvSpPr>
          <p:cNvPr id="5" name="TextBox 4">
            <a:extLst>
              <a:ext uri="{FF2B5EF4-FFF2-40B4-BE49-F238E27FC236}">
                <a16:creationId xmlns:a16="http://schemas.microsoft.com/office/drawing/2014/main" id="{074D65E9-C149-8784-5C5A-A686FBF7EA70}"/>
              </a:ext>
            </a:extLst>
          </p:cNvPr>
          <p:cNvSpPr txBox="1"/>
          <p:nvPr/>
        </p:nvSpPr>
        <p:spPr>
          <a:xfrm>
            <a:off x="5025154" y="4255606"/>
            <a:ext cx="1351370" cy="184666"/>
          </a:xfrm>
          <a:prstGeom prst="rect">
            <a:avLst/>
          </a:prstGeom>
          <a:noFill/>
        </p:spPr>
        <p:txBody>
          <a:bodyPr wrap="square" rtlCol="0">
            <a:spAutoFit/>
          </a:bodyPr>
          <a:lstStyle/>
          <a:p>
            <a:r>
              <a:rPr lang="en-US" sz="600" dirty="0"/>
              <a:t>Image credit: Consensys Codefi</a:t>
            </a:r>
          </a:p>
        </p:txBody>
      </p:sp>
    </p:spTree>
    <p:extLst>
      <p:ext uri="{BB962C8B-B14F-4D97-AF65-F5344CB8AC3E}">
        <p14:creationId xmlns:p14="http://schemas.microsoft.com/office/powerpoint/2010/main" val="202733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2637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958276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365029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053241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88791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50140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a:p>
            <a:endParaRPr lang="en-US" dirty="0"/>
          </a:p>
          <a:p>
            <a:r>
              <a:rPr lang="en-US" dirty="0"/>
              <a:t>Security vulnerabilities</a:t>
            </a:r>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873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Smart Contracts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lnSpcReduction="10000"/>
          </a:bodyPr>
          <a:lstStyle/>
          <a:p>
            <a:r>
              <a:rPr lang="en-US" dirty="0"/>
              <a:t>Piece of code run on blockchain</a:t>
            </a:r>
          </a:p>
          <a:p>
            <a:pPr lvl="1"/>
            <a:r>
              <a:rPr lang="en-US" dirty="0"/>
              <a:t>With predetermined execution conditions</a:t>
            </a:r>
          </a:p>
          <a:p>
            <a:pPr lvl="1"/>
            <a:endParaRPr lang="en-US" dirty="0"/>
          </a:p>
          <a:p>
            <a:r>
              <a:rPr lang="en-US" dirty="0"/>
              <a:t>Millions of smart contracts deployed on Ethereum</a:t>
            </a:r>
          </a:p>
          <a:p>
            <a:pPr lvl="1"/>
            <a:r>
              <a:rPr lang="en-US" dirty="0"/>
              <a:t>Millions of USD in asset value</a:t>
            </a:r>
          </a:p>
          <a:p>
            <a:pPr marL="114300" indent="0">
              <a:buNone/>
            </a:pPr>
            <a:endParaRPr lang="en-US" dirty="0"/>
          </a:p>
          <a:p>
            <a:r>
              <a:rPr lang="en-US" dirty="0"/>
              <a:t>Turing-complete language capabilities</a:t>
            </a:r>
          </a:p>
          <a:p>
            <a:endParaRPr lang="en-US" dirty="0"/>
          </a:p>
          <a:p>
            <a:r>
              <a:rPr lang="en-US" dirty="0"/>
              <a:t>Programmable money</a:t>
            </a:r>
          </a:p>
          <a:p>
            <a:endParaRPr lang="en-US" dirty="0"/>
          </a:p>
          <a:p>
            <a:r>
              <a:rPr lang="en-US" dirty="0"/>
              <a:t>Security vulnerabilities</a:t>
            </a:r>
          </a:p>
          <a:p>
            <a:pPr lvl="1"/>
            <a:r>
              <a:rPr lang="en-US" dirty="0" err="1"/>
              <a:t>TheDAO</a:t>
            </a:r>
            <a:r>
              <a:rPr lang="en-US" dirty="0"/>
              <a:t> (USD $60 mm)</a:t>
            </a:r>
          </a:p>
          <a:p>
            <a:pPr lvl="1"/>
            <a:r>
              <a:rPr lang="en-US" dirty="0"/>
              <a:t>Parity Wallet (USD 6.1 mm)</a:t>
            </a:r>
          </a:p>
          <a:p>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05730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1FF9F-5029-C4C1-035D-F42B39F4032E}"/>
              </a:ext>
            </a:extLst>
          </p:cNvPr>
          <p:cNvSpPr>
            <a:spLocks noGrp="1"/>
          </p:cNvSpPr>
          <p:nvPr>
            <p:ph type="title"/>
          </p:nvPr>
        </p:nvSpPr>
        <p:spPr/>
        <p:txBody>
          <a:bodyPr/>
          <a:lstStyle/>
          <a:p>
            <a:r>
              <a:rPr lang="en-US" dirty="0">
                <a:solidFill>
                  <a:srgbClr val="990033"/>
                </a:solidFill>
                <a:latin typeface="Open Sans" pitchFamily="2" charset="0"/>
                <a:ea typeface="Open Sans" pitchFamily="2" charset="0"/>
                <a:cs typeface="Open Sans" pitchFamily="2" charset="0"/>
              </a:rPr>
              <a:t>Publications</a:t>
            </a:r>
            <a:endParaRPr lang="en-US" dirty="0"/>
          </a:p>
        </p:txBody>
      </p:sp>
      <p:sp>
        <p:nvSpPr>
          <p:cNvPr id="3" name="Text Placeholder 2">
            <a:extLst>
              <a:ext uri="{FF2B5EF4-FFF2-40B4-BE49-F238E27FC236}">
                <a16:creationId xmlns:a16="http://schemas.microsoft.com/office/drawing/2014/main" id="{FE10F47C-F8E7-0C34-EC39-F000D5B10D24}"/>
              </a:ext>
            </a:extLst>
          </p:cNvPr>
          <p:cNvSpPr>
            <a:spLocks noGrp="1"/>
          </p:cNvSpPr>
          <p:nvPr>
            <p:ph type="body" idx="1"/>
          </p:nvPr>
        </p:nvSpPr>
        <p:spPr/>
        <p:txBody>
          <a:bodyPr>
            <a:normAutofit/>
          </a:bodyPr>
          <a:lstStyle/>
          <a:p>
            <a:pPr>
              <a:lnSpc>
                <a:spcPct val="200000"/>
              </a:lnSpc>
            </a:pPr>
            <a:r>
              <a:rPr lang="en-US" dirty="0">
                <a:latin typeface="Open Sans" pitchFamily="2" charset="0"/>
                <a:ea typeface="Open Sans" pitchFamily="2" charset="0"/>
                <a:cs typeface="Open Sans" pitchFamily="2" charset="0"/>
              </a:rPr>
              <a:t>Improving Reproducibility in Smart Contract Research</a:t>
            </a:r>
          </a:p>
          <a:p>
            <a:pPr lvl="1">
              <a:lnSpc>
                <a:spcPct val="200000"/>
              </a:lnSpc>
            </a:pPr>
            <a:r>
              <a:rPr lang="en-CA" dirty="0">
                <a:latin typeface="Open Sans" pitchFamily="2" charset="0"/>
                <a:ea typeface="Open Sans" pitchFamily="2" charset="0"/>
                <a:cs typeface="Open Sans" pitchFamily="2" charset="0"/>
              </a:rPr>
              <a:t>Pilehchiha, S., Aghdam, A., &amp; Clark, J. (2023, January). Improving Reproducibility in Smart Contract Research. In WTSC Workshop, co-located with </a:t>
            </a:r>
            <a:r>
              <a:rPr lang="en-CA" i="1" dirty="0">
                <a:latin typeface="Open Sans" pitchFamily="2" charset="0"/>
                <a:ea typeface="Open Sans" pitchFamily="2" charset="0"/>
                <a:cs typeface="Open Sans" pitchFamily="2" charset="0"/>
              </a:rPr>
              <a:t>International Conference on Financial Cryptography and Data Security</a:t>
            </a:r>
            <a:r>
              <a:rPr lang="en-CA" dirty="0">
                <a:latin typeface="Open Sans" pitchFamily="2" charset="0"/>
                <a:ea typeface="Open Sans" pitchFamily="2" charset="0"/>
                <a:cs typeface="Open Sans" pitchFamily="2" charset="0"/>
              </a:rPr>
              <a:t>.</a:t>
            </a:r>
            <a:endParaRPr lang="en-US"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9D9A605A-D6A9-2EEB-F3CE-DF085126DEB5}"/>
              </a:ext>
            </a:extLst>
          </p:cNvPr>
          <p:cNvPicPr preferRelativeResize="0"/>
          <p:nvPr/>
        </p:nvPicPr>
        <p:blipFill>
          <a:blip r:embed="rId3">
            <a:alphaModFix/>
          </a:blip>
          <a:stretch>
            <a:fillRect/>
          </a:stretch>
        </p:blipFill>
        <p:spPr>
          <a:xfrm>
            <a:off x="6560288" y="4837066"/>
            <a:ext cx="2332978" cy="553998"/>
          </a:xfrm>
          <a:prstGeom prst="rect">
            <a:avLst/>
          </a:prstGeom>
          <a:noFill/>
          <a:ln>
            <a:noFill/>
          </a:ln>
        </p:spPr>
      </p:pic>
    </p:spTree>
    <p:extLst>
      <p:ext uri="{BB962C8B-B14F-4D97-AF65-F5344CB8AC3E}">
        <p14:creationId xmlns:p14="http://schemas.microsoft.com/office/powerpoint/2010/main" val="561088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712080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92414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1396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r>
              <a:rPr lang="en-US" dirty="0"/>
              <a:t>Machine-learning-based approaches</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70187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ML Methods for Vuln. Detection</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Feature Engineering for Smart </a:t>
            </a:r>
            <a:r>
              <a:rPr lang="en-US" dirty="0" err="1"/>
              <a:t>Contractsa</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r>
              <a:rPr lang="en-US" dirty="0"/>
              <a:t>Machine-learning-based approaches</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999183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Security 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Code is Law</a:t>
            </a:r>
            <a:br>
              <a:rPr lang="en-US" dirty="0"/>
            </a:br>
            <a:endParaRPr lang="en-US" dirty="0"/>
          </a:p>
          <a:p>
            <a:r>
              <a:rPr lang="en-US" dirty="0"/>
              <a:t>Static analysis methods</a:t>
            </a:r>
          </a:p>
          <a:p>
            <a:pPr lvl="1"/>
            <a:r>
              <a:rPr lang="en-US" dirty="0"/>
              <a:t>Manually defined patterns</a:t>
            </a:r>
          </a:p>
          <a:p>
            <a:pPr lvl="1"/>
            <a:r>
              <a:rPr lang="en-US" dirty="0"/>
              <a:t>False negatives</a:t>
            </a:r>
            <a:br>
              <a:rPr lang="en-US" dirty="0"/>
            </a:br>
            <a:endParaRPr lang="en-US" dirty="0"/>
          </a:p>
          <a:p>
            <a:r>
              <a:rPr lang="en-US" dirty="0"/>
              <a:t>Machine-learning-based approaches</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82213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endParaRPr lang="en-US" dirty="0"/>
          </a:p>
          <a:p>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630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444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p>
          <a:p>
            <a:pPr lvl="1"/>
            <a:r>
              <a:rPr lang="en-US" dirty="0"/>
              <a:t>Lower the false positive rate</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890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Slither-simil</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Development of a statistical tool to aid auditors</a:t>
            </a:r>
          </a:p>
          <a:p>
            <a:pPr lvl="1"/>
            <a:r>
              <a:rPr lang="en-US" dirty="0"/>
              <a:t>Minimize the risk of recurring human error</a:t>
            </a:r>
          </a:p>
          <a:p>
            <a:pPr lvl="1"/>
            <a:r>
              <a:rPr lang="en-US" dirty="0"/>
              <a:t>Lower the false positive rate</a:t>
            </a:r>
            <a:br>
              <a:rPr lang="en-US" dirty="0"/>
            </a:br>
            <a:endParaRPr lang="en-US" dirty="0"/>
          </a:p>
          <a:p>
            <a:r>
              <a:rPr lang="en-US" dirty="0"/>
              <a:t>First-ever statistical addition to Slither</a:t>
            </a:r>
          </a:p>
          <a:p>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2">
            <a:extLst>
              <a:ext uri="{FF2B5EF4-FFF2-40B4-BE49-F238E27FC236}">
                <a16:creationId xmlns:a16="http://schemas.microsoft.com/office/drawing/2014/main" id="{CD46B0C9-93B5-5479-7286-DA893C245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3669" y="3740491"/>
            <a:ext cx="1106215" cy="110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58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161537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BE75-86DB-63C5-60D7-4E0B6B1CDE60}"/>
              </a:ext>
            </a:extLst>
          </p:cNvPr>
          <p:cNvSpPr>
            <a:spLocks noGrp="1"/>
          </p:cNvSpPr>
          <p:nvPr>
            <p:ph type="title"/>
          </p:nvPr>
        </p:nvSpPr>
        <p:spPr/>
        <p:txBody>
          <a:bodyPr/>
          <a:lstStyle/>
          <a:p>
            <a:r>
              <a:rPr lang="en-US" sz="4000" dirty="0">
                <a:solidFill>
                  <a:srgbClr val="990033"/>
                </a:solidFill>
                <a:latin typeface="Open Sans" pitchFamily="2" charset="0"/>
                <a:ea typeface="Open Sans" pitchFamily="2" charset="0"/>
                <a:cs typeface="Open Sans" pitchFamily="2" charset="0"/>
              </a:rPr>
              <a:t>Slither-simil</a:t>
            </a:r>
            <a:endParaRPr lang="en-US" dirty="0"/>
          </a:p>
        </p:txBody>
      </p:sp>
      <p:pic>
        <p:nvPicPr>
          <p:cNvPr id="5" name="Picture 4" descr="Diagram&#10;&#10;Description automatically generated">
            <a:extLst>
              <a:ext uri="{FF2B5EF4-FFF2-40B4-BE49-F238E27FC236}">
                <a16:creationId xmlns:a16="http://schemas.microsoft.com/office/drawing/2014/main" id="{6B08A810-275F-F126-9C4F-8BF1A053AA13}"/>
              </a:ext>
            </a:extLst>
          </p:cNvPr>
          <p:cNvPicPr>
            <a:picLocks noChangeAspect="1"/>
          </p:cNvPicPr>
          <p:nvPr/>
        </p:nvPicPr>
        <p:blipFill>
          <a:blip r:embed="rId2"/>
          <a:stretch>
            <a:fillRect/>
          </a:stretch>
        </p:blipFill>
        <p:spPr>
          <a:xfrm>
            <a:off x="453154" y="1811467"/>
            <a:ext cx="8237692" cy="3552505"/>
          </a:xfrm>
          <a:prstGeom prst="rect">
            <a:avLst/>
          </a:prstGeom>
        </p:spPr>
      </p:pic>
      <p:pic>
        <p:nvPicPr>
          <p:cNvPr id="6" name="Google Shape;72;p14">
            <a:extLst>
              <a:ext uri="{FF2B5EF4-FFF2-40B4-BE49-F238E27FC236}">
                <a16:creationId xmlns:a16="http://schemas.microsoft.com/office/drawing/2014/main" id="{08730400-006B-294A-FB4D-8BE0FEF11F17}"/>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274844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BE75-86DB-63C5-60D7-4E0B6B1CDE60}"/>
              </a:ext>
            </a:extLst>
          </p:cNvPr>
          <p:cNvSpPr>
            <a:spLocks noGrp="1"/>
          </p:cNvSpPr>
          <p:nvPr>
            <p:ph type="title"/>
          </p:nvPr>
        </p:nvSpPr>
        <p:spPr/>
        <p:txBody>
          <a:bodyPr/>
          <a:lstStyle/>
          <a:p>
            <a:r>
              <a:rPr lang="en-US" sz="4000" dirty="0">
                <a:solidFill>
                  <a:srgbClr val="990033"/>
                </a:solidFill>
                <a:latin typeface="Open Sans" pitchFamily="2" charset="0"/>
                <a:ea typeface="Open Sans" pitchFamily="2" charset="0"/>
                <a:cs typeface="Open Sans" pitchFamily="2" charset="0"/>
              </a:rPr>
              <a:t>Slither-simil</a:t>
            </a:r>
            <a:endParaRPr lang="en-US" dirty="0"/>
          </a:p>
        </p:txBody>
      </p:sp>
      <p:pic>
        <p:nvPicPr>
          <p:cNvPr id="6" name="Google Shape;72;p14">
            <a:extLst>
              <a:ext uri="{FF2B5EF4-FFF2-40B4-BE49-F238E27FC236}">
                <a16:creationId xmlns:a16="http://schemas.microsoft.com/office/drawing/2014/main" id="{08730400-006B-294A-FB4D-8BE0FEF11F17}"/>
              </a:ext>
            </a:extLst>
          </p:cNvPr>
          <p:cNvPicPr preferRelativeResize="0"/>
          <p:nvPr/>
        </p:nvPicPr>
        <p:blipFill>
          <a:blip r:embed="rId2">
            <a:alphaModFix/>
          </a:blip>
          <a:stretch>
            <a:fillRect/>
          </a:stretch>
        </p:blipFill>
        <p:spPr>
          <a:xfrm>
            <a:off x="6759100" y="4850833"/>
            <a:ext cx="2164352" cy="494550"/>
          </a:xfrm>
          <a:prstGeom prst="rect">
            <a:avLst/>
          </a:prstGeom>
          <a:noFill/>
          <a:ln>
            <a:noFill/>
          </a:ln>
        </p:spPr>
      </p:pic>
      <p:pic>
        <p:nvPicPr>
          <p:cNvPr id="4" name="Picture 3" descr="Chart, pie chart&#10;&#10;Description automatically generated">
            <a:extLst>
              <a:ext uri="{FF2B5EF4-FFF2-40B4-BE49-F238E27FC236}">
                <a16:creationId xmlns:a16="http://schemas.microsoft.com/office/drawing/2014/main" id="{889F1677-D6CD-764A-D1A8-E90D762CE1B7}"/>
              </a:ext>
            </a:extLst>
          </p:cNvPr>
          <p:cNvPicPr>
            <a:picLocks noChangeAspect="1"/>
          </p:cNvPicPr>
          <p:nvPr/>
        </p:nvPicPr>
        <p:blipFill>
          <a:blip r:embed="rId3"/>
          <a:stretch>
            <a:fillRect/>
          </a:stretch>
        </p:blipFill>
        <p:spPr>
          <a:xfrm>
            <a:off x="1991539" y="1524844"/>
            <a:ext cx="4983693" cy="3075873"/>
          </a:xfrm>
          <a:prstGeom prst="rect">
            <a:avLst/>
          </a:prstGeom>
        </p:spPr>
      </p:pic>
    </p:spTree>
    <p:extLst>
      <p:ext uri="{BB962C8B-B14F-4D97-AF65-F5344CB8AC3E}">
        <p14:creationId xmlns:p14="http://schemas.microsoft.com/office/powerpoint/2010/main" val="3504256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89" y="2369370"/>
            <a:ext cx="6974532" cy="1212352"/>
          </a:xfrm>
        </p:spPr>
        <p:txBody>
          <a:bodyPr>
            <a:noAutofit/>
          </a:bodyPr>
          <a:lstStyle/>
          <a:p>
            <a:r>
              <a:rPr lang="en-US" sz="3600" dirty="0">
                <a:solidFill>
                  <a:srgbClr val="990033"/>
                </a:solidFill>
                <a:latin typeface="Open Sans" pitchFamily="2" charset="0"/>
                <a:ea typeface="Open Sans" pitchFamily="2" charset="0"/>
                <a:cs typeface="Open Sans" pitchFamily="2" charset="0"/>
              </a:rPr>
              <a:t>RELATED WORK</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32</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8" name="TextBox 7">
            <a:extLst>
              <a:ext uri="{FF2B5EF4-FFF2-40B4-BE49-F238E27FC236}">
                <a16:creationId xmlns:a16="http://schemas.microsoft.com/office/drawing/2014/main" id="{C7402BC3-E8DC-DCB7-CEAD-8A1A6218FBEC}"/>
              </a:ext>
            </a:extLst>
          </p:cNvPr>
          <p:cNvSpPr txBox="1"/>
          <p:nvPr/>
        </p:nvSpPr>
        <p:spPr>
          <a:xfrm>
            <a:off x="2098459" y="4587641"/>
            <a:ext cx="5638082"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Various Analysis Approaches for Solidity</a:t>
            </a:r>
          </a:p>
        </p:txBody>
      </p:sp>
    </p:spTree>
    <p:extLst>
      <p:ext uri="{BB962C8B-B14F-4D97-AF65-F5344CB8AC3E}">
        <p14:creationId xmlns:p14="http://schemas.microsoft.com/office/powerpoint/2010/main" val="4098436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Autofit/>
          </a:bodyPr>
          <a:lstStyle/>
          <a:p>
            <a:pPr lvl="0"/>
            <a:r>
              <a:rPr lang="en-US" sz="3800" dirty="0">
                <a:solidFill>
                  <a:srgbClr val="990033"/>
                </a:solidFill>
                <a:latin typeface="Open Sans" pitchFamily="2" charset="0"/>
                <a:ea typeface="Open Sans" pitchFamily="2" charset="0"/>
                <a:cs typeface="Open Sans" pitchFamily="2" charset="0"/>
              </a:rPr>
              <a:t>Security Analysis of Ethereum by ML</a:t>
            </a:r>
            <a:endParaRPr sz="3800"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955424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Reproducibility Issues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Various Tools</a:t>
            </a:r>
          </a:p>
          <a:p>
            <a:pPr lvl="1"/>
            <a:r>
              <a:rPr lang="en-US" dirty="0"/>
              <a:t>Mythril, Slither, Oyente, Maian, SmartCheck</a:t>
            </a:r>
            <a:br>
              <a:rPr lang="en-US" dirty="0"/>
            </a:br>
            <a:endParaRPr lang="en-US" dirty="0"/>
          </a:p>
          <a:p>
            <a:r>
              <a:rPr lang="en-US" dirty="0"/>
              <a:t>Ren et al.</a:t>
            </a:r>
            <a:br>
              <a:rPr lang="en-US" dirty="0"/>
            </a:br>
            <a:endParaRPr lang="en-US" dirty="0"/>
          </a:p>
          <a:p>
            <a:r>
              <a:rPr lang="en-US" dirty="0"/>
              <a:t>Durieux et al.</a:t>
            </a:r>
          </a:p>
          <a:p>
            <a:endParaRPr lang="en-US" dirty="0"/>
          </a:p>
          <a:p>
            <a:endParaRPr lang="en-US" dirty="0"/>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7366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Related Work</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7284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322" y="2465063"/>
            <a:ext cx="6974532" cy="1212352"/>
          </a:xfrm>
        </p:spPr>
        <p:txBody>
          <a:bodyPr>
            <a:noAutofit/>
          </a:bodyPr>
          <a:lstStyle/>
          <a:p>
            <a:r>
              <a:rPr lang="en-CA" sz="4000" dirty="0">
                <a:solidFill>
                  <a:srgbClr val="990033"/>
                </a:solidFill>
                <a:latin typeface="Open Sans" pitchFamily="2" charset="0"/>
                <a:ea typeface="Open Sans" pitchFamily="2" charset="0"/>
                <a:cs typeface="Open Sans" pitchFamily="2" charset="0"/>
              </a:rPr>
              <a:t>EtherBase</a:t>
            </a:r>
            <a:endParaRPr lang="en-US" sz="4000" dirty="0">
              <a:solidFill>
                <a:srgbClr val="990033"/>
              </a:solidFill>
              <a:latin typeface="Open Sans" pitchFamily="2" charset="0"/>
              <a:ea typeface="Open Sans" pitchFamily="2" charset="0"/>
              <a:cs typeface="Open Sans" pitchFamily="2"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7" name="TextBox 6">
            <a:extLst>
              <a:ext uri="{FF2B5EF4-FFF2-40B4-BE49-F238E27FC236}">
                <a16:creationId xmlns:a16="http://schemas.microsoft.com/office/drawing/2014/main" id="{956F3C45-3AB0-BF60-94E0-D2E6469BE553}"/>
              </a:ext>
            </a:extLst>
          </p:cNvPr>
          <p:cNvSpPr txBox="1"/>
          <p:nvPr/>
        </p:nvSpPr>
        <p:spPr>
          <a:xfrm>
            <a:off x="1549683" y="4603969"/>
            <a:ext cx="7100021"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Improving Reproducibility in Smart Contract Research</a:t>
            </a:r>
          </a:p>
        </p:txBody>
      </p:sp>
    </p:spTree>
    <p:extLst>
      <p:ext uri="{BB962C8B-B14F-4D97-AF65-F5344CB8AC3E}">
        <p14:creationId xmlns:p14="http://schemas.microsoft.com/office/powerpoint/2010/main" val="131068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sz="1300" dirty="0"/>
              <a:t>Database of real-world Ethereum smart contracts</a:t>
            </a:r>
          </a:p>
          <a:p>
            <a:pPr lvl="1"/>
            <a:r>
              <a:rPr lang="en-US" sz="1300" dirty="0"/>
              <a:t>Metadata</a:t>
            </a:r>
          </a:p>
          <a:p>
            <a:pPr lvl="1"/>
            <a:r>
              <a:rPr lang="en-US" sz="1300" dirty="0"/>
              <a:t>Labelled vulnerabilities</a:t>
            </a:r>
            <a:br>
              <a:rPr lang="en-US" sz="1300" dirty="0"/>
            </a:br>
            <a:endParaRPr lang="en-US" sz="1300" dirty="0"/>
          </a:p>
          <a:p>
            <a:r>
              <a:rPr lang="en-US" sz="1300" dirty="0"/>
              <a:t>Unbiased empirical evaluation of new and existing tools</a:t>
            </a:r>
          </a:p>
          <a:p>
            <a:endParaRPr lang="en-US" sz="1300" dirty="0"/>
          </a:p>
          <a:p>
            <a:r>
              <a:rPr lang="en-US" sz="1300" dirty="0"/>
              <a:t>737,871 source-only smart contracts</a:t>
            </a:r>
            <a:br>
              <a:rPr lang="en-US" sz="1300"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4">
            <a:extLst>
              <a:ext uri="{FF2B5EF4-FFF2-40B4-BE49-F238E27FC236}">
                <a16:creationId xmlns:a16="http://schemas.microsoft.com/office/drawing/2014/main" id="{AC401EDE-F361-CDEC-1843-CE3141A613B6}"/>
              </a:ext>
            </a:extLst>
          </p:cNvPr>
          <p:cNvPicPr>
            <a:picLocks noChangeAspect="1"/>
          </p:cNvPicPr>
          <p:nvPr/>
        </p:nvPicPr>
        <p:blipFill>
          <a:blip r:embed="rId4"/>
          <a:stretch>
            <a:fillRect/>
          </a:stretch>
        </p:blipFill>
        <p:spPr>
          <a:xfrm>
            <a:off x="109401" y="3641148"/>
            <a:ext cx="6556318" cy="1456960"/>
          </a:xfrm>
          <a:prstGeom prst="rect">
            <a:avLst/>
          </a:prstGeom>
        </p:spPr>
      </p:pic>
    </p:spTree>
    <p:extLst>
      <p:ext uri="{BB962C8B-B14F-4D97-AF65-F5344CB8AC3E}">
        <p14:creationId xmlns:p14="http://schemas.microsoft.com/office/powerpoint/2010/main" val="5640641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Methodology</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Collecting smart contracts from </a:t>
            </a:r>
            <a:r>
              <a:rPr lang="en-US" dirty="0" err="1"/>
              <a:t>Etherscan</a:t>
            </a:r>
            <a:br>
              <a:rPr lang="en-US" dirty="0"/>
            </a:br>
            <a:endParaRPr lang="en-US" dirty="0"/>
          </a:p>
          <a:p>
            <a:r>
              <a:rPr lang="en-US" dirty="0"/>
              <a:t>Retrieve the addresses from Google </a:t>
            </a:r>
            <a:r>
              <a:rPr lang="en-US" dirty="0" err="1"/>
              <a:t>BigQuery</a:t>
            </a:r>
            <a:endParaRPr lang="en-US" dirty="0"/>
          </a:p>
          <a:p>
            <a:endParaRPr lang="en-US" dirty="0"/>
          </a:p>
          <a:p>
            <a:r>
              <a:rPr lang="en-US" dirty="0"/>
              <a:t>Utilize </a:t>
            </a:r>
            <a:r>
              <a:rPr lang="en-US" dirty="0" err="1"/>
              <a:t>Crytic</a:t>
            </a:r>
            <a:r>
              <a:rPr lang="en-US" dirty="0"/>
              <a:t>-compile to add the metadata to contracts</a:t>
            </a:r>
          </a:p>
          <a:p>
            <a:pPr lvl="1"/>
            <a:r>
              <a:rPr lang="en-US" dirty="0">
                <a:hlinkClick r:id="rId3"/>
              </a:rPr>
              <a:t>https://github.com/crytic/crytic-compile</a:t>
            </a:r>
            <a:endParaRPr lang="en-US" dirty="0"/>
          </a:p>
          <a:p>
            <a:pPr lvl="1"/>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4">
            <a:alphaModFix/>
          </a:blip>
          <a:stretch>
            <a:fillRect/>
          </a:stretch>
        </p:blipFill>
        <p:spPr>
          <a:xfrm>
            <a:off x="6759100" y="4850833"/>
            <a:ext cx="2164352" cy="494550"/>
          </a:xfrm>
          <a:prstGeom prst="rect">
            <a:avLst/>
          </a:prstGeom>
          <a:noFill/>
          <a:ln>
            <a:noFill/>
          </a:ln>
        </p:spPr>
      </p:pic>
      <p:pic>
        <p:nvPicPr>
          <p:cNvPr id="6" name="Picture 5" descr="Text&#10;&#10;Description automatically generated">
            <a:extLst>
              <a:ext uri="{FF2B5EF4-FFF2-40B4-BE49-F238E27FC236}">
                <a16:creationId xmlns:a16="http://schemas.microsoft.com/office/drawing/2014/main" id="{436D2E11-F857-BA7B-4DED-2005CF8E7D24}"/>
              </a:ext>
            </a:extLst>
          </p:cNvPr>
          <p:cNvPicPr>
            <a:picLocks noChangeAspect="1"/>
          </p:cNvPicPr>
          <p:nvPr/>
        </p:nvPicPr>
        <p:blipFill>
          <a:blip r:embed="rId5"/>
          <a:stretch>
            <a:fillRect/>
          </a:stretch>
        </p:blipFill>
        <p:spPr>
          <a:xfrm>
            <a:off x="821157" y="3781726"/>
            <a:ext cx="4187813" cy="1427378"/>
          </a:xfrm>
          <a:prstGeom prst="rect">
            <a:avLst/>
          </a:prstGeom>
        </p:spPr>
      </p:pic>
    </p:spTree>
    <p:extLst>
      <p:ext uri="{BB962C8B-B14F-4D97-AF65-F5344CB8AC3E}">
        <p14:creationId xmlns:p14="http://schemas.microsoft.com/office/powerpoint/2010/main" val="1732403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Methodology</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Annotate smart contracts on a rolling-basis</a:t>
            </a:r>
          </a:p>
          <a:p>
            <a:endParaRPr lang="en-US" dirty="0"/>
          </a:p>
          <a:p>
            <a:r>
              <a:rPr lang="en-US" dirty="0"/>
              <a:t>So far, ~7000 annotated smart contracts</a:t>
            </a:r>
          </a:p>
          <a:p>
            <a:endParaRPr lang="en-US" dirty="0"/>
          </a:p>
          <a:p>
            <a:r>
              <a:rPr lang="en-US" dirty="0"/>
              <a:t>Compatibility and compute challenges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01035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947428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Methodology</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Annotate smart contracts on a rolling-basis</a:t>
            </a:r>
          </a:p>
          <a:p>
            <a:endParaRPr lang="en-US" dirty="0"/>
          </a:p>
          <a:p>
            <a:r>
              <a:rPr lang="en-US" dirty="0"/>
              <a:t>So far, ~7000 annotated smart contracts</a:t>
            </a:r>
          </a:p>
          <a:p>
            <a:endParaRPr lang="en-US" dirty="0"/>
          </a:p>
          <a:p>
            <a:r>
              <a:rPr lang="en-US" dirty="0"/>
              <a:t>Compatibility and compute challenges</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3438085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Selecting Candidate Tools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Five most frequently used tools</a:t>
            </a:r>
          </a:p>
          <a:p>
            <a:pPr lvl="1"/>
            <a:r>
              <a:rPr lang="en-US" dirty="0"/>
              <a:t>Slither, </a:t>
            </a:r>
            <a:r>
              <a:rPr lang="en-US" dirty="0" err="1"/>
              <a:t>Mythril</a:t>
            </a:r>
            <a:r>
              <a:rPr lang="en-US" dirty="0"/>
              <a:t>, </a:t>
            </a:r>
            <a:r>
              <a:rPr lang="en-US" dirty="0" err="1"/>
              <a:t>Oyente</a:t>
            </a:r>
            <a:r>
              <a:rPr lang="en-US" dirty="0"/>
              <a:t>, Osiris, SmartCheck</a:t>
            </a:r>
          </a:p>
          <a:p>
            <a:r>
              <a:rPr lang="en-US" dirty="0"/>
              <a:t>Available and CLI</a:t>
            </a:r>
          </a:p>
          <a:p>
            <a:r>
              <a:rPr lang="en-US" dirty="0"/>
              <a:t>Compatible input</a:t>
            </a:r>
          </a:p>
          <a:p>
            <a:r>
              <a:rPr lang="en-US" dirty="0"/>
              <a:t>Only source</a:t>
            </a:r>
          </a:p>
          <a:p>
            <a:r>
              <a:rPr lang="en-US" dirty="0"/>
              <a:t>Vulnerability Finding</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A picture containing text, receipt&#10;&#10;Description automatically generated">
            <a:extLst>
              <a:ext uri="{FF2B5EF4-FFF2-40B4-BE49-F238E27FC236}">
                <a16:creationId xmlns:a16="http://schemas.microsoft.com/office/drawing/2014/main" id="{9BE0B08C-2CD7-D6B7-C5C7-816E28589D09}"/>
              </a:ext>
            </a:extLst>
          </p:cNvPr>
          <p:cNvPicPr>
            <a:picLocks noChangeAspect="1"/>
          </p:cNvPicPr>
          <p:nvPr/>
        </p:nvPicPr>
        <p:blipFill>
          <a:blip r:embed="rId4"/>
          <a:stretch>
            <a:fillRect/>
          </a:stretch>
        </p:blipFill>
        <p:spPr>
          <a:xfrm>
            <a:off x="3863465" y="2613728"/>
            <a:ext cx="4694728" cy="1909720"/>
          </a:xfrm>
          <a:prstGeom prst="rect">
            <a:avLst/>
          </a:prstGeom>
        </p:spPr>
      </p:pic>
    </p:spTree>
    <p:extLst>
      <p:ext uri="{BB962C8B-B14F-4D97-AF65-F5344CB8AC3E}">
        <p14:creationId xmlns:p14="http://schemas.microsoft.com/office/powerpoint/2010/main" val="8981444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Vulnerabilities</a:t>
            </a:r>
            <a:endParaRPr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7" name="Picture 6" descr="Table&#10;&#10;Description automatically generated">
            <a:extLst>
              <a:ext uri="{FF2B5EF4-FFF2-40B4-BE49-F238E27FC236}">
                <a16:creationId xmlns:a16="http://schemas.microsoft.com/office/drawing/2014/main" id="{24675B0D-89C5-5021-6E5B-EAB6C8B8823F}"/>
              </a:ext>
            </a:extLst>
          </p:cNvPr>
          <p:cNvPicPr>
            <a:picLocks noChangeAspect="1"/>
          </p:cNvPicPr>
          <p:nvPr/>
        </p:nvPicPr>
        <p:blipFill>
          <a:blip r:embed="rId4"/>
          <a:stretch>
            <a:fillRect/>
          </a:stretch>
        </p:blipFill>
        <p:spPr>
          <a:xfrm>
            <a:off x="1473531" y="1667456"/>
            <a:ext cx="6196937" cy="2380088"/>
          </a:xfrm>
          <a:prstGeom prst="rect">
            <a:avLst/>
          </a:prstGeom>
        </p:spPr>
      </p:pic>
    </p:spTree>
    <p:extLst>
      <p:ext uri="{BB962C8B-B14F-4D97-AF65-F5344CB8AC3E}">
        <p14:creationId xmlns:p14="http://schemas.microsoft.com/office/powerpoint/2010/main" val="268638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Vulnerabilities</a:t>
            </a:r>
            <a:endParaRPr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Table&#10;&#10;Description automatically generated">
            <a:extLst>
              <a:ext uri="{FF2B5EF4-FFF2-40B4-BE49-F238E27FC236}">
                <a16:creationId xmlns:a16="http://schemas.microsoft.com/office/drawing/2014/main" id="{423B9442-DB2E-6BE5-C711-5A9E01CE2211}"/>
              </a:ext>
            </a:extLst>
          </p:cNvPr>
          <p:cNvPicPr>
            <a:picLocks noChangeAspect="1"/>
          </p:cNvPicPr>
          <p:nvPr/>
        </p:nvPicPr>
        <p:blipFill>
          <a:blip r:embed="rId4"/>
          <a:stretch>
            <a:fillRect/>
          </a:stretch>
        </p:blipFill>
        <p:spPr>
          <a:xfrm>
            <a:off x="1104563" y="1520215"/>
            <a:ext cx="6934874" cy="3085130"/>
          </a:xfrm>
          <a:prstGeom prst="rect">
            <a:avLst/>
          </a:prstGeom>
        </p:spPr>
      </p:pic>
    </p:spTree>
    <p:extLst>
      <p:ext uri="{BB962C8B-B14F-4D97-AF65-F5344CB8AC3E}">
        <p14:creationId xmlns:p14="http://schemas.microsoft.com/office/powerpoint/2010/main" val="995288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Vulnerabilities</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Five most frequently used tools</a:t>
            </a:r>
          </a:p>
          <a:p>
            <a:pPr lvl="1"/>
            <a:r>
              <a:rPr lang="en-US" dirty="0"/>
              <a:t>Slither, </a:t>
            </a:r>
            <a:r>
              <a:rPr lang="en-US" dirty="0" err="1"/>
              <a:t>Mythril</a:t>
            </a:r>
            <a:r>
              <a:rPr lang="en-US" dirty="0"/>
              <a:t>, </a:t>
            </a:r>
            <a:r>
              <a:rPr lang="en-US" dirty="0" err="1"/>
              <a:t>Oyente</a:t>
            </a:r>
            <a:r>
              <a:rPr lang="en-US" dirty="0"/>
              <a:t>, Osiris, SmartCheck</a:t>
            </a:r>
          </a:p>
          <a:p>
            <a:r>
              <a:rPr lang="en-US" dirty="0"/>
              <a:t>Available and CLI</a:t>
            </a:r>
          </a:p>
          <a:p>
            <a:r>
              <a:rPr lang="en-US" dirty="0"/>
              <a:t>Compatible input</a:t>
            </a:r>
          </a:p>
          <a:p>
            <a:r>
              <a:rPr lang="en-US" dirty="0"/>
              <a:t>Only source</a:t>
            </a:r>
          </a:p>
          <a:p>
            <a:r>
              <a:rPr lang="en-US" dirty="0"/>
              <a:t>Vulnerability Finding</a:t>
            </a: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A picture containing text, receipt&#10;&#10;Description automatically generated">
            <a:extLst>
              <a:ext uri="{FF2B5EF4-FFF2-40B4-BE49-F238E27FC236}">
                <a16:creationId xmlns:a16="http://schemas.microsoft.com/office/drawing/2014/main" id="{9BE0B08C-2CD7-D6B7-C5C7-816E28589D09}"/>
              </a:ext>
            </a:extLst>
          </p:cNvPr>
          <p:cNvPicPr>
            <a:picLocks noChangeAspect="1"/>
          </p:cNvPicPr>
          <p:nvPr/>
        </p:nvPicPr>
        <p:blipFill>
          <a:blip r:embed="rId4"/>
          <a:stretch>
            <a:fillRect/>
          </a:stretch>
        </p:blipFill>
        <p:spPr>
          <a:xfrm>
            <a:off x="3863465" y="2613728"/>
            <a:ext cx="4694728" cy="1909720"/>
          </a:xfrm>
          <a:prstGeom prst="rect">
            <a:avLst/>
          </a:prstGeom>
        </p:spPr>
      </p:pic>
    </p:spTree>
    <p:extLst>
      <p:ext uri="{BB962C8B-B14F-4D97-AF65-F5344CB8AC3E}">
        <p14:creationId xmlns:p14="http://schemas.microsoft.com/office/powerpoint/2010/main" val="7610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1026" name="Picture 2" descr="vuln-example">
            <a:extLst>
              <a:ext uri="{FF2B5EF4-FFF2-40B4-BE49-F238E27FC236}">
                <a16:creationId xmlns:a16="http://schemas.microsoft.com/office/drawing/2014/main" id="{169DDF8F-91F1-B9AF-DFDF-C42F1E3BBB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4" y="1659057"/>
            <a:ext cx="9023571" cy="239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031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572503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783016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88154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48737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a:p>
            <a:endParaRPr lang="en-US" sz="1650" dirty="0"/>
          </a:p>
          <a:p>
            <a:r>
              <a:rPr lang="en-US" sz="1650" dirty="0"/>
              <a:t>Reproducibility in Smart Contract Research</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074671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sz="4400" dirty="0">
                <a:solidFill>
                  <a:srgbClr val="990033"/>
                </a:solidFill>
                <a:latin typeface="Open Sans" pitchFamily="2" charset="0"/>
                <a:ea typeface="Open Sans" pitchFamily="2" charset="0"/>
                <a:cs typeface="Open Sans" pitchFamily="2" charset="0"/>
              </a:rPr>
              <a:t>EtherBase</a:t>
            </a:r>
            <a:endParaRPr dirty="0"/>
          </a:p>
        </p:txBody>
      </p:sp>
      <p:sp>
        <p:nvSpPr>
          <p:cNvPr id="714" name="Google Shape;714;p64"/>
          <p:cNvSpPr txBox="1">
            <a:spLocks noGrp="1"/>
          </p:cNvSpPr>
          <p:nvPr>
            <p:ph type="body" idx="1"/>
          </p:nvPr>
        </p:nvSpPr>
        <p:spPr>
          <a:xfrm>
            <a:off x="513382" y="1798146"/>
            <a:ext cx="7012833" cy="3726600"/>
          </a:xfrm>
          <a:prstGeom prst="rect">
            <a:avLst/>
          </a:prstGeom>
        </p:spPr>
        <p:txBody>
          <a:bodyPr spcFirstLastPara="1" wrap="square" lIns="91425" tIns="91425" rIns="91425" bIns="91425" anchor="t" anchorCtr="0">
            <a:normAutofit/>
          </a:bodyPr>
          <a:lstStyle/>
          <a:p>
            <a:r>
              <a:rPr lang="en-US" dirty="0"/>
              <a:t>Piece of code run on blockchain</a:t>
            </a:r>
            <a:br>
              <a:rPr lang="en-US" dirty="0"/>
            </a:br>
            <a:endParaRPr lang="en-US" dirty="0"/>
          </a:p>
          <a:p>
            <a:r>
              <a:rPr lang="en-US" dirty="0"/>
              <a:t>Inherits properties of blockchain (e.g., immutability)</a:t>
            </a:r>
            <a:br>
              <a:rPr lang="en-US" dirty="0"/>
            </a:br>
            <a:endParaRPr lang="en-US" dirty="0"/>
          </a:p>
          <a:p>
            <a:r>
              <a:rPr lang="en-US" dirty="0"/>
              <a:t>Differences between smart contracts (WEB3) and traditional codes (WEB2)</a:t>
            </a:r>
          </a:p>
          <a:p>
            <a:pPr marL="114300" indent="0">
              <a:buNone/>
            </a:pPr>
            <a:br>
              <a:rPr lang="en-US" dirty="0"/>
            </a:br>
            <a:br>
              <a:rPr lang="en-US" dirty="0"/>
            </a:br>
            <a:endParaRPr lang="en-US" dirty="0"/>
          </a:p>
        </p:txBody>
      </p:sp>
      <p:pic>
        <p:nvPicPr>
          <p:cNvPr id="4" name="Google Shape;72;p14">
            <a:extLst>
              <a:ext uri="{FF2B5EF4-FFF2-40B4-BE49-F238E27FC236}">
                <a16:creationId xmlns:a16="http://schemas.microsoft.com/office/drawing/2014/main" id="{088355E1-F64B-85A5-0A82-F99AAA7657AE}"/>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485357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688" y="2528865"/>
            <a:ext cx="7703484" cy="1212352"/>
          </a:xfrm>
        </p:spPr>
        <p:txBody>
          <a:bodyPr>
            <a:noAutofit/>
          </a:bodyPr>
          <a:lstStyle/>
          <a:p>
            <a:r>
              <a:rPr lang="en-CA" sz="3600" b="1" dirty="0">
                <a:solidFill>
                  <a:srgbClr val="990033"/>
                </a:solidFill>
                <a:latin typeface="Open Sans ExtraBold" pitchFamily="2" charset="0"/>
                <a:ea typeface="Open Sans ExtraBold" pitchFamily="2" charset="0"/>
                <a:cs typeface="Open Sans ExtraBold" pitchFamily="2" charset="0"/>
              </a:rPr>
              <a:t>Code Similarity in Solidity</a:t>
            </a:r>
            <a:endParaRPr lang="en-US" sz="3600" dirty="0">
              <a:solidFill>
                <a:srgbClr val="990033"/>
              </a:solidFill>
              <a:latin typeface="Open Sans" pitchFamily="2" charset="0"/>
              <a:ea typeface="Open Sans" pitchFamily="2" charset="0"/>
              <a:cs typeface="Open Sans" pitchFamily="2"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51</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7" name="TextBox 6">
            <a:extLst>
              <a:ext uri="{FF2B5EF4-FFF2-40B4-BE49-F238E27FC236}">
                <a16:creationId xmlns:a16="http://schemas.microsoft.com/office/drawing/2014/main" id="{EE6FD5C8-5BC0-AE1D-433B-A32DA15E72A9}"/>
              </a:ext>
            </a:extLst>
          </p:cNvPr>
          <p:cNvSpPr txBox="1"/>
          <p:nvPr/>
        </p:nvSpPr>
        <p:spPr>
          <a:xfrm>
            <a:off x="1665752" y="4595805"/>
            <a:ext cx="7180171"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Transferring the Structural Embeddings into Ethereum</a:t>
            </a:r>
          </a:p>
        </p:txBody>
      </p:sp>
    </p:spTree>
    <p:extLst>
      <p:ext uri="{BB962C8B-B14F-4D97-AF65-F5344CB8AC3E}">
        <p14:creationId xmlns:p14="http://schemas.microsoft.com/office/powerpoint/2010/main" val="2369007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36" y="2485240"/>
            <a:ext cx="7196363" cy="1366670"/>
          </a:xfrm>
        </p:spPr>
        <p:txBody>
          <a:bodyPr>
            <a:noAutofit/>
          </a:bodyPr>
          <a:lstStyle/>
          <a:p>
            <a:r>
              <a:rPr lang="en-US" sz="4400" dirty="0">
                <a:solidFill>
                  <a:srgbClr val="990033"/>
                </a:solidFill>
                <a:latin typeface="Open Sans" pitchFamily="2" charset="0"/>
                <a:ea typeface="Open Sans" pitchFamily="2" charset="0"/>
                <a:cs typeface="Open Sans" pitchFamily="2" charset="0"/>
              </a:rPr>
              <a:t>Conclusions</a:t>
            </a:r>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5" name="TextBox 4">
            <a:extLst>
              <a:ext uri="{FF2B5EF4-FFF2-40B4-BE49-F238E27FC236}">
                <a16:creationId xmlns:a16="http://schemas.microsoft.com/office/drawing/2014/main" id="{C5935F91-4CCD-9FAB-3312-1E18951C041A}"/>
              </a:ext>
            </a:extLst>
          </p:cNvPr>
          <p:cNvSpPr txBox="1"/>
          <p:nvPr/>
        </p:nvSpPr>
        <p:spPr>
          <a:xfrm>
            <a:off x="2098459" y="4587641"/>
            <a:ext cx="3788217"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Take-Aways from this thesis</a:t>
            </a:r>
          </a:p>
        </p:txBody>
      </p:sp>
    </p:spTree>
    <p:extLst>
      <p:ext uri="{BB962C8B-B14F-4D97-AF65-F5344CB8AC3E}">
        <p14:creationId xmlns:p14="http://schemas.microsoft.com/office/powerpoint/2010/main" val="2354705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Ever-increasing applications of smart contracts</a:t>
            </a:r>
          </a:p>
          <a:p>
            <a:pPr lvl="1"/>
            <a:r>
              <a:rPr lang="en-CA" sz="1200" dirty="0">
                <a:latin typeface="Open Sans" pitchFamily="2" charset="0"/>
                <a:ea typeface="Open Sans" pitchFamily="2" charset="0"/>
                <a:cs typeface="Open Sans" pitchFamily="2" charset="0"/>
              </a:rPr>
              <a:t>Security is critical</a:t>
            </a: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220348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564252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lvl="1"/>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advanced models developed in the past year</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650570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lvl="1"/>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advances models developed in the past year</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Lack of high-quality datasets</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1631564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4"/>
        <p:cNvGrpSpPr/>
        <p:nvPr/>
      </p:nvGrpSpPr>
      <p:grpSpPr>
        <a:xfrm>
          <a:off x="0" y="0"/>
          <a:ext cx="0" cy="0"/>
          <a:chOff x="0" y="0"/>
          <a:chExt cx="0" cy="0"/>
        </a:xfrm>
      </p:grpSpPr>
      <p:sp>
        <p:nvSpPr>
          <p:cNvPr id="5495" name="Google Shape;5495;p67"/>
          <p:cNvSpPr txBox="1">
            <a:spLocks noGrp="1"/>
          </p:cNvSpPr>
          <p:nvPr>
            <p:ph type="title"/>
          </p:nvPr>
        </p:nvSpPr>
        <p:spPr>
          <a:xfrm>
            <a:off x="753825" y="705850"/>
            <a:ext cx="7444800" cy="646500"/>
          </a:xfrm>
          <a:prstGeom prst="rect">
            <a:avLst/>
          </a:prstGeom>
        </p:spPr>
        <p:txBody>
          <a:bodyPr spcFirstLastPara="1" wrap="square" lIns="91425" tIns="91425" rIns="91425" bIns="91425" anchor="t" anchorCtr="0">
            <a:noAutofit/>
          </a:bodyPr>
          <a:lstStyle/>
          <a:p>
            <a:r>
              <a:rPr lang="en-CA" dirty="0">
                <a:solidFill>
                  <a:srgbClr val="990033"/>
                </a:solidFill>
                <a:latin typeface="Open Sans" pitchFamily="2" charset="0"/>
                <a:ea typeface="Open Sans" pitchFamily="2" charset="0"/>
                <a:cs typeface="Open Sans" pitchFamily="2" charset="0"/>
              </a:rPr>
              <a:t>Conclusions</a:t>
            </a:r>
            <a:endParaRPr dirty="0">
              <a:solidFill>
                <a:srgbClr val="990033"/>
              </a:solidFill>
              <a:latin typeface="Open Sans" pitchFamily="2" charset="0"/>
              <a:ea typeface="Open Sans" pitchFamily="2" charset="0"/>
              <a:cs typeface="Open Sans" pitchFamily="2" charset="0"/>
            </a:endParaRPr>
          </a:p>
          <a:p>
            <a:endParaRPr dirty="0"/>
          </a:p>
          <a:p>
            <a:endParaRPr dirty="0"/>
          </a:p>
          <a:p>
            <a:endParaRPr dirty="0"/>
          </a:p>
        </p:txBody>
      </p:sp>
      <p:sp>
        <p:nvSpPr>
          <p:cNvPr id="5496" name="Google Shape;5496;p67"/>
          <p:cNvSpPr txBox="1">
            <a:spLocks noGrp="1"/>
          </p:cNvSpPr>
          <p:nvPr>
            <p:ph type="body" idx="1"/>
          </p:nvPr>
        </p:nvSpPr>
        <p:spPr>
          <a:xfrm>
            <a:off x="681075" y="1451610"/>
            <a:ext cx="7590300" cy="3652953"/>
          </a:xfrm>
          <a:prstGeom prst="rect">
            <a:avLst/>
          </a:prstGeom>
        </p:spPr>
        <p:txBody>
          <a:bodyPr spcFirstLastPara="1" wrap="square" lIns="91425" tIns="91425" rIns="91425" bIns="91425" anchor="t" anchorCtr="0">
            <a:noAutofit/>
          </a:bodyPr>
          <a:lstStyle/>
          <a:p>
            <a:r>
              <a:rPr lang="en-CA" sz="1600" dirty="0">
                <a:latin typeface="Open Sans" pitchFamily="2" charset="0"/>
                <a:ea typeface="Open Sans" pitchFamily="2" charset="0"/>
                <a:cs typeface="Open Sans" pitchFamily="2" charset="0"/>
              </a:rPr>
              <a:t>Proposed a new baseline approach for code similarity in Solidity</a:t>
            </a:r>
            <a:endParaRPr lang="en-CA" sz="1200" dirty="0">
              <a:latin typeface="Open Sans" pitchFamily="2" charset="0"/>
              <a:ea typeface="Open Sans" pitchFamily="2" charset="0"/>
              <a:cs typeface="Open Sans" pitchFamily="2" charset="0"/>
            </a:endParaRPr>
          </a:p>
          <a:p>
            <a:pPr lvl="1"/>
            <a:r>
              <a:rPr lang="en-CA" sz="1200" dirty="0">
                <a:latin typeface="Open Sans" pitchFamily="2" charset="0"/>
                <a:ea typeface="Open Sans" pitchFamily="2" charset="0"/>
                <a:cs typeface="Open Sans" pitchFamily="2" charset="0"/>
              </a:rPr>
              <a:t>Evaluated on internal audit datasets</a:t>
            </a:r>
          </a:p>
          <a:p>
            <a:pPr marL="596900" lvl="1" indent="0">
              <a:buNone/>
            </a:pPr>
            <a:endParaRPr lang="en-CA" sz="12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representative and advances models developed in the past year</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Lack of high-quality datasets</a:t>
            </a:r>
          </a:p>
          <a:p>
            <a:endParaRPr lang="en-CA" sz="1600" dirty="0">
              <a:latin typeface="Open Sans" pitchFamily="2" charset="0"/>
              <a:ea typeface="Open Sans" pitchFamily="2" charset="0"/>
              <a:cs typeface="Open Sans" pitchFamily="2" charset="0"/>
            </a:endParaRPr>
          </a:p>
          <a:p>
            <a:r>
              <a:rPr lang="en-CA" sz="1600" dirty="0">
                <a:latin typeface="Open Sans" pitchFamily="2" charset="0"/>
                <a:ea typeface="Open Sans" pitchFamily="2" charset="0"/>
                <a:cs typeface="Open Sans" pitchFamily="2" charset="0"/>
              </a:rPr>
              <a:t>More high-quality datasets are needed to further the SOTA in research</a:t>
            </a:r>
          </a:p>
          <a:p>
            <a:endParaRPr lang="en-CA" sz="1600" dirty="0">
              <a:latin typeface="Open Sans" pitchFamily="2" charset="0"/>
              <a:ea typeface="Open Sans" pitchFamily="2" charset="0"/>
              <a:cs typeface="Open Sans" pitchFamily="2" charset="0"/>
            </a:endParaRPr>
          </a:p>
        </p:txBody>
      </p:sp>
      <p:pic>
        <p:nvPicPr>
          <p:cNvPr id="87" name="Google Shape;72;p14">
            <a:extLst>
              <a:ext uri="{FF2B5EF4-FFF2-40B4-BE49-F238E27FC236}">
                <a16:creationId xmlns:a16="http://schemas.microsoft.com/office/drawing/2014/main" id="{E6CB091D-8AA8-E9FF-E018-F1DAB3D0615A}"/>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2057991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2CF666-5386-EE76-D6A4-721B732B996F}"/>
              </a:ext>
            </a:extLst>
          </p:cNvPr>
          <p:cNvSpPr txBox="1"/>
          <p:nvPr/>
        </p:nvSpPr>
        <p:spPr>
          <a:xfrm>
            <a:off x="3326004" y="2349668"/>
            <a:ext cx="2491992" cy="1015663"/>
          </a:xfrm>
          <a:prstGeom prst="rect">
            <a:avLst/>
          </a:prstGeom>
          <a:noFill/>
        </p:spPr>
        <p:txBody>
          <a:bodyPr wrap="square" rtlCol="0">
            <a:spAutoFit/>
          </a:bodyPr>
          <a:lstStyle/>
          <a:p>
            <a:pPr algn="ctr"/>
            <a:r>
              <a:rPr lang="en" sz="3000" dirty="0">
                <a:solidFill>
                  <a:srgbClr val="990033"/>
                </a:solidFill>
                <a:latin typeface="Open Sans" pitchFamily="2" charset="0"/>
                <a:ea typeface="Open Sans" pitchFamily="2" charset="0"/>
                <a:cs typeface="Open Sans" pitchFamily="2" charset="0"/>
              </a:rPr>
              <a:t>Any Questions?</a:t>
            </a:r>
            <a:endParaRPr lang="en-US" sz="3000" dirty="0">
              <a:solidFill>
                <a:srgbClr val="990033"/>
              </a:solidFill>
              <a:latin typeface="Open Sans" pitchFamily="2" charset="0"/>
              <a:ea typeface="Open Sans" pitchFamily="2" charset="0"/>
              <a:cs typeface="Open Sans" pitchFamily="2" charset="0"/>
            </a:endParaRPr>
          </a:p>
        </p:txBody>
      </p:sp>
      <p:pic>
        <p:nvPicPr>
          <p:cNvPr id="7" name="Google Shape;72;p14">
            <a:extLst>
              <a:ext uri="{FF2B5EF4-FFF2-40B4-BE49-F238E27FC236}">
                <a16:creationId xmlns:a16="http://schemas.microsoft.com/office/drawing/2014/main" id="{CF175308-EB6B-848A-9413-CD3A44115E14}"/>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8" name="Picture 7" descr="Icon&#10;&#10;Description automatically generated">
            <a:extLst>
              <a:ext uri="{FF2B5EF4-FFF2-40B4-BE49-F238E27FC236}">
                <a16:creationId xmlns:a16="http://schemas.microsoft.com/office/drawing/2014/main" id="{C3F4AE6C-15D7-7AD7-119A-AF5F6C5DBFB3}"/>
              </a:ext>
            </a:extLst>
          </p:cNvPr>
          <p:cNvPicPr>
            <a:picLocks noChangeAspect="1"/>
          </p:cNvPicPr>
          <p:nvPr/>
        </p:nvPicPr>
        <p:blipFill>
          <a:blip r:embed="rId4"/>
          <a:stretch>
            <a:fillRect/>
          </a:stretch>
        </p:blipFill>
        <p:spPr>
          <a:xfrm>
            <a:off x="698360" y="4704687"/>
            <a:ext cx="393421" cy="393421"/>
          </a:xfrm>
          <a:prstGeom prst="rect">
            <a:avLst/>
          </a:prstGeom>
        </p:spPr>
      </p:pic>
      <p:sp>
        <p:nvSpPr>
          <p:cNvPr id="9" name="TextBox 8">
            <a:extLst>
              <a:ext uri="{FF2B5EF4-FFF2-40B4-BE49-F238E27FC236}">
                <a16:creationId xmlns:a16="http://schemas.microsoft.com/office/drawing/2014/main" id="{59DFF731-FE2D-E2E9-7337-BEB372FDFABF}"/>
              </a:ext>
            </a:extLst>
          </p:cNvPr>
          <p:cNvSpPr txBox="1"/>
          <p:nvPr/>
        </p:nvSpPr>
        <p:spPr>
          <a:xfrm>
            <a:off x="1121925" y="4724783"/>
            <a:ext cx="2945037" cy="307777"/>
          </a:xfrm>
          <a:prstGeom prst="rect">
            <a:avLst/>
          </a:prstGeom>
          <a:noFill/>
        </p:spPr>
        <p:txBody>
          <a:bodyPr wrap="none" rtlCol="0">
            <a:spAutoFit/>
          </a:bodyPr>
          <a:lstStyle/>
          <a:p>
            <a:r>
              <a:rPr lang="en-US" dirty="0"/>
              <a:t>sina.pilehchiha@mail.concordia.ca</a:t>
            </a:r>
          </a:p>
        </p:txBody>
      </p:sp>
    </p:spTree>
    <p:extLst>
      <p:ext uri="{BB962C8B-B14F-4D97-AF65-F5344CB8AC3E}">
        <p14:creationId xmlns:p14="http://schemas.microsoft.com/office/powerpoint/2010/main" val="398549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a:bodyPr>
          <a:lstStyle/>
          <a:p>
            <a:pPr lvl="0"/>
            <a:r>
              <a:rPr lang="en-US" dirty="0">
                <a:solidFill>
                  <a:srgbClr val="990033"/>
                </a:solidFill>
                <a:latin typeface="Open Sans" pitchFamily="2" charset="0"/>
                <a:ea typeface="Open Sans" pitchFamily="2" charset="0"/>
                <a:cs typeface="Open Sans" pitchFamily="2" charset="0"/>
              </a:rPr>
              <a:t>Outline</a:t>
            </a:r>
            <a:endParaRPr dirty="0">
              <a:solidFill>
                <a:srgbClr val="990033"/>
              </a:solidFill>
              <a:latin typeface="Open Sans" pitchFamily="2" charset="0"/>
              <a:ea typeface="Open Sans" pitchFamily="2" charset="0"/>
              <a:cs typeface="Open Sans" pitchFamily="2" charset="0"/>
            </a:endParaRPr>
          </a:p>
        </p:txBody>
      </p:sp>
      <p:sp>
        <p:nvSpPr>
          <p:cNvPr id="714" name="Google Shape;714;p64"/>
          <p:cNvSpPr txBox="1">
            <a:spLocks noGrp="1"/>
          </p:cNvSpPr>
          <p:nvPr>
            <p:ph type="body" idx="1"/>
          </p:nvPr>
        </p:nvSpPr>
        <p:spPr>
          <a:xfrm>
            <a:off x="402850" y="1595766"/>
            <a:ext cx="8520600" cy="3726600"/>
          </a:xfrm>
          <a:prstGeom prst="rect">
            <a:avLst/>
          </a:prstGeom>
        </p:spPr>
        <p:txBody>
          <a:bodyPr spcFirstLastPara="1" wrap="square" lIns="91425" tIns="91425" rIns="91425" bIns="91425" anchor="t" anchorCtr="0">
            <a:normAutofit/>
          </a:bodyPr>
          <a:lstStyle/>
          <a:p>
            <a:r>
              <a:rPr lang="en-US" dirty="0"/>
              <a:t>Introduction</a:t>
            </a:r>
          </a:p>
          <a:p>
            <a:endParaRPr lang="en-US" sz="1650" dirty="0"/>
          </a:p>
          <a:p>
            <a:r>
              <a:rPr lang="en-US" sz="1650" dirty="0"/>
              <a:t>Code similarity in Solidity</a:t>
            </a:r>
          </a:p>
          <a:p>
            <a:endParaRPr lang="en-US" sz="1650" dirty="0"/>
          </a:p>
          <a:p>
            <a:r>
              <a:rPr lang="en-US" sz="1650" dirty="0"/>
              <a:t>Reproducibility in Smart Contract research</a:t>
            </a:r>
          </a:p>
          <a:p>
            <a:endParaRPr lang="en-US" sz="1650" dirty="0"/>
          </a:p>
          <a:p>
            <a:r>
              <a:rPr lang="en-US" sz="1650" dirty="0"/>
              <a:t>Conclusion &amp; future work</a:t>
            </a: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spTree>
    <p:extLst>
      <p:ext uri="{BB962C8B-B14F-4D97-AF65-F5344CB8AC3E}">
        <p14:creationId xmlns:p14="http://schemas.microsoft.com/office/powerpoint/2010/main" val="411271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1689" y="2369370"/>
            <a:ext cx="6974532" cy="1212352"/>
          </a:xfrm>
        </p:spPr>
        <p:txBody>
          <a:bodyPr>
            <a:noAutofit/>
          </a:bodyPr>
          <a:lstStyle/>
          <a:p>
            <a:r>
              <a:rPr lang="en-US" sz="3600" dirty="0">
                <a:solidFill>
                  <a:srgbClr val="990033"/>
                </a:solidFill>
                <a:latin typeface="Open Sans" pitchFamily="2" charset="0"/>
                <a:ea typeface="Open Sans" pitchFamily="2" charset="0"/>
                <a:cs typeface="Open Sans" pitchFamily="2" charset="0"/>
              </a:rPr>
              <a:t>INTRODUCTION</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a:p>
        </p:txBody>
      </p:sp>
      <p:sp>
        <p:nvSpPr>
          <p:cNvPr id="6" name="Rectangle 5">
            <a:extLst>
              <a:ext uri="{FF2B5EF4-FFF2-40B4-BE49-F238E27FC236}">
                <a16:creationId xmlns:a16="http://schemas.microsoft.com/office/drawing/2014/main" id="{76E1D6E4-2E27-2CB2-BCE1-2E9623B6B479}"/>
              </a:ext>
            </a:extLst>
          </p:cNvPr>
          <p:cNvSpPr/>
          <p:nvPr/>
        </p:nvSpPr>
        <p:spPr>
          <a:xfrm>
            <a:off x="4468339" y="2703612"/>
            <a:ext cx="226344" cy="271934"/>
          </a:xfrm>
          <a:prstGeom prst="rect">
            <a:avLst/>
          </a:prstGeom>
        </p:spPr>
        <p:txBody>
          <a:bodyPr wrap="none">
            <a:spAutoFit/>
          </a:bodyPr>
          <a:lstStyle/>
          <a:p>
            <a:r>
              <a:rPr lang="en-CA" sz="1167" dirty="0"/>
              <a:t> </a:t>
            </a:r>
            <a:endParaRPr lang="en-US" sz="1167" dirty="0"/>
          </a:p>
        </p:txBody>
      </p:sp>
      <p:sp>
        <p:nvSpPr>
          <p:cNvPr id="8" name="TextBox 7">
            <a:extLst>
              <a:ext uri="{FF2B5EF4-FFF2-40B4-BE49-F238E27FC236}">
                <a16:creationId xmlns:a16="http://schemas.microsoft.com/office/drawing/2014/main" id="{C7402BC3-E8DC-DCB7-CEAD-8A1A6218FBEC}"/>
              </a:ext>
            </a:extLst>
          </p:cNvPr>
          <p:cNvSpPr txBox="1"/>
          <p:nvPr/>
        </p:nvSpPr>
        <p:spPr>
          <a:xfrm>
            <a:off x="2098459" y="4587641"/>
            <a:ext cx="5336717" cy="400110"/>
          </a:xfrm>
          <a:prstGeom prst="rect">
            <a:avLst/>
          </a:prstGeom>
          <a:noFill/>
        </p:spPr>
        <p:txBody>
          <a:bodyPr wrap="none" rtlCol="0">
            <a:spAutoFit/>
          </a:bodyPr>
          <a:lstStyle/>
          <a:p>
            <a:r>
              <a:rPr lang="en-US" sz="2000" b="1" dirty="0">
                <a:solidFill>
                  <a:schemeClr val="bg1"/>
                </a:solidFill>
                <a:latin typeface="Open Sans ExtraBold" pitchFamily="2" charset="0"/>
                <a:ea typeface="Open Sans ExtraBold" pitchFamily="2" charset="0"/>
                <a:cs typeface="Open Sans ExtraBold" pitchFamily="2" charset="0"/>
              </a:rPr>
              <a:t>Dealing with smart contract insecurities</a:t>
            </a:r>
          </a:p>
        </p:txBody>
      </p:sp>
    </p:spTree>
    <p:extLst>
      <p:ext uri="{BB962C8B-B14F-4D97-AF65-F5344CB8AC3E}">
        <p14:creationId xmlns:p14="http://schemas.microsoft.com/office/powerpoint/2010/main" val="8673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fontScale="90000"/>
          </a:bodyPr>
          <a:lstStyle/>
          <a:p>
            <a:pPr lvl="0"/>
            <a:r>
              <a:rPr lang="en-US" sz="4400" dirty="0">
                <a:solidFill>
                  <a:srgbClr val="990033"/>
                </a:solidFill>
                <a:latin typeface="Open Sans" pitchFamily="2" charset="0"/>
                <a:ea typeface="Open Sans" pitchFamily="2" charset="0"/>
                <a:cs typeface="Open Sans" pitchFamily="2" charset="0"/>
              </a:rPr>
              <a:t>Bitcoin: Birth of (Public) Blockchain</a:t>
            </a:r>
            <a:endParaRPr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3" name="Picture 2" descr="Graphical user interface, text, application, email&#10;&#10;Description automatically generated">
            <a:extLst>
              <a:ext uri="{FF2B5EF4-FFF2-40B4-BE49-F238E27FC236}">
                <a16:creationId xmlns:a16="http://schemas.microsoft.com/office/drawing/2014/main" id="{36B8FDA0-BB78-10E2-E98F-ED3A5D9DCBD5}"/>
              </a:ext>
            </a:extLst>
          </p:cNvPr>
          <p:cNvPicPr>
            <a:picLocks noChangeAspect="1"/>
          </p:cNvPicPr>
          <p:nvPr/>
        </p:nvPicPr>
        <p:blipFill>
          <a:blip r:embed="rId4"/>
          <a:stretch>
            <a:fillRect/>
          </a:stretch>
        </p:blipFill>
        <p:spPr>
          <a:xfrm>
            <a:off x="311700" y="1498748"/>
            <a:ext cx="5466013" cy="3352085"/>
          </a:xfrm>
          <a:prstGeom prst="rect">
            <a:avLst/>
          </a:prstGeom>
          <a:ln>
            <a:solidFill>
              <a:schemeClr val="accent1"/>
            </a:solidFill>
          </a:ln>
        </p:spPr>
      </p:pic>
    </p:spTree>
    <p:extLst>
      <p:ext uri="{BB962C8B-B14F-4D97-AF65-F5344CB8AC3E}">
        <p14:creationId xmlns:p14="http://schemas.microsoft.com/office/powerpoint/2010/main" val="136052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4"/>
          <p:cNvSpPr txBox="1">
            <a:spLocks noGrp="1"/>
          </p:cNvSpPr>
          <p:nvPr>
            <p:ph type="title"/>
          </p:nvPr>
        </p:nvSpPr>
        <p:spPr>
          <a:xfrm>
            <a:off x="311700" y="351028"/>
            <a:ext cx="8520600" cy="923700"/>
          </a:xfrm>
          <a:prstGeom prst="rect">
            <a:avLst/>
          </a:prstGeom>
        </p:spPr>
        <p:txBody>
          <a:bodyPr spcFirstLastPara="1" wrap="square" lIns="91425" tIns="91425" rIns="91425" bIns="91425" anchor="b" anchorCtr="0">
            <a:normAutofit fontScale="90000"/>
          </a:bodyPr>
          <a:lstStyle/>
          <a:p>
            <a:pPr lvl="0"/>
            <a:r>
              <a:rPr lang="en-US" sz="4400" dirty="0">
                <a:solidFill>
                  <a:srgbClr val="990033"/>
                </a:solidFill>
                <a:latin typeface="Open Sans" pitchFamily="2" charset="0"/>
                <a:ea typeface="Open Sans" pitchFamily="2" charset="0"/>
                <a:cs typeface="Open Sans" pitchFamily="2" charset="0"/>
              </a:rPr>
              <a:t>Bitcoin: Birth of (Public) Blockchain</a:t>
            </a:r>
            <a:endParaRPr dirty="0">
              <a:latin typeface="Open Sans" pitchFamily="2" charset="0"/>
              <a:ea typeface="Open Sans" pitchFamily="2" charset="0"/>
              <a:cs typeface="Open Sans" pitchFamily="2" charset="0"/>
            </a:endParaRPr>
          </a:p>
        </p:txBody>
      </p:sp>
      <p:pic>
        <p:nvPicPr>
          <p:cNvPr id="4" name="Google Shape;72;p14">
            <a:extLst>
              <a:ext uri="{FF2B5EF4-FFF2-40B4-BE49-F238E27FC236}">
                <a16:creationId xmlns:a16="http://schemas.microsoft.com/office/drawing/2014/main" id="{FD06DF85-17A9-3943-6A11-08E0E4BC419C}"/>
              </a:ext>
            </a:extLst>
          </p:cNvPr>
          <p:cNvPicPr preferRelativeResize="0"/>
          <p:nvPr/>
        </p:nvPicPr>
        <p:blipFill>
          <a:blip r:embed="rId3">
            <a:alphaModFix/>
          </a:blip>
          <a:stretch>
            <a:fillRect/>
          </a:stretch>
        </p:blipFill>
        <p:spPr>
          <a:xfrm>
            <a:off x="6759100" y="4850833"/>
            <a:ext cx="2164352" cy="494550"/>
          </a:xfrm>
          <a:prstGeom prst="rect">
            <a:avLst/>
          </a:prstGeom>
          <a:noFill/>
          <a:ln>
            <a:noFill/>
          </a:ln>
        </p:spPr>
      </p:pic>
      <p:pic>
        <p:nvPicPr>
          <p:cNvPr id="5" name="Picture 4" descr="Text, letter&#10;&#10;Description automatically generated">
            <a:extLst>
              <a:ext uri="{FF2B5EF4-FFF2-40B4-BE49-F238E27FC236}">
                <a16:creationId xmlns:a16="http://schemas.microsoft.com/office/drawing/2014/main" id="{4D1864D5-6822-4B48-9EB9-58C15B70B152}"/>
              </a:ext>
            </a:extLst>
          </p:cNvPr>
          <p:cNvPicPr>
            <a:picLocks noChangeAspect="1"/>
          </p:cNvPicPr>
          <p:nvPr/>
        </p:nvPicPr>
        <p:blipFill>
          <a:blip r:embed="rId4"/>
          <a:stretch>
            <a:fillRect/>
          </a:stretch>
        </p:blipFill>
        <p:spPr>
          <a:xfrm>
            <a:off x="1003250" y="1596270"/>
            <a:ext cx="7137499" cy="2933021"/>
          </a:xfrm>
          <a:prstGeom prst="rect">
            <a:avLst/>
          </a:prstGeom>
          <a:ln>
            <a:solidFill>
              <a:schemeClr val="accent1"/>
            </a:solidFill>
          </a:ln>
        </p:spPr>
      </p:pic>
    </p:spTree>
    <p:extLst>
      <p:ext uri="{BB962C8B-B14F-4D97-AF65-F5344CB8AC3E}">
        <p14:creationId xmlns:p14="http://schemas.microsoft.com/office/powerpoint/2010/main" val="898612878"/>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sis" id="{820E810C-46A8-9146-A73F-B3C5B9797EE2}" vid="{2D7491E4-FFB1-4145-BB27-5948FFA8103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Luxe</Template>
  <TotalTime>35052</TotalTime>
  <Words>4454</Words>
  <Application>Microsoft Macintosh PowerPoint</Application>
  <PresentationFormat>On-screen Show (16:10)</PresentationFormat>
  <Paragraphs>450</Paragraphs>
  <Slides>58</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Open Sans</vt:lpstr>
      <vt:lpstr>Agency FB</vt:lpstr>
      <vt:lpstr>Open Sans ExtraBold</vt:lpstr>
      <vt:lpstr>Economica</vt:lpstr>
      <vt:lpstr>Arial</vt:lpstr>
      <vt:lpstr>Luxe</vt:lpstr>
      <vt:lpstr>PowerPoint Presentation</vt:lpstr>
      <vt:lpstr>Publications</vt:lpstr>
      <vt:lpstr>Outline</vt:lpstr>
      <vt:lpstr>Outline</vt:lpstr>
      <vt:lpstr>Outline</vt:lpstr>
      <vt:lpstr>Outline</vt:lpstr>
      <vt:lpstr>INTRODUCTION</vt:lpstr>
      <vt:lpstr>Bitcoin: Birth of (Public) Blockchain</vt:lpstr>
      <vt:lpstr>Bitcoin: Birth of (Public) Blockchain</vt:lpstr>
      <vt:lpstr>Ethereum: Birth of Smart Contract Platform</vt:lpstr>
      <vt:lpstr>What is Decentralized Finance (DeFi)?</vt:lpstr>
      <vt:lpstr>Smart Contracts</vt:lpstr>
      <vt:lpstr>Smart Contracts</vt:lpstr>
      <vt:lpstr>Smart Contracts</vt:lpstr>
      <vt:lpstr>Smart Contracts</vt:lpstr>
      <vt:lpstr>Smart Contracts</vt:lpstr>
      <vt:lpstr>Smart Contracts</vt:lpstr>
      <vt:lpstr>Smart Contracts</vt:lpstr>
      <vt:lpstr>Smart Contracts</vt:lpstr>
      <vt:lpstr>Security Vulnerabilities</vt:lpstr>
      <vt:lpstr>Security Vulnerabilities</vt:lpstr>
      <vt:lpstr>Security Vulnerabilities</vt:lpstr>
      <vt:lpstr>Security Vulnerabilities</vt:lpstr>
      <vt:lpstr>ML Methods for Vuln. Detection</vt:lpstr>
      <vt:lpstr>Security Vulnerabilities</vt:lpstr>
      <vt:lpstr>Slither-simil</vt:lpstr>
      <vt:lpstr>Slither-simil</vt:lpstr>
      <vt:lpstr>Slither-simil</vt:lpstr>
      <vt:lpstr>Slither-simil</vt:lpstr>
      <vt:lpstr>Slither-simil</vt:lpstr>
      <vt:lpstr>Slither-simil</vt:lpstr>
      <vt:lpstr>RELATED WORK</vt:lpstr>
      <vt:lpstr>Security Analysis of Ethereum by ML</vt:lpstr>
      <vt:lpstr>Reproducibility Issues</vt:lpstr>
      <vt:lpstr>Related Work</vt:lpstr>
      <vt:lpstr>EtherBase</vt:lpstr>
      <vt:lpstr>EtherBase</vt:lpstr>
      <vt:lpstr>Methodology</vt:lpstr>
      <vt:lpstr>Methodology</vt:lpstr>
      <vt:lpstr>Methodology</vt:lpstr>
      <vt:lpstr>Selecting Candidate Tools</vt:lpstr>
      <vt:lpstr>Vulnerabilities</vt:lpstr>
      <vt:lpstr>Vulnerabilities</vt:lpstr>
      <vt:lpstr>Vulnerabilities</vt:lpstr>
      <vt:lpstr>EtherBase</vt:lpstr>
      <vt:lpstr>EtherBase</vt:lpstr>
      <vt:lpstr>EtherBase</vt:lpstr>
      <vt:lpstr>EtherBase</vt:lpstr>
      <vt:lpstr>EtherBase</vt:lpstr>
      <vt:lpstr>EtherBase</vt:lpstr>
      <vt:lpstr>Code Similarity in Solidity</vt:lpstr>
      <vt:lpstr>Conclusions</vt:lpstr>
      <vt:lpstr>Conclusions   </vt:lpstr>
      <vt:lpstr>Conclusions   </vt:lpstr>
      <vt:lpstr>Conclusions   </vt:lpstr>
      <vt:lpstr>Conclusions   </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Sina Pilehchiha</dc:creator>
  <cp:lastModifiedBy>Sina Pilehchiha</cp:lastModifiedBy>
  <cp:revision>19</cp:revision>
  <dcterms:created xsi:type="dcterms:W3CDTF">2022-05-18T15:03:08Z</dcterms:created>
  <dcterms:modified xsi:type="dcterms:W3CDTF">2022-07-09T12:29:18Z</dcterms:modified>
</cp:coreProperties>
</file>