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89" r:id="rId3"/>
    <p:sldId id="378" r:id="rId4"/>
    <p:sldId id="390" r:id="rId5"/>
    <p:sldId id="391" r:id="rId6"/>
    <p:sldId id="392" r:id="rId7"/>
    <p:sldId id="393" r:id="rId8"/>
    <p:sldId id="394" r:id="rId9"/>
    <p:sldId id="395" r:id="rId10"/>
    <p:sldId id="406" r:id="rId11"/>
    <p:sldId id="396" r:id="rId12"/>
    <p:sldId id="397" r:id="rId13"/>
    <p:sldId id="398" r:id="rId14"/>
    <p:sldId id="399" r:id="rId15"/>
    <p:sldId id="400" r:id="rId16"/>
    <p:sldId id="407" r:id="rId17"/>
    <p:sldId id="401" r:id="rId18"/>
    <p:sldId id="402" r:id="rId19"/>
    <p:sldId id="403" r:id="rId20"/>
    <p:sldId id="404" r:id="rId21"/>
    <p:sldId id="405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7" r:id="rId30"/>
    <p:sldId id="418" r:id="rId31"/>
    <p:sldId id="415" r:id="rId32"/>
    <p:sldId id="4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4660"/>
  </p:normalViewPr>
  <p:slideViewPr>
    <p:cSldViewPr>
      <p:cViewPr varScale="1">
        <p:scale>
          <a:sx n="81" d="100"/>
          <a:sy n="81" d="100"/>
        </p:scale>
        <p:origin x="109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F6EA-A321-41A0-B9CA-11D445300381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01041-4787-479B-A7CA-288BA4CC26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FDF5-4155-4DE3-831B-EABD18B61535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CBA5-0EE3-431F-BEEE-457FBFB1BF59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FB04-3B4A-41AF-9584-914C5A89E70D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8581-92D1-4B88-9DC8-97D51B7738A7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6C-351C-4182-B78F-80E9C73D4897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CF10-0B0D-4811-89BC-9004596D7A3A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525E-6CF6-4F0D-86DF-F2DAD67B724B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732-4A20-419F-9707-02BC3BEB63AC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AB18-6F1D-4C26-91BC-B858B0172913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529D-26EB-4445-9D96-C702CBBE8C28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16CA-CF59-4FCC-A2D8-1C296C109469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F63B-DDB2-4D1B-8613-9B72FA5D595B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C0A-45BC-4712-B818-7D56ABAC21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048000"/>
          </a:xfrm>
        </p:spPr>
        <p:txBody>
          <a:bodyPr>
            <a:normAutofit/>
          </a:bodyPr>
          <a:lstStyle/>
          <a:p>
            <a:r>
              <a:rPr lang="en-US" b="1" dirty="0"/>
              <a:t>UNIT- V</a:t>
            </a:r>
            <a:br>
              <a:rPr lang="en-US" dirty="0"/>
            </a:br>
            <a:br>
              <a:rPr lang="en-US" dirty="0"/>
            </a:br>
            <a:r>
              <a:rPr lang="en-IN" b="1" dirty="0"/>
              <a:t>APPLICATION </a:t>
            </a:r>
            <a:r>
              <a:rPr lang="en-US" b="1" dirty="0"/>
              <a:t> ANALYSIS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203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Query account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Initial event</a:t>
            </a:r>
          </a:p>
          <a:p>
            <a:pPr marL="0" indent="0">
              <a:buNone/>
            </a:pPr>
            <a:r>
              <a:rPr lang="en-US" sz="2000" dirty="0"/>
              <a:t>	 	• A customer’s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</a:t>
            </a:r>
            <a:r>
              <a:rPr lang="en-US" sz="2000" dirty="0">
                <a:highlight>
                  <a:srgbClr val="00FF00"/>
                </a:highlight>
              </a:rPr>
              <a:t>account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 – </a:t>
            </a:r>
            <a:r>
              <a:rPr lang="en-US" sz="2000" b="1" dirty="0"/>
              <a:t>final event</a:t>
            </a:r>
          </a:p>
          <a:p>
            <a:pPr marL="0" indent="0">
              <a:buNone/>
            </a:pPr>
            <a:r>
              <a:rPr lang="en-US" sz="2000" dirty="0"/>
              <a:t>		 • The system’s </a:t>
            </a:r>
            <a:r>
              <a:rPr lang="en-US" sz="2000" dirty="0">
                <a:highlight>
                  <a:srgbClr val="00FF00"/>
                </a:highlight>
              </a:rPr>
              <a:t>delivery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00FF00"/>
                </a:highlight>
              </a:rPr>
              <a:t>account data </a:t>
            </a:r>
            <a:r>
              <a:rPr lang="en-US" sz="2000" dirty="0"/>
              <a:t>to the customer.</a:t>
            </a:r>
          </a:p>
          <a:p>
            <a:pPr marL="0" indent="0">
              <a:buNone/>
            </a:pPr>
            <a:r>
              <a:rPr lang="en-US" sz="2000" b="1" dirty="0"/>
              <a:t>Process transaction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Initial event </a:t>
            </a:r>
          </a:p>
          <a:p>
            <a:pPr marL="0" indent="0">
              <a:buNone/>
            </a:pPr>
            <a:r>
              <a:rPr lang="en-US" sz="2000" dirty="0"/>
              <a:t>		• The customer’s </a:t>
            </a:r>
            <a:r>
              <a:rPr lang="en-US" sz="2000" dirty="0">
                <a:highlight>
                  <a:srgbClr val="00FF00"/>
                </a:highlight>
              </a:rPr>
              <a:t>initiation</a:t>
            </a:r>
            <a:r>
              <a:rPr lang="en-US" sz="2000" dirty="0"/>
              <a:t> of a </a:t>
            </a:r>
            <a:r>
              <a:rPr lang="en-US" sz="2000" dirty="0">
                <a:highlight>
                  <a:srgbClr val="00FF00"/>
                </a:highlight>
              </a:rPr>
              <a:t>transaction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final event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Committing</a:t>
            </a:r>
            <a:r>
              <a:rPr lang="en-US" sz="2000" dirty="0"/>
              <a:t> or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Aborting</a:t>
            </a:r>
            <a:r>
              <a:rPr lang="en-US" sz="2000" dirty="0"/>
              <a:t> the transaction</a:t>
            </a:r>
          </a:p>
          <a:p>
            <a:pPr marL="0" indent="0">
              <a:buNone/>
            </a:pPr>
            <a:r>
              <a:rPr lang="en-US" sz="2000" b="1" dirty="0"/>
              <a:t>Transmit data</a:t>
            </a:r>
          </a:p>
          <a:p>
            <a:pPr marL="0" indent="0">
              <a:buNone/>
            </a:pPr>
            <a:r>
              <a:rPr lang="en-US" sz="2000" dirty="0"/>
              <a:t>	 – </a:t>
            </a:r>
            <a:r>
              <a:rPr lang="en-US" sz="2000" b="1" dirty="0"/>
              <a:t>Initial event </a:t>
            </a:r>
          </a:p>
          <a:p>
            <a:pPr marL="0" indent="0">
              <a:buNone/>
            </a:pPr>
            <a:r>
              <a:rPr lang="en-US" sz="2000" dirty="0"/>
              <a:t>		• Triggered by a </a:t>
            </a:r>
            <a:r>
              <a:rPr lang="en-US" sz="2000" dirty="0">
                <a:highlight>
                  <a:srgbClr val="00FF00"/>
                </a:highlight>
              </a:rPr>
              <a:t>customer’s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account data, or</a:t>
            </a:r>
          </a:p>
          <a:p>
            <a:pPr marL="0" indent="0">
              <a:buNone/>
            </a:pPr>
            <a:r>
              <a:rPr lang="en-US" sz="2000" dirty="0"/>
              <a:t>	 	• Recovery from a </a:t>
            </a:r>
            <a:r>
              <a:rPr lang="en-US" sz="2000" dirty="0">
                <a:highlight>
                  <a:srgbClr val="00FF00"/>
                </a:highlight>
              </a:rPr>
              <a:t>network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00FF00"/>
                </a:highlight>
              </a:rPr>
              <a:t>power</a:t>
            </a:r>
            <a:r>
              <a:rPr lang="en-US" sz="2000" dirty="0"/>
              <a:t>, or </a:t>
            </a:r>
            <a:r>
              <a:rPr lang="en-US" sz="2000" dirty="0">
                <a:highlight>
                  <a:srgbClr val="00FF00"/>
                </a:highlight>
              </a:rPr>
              <a:t>another kind of failure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	– </a:t>
            </a:r>
            <a:r>
              <a:rPr lang="en-US" sz="2000" b="1" dirty="0"/>
              <a:t>final event </a:t>
            </a:r>
          </a:p>
          <a:p>
            <a:pPr marL="0" indent="0">
              <a:buNone/>
            </a:pPr>
            <a:r>
              <a:rPr lang="en-US" sz="2000" dirty="0"/>
              <a:t>		• </a:t>
            </a:r>
            <a:r>
              <a:rPr lang="en-US" sz="2000" dirty="0">
                <a:highlight>
                  <a:srgbClr val="00FF00"/>
                </a:highlight>
              </a:rPr>
              <a:t>Successful</a:t>
            </a:r>
            <a:r>
              <a:rPr lang="en-US" sz="2000" dirty="0"/>
              <a:t> transmission of data.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357"/>
            <a:ext cx="8229600" cy="639762"/>
          </a:xfrm>
        </p:spPr>
        <p:txBody>
          <a:bodyPr>
            <a:noAutofit/>
          </a:bodyPr>
          <a:lstStyle/>
          <a:p>
            <a:r>
              <a:rPr lang="en-IN" sz="3600" dirty="0"/>
              <a:t>Preparing Normal Scenarios(DFFF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000" dirty="0"/>
              <a:t>For each </a:t>
            </a:r>
            <a:r>
              <a:rPr lang="en-US" sz="2000" dirty="0">
                <a:highlight>
                  <a:srgbClr val="00FF00"/>
                </a:highlight>
              </a:rPr>
              <a:t>use case</a:t>
            </a:r>
            <a:r>
              <a:rPr lang="en-US" sz="2000" dirty="0"/>
              <a:t>, prepare </a:t>
            </a:r>
            <a:r>
              <a:rPr lang="en-US" sz="2000" dirty="0">
                <a:highlight>
                  <a:srgbClr val="00FF00"/>
                </a:highlight>
              </a:rPr>
              <a:t>one or more typical dialogs</a:t>
            </a:r>
            <a:r>
              <a:rPr lang="en-US" sz="2000" dirty="0"/>
              <a:t>.</a:t>
            </a:r>
          </a:p>
          <a:p>
            <a:r>
              <a:rPr lang="en-US" sz="2000" dirty="0"/>
              <a:t>A scenario is a </a:t>
            </a:r>
            <a:r>
              <a:rPr lang="en-US" sz="2000" dirty="0">
                <a:highlight>
                  <a:srgbClr val="00FF00"/>
                </a:highlight>
              </a:rPr>
              <a:t>sequence of events </a:t>
            </a:r>
            <a:r>
              <a:rPr lang="en-US" sz="2000" dirty="0"/>
              <a:t>among a </a:t>
            </a:r>
            <a:r>
              <a:rPr lang="en-US" sz="2000" dirty="0">
                <a:highlight>
                  <a:srgbClr val="00FF00"/>
                </a:highlight>
              </a:rPr>
              <a:t>set of interacting objects</a:t>
            </a:r>
            <a:r>
              <a:rPr lang="en-US" sz="2000" dirty="0"/>
              <a:t>.</a:t>
            </a:r>
          </a:p>
          <a:p>
            <a:r>
              <a:rPr lang="en-US" sz="2000" dirty="0"/>
              <a:t>Let us see some examples.</a:t>
            </a:r>
          </a:p>
          <a:p>
            <a:pPr marL="0" indent="0">
              <a:buNone/>
            </a:pPr>
            <a:r>
              <a:rPr lang="en-IN" sz="2000" dirty="0"/>
              <a:t>		Normal ATM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6172200" cy="378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146299"/>
            <a:ext cx="4676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Normal Scenarios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295400"/>
            <a:ext cx="6858000" cy="487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Adding Variation and Exception Scenarios (DFFF PAF POC)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2200" dirty="0"/>
              <a:t>After you have prepared </a:t>
            </a:r>
            <a:r>
              <a:rPr lang="en-US" sz="2200" dirty="0">
                <a:highlight>
                  <a:srgbClr val="00FF00"/>
                </a:highlight>
              </a:rPr>
              <a:t>typical scenarios, </a:t>
            </a:r>
            <a:r>
              <a:rPr lang="en-US" sz="2200" dirty="0"/>
              <a:t>consider “</a:t>
            </a:r>
            <a:r>
              <a:rPr lang="en-US" sz="2200" dirty="0">
                <a:highlight>
                  <a:srgbClr val="00FF00"/>
                </a:highlight>
              </a:rPr>
              <a:t>special cases and error cases</a:t>
            </a:r>
            <a:r>
              <a:rPr lang="en-US" sz="2200" dirty="0"/>
              <a:t>”. </a:t>
            </a:r>
            <a:r>
              <a:rPr lang="en-US" sz="2200" dirty="0">
                <a:highlight>
                  <a:srgbClr val="00FFFF"/>
                </a:highlight>
              </a:rPr>
              <a:t>( SPECIAL ERROR OTHERS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solidFill>
                  <a:srgbClr val="FF0000"/>
                </a:solidFill>
              </a:rPr>
              <a:t>Special cases </a:t>
            </a:r>
            <a:r>
              <a:rPr lang="en-IN" sz="2200" dirty="0"/>
              <a:t>such as Omitted input E.g., maximum values, minimum 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Error cases </a:t>
            </a:r>
            <a:r>
              <a:rPr lang="en-IN" sz="2200" dirty="0"/>
              <a:t>E.g. Invalid values, failures to respond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highlight>
                  <a:srgbClr val="FFFF00"/>
                </a:highlight>
              </a:rPr>
              <a:t>Other cases </a:t>
            </a:r>
            <a:r>
              <a:rPr lang="en-IN" sz="2200" dirty="0"/>
              <a:t>E.g. Help requests, status queries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For ATM example</a:t>
            </a:r>
            <a:r>
              <a:rPr lang="en-US" sz="2200" dirty="0"/>
              <a:t>. Some variations and exceptions follow. 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ATM can’t read the card</a:t>
            </a:r>
            <a:r>
              <a:rPr lang="en-US" sz="2200" dirty="0"/>
              <a:t>.</a:t>
            </a:r>
          </a:p>
          <a:p>
            <a:r>
              <a:rPr lang="en-US" sz="2200" dirty="0"/>
              <a:t>The card has </a:t>
            </a:r>
            <a:r>
              <a:rPr lang="en-US" sz="2200" dirty="0">
                <a:solidFill>
                  <a:srgbClr val="FF0000"/>
                </a:solidFill>
              </a:rPr>
              <a:t>expired</a:t>
            </a:r>
            <a:r>
              <a:rPr lang="en-US" sz="2200" dirty="0"/>
              <a:t>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ATM times </a:t>
            </a:r>
            <a:r>
              <a:rPr lang="en-US" sz="2200" dirty="0"/>
              <a:t>out </a:t>
            </a:r>
            <a:r>
              <a:rPr lang="en-US" sz="2200" dirty="0">
                <a:solidFill>
                  <a:srgbClr val="FF0000"/>
                </a:solidFill>
              </a:rPr>
              <a:t>waiting</a:t>
            </a:r>
            <a:r>
              <a:rPr lang="en-US" sz="2200" dirty="0"/>
              <a:t> for a response. </a:t>
            </a:r>
          </a:p>
          <a:p>
            <a:r>
              <a:rPr lang="en-US" sz="2200" dirty="0"/>
              <a:t>The amount is </a:t>
            </a:r>
            <a:r>
              <a:rPr lang="en-US" sz="2200" dirty="0">
                <a:solidFill>
                  <a:srgbClr val="FF0000"/>
                </a:solidFill>
              </a:rPr>
              <a:t>invalid</a:t>
            </a:r>
            <a:r>
              <a:rPr lang="en-US" sz="2200" dirty="0"/>
              <a:t>. </a:t>
            </a:r>
          </a:p>
          <a:p>
            <a:r>
              <a:rPr lang="en-US" sz="2200" dirty="0"/>
              <a:t>The machine is </a:t>
            </a:r>
            <a:r>
              <a:rPr lang="en-US" sz="2200" dirty="0">
                <a:solidFill>
                  <a:srgbClr val="FF0000"/>
                </a:solidFill>
              </a:rPr>
              <a:t>out of cash or paper</a:t>
            </a:r>
            <a:r>
              <a:rPr lang="en-US" sz="2200" dirty="0"/>
              <a:t>. </a:t>
            </a:r>
          </a:p>
          <a:p>
            <a:r>
              <a:rPr lang="en-US" sz="2200" dirty="0"/>
              <a:t>The communication lines are down. </a:t>
            </a:r>
          </a:p>
          <a:p>
            <a:r>
              <a:rPr lang="en-US" sz="2200" dirty="0"/>
              <a:t>The transaction is </a:t>
            </a:r>
            <a:r>
              <a:rPr lang="en-US" sz="2200" dirty="0">
                <a:solidFill>
                  <a:srgbClr val="FF0000"/>
                </a:solidFill>
              </a:rPr>
              <a:t>rejected</a:t>
            </a:r>
            <a:r>
              <a:rPr lang="en-US" sz="2200" dirty="0"/>
              <a:t> because of suspicious patterns of card usage.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/>
              <a:t>Finding External Events(DFFF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sz="3100" dirty="0"/>
              <a:t>The external events include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All inputs,</a:t>
            </a:r>
          </a:p>
          <a:p>
            <a:pPr marL="0" indent="0" algn="just">
              <a:buNone/>
            </a:pPr>
            <a:r>
              <a:rPr lang="en-US" sz="3100" dirty="0"/>
              <a:t>	 – </a:t>
            </a:r>
            <a:r>
              <a:rPr lang="en-US" sz="3100" dirty="0">
                <a:highlight>
                  <a:srgbClr val="00FFFF"/>
                </a:highlight>
              </a:rPr>
              <a:t>decisions</a:t>
            </a:r>
            <a:r>
              <a:rPr lang="en-US" sz="3100" dirty="0"/>
              <a:t>,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interrupts</a:t>
            </a:r>
            <a:r>
              <a:rPr lang="en-US" sz="3100" dirty="0"/>
              <a:t>, and </a:t>
            </a:r>
          </a:p>
          <a:p>
            <a:pPr marL="0" indent="0" algn="just">
              <a:buNone/>
            </a:pPr>
            <a:r>
              <a:rPr lang="en-US" sz="3100" dirty="0"/>
              <a:t>	– </a:t>
            </a:r>
            <a:r>
              <a:rPr lang="en-US" sz="3100" dirty="0">
                <a:highlight>
                  <a:srgbClr val="00FFFF"/>
                </a:highlight>
              </a:rPr>
              <a:t>Interactions to or from users or external devices.</a:t>
            </a:r>
          </a:p>
          <a:p>
            <a:pPr algn="just"/>
            <a:r>
              <a:rPr lang="en-US" sz="3100" dirty="0"/>
              <a:t>An event can trigger effects for a target object. (</a:t>
            </a:r>
            <a:r>
              <a:rPr lang="en-US" sz="3100" dirty="0" err="1"/>
              <a:t>Defination</a:t>
            </a:r>
            <a:r>
              <a:rPr lang="en-US" sz="3100" dirty="0"/>
              <a:t> of the events)</a:t>
            </a:r>
          </a:p>
          <a:p>
            <a:pPr algn="just"/>
            <a:r>
              <a:rPr lang="en-US" sz="3100" dirty="0"/>
              <a:t>Use </a:t>
            </a:r>
            <a:r>
              <a:rPr lang="en-US" sz="3100" dirty="0">
                <a:highlight>
                  <a:srgbClr val="00FFFF"/>
                </a:highlight>
              </a:rPr>
              <a:t>scenarios</a:t>
            </a:r>
            <a:r>
              <a:rPr lang="en-US" sz="3100" dirty="0"/>
              <a:t> for </a:t>
            </a:r>
            <a:r>
              <a:rPr lang="en-US" sz="3100" dirty="0">
                <a:highlight>
                  <a:srgbClr val="00FFFF"/>
                </a:highlight>
              </a:rPr>
              <a:t>normal events</a:t>
            </a:r>
            <a:r>
              <a:rPr lang="en-US" sz="3100" dirty="0"/>
              <a:t>.</a:t>
            </a:r>
          </a:p>
          <a:p>
            <a:pPr algn="just"/>
            <a:r>
              <a:rPr lang="en-US" sz="3100" dirty="0">
                <a:highlight>
                  <a:srgbClr val="00FFFF"/>
                </a:highlight>
              </a:rPr>
              <a:t>Internal computation (not events)</a:t>
            </a:r>
            <a:r>
              <a:rPr lang="en-US" sz="3100" dirty="0"/>
              <a:t> steps are not events, except for computations that </a:t>
            </a:r>
            <a:r>
              <a:rPr lang="en-US" sz="3100" dirty="0">
                <a:highlight>
                  <a:srgbClr val="00FFFF"/>
                </a:highlight>
              </a:rPr>
              <a:t>interact</a:t>
            </a:r>
            <a:r>
              <a:rPr lang="en-US" sz="3100" dirty="0"/>
              <a:t> with </a:t>
            </a:r>
            <a:r>
              <a:rPr lang="en-IN" sz="3100" dirty="0"/>
              <a:t>the </a:t>
            </a:r>
            <a:r>
              <a:rPr lang="en-IN" sz="3100" dirty="0">
                <a:highlight>
                  <a:srgbClr val="00FFFF"/>
                </a:highlight>
              </a:rPr>
              <a:t>external world</a:t>
            </a:r>
            <a:r>
              <a:rPr lang="en-IN" sz="3100" dirty="0"/>
              <a:t>.</a:t>
            </a:r>
          </a:p>
          <a:p>
            <a:pPr algn="just"/>
            <a:r>
              <a:rPr lang="en-US" sz="3100" dirty="0"/>
              <a:t>A transmittal of information to an object is an event.</a:t>
            </a:r>
          </a:p>
          <a:p>
            <a:pPr algn="just"/>
            <a:r>
              <a:rPr lang="en-US" sz="3100" b="1" dirty="0"/>
              <a:t>For example</a:t>
            </a:r>
            <a:r>
              <a:rPr lang="en-US" sz="3100" dirty="0"/>
              <a:t>, </a:t>
            </a:r>
            <a:r>
              <a:rPr lang="en-US" sz="3100" dirty="0">
                <a:highlight>
                  <a:srgbClr val="FFFF00"/>
                </a:highlight>
              </a:rPr>
              <a:t>enter password is a message sent from external agent(from keyboard)  User to application object ATM.</a:t>
            </a:r>
            <a:r>
              <a:rPr lang="en-US" sz="3100" dirty="0"/>
              <a:t> Some information flows are implicit. Many events have parameters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90800"/>
            <a:ext cx="7162800" cy="3765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6858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Sequence diagram </a:t>
            </a:r>
          </a:p>
          <a:p>
            <a:r>
              <a:rPr lang="en-US" sz="2000" dirty="0"/>
              <a:t>• Prepare a sequence diagram for </a:t>
            </a:r>
            <a:r>
              <a:rPr lang="en-US" sz="2000" dirty="0">
                <a:highlight>
                  <a:srgbClr val="00FF00"/>
                </a:highlight>
              </a:rPr>
              <a:t>each scenario</a:t>
            </a:r>
            <a:r>
              <a:rPr lang="en-US" sz="2000" dirty="0"/>
              <a:t>. </a:t>
            </a:r>
          </a:p>
          <a:p>
            <a:r>
              <a:rPr lang="en-US" sz="2000" dirty="0"/>
              <a:t>• The sequence diagram </a:t>
            </a:r>
            <a:r>
              <a:rPr lang="en-US" sz="2000" dirty="0">
                <a:highlight>
                  <a:srgbClr val="00FF00"/>
                </a:highlight>
              </a:rPr>
              <a:t>captures the dialog and interplay between actors.</a:t>
            </a:r>
          </a:p>
          <a:p>
            <a:r>
              <a:rPr lang="en-US" sz="2000" dirty="0"/>
              <a:t> The sequence diagram clearly shows the </a:t>
            </a:r>
            <a:r>
              <a:rPr lang="en-US" sz="2000" dirty="0">
                <a:highlight>
                  <a:srgbClr val="00FF00"/>
                </a:highlight>
              </a:rPr>
              <a:t>sender and receiver of each event </a:t>
            </a:r>
            <a:endParaRPr lang="en-US" sz="2000" b="1" dirty="0">
              <a:highlight>
                <a:srgbClr val="00FF00"/>
              </a:highlight>
            </a:endParaRPr>
          </a:p>
          <a:p>
            <a:r>
              <a:rPr lang="en-US" sz="2000" b="1" dirty="0"/>
              <a:t>ATM Example: Sequence diagram of the process transaction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AF109-0513-486B-043D-48B8CC55C8EC}"/>
              </a:ext>
            </a:extLst>
          </p:cNvPr>
          <p:cNvSpPr/>
          <p:nvPr/>
        </p:nvSpPr>
        <p:spPr>
          <a:xfrm>
            <a:off x="1600200" y="21210"/>
            <a:ext cx="54581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comes in the  external events</a:t>
            </a:r>
            <a:endParaRPr lang="en-IN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20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/>
              <a:t>Events for the ATM case study (</a:t>
            </a:r>
            <a:r>
              <a:rPr lang="en-US" dirty="0"/>
              <a:t>I</a:t>
            </a:r>
            <a:r>
              <a:rPr lang="en-US" sz="2800" dirty="0"/>
              <a:t>mportant Diagrams)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55733"/>
            <a:ext cx="7162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600" dirty="0"/>
              <a:t>Preparing Activity Diagrams for Complex Use Cases (</a:t>
            </a:r>
            <a:r>
              <a:rPr lang="en-US" sz="3600" dirty="0" err="1"/>
              <a:t>dfff</a:t>
            </a:r>
            <a:r>
              <a:rPr lang="en-US" sz="3600" dirty="0"/>
              <a:t> </a:t>
            </a:r>
            <a:r>
              <a:rPr lang="en-US" sz="3600" dirty="0" err="1"/>
              <a:t>paf</a:t>
            </a:r>
            <a:r>
              <a:rPr lang="en-US" sz="3600" dirty="0"/>
              <a:t> </a:t>
            </a:r>
            <a:r>
              <a:rPr lang="en-US" sz="3600" dirty="0" err="1"/>
              <a:t>Poc</a:t>
            </a:r>
            <a:r>
              <a:rPr lang="en-US" sz="3600" dirty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algn="just"/>
            <a:r>
              <a:rPr lang="en-US" sz="2800" b="1" dirty="0">
                <a:highlight>
                  <a:srgbClr val="00FF00"/>
                </a:highlight>
              </a:rPr>
              <a:t>Sequence diagrams </a:t>
            </a:r>
            <a:r>
              <a:rPr lang="en-US" sz="2800" b="1" dirty="0"/>
              <a:t>capture the d</a:t>
            </a:r>
            <a:r>
              <a:rPr lang="en-US" sz="2800" b="1" dirty="0">
                <a:highlight>
                  <a:srgbClr val="00FF00"/>
                </a:highlight>
              </a:rPr>
              <a:t>ialog and interplay between actors,</a:t>
            </a:r>
            <a:r>
              <a:rPr lang="en-US" sz="2800" b="1" dirty="0"/>
              <a:t> but </a:t>
            </a:r>
            <a:r>
              <a:rPr lang="en-US" sz="2800" b="1" dirty="0">
                <a:highlight>
                  <a:srgbClr val="FF0000"/>
                </a:highlight>
              </a:rPr>
              <a:t>they do not clearly show alternatives and decisions</a:t>
            </a:r>
            <a:r>
              <a:rPr lang="en-US" dirty="0">
                <a:highlight>
                  <a:srgbClr val="FF0000"/>
                </a:highlight>
              </a:rPr>
              <a:t>.</a:t>
            </a:r>
          </a:p>
          <a:p>
            <a:pPr algn="just"/>
            <a:r>
              <a:rPr lang="en-US" sz="2400" dirty="0"/>
              <a:t>Example : </a:t>
            </a:r>
            <a:r>
              <a:rPr lang="en-US" sz="2400" dirty="0">
                <a:highlight>
                  <a:srgbClr val="FFFF00"/>
                </a:highlight>
              </a:rPr>
              <a:t>When the user inserts a card, there are many possible responses</a:t>
            </a:r>
            <a:r>
              <a:rPr lang="en-US" sz="2400" dirty="0"/>
              <a:t>. Some responses indicate a possible </a:t>
            </a:r>
            <a:r>
              <a:rPr lang="en-US" sz="2400" dirty="0">
                <a:highlight>
                  <a:srgbClr val="FFFF00"/>
                </a:highlight>
              </a:rPr>
              <a:t>problem</a:t>
            </a:r>
            <a:r>
              <a:rPr lang="en-US" sz="2400" dirty="0"/>
              <a:t> with the </a:t>
            </a:r>
            <a:r>
              <a:rPr lang="en-US" sz="2400" dirty="0">
                <a:highlight>
                  <a:srgbClr val="FFFF00"/>
                </a:highlight>
              </a:rPr>
              <a:t>card or account</a:t>
            </a:r>
            <a:r>
              <a:rPr lang="en-US" sz="2400" dirty="0"/>
              <a:t>; hence the ATM retains the card. Only the </a:t>
            </a:r>
            <a:r>
              <a:rPr lang="en-US" sz="2400" dirty="0">
                <a:highlight>
                  <a:srgbClr val="FFFF00"/>
                </a:highlight>
              </a:rPr>
              <a:t>successful completion </a:t>
            </a:r>
            <a:r>
              <a:rPr lang="en-US" sz="2400" dirty="0"/>
              <a:t>of the tests allows ATM processing to proceed.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4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 for card verification.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994"/>
            <a:ext cx="7239000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2BD03-42DC-5F79-D372-5D41B33F5CEC}"/>
              </a:ext>
            </a:extLst>
          </p:cNvPr>
          <p:cNvSpPr/>
          <p:nvPr/>
        </p:nvSpPr>
        <p:spPr>
          <a:xfrm>
            <a:off x="751114" y="136525"/>
            <a:ext cx="7202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Comes under preparing the activity diagrams for complex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usecases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52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Organizing Actors and Use Cases(DFFF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610600" cy="4983163"/>
          </a:xfrm>
        </p:spPr>
        <p:txBody>
          <a:bodyPr/>
          <a:lstStyle/>
          <a:p>
            <a:r>
              <a:rPr lang="en-US" sz="2400" dirty="0"/>
              <a:t>The next step is to </a:t>
            </a:r>
            <a:r>
              <a:rPr lang="en-US" sz="2400" dirty="0">
                <a:highlight>
                  <a:srgbClr val="00FF00"/>
                </a:highlight>
              </a:rPr>
              <a:t>organize use cases with relationships </a:t>
            </a:r>
            <a:r>
              <a:rPr lang="en-US" sz="2400" dirty="0"/>
              <a:t>(</a:t>
            </a:r>
            <a:r>
              <a:rPr lang="en-US" sz="2400" dirty="0">
                <a:highlight>
                  <a:srgbClr val="00FF00"/>
                </a:highlight>
              </a:rPr>
              <a:t>include, extend, and generalization) </a:t>
            </a:r>
            <a:r>
              <a:rPr lang="en-US" sz="2400" dirty="0"/>
              <a:t>It is helpful for large and </a:t>
            </a:r>
            <a:r>
              <a:rPr lang="en-US" sz="2400" dirty="0">
                <a:highlight>
                  <a:srgbClr val="00FF00"/>
                </a:highlight>
              </a:rPr>
              <a:t>complex systems</a:t>
            </a:r>
          </a:p>
          <a:p>
            <a:r>
              <a:rPr lang="en-US" sz="2400" dirty="0"/>
              <a:t>ATM example. Figure 13.6 organizes the use cases with the include relationship.(Write any example for the complex use cases)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75429"/>
            <a:ext cx="6395936" cy="3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651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IN" dirty="0"/>
              <a:t> Application interaction model</a:t>
            </a:r>
          </a:p>
          <a:p>
            <a:pPr lvl="0"/>
            <a:r>
              <a:rPr lang="en-IN" dirty="0"/>
              <a:t> Application class model</a:t>
            </a:r>
          </a:p>
          <a:p>
            <a:pPr lvl="0"/>
            <a:r>
              <a:rPr lang="en-IN" dirty="0"/>
              <a:t> Overview of class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Checking Against the Domain Class Model(</a:t>
            </a:r>
            <a:r>
              <a:rPr lang="en-US" sz="3600" dirty="0" err="1"/>
              <a:t>dfff</a:t>
            </a:r>
            <a:r>
              <a:rPr lang="en-US" sz="3600" dirty="0"/>
              <a:t> </a:t>
            </a:r>
            <a:r>
              <a:rPr lang="en-US" sz="3600" dirty="0" err="1"/>
              <a:t>paf</a:t>
            </a:r>
            <a:r>
              <a:rPr lang="en-US" sz="3600" dirty="0"/>
              <a:t> </a:t>
            </a:r>
            <a:r>
              <a:rPr lang="en-US" sz="3600" dirty="0" err="1"/>
              <a:t>poC</a:t>
            </a:r>
            <a:r>
              <a:rPr lang="en-US" sz="3600" dirty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>
                <a:highlight>
                  <a:srgbClr val="00FF00"/>
                </a:highlight>
              </a:rPr>
              <a:t>application</a:t>
            </a:r>
            <a:r>
              <a:rPr lang="en-US" sz="2600" dirty="0"/>
              <a:t>(</a:t>
            </a:r>
            <a:r>
              <a:rPr lang="en-US" sz="2600" dirty="0">
                <a:highlight>
                  <a:srgbClr val="00FF00"/>
                </a:highlight>
              </a:rPr>
              <a:t>dynamic</a:t>
            </a:r>
            <a:r>
              <a:rPr lang="en-US" sz="2600" dirty="0"/>
              <a:t>) and </a:t>
            </a:r>
            <a:r>
              <a:rPr lang="en-US" sz="2600" dirty="0">
                <a:highlight>
                  <a:srgbClr val="00FF00"/>
                </a:highlight>
              </a:rPr>
              <a:t>domain</a:t>
            </a:r>
            <a:r>
              <a:rPr lang="en-US" sz="2600" dirty="0"/>
              <a:t> models(</a:t>
            </a:r>
            <a:r>
              <a:rPr lang="en-US" sz="2600" dirty="0">
                <a:highlight>
                  <a:srgbClr val="00FF00"/>
                </a:highlight>
              </a:rPr>
              <a:t>static</a:t>
            </a:r>
            <a:r>
              <a:rPr lang="en-US" sz="2600" dirty="0"/>
              <a:t> in nature) should be mostly consistent.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>
                <a:highlight>
                  <a:srgbClr val="00FF00"/>
                </a:highlight>
              </a:rPr>
              <a:t>actors, use cases, and scenarios </a:t>
            </a:r>
            <a:r>
              <a:rPr lang="en-US" sz="2600" dirty="0"/>
              <a:t>are all based on classes and </a:t>
            </a:r>
            <a:r>
              <a:rPr lang="en-US" sz="2600" dirty="0">
                <a:highlight>
                  <a:srgbClr val="00FF00"/>
                </a:highlight>
              </a:rPr>
              <a:t>concepts from the domain model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>
                <a:highlight>
                  <a:srgbClr val="00FF00"/>
                </a:highlight>
              </a:rPr>
              <a:t>Cross check the application </a:t>
            </a:r>
            <a:r>
              <a:rPr lang="en-US" sz="2600" dirty="0"/>
              <a:t>and </a:t>
            </a:r>
            <a:r>
              <a:rPr lang="en-US" sz="2600" dirty="0">
                <a:highlight>
                  <a:srgbClr val="00FF00"/>
                </a:highlight>
              </a:rPr>
              <a:t>domain models </a:t>
            </a:r>
            <a:r>
              <a:rPr lang="en-US" sz="2600" dirty="0"/>
              <a:t>to ensure that there are no inconsistencies.</a:t>
            </a:r>
          </a:p>
          <a:p>
            <a:pPr algn="just"/>
            <a:r>
              <a:rPr lang="en-US" sz="2600" dirty="0">
                <a:highlight>
                  <a:srgbClr val="00FF00"/>
                </a:highlight>
              </a:rPr>
              <a:t>Examine</a:t>
            </a:r>
            <a:r>
              <a:rPr lang="en-US" sz="2600" dirty="0"/>
              <a:t> the </a:t>
            </a:r>
            <a:r>
              <a:rPr lang="en-US" sz="2600" dirty="0">
                <a:highlight>
                  <a:srgbClr val="00FF00"/>
                </a:highlight>
              </a:rPr>
              <a:t>scenarios</a:t>
            </a:r>
            <a:r>
              <a:rPr lang="en-US" sz="2600" dirty="0"/>
              <a:t> and make sure that </a:t>
            </a:r>
            <a:r>
              <a:rPr lang="en-US" sz="2600" dirty="0">
                <a:highlight>
                  <a:srgbClr val="00FF00"/>
                </a:highlight>
              </a:rPr>
              <a:t>the domain model has all the necessary data. </a:t>
            </a:r>
          </a:p>
          <a:p>
            <a:pPr algn="just"/>
            <a:r>
              <a:rPr lang="en-US" sz="2600" dirty="0"/>
              <a:t>Also </a:t>
            </a:r>
            <a:r>
              <a:rPr lang="en-US" sz="2600" dirty="0">
                <a:highlight>
                  <a:srgbClr val="00FF00"/>
                </a:highlight>
              </a:rPr>
              <a:t>make sure </a:t>
            </a:r>
            <a:r>
              <a:rPr lang="en-US" sz="2600" dirty="0"/>
              <a:t>that the </a:t>
            </a:r>
            <a:r>
              <a:rPr lang="en-US" sz="2600" dirty="0">
                <a:highlight>
                  <a:srgbClr val="00FF00"/>
                </a:highlight>
              </a:rPr>
              <a:t>domain</a:t>
            </a:r>
            <a:r>
              <a:rPr lang="en-US" sz="2600" dirty="0"/>
              <a:t> model </a:t>
            </a:r>
            <a:r>
              <a:rPr lang="en-US" sz="2600" dirty="0">
                <a:highlight>
                  <a:srgbClr val="00FF00"/>
                </a:highlight>
              </a:rPr>
              <a:t>covers all event parameters.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2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class model for ATM Example.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467600" cy="48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Class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Application classes </a:t>
            </a:r>
            <a:r>
              <a:rPr lang="en-US" sz="2800" dirty="0">
                <a:highlight>
                  <a:srgbClr val="00FF00"/>
                </a:highlight>
              </a:rPr>
              <a:t>define</a:t>
            </a:r>
            <a:r>
              <a:rPr lang="en-US" sz="2800" dirty="0"/>
              <a:t> the </a:t>
            </a:r>
            <a:r>
              <a:rPr lang="en-US" sz="2800" dirty="0">
                <a:highlight>
                  <a:srgbClr val="00FF00"/>
                </a:highlight>
              </a:rPr>
              <a:t>application itself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00FF00"/>
                </a:highlight>
              </a:rPr>
              <a:t>rather</a:t>
            </a:r>
            <a:r>
              <a:rPr lang="en-US" sz="2800" dirty="0"/>
              <a:t> than </a:t>
            </a:r>
            <a:r>
              <a:rPr lang="en-US" sz="2800" dirty="0">
                <a:highlight>
                  <a:srgbClr val="00FF00"/>
                </a:highlight>
              </a:rPr>
              <a:t>the real-world objects </a:t>
            </a:r>
            <a:r>
              <a:rPr lang="en-US" sz="2800" dirty="0"/>
              <a:t>that the application acts on </a:t>
            </a:r>
          </a:p>
          <a:p>
            <a:r>
              <a:rPr lang="en-US" sz="2800" dirty="0"/>
              <a:t>4 steps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mneumonics</a:t>
            </a:r>
            <a:r>
              <a:rPr lang="en-US" sz="2800" dirty="0">
                <a:sym typeface="Wingdings" panose="05000000000000000000" pitchFamily="2" charset="2"/>
              </a:rPr>
              <a:t> (</a:t>
            </a:r>
            <a:r>
              <a:rPr lang="en-US" sz="2800" dirty="0">
                <a:highlight>
                  <a:srgbClr val="00FF00"/>
                </a:highlight>
                <a:sym typeface="Wingdings" panose="05000000000000000000" pitchFamily="2" charset="2"/>
              </a:rPr>
              <a:t>SDDC</a:t>
            </a:r>
            <a:r>
              <a:rPr lang="en-US" sz="2800" dirty="0">
                <a:sym typeface="Wingdings" panose="05000000000000000000" pitchFamily="2" charset="2"/>
              </a:rPr>
              <a:t>)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Sach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DaD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800" dirty="0" err="1">
                <a:highlight>
                  <a:srgbClr val="FFFF00"/>
                </a:highlight>
                <a:sym typeface="Wingdings" panose="05000000000000000000" pitchFamily="2" charset="2"/>
              </a:rPr>
              <a:t>Chudi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>
                <a:highlight>
                  <a:srgbClr val="00FF00"/>
                </a:highlight>
              </a:rPr>
              <a:t>Most application </a:t>
            </a:r>
            <a:r>
              <a:rPr lang="en-US" sz="2800" dirty="0"/>
              <a:t>classes are </a:t>
            </a:r>
            <a:r>
              <a:rPr lang="en-US" sz="2800" dirty="0">
                <a:highlight>
                  <a:srgbClr val="00FF00"/>
                </a:highlight>
              </a:rPr>
              <a:t>computer-oriented and define the way that users perceive the applications </a:t>
            </a:r>
          </a:p>
          <a:p>
            <a:r>
              <a:rPr lang="en-US" sz="2800" dirty="0"/>
              <a:t>Application Class Model – steps</a:t>
            </a:r>
          </a:p>
          <a:p>
            <a:pPr marL="0" indent="0">
              <a:buNone/>
            </a:pPr>
            <a:r>
              <a:rPr lang="en-US" sz="2800" dirty="0"/>
              <a:t>	 1. Specify </a:t>
            </a:r>
            <a:r>
              <a:rPr lang="en-US" sz="2800" dirty="0">
                <a:highlight>
                  <a:srgbClr val="00FF00"/>
                </a:highlight>
              </a:rPr>
              <a:t>user interfaces </a:t>
            </a:r>
          </a:p>
          <a:p>
            <a:pPr marL="0" indent="0">
              <a:buNone/>
            </a:pPr>
            <a:r>
              <a:rPr lang="en-US" sz="2800" dirty="0"/>
              <a:t>	 2. Define </a:t>
            </a:r>
            <a:r>
              <a:rPr lang="en-US" sz="2800" dirty="0">
                <a:highlight>
                  <a:srgbClr val="00FF00"/>
                </a:highlight>
              </a:rPr>
              <a:t>boundary classes </a:t>
            </a:r>
          </a:p>
          <a:p>
            <a:pPr marL="0" indent="0">
              <a:buNone/>
            </a:pPr>
            <a:r>
              <a:rPr lang="en-US" sz="2800" dirty="0"/>
              <a:t>	 3. Determine </a:t>
            </a:r>
            <a:r>
              <a:rPr lang="en-US" sz="2800" dirty="0">
                <a:highlight>
                  <a:srgbClr val="00FF00"/>
                </a:highlight>
              </a:rPr>
              <a:t>controllers</a:t>
            </a:r>
          </a:p>
          <a:p>
            <a:pPr marL="0" indent="0">
              <a:buNone/>
            </a:pPr>
            <a:r>
              <a:rPr lang="en-US" sz="2800" dirty="0"/>
              <a:t>	 4. Check against the </a:t>
            </a:r>
            <a:r>
              <a:rPr lang="en-US" sz="2800" dirty="0">
                <a:highlight>
                  <a:srgbClr val="00FF00"/>
                </a:highlight>
              </a:rPr>
              <a:t>interaction model</a:t>
            </a:r>
            <a:endParaRPr lang="en-IN" sz="2800" dirty="0">
              <a:highlight>
                <a:srgbClr val="00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/>
              <a:t>Specify user interfaces</a:t>
            </a:r>
          </a:p>
          <a:p>
            <a:pPr marL="0" indent="0">
              <a:buNone/>
            </a:pPr>
            <a:r>
              <a:rPr lang="en-US" sz="2200" dirty="0"/>
              <a:t> User interface</a:t>
            </a:r>
          </a:p>
          <a:p>
            <a:pPr marL="0" indent="0">
              <a:buNone/>
            </a:pPr>
            <a:r>
              <a:rPr lang="en-US" sz="2200" dirty="0"/>
              <a:t>	 a. Is an </a:t>
            </a:r>
            <a:r>
              <a:rPr lang="en-US" sz="2200" dirty="0">
                <a:highlight>
                  <a:srgbClr val="00FF00"/>
                </a:highlight>
              </a:rPr>
              <a:t>object or group of objects </a:t>
            </a:r>
          </a:p>
          <a:p>
            <a:pPr marL="0" indent="0">
              <a:buNone/>
            </a:pPr>
            <a:r>
              <a:rPr lang="en-US" sz="2200" dirty="0"/>
              <a:t>	 b. </a:t>
            </a:r>
            <a:r>
              <a:rPr lang="en-US" sz="2200" dirty="0">
                <a:highlight>
                  <a:srgbClr val="00FF00"/>
                </a:highlight>
              </a:rPr>
              <a:t>Provide user </a:t>
            </a:r>
            <a:r>
              <a:rPr lang="en-US" sz="2200" dirty="0"/>
              <a:t>a way to </a:t>
            </a:r>
            <a:r>
              <a:rPr lang="en-US" sz="2200" dirty="0">
                <a:highlight>
                  <a:srgbClr val="00FF00"/>
                </a:highlight>
              </a:rPr>
              <a:t>access system’s</a:t>
            </a:r>
          </a:p>
          <a:p>
            <a:pPr marL="0" indent="0">
              <a:buNone/>
            </a:pPr>
            <a:r>
              <a:rPr lang="en-US" sz="2200" dirty="0"/>
              <a:t>		 </a:t>
            </a:r>
            <a:r>
              <a:rPr lang="en-US" sz="2200" dirty="0" err="1"/>
              <a:t>i</a:t>
            </a:r>
            <a:r>
              <a:rPr lang="en-US" sz="2200" dirty="0"/>
              <a:t>. </a:t>
            </a:r>
            <a:r>
              <a:rPr lang="en-US" sz="2200" dirty="0">
                <a:highlight>
                  <a:srgbClr val="00FF00"/>
                </a:highlight>
              </a:rPr>
              <a:t>domain objects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/>
              <a:t>		ii. </a:t>
            </a:r>
            <a:r>
              <a:rPr lang="en-US" sz="2200" dirty="0">
                <a:highlight>
                  <a:srgbClr val="00FF00"/>
                </a:highlight>
              </a:rPr>
              <a:t>commands</a:t>
            </a:r>
            <a:r>
              <a:rPr lang="en-US" sz="2200" dirty="0"/>
              <a:t>, and </a:t>
            </a:r>
          </a:p>
          <a:p>
            <a:pPr marL="0" indent="0">
              <a:buNone/>
            </a:pPr>
            <a:r>
              <a:rPr lang="en-US" sz="2200" dirty="0"/>
              <a:t>		iii. </a:t>
            </a:r>
            <a:r>
              <a:rPr lang="en-US" sz="2200" dirty="0">
                <a:highlight>
                  <a:srgbClr val="00FF00"/>
                </a:highlight>
              </a:rPr>
              <a:t>Application options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Try to determine the commands that the user can perform. 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>
                <a:highlight>
                  <a:srgbClr val="00FF00"/>
                </a:highlight>
              </a:rPr>
              <a:t>command</a:t>
            </a:r>
            <a:r>
              <a:rPr lang="en-US" sz="2200" dirty="0"/>
              <a:t> is a </a:t>
            </a:r>
            <a:r>
              <a:rPr lang="en-US" sz="2200" dirty="0">
                <a:highlight>
                  <a:srgbClr val="00FF00"/>
                </a:highlight>
              </a:rPr>
              <a:t>large-scale request for a service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/>
              <a:t>	 c. E.g.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i</a:t>
            </a:r>
            <a:r>
              <a:rPr lang="en-US" sz="2200" dirty="0"/>
              <a:t>. Make a </a:t>
            </a:r>
            <a:r>
              <a:rPr lang="en-US" sz="2200" dirty="0">
                <a:highlight>
                  <a:srgbClr val="FFFF00"/>
                </a:highlight>
              </a:rPr>
              <a:t>flight reservation </a:t>
            </a:r>
          </a:p>
          <a:p>
            <a:pPr marL="0" indent="0">
              <a:buNone/>
            </a:pPr>
            <a:r>
              <a:rPr lang="en-US" sz="2200" dirty="0"/>
              <a:t>		ii. Find matches for a </a:t>
            </a:r>
            <a:r>
              <a:rPr lang="en-US" sz="2200" dirty="0">
                <a:highlight>
                  <a:srgbClr val="FFFF00"/>
                </a:highlight>
              </a:rPr>
              <a:t>phrase in a database Decoupling </a:t>
            </a:r>
            <a:r>
              <a:rPr lang="en-US" sz="2200" dirty="0"/>
              <a:t>application logic from the user interface.</a:t>
            </a:r>
          </a:p>
          <a:p>
            <a:pPr marL="0" indent="0">
              <a:buNone/>
            </a:pPr>
            <a:r>
              <a:rPr lang="en-US" sz="2200" dirty="0"/>
              <a:t>ATM example   - The details are not important at this point. </a:t>
            </a:r>
          </a:p>
          <a:p>
            <a:pPr marL="0" indent="0">
              <a:buNone/>
            </a:pPr>
            <a:r>
              <a:rPr lang="en-US" sz="2200" dirty="0"/>
              <a:t>	• The important thing is the information exchanged.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48279"/>
            <a:ext cx="7467599" cy="5646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223DF3-29C1-1436-E0CF-2CC58F221187}"/>
              </a:ext>
            </a:extLst>
          </p:cNvPr>
          <p:cNvSpPr/>
          <p:nvPr/>
        </p:nvSpPr>
        <p:spPr>
          <a:xfrm>
            <a:off x="164319" y="381000"/>
            <a:ext cx="8815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Comes under the application class models (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Sach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Chudi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152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2400" dirty="0"/>
              <a:t>Defining Boundary Classes </a:t>
            </a:r>
          </a:p>
          <a:p>
            <a:pPr marL="0" indent="0">
              <a:buNone/>
            </a:pPr>
            <a:r>
              <a:rPr lang="en-US" sz="2400" dirty="0"/>
              <a:t>• A </a:t>
            </a:r>
            <a:r>
              <a:rPr lang="en-US" sz="2400" dirty="0">
                <a:highlight>
                  <a:srgbClr val="00FF00"/>
                </a:highlight>
              </a:rPr>
              <a:t>boundary class</a:t>
            </a:r>
          </a:p>
          <a:p>
            <a:pPr marL="0" indent="0">
              <a:buNone/>
            </a:pPr>
            <a:r>
              <a:rPr lang="en-US" sz="2400" dirty="0"/>
              <a:t> 	– Is an </a:t>
            </a:r>
            <a:r>
              <a:rPr lang="en-US" sz="2400" dirty="0">
                <a:highlight>
                  <a:srgbClr val="00FF00"/>
                </a:highlight>
              </a:rPr>
              <a:t>area for communications </a:t>
            </a:r>
            <a:r>
              <a:rPr lang="en-US" sz="2400" dirty="0"/>
              <a:t>between a </a:t>
            </a:r>
            <a:r>
              <a:rPr lang="en-US" sz="2400" dirty="0">
                <a:highlight>
                  <a:srgbClr val="00FF00"/>
                </a:highlight>
              </a:rPr>
              <a:t>system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00FF00"/>
                </a:highlight>
              </a:rPr>
              <a:t>external source. </a:t>
            </a:r>
          </a:p>
          <a:p>
            <a:pPr marL="0" indent="0">
              <a:buNone/>
            </a:pPr>
            <a:r>
              <a:rPr lang="en-US" sz="2400" dirty="0"/>
              <a:t>	– </a:t>
            </a:r>
            <a:r>
              <a:rPr lang="en-US" sz="2400" dirty="0">
                <a:highlight>
                  <a:srgbClr val="00FF00"/>
                </a:highlight>
              </a:rPr>
              <a:t>Converts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information</a:t>
            </a:r>
            <a:r>
              <a:rPr lang="en-US" sz="2400" dirty="0"/>
              <a:t> for transmission </a:t>
            </a:r>
            <a:r>
              <a:rPr lang="en-US" sz="2400" dirty="0">
                <a:highlight>
                  <a:srgbClr val="00FF00"/>
                </a:highlight>
              </a:rPr>
              <a:t>to and from the internal system. </a:t>
            </a:r>
          </a:p>
          <a:p>
            <a:pPr marL="0" indent="0">
              <a:buNone/>
            </a:pPr>
            <a:r>
              <a:rPr lang="en-US" sz="2400" dirty="0"/>
              <a:t>• ATM example </a:t>
            </a:r>
          </a:p>
          <a:p>
            <a:pPr marL="0" indent="0">
              <a:buNone/>
            </a:pPr>
            <a:r>
              <a:rPr lang="en-US" sz="2400" dirty="0"/>
              <a:t>	• </a:t>
            </a:r>
            <a:r>
              <a:rPr lang="en-US" sz="2400" dirty="0" err="1">
                <a:highlight>
                  <a:srgbClr val="FFFF00"/>
                </a:highlight>
              </a:rPr>
              <a:t>CashCard</a:t>
            </a:r>
            <a:r>
              <a:rPr lang="en-US" sz="2400" dirty="0">
                <a:highlight>
                  <a:srgbClr val="FFFF00"/>
                </a:highlight>
              </a:rPr>
              <a:t> Boundary </a:t>
            </a:r>
          </a:p>
          <a:p>
            <a:pPr marL="0" indent="0">
              <a:buNone/>
            </a:pPr>
            <a:r>
              <a:rPr lang="en-US" sz="2400" dirty="0"/>
              <a:t>	• </a:t>
            </a:r>
            <a:r>
              <a:rPr lang="en-US" sz="2400" dirty="0">
                <a:highlight>
                  <a:srgbClr val="FFFF00"/>
                </a:highlight>
              </a:rPr>
              <a:t>Account Boundary</a:t>
            </a:r>
          </a:p>
          <a:p>
            <a:pPr marL="0" indent="0">
              <a:buNone/>
            </a:pPr>
            <a:r>
              <a:rPr lang="en-US" sz="2400" dirty="0"/>
              <a:t> 		– Between the ATM and the consortium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9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Determining Controllers </a:t>
            </a:r>
          </a:p>
          <a:p>
            <a:pPr marL="0" indent="0">
              <a:buNone/>
            </a:pPr>
            <a:r>
              <a:rPr lang="en-US" sz="2400" dirty="0"/>
              <a:t>• Controller is an </a:t>
            </a:r>
            <a:r>
              <a:rPr lang="en-US" sz="2400" dirty="0">
                <a:highlight>
                  <a:srgbClr val="00FF00"/>
                </a:highlight>
              </a:rPr>
              <a:t>active object </a:t>
            </a:r>
            <a:r>
              <a:rPr lang="en-US" sz="2400" dirty="0"/>
              <a:t>that </a:t>
            </a:r>
            <a:r>
              <a:rPr lang="en-US" sz="2400" dirty="0">
                <a:highlight>
                  <a:srgbClr val="00FF00"/>
                </a:highlight>
              </a:rPr>
              <a:t>manages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control within an application.</a:t>
            </a:r>
          </a:p>
          <a:p>
            <a:pPr marL="0" indent="0">
              <a:buNone/>
            </a:pPr>
            <a:r>
              <a:rPr lang="en-US" sz="2400" dirty="0"/>
              <a:t> • </a:t>
            </a:r>
            <a:r>
              <a:rPr lang="en-US" sz="2400" b="1" dirty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Receives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from the </a:t>
            </a:r>
            <a:r>
              <a:rPr lang="en-US" sz="2400" dirty="0">
                <a:highlight>
                  <a:srgbClr val="00FF00"/>
                </a:highlight>
              </a:rPr>
              <a:t>outside world </a:t>
            </a:r>
            <a:r>
              <a:rPr lang="en-US" sz="2400" dirty="0"/>
              <a:t>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Receives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from objects </a:t>
            </a:r>
            <a:r>
              <a:rPr lang="en-US" sz="2400" dirty="0">
                <a:highlight>
                  <a:srgbClr val="00FF00"/>
                </a:highlight>
              </a:rPr>
              <a:t>within the system</a:t>
            </a:r>
            <a:r>
              <a:rPr lang="en-US" sz="2400" dirty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Reacts to them,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Invokes operation on the objects in the system</a:t>
            </a:r>
            <a:r>
              <a:rPr lang="en-US" sz="2400" dirty="0"/>
              <a:t>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Sends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signals</a:t>
            </a:r>
            <a:r>
              <a:rPr lang="en-US" sz="2400" dirty="0"/>
              <a:t> to the </a:t>
            </a:r>
            <a:r>
              <a:rPr lang="en-US" sz="2400" dirty="0">
                <a:highlight>
                  <a:srgbClr val="00FF00"/>
                </a:highlight>
              </a:rPr>
              <a:t>outside world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ATM Example </a:t>
            </a:r>
          </a:p>
          <a:p>
            <a:pPr marL="0" indent="0">
              <a:buNone/>
            </a:pPr>
            <a:r>
              <a:rPr lang="en-US" sz="2400" dirty="0"/>
              <a:t>• There are </a:t>
            </a:r>
            <a:r>
              <a:rPr lang="en-US" sz="2400" dirty="0">
                <a:highlight>
                  <a:srgbClr val="FFFF00"/>
                </a:highlight>
              </a:rPr>
              <a:t>two controllers </a:t>
            </a:r>
            <a:r>
              <a:rPr lang="en-US" sz="2400" dirty="0"/>
              <a:t>for </a:t>
            </a:r>
            <a:r>
              <a:rPr lang="en-US" sz="2400" dirty="0">
                <a:highlight>
                  <a:srgbClr val="FFFF00"/>
                </a:highlight>
              </a:rPr>
              <a:t>ATM</a:t>
            </a:r>
            <a:r>
              <a:rPr lang="en-US" sz="2400" dirty="0"/>
              <a:t> ex.</a:t>
            </a:r>
          </a:p>
          <a:p>
            <a:pPr marL="0" indent="0">
              <a:buNone/>
            </a:pPr>
            <a:r>
              <a:rPr lang="en-US" sz="2400" dirty="0"/>
              <a:t>– The </a:t>
            </a:r>
            <a:r>
              <a:rPr lang="en-US" sz="2400" dirty="0">
                <a:highlight>
                  <a:srgbClr val="FFFF00"/>
                </a:highlight>
              </a:rPr>
              <a:t>outer loop verifies customers and accounts. </a:t>
            </a:r>
          </a:p>
          <a:p>
            <a:pPr marL="0" indent="0">
              <a:buNone/>
            </a:pPr>
            <a:r>
              <a:rPr lang="en-US" sz="2400" dirty="0"/>
              <a:t>– The </a:t>
            </a:r>
            <a:r>
              <a:rPr lang="en-US" sz="2400" dirty="0">
                <a:highlight>
                  <a:srgbClr val="FFFF00"/>
                </a:highlight>
              </a:rPr>
              <a:t>inner loop services transactions.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b="1" dirty="0"/>
              <a:t>4.Checking Against the Interaction Model</a:t>
            </a:r>
          </a:p>
          <a:p>
            <a:pPr algn="just"/>
            <a:r>
              <a:rPr lang="en-US" sz="2800" dirty="0">
                <a:highlight>
                  <a:srgbClr val="00FF00"/>
                </a:highlight>
              </a:rPr>
              <a:t>Go over the use cases </a:t>
            </a:r>
            <a:r>
              <a:rPr lang="en-US" sz="2800" dirty="0"/>
              <a:t>and </a:t>
            </a:r>
            <a:r>
              <a:rPr lang="en-US" sz="2800" dirty="0">
                <a:highlight>
                  <a:srgbClr val="00FF00"/>
                </a:highlight>
              </a:rPr>
              <a:t>think</a:t>
            </a:r>
            <a:r>
              <a:rPr lang="en-US" sz="2800" dirty="0"/>
              <a:t> about </a:t>
            </a:r>
            <a:r>
              <a:rPr lang="en-US" sz="2800" dirty="0">
                <a:highlight>
                  <a:srgbClr val="00FF00"/>
                </a:highlight>
              </a:rPr>
              <a:t>how they would work.</a:t>
            </a:r>
          </a:p>
          <a:p>
            <a:pPr algn="just"/>
            <a:r>
              <a:rPr lang="en-US" sz="2800" dirty="0"/>
              <a:t>When the d</a:t>
            </a:r>
            <a:r>
              <a:rPr lang="en-US" sz="2800" dirty="0">
                <a:highlight>
                  <a:srgbClr val="00FF00"/>
                </a:highlight>
              </a:rPr>
              <a:t>omain and application class models are in place,</a:t>
            </a:r>
            <a:r>
              <a:rPr lang="en-US" sz="2800" dirty="0"/>
              <a:t> you should be </a:t>
            </a:r>
            <a:r>
              <a:rPr lang="en-US" sz="2800" dirty="0">
                <a:highlight>
                  <a:srgbClr val="00FF00"/>
                </a:highlight>
              </a:rPr>
              <a:t>able</a:t>
            </a:r>
            <a:r>
              <a:rPr lang="en-US" sz="2800" dirty="0"/>
              <a:t> to </a:t>
            </a:r>
            <a:r>
              <a:rPr lang="en-US" sz="2800" dirty="0">
                <a:highlight>
                  <a:srgbClr val="00FF00"/>
                </a:highlight>
              </a:rPr>
              <a:t>simulate</a:t>
            </a:r>
            <a:r>
              <a:rPr lang="en-US" sz="2800" dirty="0"/>
              <a:t> a </a:t>
            </a:r>
            <a:r>
              <a:rPr lang="en-US" sz="2800" dirty="0">
                <a:highlight>
                  <a:srgbClr val="00FF00"/>
                </a:highlight>
              </a:rPr>
              <a:t>use case </a:t>
            </a:r>
            <a:r>
              <a:rPr lang="en-US" sz="2800" dirty="0"/>
              <a:t>with the </a:t>
            </a:r>
            <a:r>
              <a:rPr lang="en-US" sz="2800" dirty="0">
                <a:highlight>
                  <a:srgbClr val="00FF00"/>
                </a:highlight>
              </a:rPr>
              <a:t>classes</a:t>
            </a:r>
            <a:r>
              <a:rPr lang="en-US" sz="2800" dirty="0"/>
              <a:t>. (very important point in the pocket bro !!!)</a:t>
            </a:r>
          </a:p>
          <a:p>
            <a:pPr algn="just"/>
            <a:r>
              <a:rPr lang="en-IN" sz="2800" dirty="0"/>
              <a:t>ATM Example</a:t>
            </a:r>
          </a:p>
          <a:p>
            <a:pPr marL="0" indent="0" algn="just">
              <a:buNone/>
            </a:pPr>
            <a:r>
              <a:rPr lang="en-US" sz="2800" dirty="0"/>
              <a:t>ATM example. Figure 13.8 shows a preliminary application class model and the domain classes with which it interacts. There are </a:t>
            </a:r>
            <a:r>
              <a:rPr lang="en-US" sz="2800" dirty="0">
                <a:highlight>
                  <a:srgbClr val="00FF00"/>
                </a:highlight>
              </a:rPr>
              <a:t>two interfaces</a:t>
            </a:r>
            <a:r>
              <a:rPr lang="en-US" sz="2800" dirty="0"/>
              <a:t>—</a:t>
            </a:r>
            <a:r>
              <a:rPr lang="en-US" sz="2800" dirty="0">
                <a:highlight>
                  <a:srgbClr val="00FF00"/>
                </a:highlight>
              </a:rPr>
              <a:t>one for users and the other for communicating with the consortium.</a:t>
            </a:r>
            <a:r>
              <a:rPr lang="en-US" sz="2800" dirty="0"/>
              <a:t> The application model just has stubs for these classes, because it is not clear how to elaborate them at this time.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6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68579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Overview of Class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Review of Analysis: </a:t>
            </a:r>
            <a:r>
              <a:rPr lang="en-US" dirty="0">
                <a:highlight>
                  <a:srgbClr val="00FF00"/>
                </a:highlight>
              </a:rPr>
              <a:t>Domain analysis </a:t>
            </a:r>
            <a:r>
              <a:rPr lang="en-US" dirty="0"/>
              <a:t>and </a:t>
            </a:r>
            <a:r>
              <a:rPr lang="en-US" dirty="0">
                <a:highlight>
                  <a:srgbClr val="00FF00"/>
                </a:highlight>
              </a:rPr>
              <a:t>Application analysis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analysis model describes</a:t>
            </a:r>
            <a:r>
              <a:rPr lang="en-US" dirty="0"/>
              <a:t> the information that  the </a:t>
            </a:r>
            <a:r>
              <a:rPr lang="en-US" dirty="0">
                <a:highlight>
                  <a:srgbClr val="00FF00"/>
                </a:highlight>
              </a:rPr>
              <a:t>system</a:t>
            </a:r>
            <a:r>
              <a:rPr lang="en-US" dirty="0"/>
              <a:t> must contain at </a:t>
            </a:r>
            <a:r>
              <a:rPr lang="en-US" dirty="0">
                <a:highlight>
                  <a:srgbClr val="00FF00"/>
                </a:highlight>
              </a:rPr>
              <a:t>high level operations</a:t>
            </a:r>
            <a:r>
              <a:rPr lang="en-US" dirty="0"/>
              <a:t> that it must perform.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purpose</a:t>
            </a:r>
            <a:r>
              <a:rPr lang="en-US" dirty="0"/>
              <a:t> of class design is to c</a:t>
            </a:r>
            <a:r>
              <a:rPr lang="en-US" dirty="0">
                <a:highlight>
                  <a:srgbClr val="00FF00"/>
                </a:highlight>
              </a:rPr>
              <a:t>omplete the definition of classes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association</a:t>
            </a:r>
            <a:r>
              <a:rPr lang="en-US" dirty="0"/>
              <a:t> and choose </a:t>
            </a:r>
            <a:r>
              <a:rPr lang="en-US" dirty="0">
                <a:highlight>
                  <a:srgbClr val="00FF00"/>
                </a:highlight>
              </a:rPr>
              <a:t>algorithms and operation.</a:t>
            </a:r>
          </a:p>
          <a:p>
            <a:pPr algn="just"/>
            <a:r>
              <a:rPr lang="en-US" dirty="0"/>
              <a:t>The simplest and best approach is to carry out analysis classes </a:t>
            </a:r>
            <a:r>
              <a:rPr lang="en-US" dirty="0">
                <a:highlight>
                  <a:srgbClr val="00FF00"/>
                </a:highlight>
              </a:rPr>
              <a:t>directly to design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Most </a:t>
            </a:r>
            <a:r>
              <a:rPr lang="en-US" dirty="0">
                <a:solidFill>
                  <a:srgbClr val="FF0000"/>
                </a:solidFill>
              </a:rPr>
              <a:t>domain models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operations</a:t>
            </a:r>
            <a:r>
              <a:rPr lang="en-US" dirty="0"/>
              <a:t> are unimportant.</a:t>
            </a:r>
          </a:p>
          <a:p>
            <a:pPr algn="just"/>
            <a:r>
              <a:rPr lang="en-US" dirty="0"/>
              <a:t>After completing the domain model we then shift our attention to the </a:t>
            </a:r>
            <a:r>
              <a:rPr lang="en-US" dirty="0">
                <a:highlight>
                  <a:srgbClr val="FFFF00"/>
                </a:highlight>
              </a:rPr>
              <a:t>details of an application and consider interaction</a:t>
            </a:r>
          </a:p>
          <a:p>
            <a:pPr algn="just"/>
            <a:r>
              <a:rPr lang="en-US" dirty="0"/>
              <a:t>Interaction modeling is used to </a:t>
            </a:r>
            <a:r>
              <a:rPr lang="en-US" dirty="0">
                <a:highlight>
                  <a:srgbClr val="FFFF00"/>
                </a:highlight>
              </a:rPr>
              <a:t>determine the overall boundary of the system</a:t>
            </a:r>
            <a:endParaRPr lang="en-US" b="1" dirty="0">
              <a:highlight>
                <a:srgbClr val="FFFF00"/>
              </a:highlight>
            </a:endParaRPr>
          </a:p>
          <a:p>
            <a:pPr algn="just"/>
            <a:r>
              <a:rPr lang="en-US" dirty="0">
                <a:highlight>
                  <a:srgbClr val="FFFF00"/>
                </a:highlight>
              </a:rPr>
              <a:t>Identification</a:t>
            </a:r>
            <a:r>
              <a:rPr lang="en-US" dirty="0"/>
              <a:t>  of </a:t>
            </a:r>
            <a:r>
              <a:rPr lang="en-US" dirty="0">
                <a:highlight>
                  <a:srgbClr val="FFFF00"/>
                </a:highlight>
              </a:rPr>
              <a:t>use cases </a:t>
            </a:r>
            <a:r>
              <a:rPr lang="en-US" dirty="0"/>
              <a:t>and flesh them out with </a:t>
            </a:r>
            <a:r>
              <a:rPr lang="en-US" dirty="0">
                <a:highlight>
                  <a:srgbClr val="FFFF00"/>
                </a:highlight>
              </a:rPr>
              <a:t>scenarios and sequence diagrams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Prepare activity diagrams for use cases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71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Class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</a:t>
            </a:r>
            <a:r>
              <a:rPr lang="en-US" dirty="0">
                <a:highlight>
                  <a:srgbClr val="00FF00"/>
                </a:highlight>
              </a:rPr>
              <a:t>design,</a:t>
            </a:r>
            <a:r>
              <a:rPr lang="en-US" dirty="0"/>
              <a:t> you choose among </a:t>
            </a:r>
            <a:r>
              <a:rPr lang="en-US" dirty="0">
                <a:highlight>
                  <a:srgbClr val="00FF00"/>
                </a:highlight>
              </a:rPr>
              <a:t>different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ways</a:t>
            </a:r>
            <a:r>
              <a:rPr lang="en-US" dirty="0"/>
              <a:t> to </a:t>
            </a:r>
            <a:r>
              <a:rPr lang="en-US" dirty="0">
                <a:highlight>
                  <a:srgbClr val="00FF00"/>
                </a:highlight>
              </a:rPr>
              <a:t>realize</a:t>
            </a:r>
            <a:r>
              <a:rPr lang="en-US" dirty="0"/>
              <a:t> the </a:t>
            </a:r>
            <a:r>
              <a:rPr lang="en-US" dirty="0">
                <a:highlight>
                  <a:srgbClr val="00FF00"/>
                </a:highlight>
              </a:rPr>
              <a:t>analysis classes </a:t>
            </a:r>
            <a:r>
              <a:rPr lang="en-US" dirty="0"/>
              <a:t>with an eye toward </a:t>
            </a:r>
            <a:r>
              <a:rPr lang="en-US" dirty="0">
                <a:highlight>
                  <a:srgbClr val="00FF00"/>
                </a:highlight>
              </a:rPr>
              <a:t>minimizing execution time, memory, and other cost measures</a:t>
            </a:r>
            <a:r>
              <a:rPr lang="en-US" dirty="0"/>
              <a:t>.</a:t>
            </a:r>
          </a:p>
          <a:p>
            <a:r>
              <a:rPr lang="en-US" dirty="0"/>
              <a:t>You can </a:t>
            </a:r>
            <a:r>
              <a:rPr lang="en-US" dirty="0">
                <a:highlight>
                  <a:srgbClr val="00FF00"/>
                </a:highlight>
              </a:rPr>
              <a:t>introduce new classes </a:t>
            </a:r>
            <a:r>
              <a:rPr lang="en-US" dirty="0"/>
              <a:t>to store </a:t>
            </a:r>
            <a:r>
              <a:rPr lang="en-US" dirty="0">
                <a:highlight>
                  <a:srgbClr val="00FF00"/>
                </a:highlight>
              </a:rPr>
              <a:t>intermediate results </a:t>
            </a:r>
            <a:r>
              <a:rPr lang="en-US" dirty="0"/>
              <a:t>during program execution and avoid recomputation.</a:t>
            </a:r>
          </a:p>
          <a:p>
            <a:r>
              <a:rPr lang="en-US" dirty="0"/>
              <a:t>OO design is an </a:t>
            </a:r>
            <a:r>
              <a:rPr lang="en-US" dirty="0">
                <a:highlight>
                  <a:srgbClr val="00FF00"/>
                </a:highlight>
              </a:rPr>
              <a:t>iterative process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5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Class Design(BR FRR ORAO)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Class design involves the following steps.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Bridge the gap </a:t>
            </a:r>
            <a:r>
              <a:rPr lang="en-US" sz="3400" dirty="0"/>
              <a:t>from </a:t>
            </a:r>
            <a:r>
              <a:rPr lang="en-US" sz="3400" dirty="0">
                <a:highlight>
                  <a:srgbClr val="00FF00"/>
                </a:highlight>
              </a:rPr>
              <a:t>high-level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requirements</a:t>
            </a:r>
            <a:r>
              <a:rPr lang="en-US" sz="3400" dirty="0"/>
              <a:t> to </a:t>
            </a:r>
            <a:r>
              <a:rPr lang="en-US" sz="3400" dirty="0">
                <a:highlight>
                  <a:srgbClr val="00FF00"/>
                </a:highlight>
              </a:rPr>
              <a:t>low-level</a:t>
            </a:r>
            <a:r>
              <a:rPr lang="en-US" sz="3400" dirty="0"/>
              <a:t> services.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Realize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use cases </a:t>
            </a:r>
            <a:r>
              <a:rPr lang="en-US" sz="3400" dirty="0"/>
              <a:t>with operations. 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Formulate</a:t>
            </a:r>
            <a:r>
              <a:rPr lang="en-US" sz="3400" dirty="0"/>
              <a:t> an </a:t>
            </a:r>
            <a:r>
              <a:rPr lang="en-US" sz="3400" dirty="0">
                <a:highlight>
                  <a:srgbClr val="00FF00"/>
                </a:highlight>
              </a:rPr>
              <a:t>algorithm for each operation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Recurse</a:t>
            </a:r>
            <a:r>
              <a:rPr lang="en-US" sz="3400" dirty="0"/>
              <a:t> downward to </a:t>
            </a:r>
            <a:r>
              <a:rPr lang="en-US" sz="3400" dirty="0">
                <a:highlight>
                  <a:srgbClr val="00FF00"/>
                </a:highlight>
              </a:rPr>
              <a:t>design operations </a:t>
            </a:r>
            <a:r>
              <a:rPr lang="en-US" sz="3400" dirty="0"/>
              <a:t>that support </a:t>
            </a:r>
            <a:r>
              <a:rPr lang="en-US" sz="3400" dirty="0">
                <a:highlight>
                  <a:srgbClr val="00FF00"/>
                </a:highlight>
              </a:rPr>
              <a:t>higher-level      operations.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Refactor</a:t>
            </a:r>
            <a:r>
              <a:rPr lang="en-US" sz="3400" dirty="0"/>
              <a:t> the </a:t>
            </a:r>
            <a:r>
              <a:rPr lang="en-US" sz="3400" dirty="0">
                <a:highlight>
                  <a:srgbClr val="00FF00"/>
                </a:highlight>
              </a:rPr>
              <a:t>model for a cleaner </a:t>
            </a:r>
            <a:r>
              <a:rPr lang="en-US" sz="3400" dirty="0"/>
              <a:t>design.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Optimize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access paths </a:t>
            </a:r>
            <a:r>
              <a:rPr lang="en-US" sz="3400" dirty="0"/>
              <a:t>to data.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Reify behavior that must be manipulated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Adjust</a:t>
            </a:r>
            <a:r>
              <a:rPr lang="en-US" sz="3400" dirty="0"/>
              <a:t> </a:t>
            </a:r>
            <a:r>
              <a:rPr lang="en-US" sz="3400" dirty="0">
                <a:highlight>
                  <a:srgbClr val="00FF00"/>
                </a:highlight>
              </a:rPr>
              <a:t>class structure </a:t>
            </a:r>
            <a:r>
              <a:rPr lang="en-US" sz="3400" dirty="0"/>
              <a:t>to increase inheritance. </a:t>
            </a:r>
          </a:p>
          <a:p>
            <a:pPr marL="0" indent="0">
              <a:buNone/>
            </a:pPr>
            <a:r>
              <a:rPr lang="en-US" sz="3400" dirty="0"/>
              <a:t>■ </a:t>
            </a:r>
            <a:r>
              <a:rPr lang="en-US" sz="3400" dirty="0">
                <a:highlight>
                  <a:srgbClr val="00FF00"/>
                </a:highlight>
              </a:rPr>
              <a:t>Organize classes and associations</a:t>
            </a:r>
            <a:r>
              <a:rPr lang="en-US" sz="3400" dirty="0"/>
              <a:t>. </a:t>
            </a:r>
            <a:endParaRPr lang="en-IN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		 </a:t>
            </a:r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Steps To Construct An Application Interaction Model </a:t>
            </a:r>
            <a:r>
              <a:rPr lang="en-US" sz="2800" b="1" dirty="0"/>
              <a:t>(DFFF PAF POC)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1143000"/>
            <a:ext cx="8229600" cy="5367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Q. Elucidate in brief the steps involved in the application interaction modeling. (L-2,CO-3,PO-1,10m)</a:t>
            </a:r>
          </a:p>
          <a:p>
            <a:pPr marL="0" indent="0">
              <a:buNone/>
            </a:pPr>
            <a:r>
              <a:rPr lang="en-US" dirty="0"/>
              <a:t>One can construct an application interaction model with the following steps.</a:t>
            </a:r>
          </a:p>
          <a:p>
            <a:pPr marL="0" indent="0">
              <a:buNone/>
            </a:pPr>
            <a:r>
              <a:rPr lang="en-US" dirty="0"/>
              <a:t>■ Determine the </a:t>
            </a:r>
            <a:r>
              <a:rPr lang="en-US" dirty="0">
                <a:highlight>
                  <a:srgbClr val="00FF00"/>
                </a:highlight>
              </a:rPr>
              <a:t>system boundary</a:t>
            </a:r>
            <a:r>
              <a:rPr lang="en-US" dirty="0"/>
              <a:t>. [13.1.1] 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actors</a:t>
            </a:r>
            <a:r>
              <a:rPr lang="en-US" dirty="0"/>
              <a:t>. [13.1.2]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use cases</a:t>
            </a:r>
            <a:r>
              <a:rPr lang="en-US" dirty="0"/>
              <a:t>. [13.1.3] 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initial and final events</a:t>
            </a:r>
            <a:r>
              <a:rPr lang="en-US" dirty="0"/>
              <a:t>. [13.1.4] </a:t>
            </a:r>
          </a:p>
          <a:p>
            <a:pPr marL="0" indent="0">
              <a:buNone/>
            </a:pPr>
            <a:r>
              <a:rPr lang="en-US" dirty="0"/>
              <a:t>■ Prepare </a:t>
            </a:r>
            <a:r>
              <a:rPr lang="en-US" dirty="0">
                <a:highlight>
                  <a:srgbClr val="00FF00"/>
                </a:highlight>
              </a:rPr>
              <a:t>normal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scenarios</a:t>
            </a:r>
            <a:r>
              <a:rPr lang="en-US" dirty="0"/>
              <a:t>. [13.1.5] </a:t>
            </a:r>
          </a:p>
          <a:p>
            <a:pPr marL="0" indent="0">
              <a:buNone/>
            </a:pPr>
            <a:r>
              <a:rPr lang="en-US" dirty="0"/>
              <a:t>■ Add </a:t>
            </a:r>
            <a:r>
              <a:rPr lang="en-US" dirty="0">
                <a:highlight>
                  <a:srgbClr val="00FF00"/>
                </a:highlight>
              </a:rPr>
              <a:t>variation and exception scenarios</a:t>
            </a:r>
            <a:r>
              <a:rPr lang="en-US" dirty="0"/>
              <a:t>. [13.1.6]</a:t>
            </a:r>
          </a:p>
          <a:p>
            <a:pPr marL="0" indent="0">
              <a:buNone/>
            </a:pPr>
            <a:r>
              <a:rPr lang="en-US" dirty="0"/>
              <a:t>■ Find </a:t>
            </a:r>
            <a:r>
              <a:rPr lang="en-US" dirty="0">
                <a:highlight>
                  <a:srgbClr val="00FF00"/>
                </a:highlight>
              </a:rPr>
              <a:t>external events</a:t>
            </a:r>
            <a:r>
              <a:rPr lang="en-US" dirty="0"/>
              <a:t>. [13.1.7] </a:t>
            </a:r>
          </a:p>
          <a:p>
            <a:pPr marL="0" indent="0">
              <a:buNone/>
            </a:pPr>
            <a:r>
              <a:rPr lang="en-US" dirty="0"/>
              <a:t>■ Prepare </a:t>
            </a:r>
            <a:r>
              <a:rPr lang="en-US" dirty="0">
                <a:highlight>
                  <a:srgbClr val="00FF00"/>
                </a:highlight>
              </a:rPr>
              <a:t>activity diagrams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complex use cases</a:t>
            </a:r>
            <a:r>
              <a:rPr lang="en-US" dirty="0"/>
              <a:t>. [13.1.8]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highlight>
                  <a:srgbClr val="00FF00"/>
                </a:highlight>
              </a:rPr>
              <a:t>Organize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actors and use cases</a:t>
            </a:r>
            <a:r>
              <a:rPr lang="en-US" dirty="0"/>
              <a:t>. [13.1.9]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highlight>
                  <a:srgbClr val="00FF00"/>
                </a:highlight>
              </a:rPr>
              <a:t>Check</a:t>
            </a:r>
            <a:r>
              <a:rPr lang="en-US" dirty="0"/>
              <a:t> against the </a:t>
            </a:r>
            <a:r>
              <a:rPr lang="en-US" dirty="0">
                <a:highlight>
                  <a:srgbClr val="00FF00"/>
                </a:highlight>
              </a:rPr>
              <a:t>domain class model</a:t>
            </a:r>
            <a:r>
              <a:rPr lang="en-US" dirty="0"/>
              <a:t>. [13.1.10]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Determine the system boundary 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One  should know the </a:t>
            </a:r>
            <a:r>
              <a:rPr lang="en-US" sz="2800" dirty="0">
                <a:highlight>
                  <a:srgbClr val="00FF00"/>
                </a:highlight>
              </a:rPr>
              <a:t>boundary of the system</a:t>
            </a:r>
            <a:r>
              <a:rPr lang="en-US" sz="2800" dirty="0"/>
              <a:t>—in </a:t>
            </a:r>
            <a:r>
              <a:rPr lang="en-US" sz="2800" dirty="0">
                <a:highlight>
                  <a:srgbClr val="00FF00"/>
                </a:highlight>
              </a:rPr>
              <a:t>order to specify functionality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This means that you </a:t>
            </a:r>
            <a:r>
              <a:rPr lang="en-US" sz="2800" dirty="0">
                <a:highlight>
                  <a:srgbClr val="00FF00"/>
                </a:highlight>
              </a:rPr>
              <a:t>must decide what the system includes</a:t>
            </a:r>
            <a:r>
              <a:rPr lang="en-US" sz="2800" dirty="0"/>
              <a:t> and, more importantly, </a:t>
            </a:r>
            <a:r>
              <a:rPr lang="en-US" sz="2800" dirty="0">
                <a:highlight>
                  <a:srgbClr val="00FF00"/>
                </a:highlight>
              </a:rPr>
              <a:t>what it doesn't include.</a:t>
            </a:r>
          </a:p>
          <a:p>
            <a:pPr algn="just"/>
            <a:r>
              <a:rPr lang="en-US" sz="2800" dirty="0"/>
              <a:t>ATM example: –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Focus on ATM behavior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ignore cashier  details.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2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 actors(DFFF PAF POC)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you </a:t>
            </a:r>
            <a:r>
              <a:rPr lang="en-US" dirty="0">
                <a:highlight>
                  <a:srgbClr val="00FF00"/>
                </a:highlight>
              </a:rPr>
              <a:t>determine the system boundary</a:t>
            </a:r>
            <a:r>
              <a:rPr lang="en-US" dirty="0"/>
              <a:t>, you must identify the </a:t>
            </a:r>
            <a:r>
              <a:rPr lang="en-US" dirty="0">
                <a:highlight>
                  <a:srgbClr val="00FF00"/>
                </a:highlight>
              </a:rPr>
              <a:t>external objects </a:t>
            </a:r>
            <a:r>
              <a:rPr lang="en-US" dirty="0"/>
              <a:t>that </a:t>
            </a:r>
            <a:r>
              <a:rPr lang="en-US" dirty="0">
                <a:highlight>
                  <a:srgbClr val="00FF00"/>
                </a:highlight>
              </a:rPr>
              <a:t>interact directly </a:t>
            </a:r>
            <a:r>
              <a:rPr lang="en-US" dirty="0"/>
              <a:t>with the </a:t>
            </a:r>
            <a:r>
              <a:rPr lang="en-US" dirty="0">
                <a:highlight>
                  <a:srgbClr val="00FF00"/>
                </a:highlight>
              </a:rPr>
              <a:t>system</a:t>
            </a:r>
            <a:r>
              <a:rPr lang="en-US" dirty="0"/>
              <a:t>.</a:t>
            </a:r>
          </a:p>
          <a:p>
            <a:r>
              <a:rPr lang="en-US" dirty="0"/>
              <a:t> These are its actors. </a:t>
            </a:r>
          </a:p>
          <a:p>
            <a:r>
              <a:rPr lang="en-US" dirty="0"/>
              <a:t>Actors include </a:t>
            </a:r>
            <a:r>
              <a:rPr lang="en-US" dirty="0">
                <a:highlight>
                  <a:srgbClr val="00FF00"/>
                </a:highlight>
              </a:rPr>
              <a:t>humans, external devices, and other software systems.</a:t>
            </a:r>
          </a:p>
          <a:p>
            <a:r>
              <a:rPr lang="en-US" dirty="0"/>
              <a:t>Example for ATM application</a:t>
            </a:r>
          </a:p>
          <a:p>
            <a:pPr marL="457200" lvl="1" indent="0">
              <a:buNone/>
            </a:pPr>
            <a:r>
              <a:rPr lang="en-US" dirty="0"/>
              <a:t>	actors are </a:t>
            </a:r>
          </a:p>
          <a:p>
            <a:pPr marL="457200" lvl="1" indent="0">
              <a:buNone/>
            </a:pPr>
            <a:r>
              <a:rPr lang="en-US" dirty="0"/>
              <a:t>		1. </a:t>
            </a:r>
            <a:r>
              <a:rPr lang="en-US" dirty="0">
                <a:highlight>
                  <a:srgbClr val="FFFF00"/>
                </a:highlight>
              </a:rPr>
              <a:t>Customer</a:t>
            </a:r>
          </a:p>
          <a:p>
            <a:pPr marL="457200" lvl="1" indent="0">
              <a:buNone/>
            </a:pPr>
            <a:r>
              <a:rPr lang="en-US" dirty="0"/>
              <a:t>		2. </a:t>
            </a:r>
            <a:r>
              <a:rPr lang="en-US" dirty="0">
                <a:highlight>
                  <a:srgbClr val="FFFF00"/>
                </a:highlight>
              </a:rPr>
              <a:t>Bank</a:t>
            </a:r>
          </a:p>
          <a:p>
            <a:pPr marL="457200" lvl="1" indent="0">
              <a:buNone/>
            </a:pPr>
            <a:r>
              <a:rPr lang="en-US" dirty="0"/>
              <a:t>		3. </a:t>
            </a:r>
            <a:r>
              <a:rPr lang="en-US" dirty="0">
                <a:highlight>
                  <a:srgbClr val="FFFF00"/>
                </a:highlight>
              </a:rPr>
              <a:t>Consortium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770597"/>
            <a:ext cx="2514109" cy="29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dirty="0"/>
              <a:t>Finding Use Cases(DFFF PAF POC)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each actor, </a:t>
            </a:r>
            <a:r>
              <a:rPr lang="en-US" sz="2400" dirty="0">
                <a:highlight>
                  <a:srgbClr val="00FF00"/>
                </a:highlight>
              </a:rPr>
              <a:t>list the fundamentally different ways </a:t>
            </a:r>
            <a:r>
              <a:rPr lang="en-US" sz="2400" dirty="0"/>
              <a:t>in which the </a:t>
            </a:r>
            <a:r>
              <a:rPr lang="en-US" sz="2400" dirty="0">
                <a:highlight>
                  <a:srgbClr val="00FF00"/>
                </a:highlight>
              </a:rPr>
              <a:t>actor uses the system</a:t>
            </a:r>
            <a:r>
              <a:rPr lang="en-US" sz="2400" dirty="0"/>
              <a:t>. Each of these ways is a </a:t>
            </a:r>
            <a:r>
              <a:rPr lang="en-US" sz="2400" dirty="0">
                <a:highlight>
                  <a:srgbClr val="00FF00"/>
                </a:highlight>
              </a:rPr>
              <a:t>use case</a:t>
            </a:r>
          </a:p>
          <a:p>
            <a:pPr algn="just"/>
            <a:r>
              <a:rPr lang="en-US" sz="2400" dirty="0">
                <a:highlight>
                  <a:srgbClr val="00FF00"/>
                </a:highlight>
              </a:rPr>
              <a:t>Each</a:t>
            </a:r>
            <a:r>
              <a:rPr lang="en-US" sz="2400" dirty="0"/>
              <a:t> use case should represent a </a:t>
            </a:r>
            <a:r>
              <a:rPr lang="en-US" sz="2400" dirty="0">
                <a:highlight>
                  <a:srgbClr val="00FF00"/>
                </a:highlight>
              </a:rPr>
              <a:t>kind of service that the system provides</a:t>
            </a:r>
            <a:r>
              <a:rPr lang="en-US" sz="2400" dirty="0"/>
              <a:t>—something that </a:t>
            </a:r>
            <a:r>
              <a:rPr lang="en-US" sz="2400" dirty="0">
                <a:highlight>
                  <a:srgbClr val="00FF00"/>
                </a:highlight>
              </a:rPr>
              <a:t>provides value to the actor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55626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From the previous diagram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Initiate session</a:t>
            </a:r>
            <a:r>
              <a:rPr lang="en-US" sz="2400" dirty="0"/>
              <a:t>. The ATM </a:t>
            </a:r>
            <a:r>
              <a:rPr lang="en-US" sz="2400" dirty="0">
                <a:highlight>
                  <a:srgbClr val="FFFF00"/>
                </a:highlight>
              </a:rPr>
              <a:t>establishes</a:t>
            </a:r>
            <a:r>
              <a:rPr lang="en-US" sz="2400" dirty="0"/>
              <a:t> the </a:t>
            </a:r>
            <a:r>
              <a:rPr lang="en-US" sz="2400" dirty="0">
                <a:highlight>
                  <a:srgbClr val="FFFF00"/>
                </a:highlight>
              </a:rPr>
              <a:t>identity of the user </a:t>
            </a:r>
            <a:r>
              <a:rPr lang="en-US" sz="2400" dirty="0"/>
              <a:t>and makes available a </a:t>
            </a:r>
            <a:r>
              <a:rPr lang="en-US" sz="2400" dirty="0">
                <a:highlight>
                  <a:srgbClr val="FFFF00"/>
                </a:highlight>
              </a:rPr>
              <a:t>list of accounts and actions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Query account. </a:t>
            </a:r>
            <a:r>
              <a:rPr lang="en-US" sz="2400" dirty="0"/>
              <a:t>The system </a:t>
            </a:r>
            <a:r>
              <a:rPr lang="en-US" sz="2400" dirty="0">
                <a:highlight>
                  <a:srgbClr val="FFFF00"/>
                </a:highlight>
              </a:rPr>
              <a:t>provides general data </a:t>
            </a:r>
            <a:r>
              <a:rPr lang="en-US" sz="2400" dirty="0"/>
              <a:t>for an account, such as the </a:t>
            </a:r>
            <a:r>
              <a:rPr lang="en-US" sz="2400" dirty="0">
                <a:highlight>
                  <a:srgbClr val="FFFF00"/>
                </a:highlight>
              </a:rPr>
              <a:t>current balance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date of last transaction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FFFF00"/>
                </a:highlight>
              </a:rPr>
              <a:t>date of mailing </a:t>
            </a:r>
            <a:r>
              <a:rPr lang="en-US" sz="2400" dirty="0"/>
              <a:t>for last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Process transaction. </a:t>
            </a:r>
            <a:r>
              <a:rPr lang="en-US" sz="2400" dirty="0"/>
              <a:t>The ATM system performs an action that affects an </a:t>
            </a:r>
            <a:r>
              <a:rPr lang="en-US" sz="2400" dirty="0">
                <a:highlight>
                  <a:srgbClr val="FFFF00"/>
                </a:highlight>
              </a:rPr>
              <a:t>account’s balance</a:t>
            </a:r>
            <a:r>
              <a:rPr lang="en-US" sz="2400" dirty="0"/>
              <a:t>, such as </a:t>
            </a:r>
            <a:r>
              <a:rPr lang="en-US" sz="2400" dirty="0">
                <a:highlight>
                  <a:srgbClr val="FFFF00"/>
                </a:highlight>
              </a:rPr>
              <a:t>deposit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withdraw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FFFF00"/>
                </a:highlight>
              </a:rPr>
              <a:t>transfer</a:t>
            </a:r>
            <a:r>
              <a:rPr lang="en-US" sz="2400" dirty="0"/>
              <a:t>. The ATM ensures that all completed transactions are ultimately written to the bank’s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Transmit data</a:t>
            </a:r>
            <a:r>
              <a:rPr lang="en-US" sz="2400" dirty="0">
                <a:highlight>
                  <a:srgbClr val="FFFF00"/>
                </a:highlight>
              </a:rPr>
              <a:t>. </a:t>
            </a:r>
            <a:r>
              <a:rPr lang="en-US" sz="2400" dirty="0"/>
              <a:t>The ATM uses the </a:t>
            </a:r>
            <a:r>
              <a:rPr lang="en-US" sz="2400" dirty="0">
                <a:highlight>
                  <a:srgbClr val="FFFF00"/>
                </a:highlight>
              </a:rPr>
              <a:t>consortium’s facilities </a:t>
            </a:r>
            <a:r>
              <a:rPr lang="en-US" sz="2400" dirty="0"/>
              <a:t>to </a:t>
            </a:r>
            <a:r>
              <a:rPr lang="en-US" sz="2400" dirty="0">
                <a:highlight>
                  <a:srgbClr val="FFFF00"/>
                </a:highlight>
              </a:rPr>
              <a:t>communicate with the appropriate bank computers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7467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Find initial and final events(DFFF PAF POC)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674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Finding the </a:t>
            </a:r>
            <a:r>
              <a:rPr lang="en-US" sz="2000" dirty="0">
                <a:highlight>
                  <a:srgbClr val="00FF00"/>
                </a:highlight>
              </a:rPr>
              <a:t>initial and final events </a:t>
            </a:r>
            <a:r>
              <a:rPr lang="en-US" sz="2000" dirty="0"/>
              <a:t>for each use case</a:t>
            </a:r>
          </a:p>
          <a:p>
            <a:pPr algn="just"/>
            <a:r>
              <a:rPr lang="en-US" sz="2000" dirty="0"/>
              <a:t>To understand the </a:t>
            </a:r>
            <a:r>
              <a:rPr lang="en-US" sz="2000" dirty="0">
                <a:highlight>
                  <a:srgbClr val="00FF00"/>
                </a:highlight>
              </a:rPr>
              <a:t>behavior clearly of system</a:t>
            </a:r>
          </a:p>
          <a:p>
            <a:pPr algn="just"/>
            <a:r>
              <a:rPr lang="en-US" sz="2000" dirty="0"/>
              <a:t>Initial events may be </a:t>
            </a:r>
          </a:p>
          <a:p>
            <a:pPr marL="0" indent="0" algn="just">
              <a:buNone/>
            </a:pPr>
            <a:r>
              <a:rPr lang="en-US" sz="2000" dirty="0"/>
              <a:t>      a. A </a:t>
            </a:r>
            <a:r>
              <a:rPr lang="en-US" sz="2000" dirty="0">
                <a:highlight>
                  <a:srgbClr val="00FF00"/>
                </a:highlight>
              </a:rPr>
              <a:t>request</a:t>
            </a:r>
            <a:r>
              <a:rPr lang="en-US" sz="2000" dirty="0"/>
              <a:t> for the </a:t>
            </a:r>
            <a:r>
              <a:rPr lang="en-US" sz="2000" dirty="0">
                <a:highlight>
                  <a:srgbClr val="00FF00"/>
                </a:highlight>
              </a:rPr>
              <a:t>service</a:t>
            </a:r>
            <a:r>
              <a:rPr lang="en-US" sz="2000" dirty="0"/>
              <a:t> that the </a:t>
            </a:r>
            <a:r>
              <a:rPr lang="en-US" sz="2000" dirty="0">
                <a:highlight>
                  <a:srgbClr val="00FF00"/>
                </a:highlight>
              </a:rPr>
              <a:t>use case provides</a:t>
            </a:r>
          </a:p>
          <a:p>
            <a:pPr marL="0" indent="0" algn="just">
              <a:buNone/>
            </a:pPr>
            <a:r>
              <a:rPr lang="en-US" sz="2000" dirty="0"/>
              <a:t>      b. An </a:t>
            </a:r>
            <a:r>
              <a:rPr lang="en-US" sz="2000" dirty="0">
                <a:highlight>
                  <a:srgbClr val="00FF00"/>
                </a:highlight>
              </a:rPr>
              <a:t>occurrence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00FF00"/>
                </a:highlight>
              </a:rPr>
              <a:t>triggers a chain of activity</a:t>
            </a:r>
          </a:p>
          <a:p>
            <a:pPr algn="just"/>
            <a:r>
              <a:rPr lang="en-US" sz="2000" dirty="0"/>
              <a:t>You can </a:t>
            </a:r>
            <a:r>
              <a:rPr lang="en-US" sz="2000" dirty="0">
                <a:highlight>
                  <a:srgbClr val="00FF00"/>
                </a:highlight>
              </a:rPr>
              <a:t>start</a:t>
            </a:r>
            <a:r>
              <a:rPr lang="en-US" sz="2000" dirty="0"/>
              <a:t> by finding the events that </a:t>
            </a:r>
            <a:r>
              <a:rPr lang="en-US" sz="2000" dirty="0">
                <a:highlight>
                  <a:srgbClr val="00FF00"/>
                </a:highlight>
              </a:rPr>
              <a:t>initiate each use case</a:t>
            </a:r>
            <a:r>
              <a:rPr lang="en-US" sz="2000" dirty="0"/>
              <a:t>. Determine which </a:t>
            </a:r>
            <a:r>
              <a:rPr lang="en-US" sz="2000" dirty="0">
                <a:highlight>
                  <a:srgbClr val="00FF00"/>
                </a:highlight>
              </a:rPr>
              <a:t>actor initiates the use case </a:t>
            </a:r>
            <a:r>
              <a:rPr lang="en-US" sz="2000" dirty="0"/>
              <a:t>and </a:t>
            </a:r>
            <a:r>
              <a:rPr lang="en-US" sz="2000" dirty="0">
                <a:highlight>
                  <a:srgbClr val="00FF00"/>
                </a:highlight>
              </a:rPr>
              <a:t>define the event that it sends to the system. </a:t>
            </a:r>
          </a:p>
          <a:p>
            <a:pPr algn="just"/>
            <a:r>
              <a:rPr lang="en-US" sz="2000" dirty="0"/>
              <a:t>You should also </a:t>
            </a:r>
            <a:r>
              <a:rPr lang="en-US" sz="2000" dirty="0">
                <a:highlight>
                  <a:srgbClr val="00FF00"/>
                </a:highlight>
              </a:rPr>
              <a:t>determine the final event </a:t>
            </a:r>
            <a:r>
              <a:rPr lang="en-US" sz="2000" dirty="0"/>
              <a:t>,final events indicate </a:t>
            </a:r>
            <a:r>
              <a:rPr lang="en-US" sz="2000" dirty="0">
                <a:highlight>
                  <a:srgbClr val="00FF00"/>
                </a:highlight>
              </a:rPr>
              <a:t>completion</a:t>
            </a:r>
          </a:p>
          <a:p>
            <a:pPr marL="0" indent="0" algn="just">
              <a:buNone/>
            </a:pPr>
            <a:r>
              <a:rPr lang="en-US" sz="2000" b="1" dirty="0"/>
              <a:t>For ATM example. Here are initial and final events for each use case. </a:t>
            </a:r>
          </a:p>
          <a:p>
            <a:pPr marL="0" indent="0" algn="just">
              <a:buNone/>
            </a:pPr>
            <a:r>
              <a:rPr lang="en-US" sz="2000" dirty="0"/>
              <a:t> • </a:t>
            </a:r>
            <a:r>
              <a:rPr lang="en-US" sz="2000" b="1" dirty="0"/>
              <a:t>Initiate session </a:t>
            </a:r>
          </a:p>
          <a:p>
            <a:pPr marL="0" indent="0" algn="just">
              <a:buNone/>
            </a:pPr>
            <a:r>
              <a:rPr lang="en-US" sz="2000" dirty="0"/>
              <a:t>	 – </a:t>
            </a:r>
            <a:r>
              <a:rPr lang="en-US" sz="2000" b="1" dirty="0"/>
              <a:t>Initial event </a:t>
            </a:r>
          </a:p>
          <a:p>
            <a:pPr marL="0" indent="0" algn="just">
              <a:buNone/>
            </a:pPr>
            <a:r>
              <a:rPr lang="en-US" sz="2000" dirty="0"/>
              <a:t> 		• The customer’s </a:t>
            </a:r>
            <a:r>
              <a:rPr lang="en-US" sz="2000" dirty="0">
                <a:highlight>
                  <a:srgbClr val="00FF00"/>
                </a:highlight>
              </a:rPr>
              <a:t>insertion</a:t>
            </a:r>
            <a:r>
              <a:rPr lang="en-US" sz="2000" dirty="0"/>
              <a:t> of a </a:t>
            </a:r>
            <a:r>
              <a:rPr lang="en-US" sz="2000" dirty="0">
                <a:highlight>
                  <a:srgbClr val="00FF00"/>
                </a:highlight>
              </a:rPr>
              <a:t>cash card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 	--</a:t>
            </a:r>
            <a:r>
              <a:rPr lang="en-US" sz="2000" b="1" dirty="0"/>
              <a:t>final event </a:t>
            </a:r>
          </a:p>
          <a:p>
            <a:pPr marL="0" indent="0" algn="just">
              <a:buNone/>
            </a:pPr>
            <a:r>
              <a:rPr lang="en-US" sz="2000" dirty="0"/>
              <a:t> 		• The system </a:t>
            </a:r>
            <a:r>
              <a:rPr lang="en-US" sz="2000" dirty="0">
                <a:highlight>
                  <a:srgbClr val="00FF00"/>
                </a:highlight>
              </a:rPr>
              <a:t>keeps</a:t>
            </a:r>
            <a:r>
              <a:rPr lang="en-US" sz="2000" dirty="0"/>
              <a:t> the cash card, or </a:t>
            </a:r>
          </a:p>
          <a:p>
            <a:pPr marL="0" indent="0" algn="just">
              <a:buNone/>
            </a:pPr>
            <a:r>
              <a:rPr lang="en-US" sz="2000" dirty="0"/>
              <a:t>		• The system </a:t>
            </a:r>
            <a:r>
              <a:rPr lang="en-US" sz="2000" dirty="0">
                <a:highlight>
                  <a:srgbClr val="00FF00"/>
                </a:highlight>
              </a:rPr>
              <a:t>returns</a:t>
            </a:r>
            <a:r>
              <a:rPr lang="en-US" sz="2000" dirty="0"/>
              <a:t> the cash card.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C0A-45BC-4712-B818-7D56ABAC21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2336</Words>
  <Application>Microsoft Office PowerPoint</Application>
  <PresentationFormat>On-screen Show (4:3)</PresentationFormat>
  <Paragraphs>267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Algerian</vt:lpstr>
      <vt:lpstr>Arial</vt:lpstr>
      <vt:lpstr>Calibri</vt:lpstr>
      <vt:lpstr>Office Theme</vt:lpstr>
      <vt:lpstr>UNIT- V  APPLICATION  ANALYSIS</vt:lpstr>
      <vt:lpstr> CONTENTS  </vt:lpstr>
      <vt:lpstr>Application Interaction Model</vt:lpstr>
      <vt:lpstr>Steps To Construct An Application Interaction Model (DFFF PAF POC)</vt:lpstr>
      <vt:lpstr>1. Determine the system boundary (DFFF PAF POC)</vt:lpstr>
      <vt:lpstr>2. Find actors(DFFF PAF POC)</vt:lpstr>
      <vt:lpstr>Finding Use Cases(DFFF PAF POC)</vt:lpstr>
      <vt:lpstr>Finding Use Cases</vt:lpstr>
      <vt:lpstr>Find initial and final events(DFFF PAF POC)</vt:lpstr>
      <vt:lpstr>PowerPoint Presentation</vt:lpstr>
      <vt:lpstr>Preparing Normal Scenarios(DFFF PAF POC)</vt:lpstr>
      <vt:lpstr>Preparing Normal Scenarios</vt:lpstr>
      <vt:lpstr>Adding Variation and Exception Scenarios (DFFF PAF POC)</vt:lpstr>
      <vt:lpstr>Finding External Events(DFFF PAF POC)</vt:lpstr>
      <vt:lpstr>PowerPoint Presentation</vt:lpstr>
      <vt:lpstr>PowerPoint Presentation</vt:lpstr>
      <vt:lpstr>Preparing Activity Diagrams for Complex Use Cases (dfff paf Poc)</vt:lpstr>
      <vt:lpstr>Activity diagram for card verification.</vt:lpstr>
      <vt:lpstr>Organizing Actors and Use Cases(DFFF PAF POC)</vt:lpstr>
      <vt:lpstr>Checking Against the Domain Class Model(dfff paf poC)</vt:lpstr>
      <vt:lpstr>Domain class model for ATM Example.</vt:lpstr>
      <vt:lpstr>Application Class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Class Design</vt:lpstr>
      <vt:lpstr>Overview of Class Design</vt:lpstr>
      <vt:lpstr>Overview of Class Design(BR FRR ORAO)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cse</dc:creator>
  <cp:lastModifiedBy>PRITHAM</cp:lastModifiedBy>
  <cp:revision>369</cp:revision>
  <dcterms:created xsi:type="dcterms:W3CDTF">2016-07-18T22:51:13Z</dcterms:created>
  <dcterms:modified xsi:type="dcterms:W3CDTF">2023-02-19T05:25:00Z</dcterms:modified>
</cp:coreProperties>
</file>