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5" r:id="rId1"/>
  </p:sldMasterIdLst>
  <p:notesMasterIdLst>
    <p:notesMasterId r:id="rId65"/>
  </p:notesMasterIdLst>
  <p:sldIdLst>
    <p:sldId id="256" r:id="rId2"/>
    <p:sldId id="257" r:id="rId3"/>
    <p:sldId id="273" r:id="rId4"/>
    <p:sldId id="261" r:id="rId5"/>
    <p:sldId id="320" r:id="rId6"/>
    <p:sldId id="321" r:id="rId7"/>
    <p:sldId id="322" r:id="rId8"/>
    <p:sldId id="323" r:id="rId9"/>
    <p:sldId id="324" r:id="rId10"/>
    <p:sldId id="325" r:id="rId11"/>
    <p:sldId id="326" r:id="rId12"/>
    <p:sldId id="327" r:id="rId13"/>
    <p:sldId id="328" r:id="rId14"/>
    <p:sldId id="330" r:id="rId15"/>
    <p:sldId id="331" r:id="rId16"/>
    <p:sldId id="332" r:id="rId17"/>
    <p:sldId id="334" r:id="rId18"/>
    <p:sldId id="333" r:id="rId19"/>
    <p:sldId id="335" r:id="rId20"/>
    <p:sldId id="336" r:id="rId21"/>
    <p:sldId id="337" r:id="rId22"/>
    <p:sldId id="338" r:id="rId23"/>
    <p:sldId id="339" r:id="rId24"/>
    <p:sldId id="341" r:id="rId25"/>
    <p:sldId id="340" r:id="rId26"/>
    <p:sldId id="343" r:id="rId27"/>
    <p:sldId id="283" r:id="rId28"/>
    <p:sldId id="342" r:id="rId29"/>
    <p:sldId id="345" r:id="rId30"/>
    <p:sldId id="346" r:id="rId31"/>
    <p:sldId id="344" r:id="rId32"/>
    <p:sldId id="348" r:id="rId33"/>
    <p:sldId id="349" r:id="rId34"/>
    <p:sldId id="347" r:id="rId35"/>
    <p:sldId id="351" r:id="rId36"/>
    <p:sldId id="350" r:id="rId37"/>
    <p:sldId id="352" r:id="rId38"/>
    <p:sldId id="354" r:id="rId39"/>
    <p:sldId id="355" r:id="rId40"/>
    <p:sldId id="356" r:id="rId41"/>
    <p:sldId id="358" r:id="rId42"/>
    <p:sldId id="359" r:id="rId43"/>
    <p:sldId id="357" r:id="rId44"/>
    <p:sldId id="364" r:id="rId45"/>
    <p:sldId id="365" r:id="rId46"/>
    <p:sldId id="366" r:id="rId47"/>
    <p:sldId id="367" r:id="rId48"/>
    <p:sldId id="368" r:id="rId49"/>
    <p:sldId id="369" r:id="rId50"/>
    <p:sldId id="370" r:id="rId51"/>
    <p:sldId id="371" r:id="rId52"/>
    <p:sldId id="372" r:id="rId53"/>
    <p:sldId id="373" r:id="rId54"/>
    <p:sldId id="374" r:id="rId55"/>
    <p:sldId id="375" r:id="rId56"/>
    <p:sldId id="376" r:id="rId57"/>
    <p:sldId id="377" r:id="rId58"/>
    <p:sldId id="378" r:id="rId59"/>
    <p:sldId id="379" r:id="rId60"/>
    <p:sldId id="380" r:id="rId61"/>
    <p:sldId id="381" r:id="rId62"/>
    <p:sldId id="319" r:id="rId63"/>
    <p:sldId id="361"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7" autoAdjust="0"/>
    <p:restoredTop sz="94660"/>
  </p:normalViewPr>
  <p:slideViewPr>
    <p:cSldViewPr snapToGrid="0">
      <p:cViewPr varScale="1">
        <p:scale>
          <a:sx n="91" d="100"/>
          <a:sy n="91" d="100"/>
        </p:scale>
        <p:origin x="29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6D9DC6-CB34-4F59-BB07-AB039D26720B}" type="datetimeFigureOut">
              <a:rPr lang="en-IN" smtClean="0"/>
              <a:t>28-11-2022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35D9F5-B4D2-4020-905B-2A3D591355B5}" type="slidenum">
              <a:rPr lang="en-IN" smtClean="0"/>
              <a:t>‹#›</a:t>
            </a:fld>
            <a:endParaRPr lang="en-IN"/>
          </a:p>
        </p:txBody>
      </p:sp>
    </p:spTree>
    <p:extLst>
      <p:ext uri="{BB962C8B-B14F-4D97-AF65-F5344CB8AC3E}">
        <p14:creationId xmlns:p14="http://schemas.microsoft.com/office/powerpoint/2010/main" val="105094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DDEB4B-84CF-4EFB-BACB-95E0026D1038}" type="datetime1">
              <a:rPr lang="en-IN" smtClean="0"/>
              <a:t>28-11-2022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173757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8FAB6C3-821D-469A-8008-3B64CF333583}" type="datetime1">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352786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2E8EEB-6003-455E-91A1-EED34199327B}" type="datetime1">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3035296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1341C9-0F6C-4236-B65C-4DD5A47938A4}" type="datetime1">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606973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3C638D-DCDF-4EBB-8473-233B4695FE6A}" type="datetime1">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947496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16455A-AE30-4AD4-812D-F09188A99C7C}" type="datetime1">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3159113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F79322-F713-447A-BDDC-CCA8C684C771}" type="datetime1">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1143805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5D689A-4434-4D9D-954C-B54F5C0051AE}" type="datetime1">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266795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58D3AA-9018-4062-A388-06134AD61E72}" type="datetime1">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50340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0C4D68-7703-4F78-BEA6-F9340079EEFD}" type="datetime1">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808993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342B95-B0FD-4104-AE4C-0CE012CA6B46}" type="datetime1">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3230468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6B211A0-404F-4124-AF4A-8C2C29920F19}" type="datetime1">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2569201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BBAA80-8E43-458D-878B-74752F6CDF55}" type="datetime1">
              <a:rPr lang="en-IN" smtClean="0"/>
              <a:t>28-11-2022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3947224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EF41EF-4AEF-4A72-A32A-A41597291952}" type="datetime1">
              <a:rPr lang="en-IN" smtClean="0"/>
              <a:t>28-11-2022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1360185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33527-9B31-44E9-B825-F5E3F6826D84}" type="datetime1">
              <a:rPr lang="en-IN" smtClean="0"/>
              <a:t>28-11-2022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1869267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D9CC0A6-5CD6-4DF6-917F-1FB8093B836E}" type="datetime1">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2935808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21F1F65-38CE-457A-8928-C8EB0404F43A}" type="datetime1">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179013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F0DB9DB-278F-41D1-8949-802771B10E6C}" type="datetime1">
              <a:rPr lang="en-IN" smtClean="0"/>
              <a:t>28-11-2022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8BDA628-2F38-4037-B9BD-85357DC78396}" type="slidenum">
              <a:rPr lang="en-IN" smtClean="0"/>
              <a:t>‹#›</a:t>
            </a:fld>
            <a:endParaRPr lang="en-IN"/>
          </a:p>
        </p:txBody>
      </p:sp>
    </p:spTree>
    <p:extLst>
      <p:ext uri="{BB962C8B-B14F-4D97-AF65-F5344CB8AC3E}">
        <p14:creationId xmlns:p14="http://schemas.microsoft.com/office/powerpoint/2010/main" val="1918613491"/>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remix.ethereum.org/"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996698" y="5471747"/>
            <a:ext cx="3440690" cy="988328"/>
          </a:xfrm>
        </p:spPr>
        <p:txBody>
          <a:bodyPr/>
          <a:lstStyle/>
          <a:p>
            <a:r>
              <a:rPr lang="en-US" dirty="0" smtClean="0"/>
              <a:t>Assistant Professor,</a:t>
            </a:r>
          </a:p>
          <a:p>
            <a:r>
              <a:rPr lang="en-US" dirty="0" smtClean="0"/>
              <a:t>Ravi U. Kalkundri</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5096" y="1687495"/>
            <a:ext cx="4438646" cy="266318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AutoShape 5"/>
          <p:cNvSpPr>
            <a:spLocks noChangeArrowheads="1"/>
          </p:cNvSpPr>
          <p:nvPr/>
        </p:nvSpPr>
        <p:spPr bwMode="auto">
          <a:xfrm>
            <a:off x="1468244" y="420516"/>
            <a:ext cx="9255513" cy="906463"/>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IN" altLang="en-US" sz="3600" dirty="0">
                <a:ln w="3175" cmpd="sng">
                  <a:noFill/>
                </a:ln>
                <a:latin typeface="+mj-lt"/>
                <a:ea typeface="+mj-ea"/>
                <a:cs typeface="+mj-cs"/>
              </a:rPr>
              <a:t>KLS's </a:t>
            </a:r>
            <a:r>
              <a:rPr lang="en-IN" altLang="en-US" sz="3600" dirty="0" err="1">
                <a:ln w="3175" cmpd="sng">
                  <a:noFill/>
                </a:ln>
                <a:latin typeface="+mj-lt"/>
                <a:ea typeface="+mj-ea"/>
                <a:cs typeface="+mj-cs"/>
              </a:rPr>
              <a:t>Gogte</a:t>
            </a:r>
            <a:r>
              <a:rPr lang="en-IN" altLang="en-US" sz="3600" dirty="0">
                <a:ln w="3175" cmpd="sng">
                  <a:noFill/>
                </a:ln>
                <a:latin typeface="+mj-lt"/>
                <a:ea typeface="+mj-ea"/>
                <a:cs typeface="+mj-cs"/>
              </a:rPr>
              <a:t> Institute of Technology</a:t>
            </a:r>
          </a:p>
          <a:p>
            <a:pPr marL="0" marR="0" lvl="0" indent="0" algn="ctr" defTabSz="914400" rtl="0" eaLnBrk="0" fontAlgn="base" latinLnBrk="0" hangingPunct="0">
              <a:lnSpc>
                <a:spcPct val="100000"/>
              </a:lnSpc>
              <a:spcBef>
                <a:spcPct val="0"/>
              </a:spcBef>
              <a:spcAft>
                <a:spcPct val="0"/>
              </a:spcAft>
              <a:buClrTx/>
              <a:buSzTx/>
              <a:buFontTx/>
              <a:buNone/>
              <a:tabLst/>
            </a:pPr>
            <a:r>
              <a:rPr lang="en-IN" altLang="en-US" sz="3200" dirty="0">
                <a:ln w="3175" cmpd="sng">
                  <a:noFill/>
                </a:ln>
                <a:latin typeface="+mj-lt"/>
                <a:ea typeface="+mj-ea"/>
                <a:cs typeface="+mj-cs"/>
              </a:rPr>
              <a:t>Department of Computer Science &amp; Engineering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descr="GIT Good quality.jpg"/>
          <p:cNvPicPr/>
          <p:nvPr/>
        </p:nvPicPr>
        <p:blipFill>
          <a:blip r:embed="rId3"/>
          <a:stretch>
            <a:fillRect/>
          </a:stretch>
        </p:blipFill>
        <p:spPr>
          <a:xfrm>
            <a:off x="10950498" y="254193"/>
            <a:ext cx="973780" cy="1072786"/>
          </a:xfrm>
          <a:prstGeom prst="rect">
            <a:avLst/>
          </a:prstGeom>
          <a:effectLst>
            <a:softEdge rad="12700"/>
          </a:effectLst>
        </p:spPr>
      </p:pic>
      <p:sp>
        <p:nvSpPr>
          <p:cNvPr id="9" name="Subtitle 2"/>
          <p:cNvSpPr txBox="1">
            <a:spLocks/>
          </p:cNvSpPr>
          <p:nvPr/>
        </p:nvSpPr>
        <p:spPr>
          <a:xfrm>
            <a:off x="7661831" y="2524924"/>
            <a:ext cx="4359183" cy="98832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1900" dirty="0">
                <a:latin typeface="Times New Roman" panose="02020603050405020304" pitchFamily="18" charset="0"/>
                <a:cs typeface="Times New Roman" panose="02020603050405020304" pitchFamily="18" charset="0"/>
              </a:rPr>
              <a:t>Course Name: </a:t>
            </a:r>
            <a:r>
              <a:rPr lang="en-US" sz="1900" b="1" dirty="0">
                <a:latin typeface="Times New Roman" panose="02020603050405020304" pitchFamily="18" charset="0"/>
                <a:cs typeface="Times New Roman" panose="02020603050405020304" pitchFamily="18" charset="0"/>
              </a:rPr>
              <a:t>Block Chain Management </a:t>
            </a:r>
          </a:p>
          <a:p>
            <a:pPr algn="l"/>
            <a:r>
              <a:rPr lang="en-US" sz="1900" dirty="0">
                <a:latin typeface="Times New Roman" panose="02020603050405020304" pitchFamily="18" charset="0"/>
                <a:cs typeface="Times New Roman" panose="02020603050405020304" pitchFamily="18" charset="0"/>
              </a:rPr>
              <a:t>Course Code: </a:t>
            </a:r>
            <a:r>
              <a:rPr lang="en-US" sz="1900" b="1" dirty="0">
                <a:latin typeface="Times New Roman" panose="02020603050405020304" pitchFamily="18" charset="0"/>
                <a:cs typeface="Times New Roman" panose="02020603050405020304" pitchFamily="18" charset="0"/>
              </a:rPr>
              <a:t>18CS743</a:t>
            </a:r>
          </a:p>
        </p:txBody>
      </p:sp>
      <p:sp>
        <p:nvSpPr>
          <p:cNvPr id="10" name="Subtitle 2"/>
          <p:cNvSpPr txBox="1">
            <a:spLocks/>
          </p:cNvSpPr>
          <p:nvPr/>
        </p:nvSpPr>
        <p:spPr>
          <a:xfrm>
            <a:off x="4371277" y="4560299"/>
            <a:ext cx="4951142" cy="98832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3200" b="1" dirty="0">
                <a:latin typeface="Times New Roman" panose="02020603050405020304" pitchFamily="18" charset="0"/>
                <a:cs typeface="Times New Roman" panose="02020603050405020304" pitchFamily="18" charset="0"/>
              </a:rPr>
              <a:t>Unit II : </a:t>
            </a:r>
            <a:r>
              <a:rPr lang="en-IN" sz="3200" b="1" dirty="0">
                <a:latin typeface="Times New Roman" panose="02020603050405020304" pitchFamily="18" charset="0"/>
                <a:cs typeface="Times New Roman" panose="02020603050405020304" pitchFamily="18" charset="0"/>
              </a:rPr>
              <a:t>Blockchain B</a:t>
            </a:r>
            <a:r>
              <a:rPr lang="en-IN" sz="3200" b="1" dirty="0" smtClean="0">
                <a:latin typeface="Times New Roman" panose="02020603050405020304" pitchFamily="18" charset="0"/>
                <a:cs typeface="Times New Roman" panose="02020603050405020304" pitchFamily="18" charset="0"/>
              </a:rPr>
              <a:t>asics</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5199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9633455" cy="641179"/>
          </a:xfrm>
        </p:spPr>
        <p:txBody>
          <a:bodyPr>
            <a:normAutofit fontScale="90000"/>
          </a:bodyPr>
          <a:lstStyle/>
          <a:p>
            <a:pPr algn="l"/>
            <a:r>
              <a:rPr lang="en-IN" dirty="0" smtClean="0"/>
              <a:t>1.2 What is blockchain?</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10</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1203173"/>
            <a:ext cx="9644487"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lnSpc>
                <a:spcPct val="180000"/>
              </a:lnSpc>
            </a:pPr>
            <a:r>
              <a:rPr lang="en-US" sz="1600" b="1" dirty="0" smtClean="0">
                <a:latin typeface="Times New Roman" panose="02020603050405020304" pitchFamily="18" charset="0"/>
                <a:cs typeface="Times New Roman" panose="02020603050405020304" pitchFamily="18" charset="0"/>
              </a:rPr>
              <a:t>DEFINITION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Dapps</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are </a:t>
            </a:r>
            <a:r>
              <a:rPr lang="en-US" sz="1600" dirty="0">
                <a:solidFill>
                  <a:srgbClr val="FF0000"/>
                </a:solidFill>
                <a:latin typeface="Times New Roman" panose="02020603050405020304" pitchFamily="18" charset="0"/>
                <a:cs typeface="Times New Roman" panose="02020603050405020304" pitchFamily="18" charset="0"/>
              </a:rPr>
              <a:t>web or enterprise applications </a:t>
            </a:r>
            <a:r>
              <a:rPr lang="en-US" sz="1600" dirty="0">
                <a:latin typeface="Times New Roman" panose="02020603050405020304" pitchFamily="18" charset="0"/>
                <a:cs typeface="Times New Roman" panose="02020603050405020304" pitchFamily="18" charset="0"/>
              </a:rPr>
              <a:t>that include application logic to </a:t>
            </a:r>
            <a:r>
              <a:rPr lang="en-US" sz="1600" dirty="0">
                <a:solidFill>
                  <a:srgbClr val="FF0000"/>
                </a:solidFill>
                <a:latin typeface="Times New Roman" panose="02020603050405020304" pitchFamily="18" charset="0"/>
                <a:cs typeface="Times New Roman" panose="02020603050405020304" pitchFamily="18" charset="0"/>
              </a:rPr>
              <a:t>invoke blockchain </a:t>
            </a:r>
            <a:r>
              <a:rPr lang="en-US" sz="1600" dirty="0">
                <a:latin typeface="Times New Roman" panose="02020603050405020304" pitchFamily="18" charset="0"/>
                <a:cs typeface="Times New Roman" panose="02020603050405020304" pitchFamily="18" charset="0"/>
              </a:rPr>
              <a:t>functions that implement trust </a:t>
            </a:r>
            <a:r>
              <a:rPr lang="en-US" sz="1600" dirty="0" smtClean="0">
                <a:latin typeface="Times New Roman" panose="02020603050405020304" pitchFamily="18" charset="0"/>
                <a:cs typeface="Times New Roman" panose="02020603050405020304" pitchFamily="18" charset="0"/>
              </a:rPr>
              <a:t>intermediation”. </a:t>
            </a:r>
          </a:p>
          <a:p>
            <a:pPr lvl="1" algn="just">
              <a:lnSpc>
                <a:spcPct val="180000"/>
              </a:lnSpc>
            </a:pPr>
            <a:r>
              <a:rPr lang="en-US" sz="1600" dirty="0" err="1" smtClean="0">
                <a:latin typeface="Times New Roman" panose="02020603050405020304" pitchFamily="18" charset="0"/>
                <a:cs typeface="Times New Roman" panose="02020603050405020304" pitchFamily="18" charset="0"/>
              </a:rPr>
              <a:t>Dapps</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embed a </a:t>
            </a:r>
            <a:r>
              <a:rPr lang="en-US" sz="1600" dirty="0">
                <a:solidFill>
                  <a:srgbClr val="FF0000"/>
                </a:solidFill>
                <a:latin typeface="Times New Roman" panose="02020603050405020304" pitchFamily="18" charset="0"/>
                <a:cs typeface="Times New Roman" panose="02020603050405020304" pitchFamily="18" charset="0"/>
              </a:rPr>
              <a:t>significant code element—that of smart contracts</a:t>
            </a:r>
            <a:r>
              <a:rPr lang="en-US" sz="1600" dirty="0">
                <a:latin typeface="Times New Roman" panose="02020603050405020304" pitchFamily="18" charset="0"/>
                <a:cs typeface="Times New Roman" panose="02020603050405020304" pitchFamily="18" charset="0"/>
              </a:rPr>
              <a:t>. For any given smart contract, an exact copy of the smart contract’s code is transmitted through a special transaction and deployed in the participant nodes of a blockchain network. </a:t>
            </a:r>
            <a:endParaRPr lang="en-US" sz="1600" dirty="0" smtClean="0">
              <a:latin typeface="Times New Roman" panose="02020603050405020304" pitchFamily="18" charset="0"/>
              <a:cs typeface="Times New Roman" panose="02020603050405020304" pitchFamily="18" charset="0"/>
            </a:endParaRPr>
          </a:p>
          <a:p>
            <a:pPr algn="just">
              <a:lnSpc>
                <a:spcPct val="180000"/>
              </a:lnSpc>
            </a:pPr>
            <a:r>
              <a:rPr lang="en-US" sz="1600" b="1" dirty="0" smtClean="0">
                <a:latin typeface="Times New Roman" panose="02020603050405020304" pitchFamily="18" charset="0"/>
                <a:cs typeface="Times New Roman" panose="02020603050405020304" pitchFamily="18" charset="0"/>
              </a:rPr>
              <a:t>DEFINITION : “</a:t>
            </a:r>
            <a:r>
              <a:rPr lang="en-US" sz="1600" dirty="0" smtClean="0">
                <a:latin typeface="Times New Roman" panose="02020603050405020304" pitchFamily="18" charset="0"/>
                <a:cs typeface="Times New Roman" panose="02020603050405020304" pitchFamily="18" charset="0"/>
              </a:rPr>
              <a:t>A </a:t>
            </a:r>
            <a:r>
              <a:rPr lang="en-US" sz="1600" dirty="0">
                <a:latin typeface="Times New Roman" panose="02020603050405020304" pitchFamily="18" charset="0"/>
                <a:cs typeface="Times New Roman" panose="02020603050405020304" pitchFamily="18" charset="0"/>
              </a:rPr>
              <a:t>smart contract is </a:t>
            </a:r>
            <a:r>
              <a:rPr lang="en-US" sz="1600" dirty="0">
                <a:solidFill>
                  <a:srgbClr val="FF0000"/>
                </a:solidFill>
                <a:latin typeface="Times New Roman" panose="02020603050405020304" pitchFamily="18" charset="0"/>
                <a:cs typeface="Times New Roman" panose="02020603050405020304" pitchFamily="18" charset="0"/>
              </a:rPr>
              <a:t>an immutable executable code representing the logic </a:t>
            </a:r>
            <a:r>
              <a:rPr lang="en-US" sz="1600" dirty="0">
                <a:latin typeface="Times New Roman" panose="02020603050405020304" pitchFamily="18" charset="0"/>
                <a:cs typeface="Times New Roman" panose="02020603050405020304" pitchFamily="18" charset="0"/>
              </a:rPr>
              <a:t>of a </a:t>
            </a:r>
            <a:r>
              <a:rPr lang="en-US" sz="1600" dirty="0" err="1" smtClean="0">
                <a:latin typeface="Times New Roman" panose="02020603050405020304" pitchFamily="18" charset="0"/>
                <a:cs typeface="Times New Roman" panose="02020603050405020304" pitchFamily="18" charset="0"/>
              </a:rPr>
              <a:t>Dapp</a:t>
            </a:r>
            <a:r>
              <a:rPr lang="en-US" sz="1600" dirty="0" smtClean="0">
                <a:latin typeface="Times New Roman" panose="02020603050405020304" pitchFamily="18" charset="0"/>
                <a:cs typeface="Times New Roman" panose="02020603050405020304" pitchFamily="18" charset="0"/>
              </a:rPr>
              <a:t>”.</a:t>
            </a:r>
          </a:p>
          <a:p>
            <a:pPr lvl="1" algn="just">
              <a:lnSpc>
                <a:spcPct val="180000"/>
              </a:lnSpc>
            </a:pPr>
            <a:r>
              <a:rPr lang="en-US" sz="12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data variables and functions defined in a smart contract collectively represent the state and operations for enforcing an application’s (</a:t>
            </a:r>
            <a:r>
              <a:rPr lang="en-US" sz="1600" dirty="0" err="1">
                <a:latin typeface="Times New Roman" panose="02020603050405020304" pitchFamily="18" charset="0"/>
                <a:cs typeface="Times New Roman" panose="02020603050405020304" pitchFamily="18" charset="0"/>
              </a:rPr>
              <a:t>Dapp’s</a:t>
            </a:r>
            <a:r>
              <a:rPr lang="en-US" sz="1600" dirty="0">
                <a:latin typeface="Times New Roman" panose="02020603050405020304" pitchFamily="18" charset="0"/>
                <a:cs typeface="Times New Roman" panose="02020603050405020304" pitchFamily="18" charset="0"/>
              </a:rPr>
              <a:t>) rules for verification, validation, and recording on the blockchain.</a:t>
            </a:r>
          </a:p>
        </p:txBody>
      </p:sp>
    </p:spTree>
    <p:extLst>
      <p:ext uri="{BB962C8B-B14F-4D97-AF65-F5344CB8AC3E}">
        <p14:creationId xmlns:p14="http://schemas.microsoft.com/office/powerpoint/2010/main" val="2221321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9633455" cy="641179"/>
          </a:xfrm>
        </p:spPr>
        <p:txBody>
          <a:bodyPr>
            <a:normAutofit fontScale="90000"/>
          </a:bodyPr>
          <a:lstStyle/>
          <a:p>
            <a:pPr algn="l"/>
            <a:r>
              <a:rPr lang="en-IN" dirty="0" smtClean="0"/>
              <a:t>1.3 Blockchain</a:t>
            </a:r>
            <a:r>
              <a:rPr lang="en-IN" dirty="0"/>
              <a:t> </a:t>
            </a:r>
            <a:r>
              <a:rPr lang="en-IN" dirty="0" smtClean="0"/>
              <a:t>Programming</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11</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594620" y="1203173"/>
            <a:ext cx="985755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lnSpc>
                <a:spcPct val="180000"/>
              </a:lnSpc>
            </a:pPr>
            <a:r>
              <a:rPr lang="en-US" sz="1600" dirty="0" smtClean="0">
                <a:latin typeface="Times New Roman" panose="02020603050405020304" pitchFamily="18" charset="0"/>
                <a:cs typeface="Times New Roman" panose="02020603050405020304" pitchFamily="18" charset="0"/>
              </a:rPr>
              <a:t>Four </a:t>
            </a:r>
            <a:r>
              <a:rPr lang="en-US" sz="1600" dirty="0">
                <a:latin typeface="Times New Roman" panose="02020603050405020304" pitchFamily="18" charset="0"/>
                <a:cs typeface="Times New Roman" panose="02020603050405020304" pitchFamily="18" charset="0"/>
              </a:rPr>
              <a:t>fundamental concepts play a significant role in making blockchain </a:t>
            </a:r>
            <a:r>
              <a:rPr lang="en-US" sz="1600" dirty="0" smtClean="0">
                <a:latin typeface="Times New Roman" panose="02020603050405020304" pitchFamily="18" charset="0"/>
                <a:cs typeface="Times New Roman" panose="02020603050405020304" pitchFamily="18" charset="0"/>
              </a:rPr>
              <a:t>programming different, the </a:t>
            </a:r>
            <a:r>
              <a:rPr lang="en-US" sz="1600" dirty="0">
                <a:latin typeface="Times New Roman" panose="02020603050405020304" pitchFamily="18" charset="0"/>
                <a:cs typeface="Times New Roman" panose="02020603050405020304" pitchFamily="18" charset="0"/>
              </a:rPr>
              <a:t>four key roles fulfilled by a blockchain </a:t>
            </a:r>
            <a:r>
              <a:rPr lang="en-US" sz="1600" dirty="0" smtClean="0">
                <a:latin typeface="Times New Roman" panose="02020603050405020304" pitchFamily="18" charset="0"/>
                <a:cs typeface="Times New Roman" panose="02020603050405020304" pitchFamily="18" charset="0"/>
              </a:rPr>
              <a:t>are: </a:t>
            </a:r>
          </a:p>
          <a:p>
            <a:pPr marL="800100" lvl="1" indent="-342900" algn="just">
              <a:lnSpc>
                <a:spcPct val="180000"/>
              </a:lnSpc>
              <a:buFont typeface="+mj-lt"/>
              <a:buAutoNum type="arabicPeriod"/>
            </a:pPr>
            <a:r>
              <a:rPr lang="en-US" sz="1500" b="1" dirty="0">
                <a:latin typeface="Times New Roman" panose="02020603050405020304" pitchFamily="18" charset="0"/>
                <a:cs typeface="Times New Roman" panose="02020603050405020304" pitchFamily="18" charset="0"/>
              </a:rPr>
              <a:t>Decentralized </a:t>
            </a:r>
            <a:r>
              <a:rPr lang="en-US" sz="1500" b="1" dirty="0" smtClean="0">
                <a:latin typeface="Times New Roman" panose="02020603050405020304" pitchFamily="18" charset="0"/>
                <a:cs typeface="Times New Roman" panose="02020603050405020304" pitchFamily="18" charset="0"/>
              </a:rPr>
              <a:t>infrastructure</a:t>
            </a:r>
          </a:p>
          <a:p>
            <a:pPr marL="800100" lvl="1" indent="-342900" algn="just">
              <a:lnSpc>
                <a:spcPct val="180000"/>
              </a:lnSpc>
              <a:buFont typeface="+mj-lt"/>
              <a:buAutoNum type="arabicPeriod"/>
            </a:pPr>
            <a:r>
              <a:rPr lang="en-US" sz="1500" b="1" dirty="0" smtClean="0">
                <a:latin typeface="Times New Roman" panose="02020603050405020304" pitchFamily="18" charset="0"/>
                <a:cs typeface="Times New Roman" panose="02020603050405020304" pitchFamily="18" charset="0"/>
              </a:rPr>
              <a:t>Distributed </a:t>
            </a:r>
            <a:r>
              <a:rPr lang="en-US" sz="1500" b="1" dirty="0">
                <a:latin typeface="Times New Roman" panose="02020603050405020304" pitchFamily="18" charset="0"/>
                <a:cs typeface="Times New Roman" panose="02020603050405020304" pitchFamily="18" charset="0"/>
              </a:rPr>
              <a:t>ledger </a:t>
            </a:r>
            <a:r>
              <a:rPr lang="en-US" sz="1500" b="1" dirty="0" smtClean="0">
                <a:latin typeface="Times New Roman" panose="02020603050405020304" pitchFamily="18" charset="0"/>
                <a:cs typeface="Times New Roman" panose="02020603050405020304" pitchFamily="18" charset="0"/>
              </a:rPr>
              <a:t>technolog</a:t>
            </a:r>
            <a:r>
              <a:rPr lang="en-US" sz="1500" dirty="0" smtClean="0">
                <a:latin typeface="Times New Roman" panose="02020603050405020304" pitchFamily="18" charset="0"/>
                <a:cs typeface="Times New Roman" panose="02020603050405020304" pitchFamily="18" charset="0"/>
              </a:rPr>
              <a:t>y</a:t>
            </a:r>
          </a:p>
          <a:p>
            <a:pPr marL="800100" lvl="1" indent="-342900" algn="just">
              <a:lnSpc>
                <a:spcPct val="180000"/>
              </a:lnSpc>
              <a:buFont typeface="+mj-lt"/>
              <a:buAutoNum type="arabicPeriod"/>
            </a:pPr>
            <a:r>
              <a:rPr lang="en-US" sz="1500" b="1" dirty="0" smtClean="0">
                <a:latin typeface="Times New Roman" panose="02020603050405020304" pitchFamily="18" charset="0"/>
                <a:cs typeface="Times New Roman" panose="02020603050405020304" pitchFamily="18" charset="0"/>
              </a:rPr>
              <a:t>Disintermediation protocol</a:t>
            </a:r>
            <a:endParaRPr lang="en-US" sz="1500" dirty="0">
              <a:latin typeface="Times New Roman" panose="02020603050405020304" pitchFamily="18" charset="0"/>
              <a:cs typeface="Times New Roman" panose="02020603050405020304" pitchFamily="18" charset="0"/>
            </a:endParaRPr>
          </a:p>
          <a:p>
            <a:pPr marL="800100" lvl="1" indent="-342900" algn="just">
              <a:lnSpc>
                <a:spcPct val="180000"/>
              </a:lnSpc>
              <a:buFont typeface="+mj-lt"/>
              <a:buAutoNum type="arabicPeriod"/>
            </a:pPr>
            <a:r>
              <a:rPr lang="en-US" sz="1500" b="1" dirty="0" smtClean="0">
                <a:latin typeface="Times New Roman" panose="02020603050405020304" pitchFamily="18" charset="0"/>
                <a:cs typeface="Times New Roman" panose="02020603050405020304" pitchFamily="18" charset="0"/>
              </a:rPr>
              <a:t>Trust enabler</a:t>
            </a:r>
            <a:endParaRPr lang="en-US" sz="1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26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317810"/>
            <a:ext cx="9633455" cy="641179"/>
          </a:xfrm>
        </p:spPr>
        <p:txBody>
          <a:bodyPr>
            <a:normAutofit fontScale="90000"/>
          </a:bodyPr>
          <a:lstStyle/>
          <a:p>
            <a:pPr algn="l"/>
            <a:r>
              <a:rPr lang="en-IN" dirty="0" smtClean="0"/>
              <a:t>1.3 Blockchain</a:t>
            </a:r>
            <a:r>
              <a:rPr lang="en-IN" dirty="0"/>
              <a:t> </a:t>
            </a:r>
            <a:r>
              <a:rPr lang="en-IN" dirty="0" smtClean="0"/>
              <a:t>Programming</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12</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57885" y="958989"/>
            <a:ext cx="985755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dirty="0" smtClean="0">
                <a:latin typeface="Times New Roman" panose="02020603050405020304" pitchFamily="18" charset="0"/>
                <a:cs typeface="Times New Roman" panose="02020603050405020304" pitchFamily="18" charset="0"/>
              </a:rPr>
              <a:t>1. Decentralized infrastructure</a:t>
            </a:r>
          </a:p>
          <a:p>
            <a:pPr marL="285750" lvl="1" algn="just">
              <a:lnSpc>
                <a:spcPct val="180000"/>
              </a:lnSpc>
            </a:pPr>
            <a:r>
              <a:rPr lang="en-US" sz="1600" dirty="0">
                <a:latin typeface="Times New Roman" panose="02020603050405020304" pitchFamily="18" charset="0"/>
                <a:cs typeface="Times New Roman" panose="02020603050405020304" pitchFamily="18" charset="0"/>
              </a:rPr>
              <a:t>Special computing hardware and software stacks support the blockchain protocol, smart contracts, and applications.</a:t>
            </a:r>
          </a:p>
          <a:p>
            <a:pPr marL="285750" lvl="1" algn="just">
              <a:lnSpc>
                <a:spcPct val="180000"/>
              </a:lnSpc>
            </a:pPr>
            <a:r>
              <a:rPr lang="en-US" sz="1600" dirty="0">
                <a:latin typeface="Times New Roman" panose="02020603050405020304" pitchFamily="18" charset="0"/>
                <a:cs typeface="Times New Roman" panose="02020603050405020304" pitchFamily="18" charset="0"/>
              </a:rPr>
              <a:t>What is a decentralized system? </a:t>
            </a:r>
          </a:p>
          <a:p>
            <a:pPr lvl="1" algn="just">
              <a:lnSpc>
                <a:spcPct val="180000"/>
              </a:lnSpc>
            </a:pPr>
            <a:r>
              <a:rPr lang="en-US" sz="1500" b="1" dirty="0" smtClean="0">
                <a:latin typeface="Times New Roman" panose="02020603050405020304" pitchFamily="18" charset="0"/>
                <a:cs typeface="Times New Roman" panose="02020603050405020304" pitchFamily="18" charset="0"/>
              </a:rPr>
              <a:t>Participants communicate peer to peer. </a:t>
            </a:r>
          </a:p>
          <a:p>
            <a:pPr lvl="1" algn="just">
              <a:lnSpc>
                <a:spcPct val="180000"/>
              </a:lnSpc>
            </a:pPr>
            <a:r>
              <a:rPr lang="en-US" sz="1500" b="1" dirty="0" smtClean="0">
                <a:latin typeface="Times New Roman" panose="02020603050405020304" pitchFamily="18" charset="0"/>
                <a:cs typeface="Times New Roman" panose="02020603050405020304" pitchFamily="18" charset="0"/>
              </a:rPr>
              <a:t>Participants are in control of their assets, digital or otherwise (such as an audio file, a digital health record, or a piece of land).</a:t>
            </a:r>
          </a:p>
          <a:p>
            <a:pPr lvl="1" algn="just">
              <a:lnSpc>
                <a:spcPct val="180000"/>
              </a:lnSpc>
            </a:pPr>
            <a:r>
              <a:rPr lang="en-US" sz="1500" b="1" dirty="0" smtClean="0">
                <a:latin typeface="Times New Roman" panose="02020603050405020304" pitchFamily="18" charset="0"/>
                <a:cs typeface="Times New Roman" panose="02020603050405020304" pitchFamily="18" charset="0"/>
              </a:rPr>
              <a:t>Participants can join and leave the system as they wish. </a:t>
            </a:r>
          </a:p>
          <a:p>
            <a:pPr lvl="1" algn="just">
              <a:lnSpc>
                <a:spcPct val="180000"/>
              </a:lnSpc>
            </a:pPr>
            <a:r>
              <a:rPr lang="en-US" sz="1500" b="1" dirty="0" smtClean="0">
                <a:latin typeface="Times New Roman" panose="02020603050405020304" pitchFamily="18" charset="0"/>
                <a:cs typeface="Times New Roman" panose="02020603050405020304" pitchFamily="18" charset="0"/>
              </a:rPr>
              <a:t>Participants operate beyond the typical boundaries of trust (such as within a university or a country). </a:t>
            </a:r>
          </a:p>
          <a:p>
            <a:pPr lvl="1" algn="just">
              <a:lnSpc>
                <a:spcPct val="180000"/>
              </a:lnSpc>
            </a:pPr>
            <a:r>
              <a:rPr lang="en-US" sz="1500" b="1" dirty="0" smtClean="0">
                <a:latin typeface="Times New Roman" panose="02020603050405020304" pitchFamily="18" charset="0"/>
                <a:cs typeface="Times New Roman" panose="02020603050405020304" pitchFamily="18" charset="0"/>
              </a:rPr>
              <a:t>Decisions are made by the distributed participants, not by any central authority. </a:t>
            </a:r>
          </a:p>
          <a:p>
            <a:pPr lvl="1" algn="just">
              <a:lnSpc>
                <a:spcPct val="180000"/>
              </a:lnSpc>
            </a:pPr>
            <a:r>
              <a:rPr lang="en-US" sz="1500" b="1" dirty="0" smtClean="0">
                <a:latin typeface="Times New Roman" panose="02020603050405020304" pitchFamily="18" charset="0"/>
                <a:cs typeface="Times New Roman" panose="02020603050405020304" pitchFamily="18" charset="0"/>
              </a:rPr>
              <a:t>Intermediation is achieved by the use of automated software such as a blockchain</a:t>
            </a:r>
            <a:endParaRPr lang="en-US"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529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9633455" cy="641179"/>
          </a:xfrm>
        </p:spPr>
        <p:txBody>
          <a:bodyPr>
            <a:normAutofit fontScale="90000"/>
          </a:bodyPr>
          <a:lstStyle/>
          <a:p>
            <a:pPr algn="l"/>
            <a:r>
              <a:rPr lang="en-IN" dirty="0" smtClean="0"/>
              <a:t>1.3 Blockchain</a:t>
            </a:r>
            <a:r>
              <a:rPr lang="en-IN" dirty="0"/>
              <a:t> </a:t>
            </a:r>
            <a:r>
              <a:rPr lang="en-IN" dirty="0" smtClean="0"/>
              <a:t>Programming</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13</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594620" y="1203173"/>
            <a:ext cx="985755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dirty="0" smtClean="0">
                <a:latin typeface="Times New Roman" panose="02020603050405020304" pitchFamily="18" charset="0"/>
                <a:cs typeface="Times New Roman" panose="02020603050405020304" pitchFamily="18" charset="0"/>
              </a:rPr>
              <a:t>1. Decentralized infrastructure</a:t>
            </a:r>
          </a:p>
          <a:p>
            <a:pPr marL="285750" lvl="1" algn="just">
              <a:lnSpc>
                <a:spcPct val="180000"/>
              </a:lnSpc>
            </a:pPr>
            <a:r>
              <a:rPr lang="en-US" sz="1600" dirty="0">
                <a:latin typeface="Times New Roman" panose="02020603050405020304" pitchFamily="18" charset="0"/>
                <a:cs typeface="Times New Roman" panose="02020603050405020304" pitchFamily="18" charset="0"/>
              </a:rPr>
              <a:t>BLOCKCHAIN NODES, NETWORKS, AND APPLICATIONS </a:t>
            </a:r>
          </a:p>
          <a:p>
            <a:pPr marL="742950" lvl="2" algn="just">
              <a:lnSpc>
                <a:spcPct val="180000"/>
              </a:lnSpc>
            </a:pPr>
            <a:r>
              <a:rPr lang="en-US" sz="1400" dirty="0">
                <a:latin typeface="Times New Roman" panose="02020603050405020304" pitchFamily="18" charset="0"/>
                <a:cs typeface="Times New Roman" panose="02020603050405020304" pitchFamily="18" charset="0"/>
              </a:rPr>
              <a:t>Consider air traffic. Flights have origins and destinations, and stopover airports and waypoints form the airline networks. Similarly, blockchain nodes host the </a:t>
            </a:r>
            <a:r>
              <a:rPr lang="en-US" sz="1400" dirty="0" smtClean="0">
                <a:latin typeface="Times New Roman" panose="02020603050405020304" pitchFamily="18" charset="0"/>
                <a:cs typeface="Times New Roman" panose="02020603050405020304" pitchFamily="18" charset="0"/>
              </a:rPr>
              <a:t>computational </a:t>
            </a:r>
            <a:r>
              <a:rPr lang="en-US" sz="1400" dirty="0">
                <a:latin typeface="Times New Roman" panose="02020603050405020304" pitchFamily="18" charset="0"/>
                <a:cs typeface="Times New Roman" panose="02020603050405020304" pitchFamily="18" charset="0"/>
              </a:rPr>
              <a:t>environment that serves as endpoints of transactions and also performs other functions, such as relaying and broadcasting transactions.</a:t>
            </a:r>
          </a:p>
        </p:txBody>
      </p:sp>
      <p:pic>
        <p:nvPicPr>
          <p:cNvPr id="3" name="Picture 2"/>
          <p:cNvPicPr>
            <a:picLocks noChangeAspect="1"/>
          </p:cNvPicPr>
          <p:nvPr/>
        </p:nvPicPr>
        <p:blipFill>
          <a:blip r:embed="rId3"/>
          <a:stretch>
            <a:fillRect/>
          </a:stretch>
        </p:blipFill>
        <p:spPr>
          <a:xfrm>
            <a:off x="2001761" y="3654116"/>
            <a:ext cx="8948738" cy="2323532"/>
          </a:xfrm>
          <a:prstGeom prst="rect">
            <a:avLst/>
          </a:prstGeom>
        </p:spPr>
      </p:pic>
    </p:spTree>
    <p:extLst>
      <p:ext uri="{BB962C8B-B14F-4D97-AF65-F5344CB8AC3E}">
        <p14:creationId xmlns:p14="http://schemas.microsoft.com/office/powerpoint/2010/main" val="2603131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9633455" cy="641179"/>
          </a:xfrm>
        </p:spPr>
        <p:txBody>
          <a:bodyPr>
            <a:normAutofit fontScale="90000"/>
          </a:bodyPr>
          <a:lstStyle/>
          <a:p>
            <a:pPr algn="l"/>
            <a:r>
              <a:rPr lang="en-IN" dirty="0" smtClean="0"/>
              <a:t>1.3 Blockchain</a:t>
            </a:r>
            <a:r>
              <a:rPr lang="en-IN" dirty="0"/>
              <a:t> </a:t>
            </a:r>
            <a:r>
              <a:rPr lang="en-IN" dirty="0" smtClean="0"/>
              <a:t>Programming</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14</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594620" y="1203173"/>
            <a:ext cx="985755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dirty="0" smtClean="0">
                <a:latin typeface="Times New Roman" panose="02020603050405020304" pitchFamily="18" charset="0"/>
                <a:cs typeface="Times New Roman" panose="02020603050405020304" pitchFamily="18" charset="0"/>
              </a:rPr>
              <a:t>1. Decentralized infrastructure</a:t>
            </a:r>
          </a:p>
          <a:p>
            <a:pPr marL="285750" lvl="1" algn="just">
              <a:lnSpc>
                <a:spcPct val="180000"/>
              </a:lnSpc>
            </a:pPr>
            <a:r>
              <a:rPr lang="en-US" sz="1600" dirty="0">
                <a:latin typeface="Times New Roman" panose="02020603050405020304" pitchFamily="18" charset="0"/>
                <a:cs typeface="Times New Roman" panose="02020603050405020304" pitchFamily="18" charset="0"/>
              </a:rPr>
              <a:t>A blockchain application is not a single-user application.</a:t>
            </a:r>
          </a:p>
          <a:p>
            <a:pPr marL="285750" lvl="1" algn="just">
              <a:lnSpc>
                <a:spcPct val="180000"/>
              </a:lnSpc>
            </a:pPr>
            <a:r>
              <a:rPr lang="en-US" sz="1600" dirty="0">
                <a:latin typeface="Times New Roman" panose="02020603050405020304" pitchFamily="18" charset="0"/>
                <a:cs typeface="Times New Roman" panose="02020603050405020304" pitchFamily="18" charset="0"/>
              </a:rPr>
              <a:t>It typically connects a large number of participants through its network of nodes. </a:t>
            </a:r>
          </a:p>
          <a:p>
            <a:pPr marL="285750" lvl="1" algn="just">
              <a:lnSpc>
                <a:spcPct val="180000"/>
              </a:lnSpc>
            </a:pPr>
            <a:r>
              <a:rPr lang="en-US" sz="1600" dirty="0">
                <a:latin typeface="Times New Roman" panose="02020603050405020304" pitchFamily="18" charset="0"/>
                <a:cs typeface="Times New Roman" panose="02020603050405020304" pitchFamily="18" charset="0"/>
              </a:rPr>
              <a:t>Each node can host multiple accounts to identify the different customers it services. A node can also host more than one </a:t>
            </a:r>
            <a:r>
              <a:rPr lang="en-US" sz="1600" dirty="0" err="1">
                <a:latin typeface="Times New Roman" panose="02020603050405020304" pitchFamily="18" charset="0"/>
                <a:cs typeface="Times New Roman" panose="02020603050405020304" pitchFamily="18" charset="0"/>
              </a:rPr>
              <a:t>Dapp</a:t>
            </a:r>
            <a:r>
              <a:rPr lang="en-US" sz="1600" dirty="0">
                <a:latin typeface="Times New Roman" panose="02020603050405020304" pitchFamily="18" charset="0"/>
                <a:cs typeface="Times New Roman" panose="02020603050405020304" pitchFamily="18" charset="0"/>
              </a:rPr>
              <a:t>, such as one for a decentralized supply chain management system and another for a decentralized payment system. </a:t>
            </a:r>
          </a:p>
        </p:txBody>
      </p:sp>
    </p:spTree>
    <p:extLst>
      <p:ext uri="{BB962C8B-B14F-4D97-AF65-F5344CB8AC3E}">
        <p14:creationId xmlns:p14="http://schemas.microsoft.com/office/powerpoint/2010/main" val="170378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9633455" cy="641179"/>
          </a:xfrm>
        </p:spPr>
        <p:txBody>
          <a:bodyPr>
            <a:normAutofit fontScale="90000"/>
          </a:bodyPr>
          <a:lstStyle/>
          <a:p>
            <a:pPr algn="l"/>
            <a:r>
              <a:rPr lang="en-IN" dirty="0" smtClean="0"/>
              <a:t>1.3 Blockchain</a:t>
            </a:r>
            <a:r>
              <a:rPr lang="en-IN" dirty="0"/>
              <a:t> </a:t>
            </a:r>
            <a:r>
              <a:rPr lang="en-IN" dirty="0" smtClean="0"/>
              <a:t>Programming</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15</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594620" y="1203173"/>
            <a:ext cx="415940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dirty="0" smtClean="0">
                <a:latin typeface="Times New Roman" panose="02020603050405020304" pitchFamily="18" charset="0"/>
                <a:cs typeface="Times New Roman" panose="02020603050405020304" pitchFamily="18" charset="0"/>
              </a:rPr>
              <a:t>1. Decentralized infrastructure</a:t>
            </a: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Figure </a:t>
            </a:r>
            <a:r>
              <a:rPr lang="en-US" sz="1600" dirty="0">
                <a:latin typeface="Times New Roman" panose="02020603050405020304" pitchFamily="18" charset="0"/>
                <a:cs typeface="Times New Roman" panose="02020603050405020304" pitchFamily="18" charset="0"/>
              </a:rPr>
              <a:t>1.6 shows a network of three nodes connected by a network. The network facilitates broadcast of the </a:t>
            </a:r>
          </a:p>
          <a:p>
            <a:pPr marL="742950" lvl="2" algn="just">
              <a:lnSpc>
                <a:spcPct val="180000"/>
              </a:lnSpc>
            </a:pPr>
            <a:r>
              <a:rPr lang="en-US" sz="1400" dirty="0" smtClean="0"/>
              <a:t>transactions </a:t>
            </a:r>
            <a:r>
              <a:rPr lang="en-US" sz="1400" dirty="0"/>
              <a:t>initiated by users </a:t>
            </a:r>
            <a:endParaRPr lang="en-US" sz="1400" dirty="0" smtClean="0"/>
          </a:p>
          <a:p>
            <a:pPr marL="742950" lvl="2" algn="just">
              <a:lnSpc>
                <a:spcPct val="180000"/>
              </a:lnSpc>
            </a:pPr>
            <a:r>
              <a:rPr lang="en-US" sz="1400" dirty="0" smtClean="0"/>
              <a:t> </a:t>
            </a:r>
            <a:r>
              <a:rPr lang="en-US" sz="1400" dirty="0"/>
              <a:t>blocks formed out of the transactions</a:t>
            </a:r>
          </a:p>
        </p:txBody>
      </p:sp>
      <p:pic>
        <p:nvPicPr>
          <p:cNvPr id="3" name="Picture 2"/>
          <p:cNvPicPr>
            <a:picLocks noChangeAspect="1"/>
          </p:cNvPicPr>
          <p:nvPr/>
        </p:nvPicPr>
        <p:blipFill>
          <a:blip r:embed="rId3"/>
          <a:stretch>
            <a:fillRect/>
          </a:stretch>
        </p:blipFill>
        <p:spPr>
          <a:xfrm>
            <a:off x="5910146" y="1259615"/>
            <a:ext cx="5040352" cy="5290369"/>
          </a:xfrm>
          <a:prstGeom prst="rect">
            <a:avLst/>
          </a:prstGeom>
        </p:spPr>
      </p:pic>
    </p:spTree>
    <p:extLst>
      <p:ext uri="{BB962C8B-B14F-4D97-AF65-F5344CB8AC3E}">
        <p14:creationId xmlns:p14="http://schemas.microsoft.com/office/powerpoint/2010/main" val="1258759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9633455" cy="641179"/>
          </a:xfrm>
        </p:spPr>
        <p:txBody>
          <a:bodyPr>
            <a:normAutofit fontScale="90000"/>
          </a:bodyPr>
          <a:lstStyle/>
          <a:p>
            <a:pPr algn="l"/>
            <a:r>
              <a:rPr lang="en-IN" dirty="0" smtClean="0"/>
              <a:t>1.3 Blockchain</a:t>
            </a:r>
            <a:r>
              <a:rPr lang="en-IN" dirty="0"/>
              <a:t> </a:t>
            </a:r>
            <a:r>
              <a:rPr lang="en-IN" dirty="0" smtClean="0"/>
              <a:t>Programming</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16</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594620" y="1203173"/>
            <a:ext cx="985755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dirty="0" smtClean="0">
                <a:latin typeface="Times New Roman" panose="02020603050405020304" pitchFamily="18" charset="0"/>
                <a:cs typeface="Times New Roman" panose="02020603050405020304" pitchFamily="18" charset="0"/>
              </a:rPr>
              <a:t>1. Decentralized infrastructure</a:t>
            </a: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smart contracts are deployed in a sandbox environment such as a virtual machine (VM) hosted by a blockchain </a:t>
            </a:r>
            <a:r>
              <a:rPr lang="en-US" sz="1600" dirty="0" smtClean="0">
                <a:latin typeface="Times New Roman" panose="02020603050405020304" pitchFamily="18" charset="0"/>
                <a:cs typeface="Times New Roman" panose="02020603050405020304" pitchFamily="18" charset="0"/>
              </a:rPr>
              <a:t>node.</a:t>
            </a: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syntax of a smart contract is similar to a class in an OO (object-oriented) </a:t>
            </a:r>
            <a:r>
              <a:rPr lang="en-US" sz="1600" dirty="0" smtClean="0">
                <a:latin typeface="Times New Roman" panose="02020603050405020304" pitchFamily="18" charset="0"/>
                <a:cs typeface="Times New Roman" panose="02020603050405020304" pitchFamily="18" charset="0"/>
              </a:rPr>
              <a:t>language, contains </a:t>
            </a:r>
            <a:r>
              <a:rPr lang="en-US" sz="1600" dirty="0">
                <a:latin typeface="Times New Roman" panose="02020603050405020304" pitchFamily="18" charset="0"/>
                <a:cs typeface="Times New Roman" panose="02020603050405020304" pitchFamily="18" charset="0"/>
              </a:rPr>
              <a:t>data, functions, and rules for the execution of functions.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Calling or invoking a smart contract function generates the transactions that are recorded on the blockchain, as shown in figure 1.7. </a:t>
            </a: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If </a:t>
            </a:r>
            <a:r>
              <a:rPr lang="en-US" sz="1600" dirty="0">
                <a:latin typeface="Times New Roman" panose="02020603050405020304" pitchFamily="18" charset="0"/>
                <a:cs typeface="Times New Roman" panose="02020603050405020304" pitchFamily="18" charset="0"/>
              </a:rPr>
              <a:t>any of the verification and validation rules fails, the function invocation is reverted.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But </a:t>
            </a:r>
            <a:r>
              <a:rPr lang="en-US" sz="1600" dirty="0">
                <a:latin typeface="Times New Roman" panose="02020603050405020304" pitchFamily="18" charset="0"/>
                <a:cs typeface="Times New Roman" panose="02020603050405020304" pitchFamily="18" charset="0"/>
              </a:rPr>
              <a:t>if the execution is successful, the generated transactions (</a:t>
            </a:r>
            <a:r>
              <a:rPr lang="en-US" sz="1600" dirty="0" err="1">
                <a:latin typeface="Times New Roman" panose="02020603050405020304" pitchFamily="18" charset="0"/>
                <a:cs typeface="Times New Roman" panose="02020603050405020304" pitchFamily="18" charset="0"/>
              </a:rPr>
              <a:t>Txs</a:t>
            </a:r>
            <a:r>
              <a:rPr lang="en-US" sz="1600" dirty="0">
                <a:latin typeface="Times New Roman" panose="02020603050405020304" pitchFamily="18" charset="0"/>
                <a:cs typeface="Times New Roman" panose="02020603050405020304" pitchFamily="18" charset="0"/>
              </a:rPr>
              <a:t>) are broadcast to the network for recording, as shown in figure 1.7. </a:t>
            </a: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567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9633455" cy="641179"/>
          </a:xfrm>
        </p:spPr>
        <p:txBody>
          <a:bodyPr>
            <a:normAutofit fontScale="90000"/>
          </a:bodyPr>
          <a:lstStyle/>
          <a:p>
            <a:pPr algn="l"/>
            <a:r>
              <a:rPr lang="en-IN" dirty="0" smtClean="0"/>
              <a:t>1.3 Blockchain</a:t>
            </a:r>
            <a:r>
              <a:rPr lang="en-IN" dirty="0"/>
              <a:t> </a:t>
            </a:r>
            <a:r>
              <a:rPr lang="en-IN" dirty="0" smtClean="0"/>
              <a:t>Programming</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17</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594620" y="1203173"/>
            <a:ext cx="985755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dirty="0" smtClean="0">
                <a:latin typeface="Times New Roman" panose="02020603050405020304" pitchFamily="18" charset="0"/>
                <a:cs typeface="Times New Roman" panose="02020603050405020304" pitchFamily="18" charset="0"/>
              </a:rPr>
              <a:t>1. Decentralized infrastructure</a:t>
            </a: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figure illustrates how a </a:t>
            </a:r>
            <a:r>
              <a:rPr lang="en-US" sz="1600" dirty="0" smtClean="0">
                <a:latin typeface="Times New Roman" panose="02020603050405020304" pitchFamily="18" charset="0"/>
                <a:cs typeface="Times New Roman" panose="02020603050405020304" pitchFamily="18" charset="0"/>
              </a:rPr>
              <a:t>function </a:t>
            </a:r>
            <a:r>
              <a:rPr lang="en-US" sz="1600" dirty="0">
                <a:latin typeface="Times New Roman" panose="02020603050405020304" pitchFamily="18" charset="0"/>
                <a:cs typeface="Times New Roman" panose="02020603050405020304" pitchFamily="18" charset="0"/>
              </a:rPr>
              <a:t>call is transformed into actions that are recorded on the blockchain.</a:t>
            </a:r>
          </a:p>
        </p:txBody>
      </p:sp>
      <p:pic>
        <p:nvPicPr>
          <p:cNvPr id="3" name="Picture 2"/>
          <p:cNvPicPr>
            <a:picLocks noChangeAspect="1"/>
          </p:cNvPicPr>
          <p:nvPr/>
        </p:nvPicPr>
        <p:blipFill>
          <a:blip r:embed="rId3"/>
          <a:stretch>
            <a:fillRect/>
          </a:stretch>
        </p:blipFill>
        <p:spPr>
          <a:xfrm>
            <a:off x="3414715" y="2275959"/>
            <a:ext cx="6217367" cy="4437812"/>
          </a:xfrm>
          <a:prstGeom prst="rect">
            <a:avLst/>
          </a:prstGeom>
        </p:spPr>
      </p:pic>
    </p:spTree>
    <p:extLst>
      <p:ext uri="{BB962C8B-B14F-4D97-AF65-F5344CB8AC3E}">
        <p14:creationId xmlns:p14="http://schemas.microsoft.com/office/powerpoint/2010/main" val="28464080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9633455" cy="641179"/>
          </a:xfrm>
        </p:spPr>
        <p:txBody>
          <a:bodyPr>
            <a:normAutofit fontScale="90000"/>
          </a:bodyPr>
          <a:lstStyle/>
          <a:p>
            <a:pPr algn="l"/>
            <a:r>
              <a:rPr lang="en-IN" dirty="0" smtClean="0"/>
              <a:t>1.3 Blockchain</a:t>
            </a:r>
            <a:r>
              <a:rPr lang="en-IN" dirty="0"/>
              <a:t> </a:t>
            </a:r>
            <a:r>
              <a:rPr lang="en-IN" dirty="0" smtClean="0"/>
              <a:t>Programming</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18</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594620" y="1203173"/>
            <a:ext cx="985755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dirty="0" smtClean="0">
                <a:latin typeface="Times New Roman" panose="02020603050405020304" pitchFamily="18" charset="0"/>
                <a:cs typeface="Times New Roman" panose="02020603050405020304" pitchFamily="18" charset="0"/>
              </a:rPr>
              <a:t>2. </a:t>
            </a:r>
            <a:r>
              <a:rPr lang="en-IN" sz="1600" dirty="0" smtClean="0">
                <a:latin typeface="Times New Roman" panose="02020603050405020304" pitchFamily="18" charset="0"/>
                <a:cs typeface="Times New Roman" panose="02020603050405020304" pitchFamily="18" charset="0"/>
              </a:rPr>
              <a:t>Distributed </a:t>
            </a:r>
            <a:r>
              <a:rPr lang="en-IN" sz="1600" dirty="0">
                <a:latin typeface="Times New Roman" panose="02020603050405020304" pitchFamily="18" charset="0"/>
                <a:cs typeface="Times New Roman" panose="02020603050405020304" pitchFamily="18" charset="0"/>
              </a:rPr>
              <a:t>ledger technology</a:t>
            </a:r>
            <a:endParaRPr lang="en-US" sz="1600" dirty="0">
              <a:latin typeface="Times New Roman" panose="02020603050405020304" pitchFamily="18" charset="0"/>
              <a:cs typeface="Times New Roman" panose="02020603050405020304" pitchFamily="18" charset="0"/>
            </a:endParaRPr>
          </a:p>
          <a:p>
            <a:pPr marL="285750" lvl="1" algn="just">
              <a:lnSpc>
                <a:spcPct val="180000"/>
              </a:lnSpc>
            </a:pPr>
            <a:r>
              <a:rPr lang="en-IN" sz="1600" dirty="0" smtClean="0">
                <a:latin typeface="Times New Roman" panose="02020603050405020304" pitchFamily="18" charset="0"/>
                <a:cs typeface="Times New Roman" panose="02020603050405020304" pitchFamily="18" charset="0"/>
              </a:rPr>
              <a:t>Distributed </a:t>
            </a:r>
            <a:r>
              <a:rPr lang="en-IN" sz="1600" dirty="0">
                <a:latin typeface="Times New Roman" panose="02020603050405020304" pitchFamily="18" charset="0"/>
                <a:cs typeface="Times New Roman" panose="02020603050405020304" pitchFamily="18" charset="0"/>
              </a:rPr>
              <a:t>Ledger Technology (DLT) explores: </a:t>
            </a:r>
          </a:p>
          <a:p>
            <a:pPr marL="742950" lvl="2" algn="just">
              <a:lnSpc>
                <a:spcPct val="180000"/>
              </a:lnSpc>
            </a:pPr>
            <a:r>
              <a:rPr lang="en-US" sz="1400" dirty="0">
                <a:latin typeface="Times New Roman" panose="02020603050405020304" pitchFamily="18" charset="0"/>
                <a:cs typeface="Times New Roman" panose="02020603050405020304" pitchFamily="18" charset="0"/>
              </a:rPr>
              <a:t>What constitutes the blockchain </a:t>
            </a:r>
            <a:r>
              <a:rPr lang="en-US" sz="1400" dirty="0" smtClean="0">
                <a:latin typeface="Times New Roman" panose="02020603050405020304" pitchFamily="18" charset="0"/>
                <a:cs typeface="Times New Roman" panose="02020603050405020304" pitchFamily="18" charset="0"/>
              </a:rPr>
              <a:t>DLT?</a:t>
            </a:r>
          </a:p>
          <a:p>
            <a:pPr marL="742950" lvl="2" algn="just">
              <a:lnSpc>
                <a:spcPct val="180000"/>
              </a:lnSpc>
            </a:pPr>
            <a:r>
              <a:rPr lang="en-US" sz="1400" dirty="0" smtClean="0">
                <a:latin typeface="Times New Roman" panose="02020603050405020304" pitchFamily="18" charset="0"/>
                <a:cs typeface="Times New Roman" panose="02020603050405020304" pitchFamily="18" charset="0"/>
              </a:rPr>
              <a:t>The </a:t>
            </a:r>
            <a:r>
              <a:rPr lang="en-US" sz="1400" dirty="0">
                <a:latin typeface="Times New Roman" panose="02020603050405020304" pitchFamily="18" charset="0"/>
                <a:cs typeface="Times New Roman" panose="02020603050405020304" pitchFamily="18" charset="0"/>
              </a:rPr>
              <a:t>physical structure of the DLT for recording blocks of transactions </a:t>
            </a:r>
            <a:endParaRPr lang="en-US" sz="14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400" dirty="0" smtClean="0">
                <a:latin typeface="Times New Roman" panose="02020603050405020304" pitchFamily="18" charset="0"/>
                <a:cs typeface="Times New Roman" panose="02020603050405020304" pitchFamily="18" charset="0"/>
              </a:rPr>
              <a:t>The </a:t>
            </a:r>
            <a:r>
              <a:rPr lang="en-US" sz="1400" dirty="0">
                <a:latin typeface="Times New Roman" panose="02020603050405020304" pitchFamily="18" charset="0"/>
                <a:cs typeface="Times New Roman" panose="02020603050405020304" pitchFamily="18" charset="0"/>
              </a:rPr>
              <a:t>operational details of how an application gets to use the DLT for its intended purpose: verification, validation, and immutable recording for enabling trust </a:t>
            </a:r>
            <a:endParaRPr lang="en-US" sz="14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400" dirty="0" smtClean="0">
                <a:latin typeface="Times New Roman" panose="02020603050405020304" pitchFamily="18" charset="0"/>
                <a:cs typeface="Times New Roman" panose="02020603050405020304" pitchFamily="18" charset="0"/>
              </a:rPr>
              <a:t>The </a:t>
            </a:r>
            <a:r>
              <a:rPr lang="en-US" sz="1400" dirty="0">
                <a:latin typeface="Times New Roman" panose="02020603050405020304" pitchFamily="18" charset="0"/>
                <a:cs typeface="Times New Roman" panose="02020603050405020304" pitchFamily="18" charset="0"/>
              </a:rPr>
              <a:t>consensus algorithm (at a high level) for the integrity of the DLT</a:t>
            </a:r>
            <a:endParaRPr lang="en-IN" sz="1400" dirty="0">
              <a:latin typeface="Times New Roman" panose="02020603050405020304" pitchFamily="18" charset="0"/>
              <a:cs typeface="Times New Roman" panose="02020603050405020304" pitchFamily="18" charset="0"/>
            </a:endParaRPr>
          </a:p>
          <a:p>
            <a:pPr marL="285750" lvl="1" algn="just">
              <a:lnSpc>
                <a:spcPct val="18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03174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1.3 Blockchain</a:t>
            </a:r>
            <a:r>
              <a:rPr lang="en-IN" dirty="0"/>
              <a:t> </a:t>
            </a:r>
            <a:r>
              <a:rPr lang="en-IN" dirty="0" smtClean="0"/>
              <a:t>Programming</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19</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594620" y="947104"/>
            <a:ext cx="985755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dirty="0" smtClean="0">
                <a:latin typeface="Times New Roman" panose="02020603050405020304" pitchFamily="18" charset="0"/>
                <a:cs typeface="Times New Roman" panose="02020603050405020304" pitchFamily="18" charset="0"/>
              </a:rPr>
              <a:t>2. </a:t>
            </a:r>
            <a:r>
              <a:rPr lang="en-IN" sz="1600" dirty="0" smtClean="0">
                <a:latin typeface="Times New Roman" panose="02020603050405020304" pitchFamily="18" charset="0"/>
                <a:cs typeface="Times New Roman" panose="02020603050405020304" pitchFamily="18" charset="0"/>
              </a:rPr>
              <a:t>Distributed </a:t>
            </a:r>
            <a:r>
              <a:rPr lang="en-IN" sz="1600" dirty="0">
                <a:latin typeface="Times New Roman" panose="02020603050405020304" pitchFamily="18" charset="0"/>
                <a:cs typeface="Times New Roman" panose="02020603050405020304" pitchFamily="18" charset="0"/>
              </a:rPr>
              <a:t>ledger technology</a:t>
            </a:r>
            <a:endParaRPr lang="en-US" sz="1600" dirty="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TRANSACTIONS</a:t>
            </a:r>
            <a:r>
              <a:rPr lang="en-US" sz="1600" dirty="0">
                <a:latin typeface="Times New Roman" panose="02020603050405020304" pitchFamily="18" charset="0"/>
                <a:cs typeface="Times New Roman" panose="02020603050405020304" pitchFamily="18" charset="0"/>
              </a:rPr>
              <a:t>, BLOCKS, AND CHAIN OF BLOCKS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400" dirty="0" smtClean="0">
                <a:latin typeface="Times New Roman" panose="02020603050405020304" pitchFamily="18" charset="0"/>
                <a:cs typeface="Times New Roman" panose="02020603050405020304" pitchFamily="18" charset="0"/>
              </a:rPr>
              <a:t>Applications </a:t>
            </a:r>
            <a:r>
              <a:rPr lang="en-US" sz="1400" dirty="0">
                <a:latin typeface="Times New Roman" panose="02020603050405020304" pitchFamily="18" charset="0"/>
                <a:cs typeface="Times New Roman" panose="02020603050405020304" pitchFamily="18" charset="0"/>
              </a:rPr>
              <a:t>initiate transactions and the execution of smart contract code. </a:t>
            </a:r>
            <a:endParaRPr lang="en-US" sz="14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400" dirty="0" smtClean="0">
                <a:latin typeface="Times New Roman" panose="02020603050405020304" pitchFamily="18" charset="0"/>
                <a:cs typeface="Times New Roman" panose="02020603050405020304" pitchFamily="18" charset="0"/>
              </a:rPr>
              <a:t>A </a:t>
            </a:r>
            <a:r>
              <a:rPr lang="en-US" sz="1400" dirty="0">
                <a:latin typeface="Times New Roman" panose="02020603050405020304" pitchFamily="18" charset="0"/>
                <a:cs typeface="Times New Roman" panose="02020603050405020304" pitchFamily="18" charset="0"/>
              </a:rPr>
              <a:t>simple cryptocurrency transfer between accounts, for example, generates a “send” </a:t>
            </a:r>
            <a:r>
              <a:rPr lang="en-US" sz="1400" dirty="0" err="1">
                <a:latin typeface="Times New Roman" panose="02020603050405020304" pitchFamily="18" charset="0"/>
                <a:cs typeface="Times New Roman" panose="02020603050405020304" pitchFamily="18" charset="0"/>
              </a:rPr>
              <a:t>transaction</a:t>
            </a:r>
            <a:r>
              <a:rPr lang="en-US" sz="1400" dirty="0">
                <a:latin typeface="Times New Roman" panose="02020603050405020304" pitchFamily="18" charset="0"/>
                <a:cs typeface="Times New Roman" panose="02020603050405020304" pitchFamily="18" charset="0"/>
              </a:rPr>
              <a:t>. </a:t>
            </a:r>
            <a:endParaRPr lang="en-US" sz="14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400" dirty="0" smtClean="0">
                <a:latin typeface="Times New Roman" panose="02020603050405020304" pitchFamily="18" charset="0"/>
                <a:cs typeface="Times New Roman" panose="02020603050405020304" pitchFamily="18" charset="0"/>
              </a:rPr>
              <a:t>Listing </a:t>
            </a:r>
            <a:r>
              <a:rPr lang="en-US" sz="1400" dirty="0">
                <a:latin typeface="Times New Roman" panose="02020603050405020304" pitchFamily="18" charset="0"/>
                <a:cs typeface="Times New Roman" panose="02020603050405020304" pitchFamily="18" charset="0"/>
              </a:rPr>
              <a:t>1.1 shows an example pseudocode for function calls for initiating two types of transactions. </a:t>
            </a:r>
            <a:endParaRPr lang="en-US" sz="14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400" dirty="0" smtClean="0">
                <a:latin typeface="Times New Roman" panose="02020603050405020304" pitchFamily="18" charset="0"/>
                <a:cs typeface="Times New Roman" panose="02020603050405020304" pitchFamily="18" charset="0"/>
              </a:rPr>
              <a:t>Tx1 </a:t>
            </a:r>
            <a:r>
              <a:rPr lang="en-US" sz="1400" dirty="0">
                <a:latin typeface="Times New Roman" panose="02020603050405020304" pitchFamily="18" charset="0"/>
                <a:cs typeface="Times New Roman" panose="02020603050405020304" pitchFamily="18" charset="0"/>
              </a:rPr>
              <a:t>is for the transfer of cryptocurrency. </a:t>
            </a:r>
            <a:endParaRPr lang="en-US" sz="14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400" dirty="0" smtClean="0">
                <a:latin typeface="Times New Roman" panose="02020603050405020304" pitchFamily="18" charset="0"/>
                <a:cs typeface="Times New Roman" panose="02020603050405020304" pitchFamily="18" charset="0"/>
              </a:rPr>
              <a:t>Tx2 </a:t>
            </a:r>
            <a:r>
              <a:rPr lang="en-US" sz="1400" dirty="0">
                <a:latin typeface="Times New Roman" panose="02020603050405020304" pitchFamily="18" charset="0"/>
                <a:cs typeface="Times New Roman" panose="02020603050405020304" pitchFamily="18" charset="0"/>
              </a:rPr>
              <a:t>is an application-specific transfer of ownership of an asset from one owner to another, probably to fulfill the sale of an asset.</a:t>
            </a:r>
          </a:p>
        </p:txBody>
      </p:sp>
      <p:pic>
        <p:nvPicPr>
          <p:cNvPr id="3" name="Picture 2"/>
          <p:cNvPicPr>
            <a:picLocks noChangeAspect="1"/>
          </p:cNvPicPr>
          <p:nvPr/>
        </p:nvPicPr>
        <p:blipFill>
          <a:blip r:embed="rId3"/>
          <a:stretch>
            <a:fillRect/>
          </a:stretch>
        </p:blipFill>
        <p:spPr>
          <a:xfrm>
            <a:off x="3075979" y="4701027"/>
            <a:ext cx="7138540" cy="2171130"/>
          </a:xfrm>
          <a:prstGeom prst="rect">
            <a:avLst/>
          </a:prstGeom>
        </p:spPr>
      </p:pic>
    </p:spTree>
    <p:extLst>
      <p:ext uri="{BB962C8B-B14F-4D97-AF65-F5344CB8AC3E}">
        <p14:creationId xmlns:p14="http://schemas.microsoft.com/office/powerpoint/2010/main" val="2442201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1804" y="2258122"/>
            <a:ext cx="7369757" cy="641179"/>
          </a:xfrm>
        </p:spPr>
        <p:txBody>
          <a:bodyPr>
            <a:noAutofit/>
          </a:bodyPr>
          <a:lstStyle/>
          <a:p>
            <a:pPr algn="l"/>
            <a:r>
              <a:rPr lang="en-IN" sz="6600" dirty="0" smtClean="0"/>
              <a:t>Grasping </a:t>
            </a:r>
            <a:r>
              <a:rPr lang="en-IN" sz="6600" dirty="0"/>
              <a:t>Blockchain Fundamentals</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37804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1.3 Blockchain</a:t>
            </a:r>
            <a:r>
              <a:rPr lang="en-IN" dirty="0"/>
              <a:t> </a:t>
            </a:r>
            <a:r>
              <a:rPr lang="en-IN" dirty="0" smtClean="0"/>
              <a:t>Programming</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20</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594620" y="947104"/>
            <a:ext cx="985755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dirty="0" smtClean="0">
                <a:latin typeface="Times New Roman" panose="02020603050405020304" pitchFamily="18" charset="0"/>
                <a:cs typeface="Times New Roman" panose="02020603050405020304" pitchFamily="18" charset="0"/>
              </a:rPr>
              <a:t>2. </a:t>
            </a:r>
            <a:r>
              <a:rPr lang="en-IN" sz="1600" dirty="0" smtClean="0">
                <a:latin typeface="Times New Roman" panose="02020603050405020304" pitchFamily="18" charset="0"/>
                <a:cs typeface="Times New Roman" panose="02020603050405020304" pitchFamily="18" charset="0"/>
              </a:rPr>
              <a:t>Distributed </a:t>
            </a:r>
            <a:r>
              <a:rPr lang="en-IN" sz="1600" dirty="0">
                <a:latin typeface="Times New Roman" panose="02020603050405020304" pitchFamily="18" charset="0"/>
                <a:cs typeface="Times New Roman" panose="02020603050405020304" pitchFamily="18" charset="0"/>
              </a:rPr>
              <a:t>ledger technology</a:t>
            </a:r>
            <a:endParaRPr lang="en-US" sz="1600" dirty="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Now </a:t>
            </a:r>
            <a:r>
              <a:rPr lang="en-US" sz="1600" dirty="0">
                <a:latin typeface="Times New Roman" panose="02020603050405020304" pitchFamily="18" charset="0"/>
                <a:cs typeface="Times New Roman" panose="02020603050405020304" pitchFamily="18" charset="0"/>
              </a:rPr>
              <a:t>that you know how transactions are generated and broadcast on a network, let’s explore how they get recorded on the blockchain.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A </a:t>
            </a:r>
            <a:r>
              <a:rPr lang="en-US" sz="1600" dirty="0">
                <a:latin typeface="Times New Roman" panose="02020603050405020304" pitchFamily="18" charset="0"/>
                <a:cs typeface="Times New Roman" panose="02020603050405020304" pitchFamily="18" charset="0"/>
              </a:rPr>
              <a:t>set of transactions makes a block, and a set of blocks make a blockchain, as shown in figure 1.8. </a:t>
            </a: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21955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1.3 Blockchain</a:t>
            </a:r>
            <a:r>
              <a:rPr lang="en-IN" dirty="0"/>
              <a:t> </a:t>
            </a:r>
            <a:r>
              <a:rPr lang="en-IN" dirty="0" smtClean="0"/>
              <a:t>Programming</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21</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898417" y="799436"/>
            <a:ext cx="5346263"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dirty="0" smtClean="0">
                <a:latin typeface="Times New Roman" panose="02020603050405020304" pitchFamily="18" charset="0"/>
                <a:cs typeface="Times New Roman" panose="02020603050405020304" pitchFamily="18" charset="0"/>
              </a:rPr>
              <a:t>	2. </a:t>
            </a:r>
            <a:r>
              <a:rPr lang="en-IN" sz="1600" dirty="0" smtClean="0">
                <a:latin typeface="Times New Roman" panose="02020603050405020304" pitchFamily="18" charset="0"/>
                <a:cs typeface="Times New Roman" panose="02020603050405020304" pitchFamily="18" charset="0"/>
              </a:rPr>
              <a:t>Distributed Ledger Technology</a:t>
            </a:r>
            <a:endParaRPr lang="en-US" sz="1600" dirty="0">
              <a:latin typeface="Times New Roman" panose="02020603050405020304" pitchFamily="18" charset="0"/>
              <a:cs typeface="Times New Roman" panose="02020603050405020304" pitchFamily="18" charset="0"/>
            </a:endParaRPr>
          </a:p>
          <a:p>
            <a:pPr marL="457200" lvl="2" indent="0" algn="just">
              <a:buNone/>
            </a:pPr>
            <a:r>
              <a:rPr lang="en-US" sz="1400" dirty="0" smtClean="0">
                <a:latin typeface="Times New Roman" panose="02020603050405020304" pitchFamily="18" charset="0"/>
                <a:cs typeface="Times New Roman" panose="02020603050405020304" pitchFamily="18" charset="0"/>
              </a:rPr>
              <a:t>The </a:t>
            </a:r>
            <a:r>
              <a:rPr lang="en-US" sz="1400" dirty="0">
                <a:latin typeface="Times New Roman" panose="02020603050405020304" pitchFamily="18" charset="0"/>
                <a:cs typeface="Times New Roman" panose="02020603050405020304" pitchFamily="18" charset="0"/>
              </a:rPr>
              <a:t>process is as follows: </a:t>
            </a:r>
            <a:endParaRPr lang="en-US" sz="1400" dirty="0" smtClean="0">
              <a:latin typeface="Times New Roman" panose="02020603050405020304" pitchFamily="18" charset="0"/>
              <a:cs typeface="Times New Roman" panose="02020603050405020304" pitchFamily="18" charset="0"/>
            </a:endParaRPr>
          </a:p>
          <a:p>
            <a:pPr marL="800100" lvl="2" indent="-342900" algn="just">
              <a:lnSpc>
                <a:spcPct val="180000"/>
              </a:lnSpc>
              <a:buFont typeface="+mj-lt"/>
              <a:buAutoNum type="arabicPeriod"/>
            </a:pPr>
            <a:r>
              <a:rPr lang="en-US" sz="1400" dirty="0">
                <a:latin typeface="Times New Roman" panose="02020603050405020304" pitchFamily="18" charset="0"/>
                <a:cs typeface="Times New Roman" panose="02020603050405020304" pitchFamily="18" charset="0"/>
              </a:rPr>
              <a:t>Transactions on the network are </a:t>
            </a:r>
            <a:r>
              <a:rPr lang="en-US" sz="1400" dirty="0">
                <a:solidFill>
                  <a:srgbClr val="FF0000"/>
                </a:solidFill>
                <a:latin typeface="Times New Roman" panose="02020603050405020304" pitchFamily="18" charset="0"/>
                <a:cs typeface="Times New Roman" panose="02020603050405020304" pitchFamily="18" charset="0"/>
              </a:rPr>
              <a:t>verified</a:t>
            </a:r>
            <a:r>
              <a:rPr lang="en-US" sz="1400" dirty="0">
                <a:latin typeface="Times New Roman" panose="02020603050405020304" pitchFamily="18" charset="0"/>
                <a:cs typeface="Times New Roman" panose="02020603050405020304" pitchFamily="18" charset="0"/>
              </a:rPr>
              <a:t>, </a:t>
            </a:r>
            <a:r>
              <a:rPr lang="en-US" sz="1400" dirty="0">
                <a:solidFill>
                  <a:srgbClr val="FF0000"/>
                </a:solidFill>
                <a:latin typeface="Times New Roman" panose="02020603050405020304" pitchFamily="18" charset="0"/>
                <a:cs typeface="Times New Roman" panose="02020603050405020304" pitchFamily="18" charset="0"/>
              </a:rPr>
              <a:t>gathered</a:t>
            </a:r>
            <a:r>
              <a:rPr lang="en-US" sz="1400" dirty="0">
                <a:latin typeface="Times New Roman" panose="02020603050405020304" pitchFamily="18" charset="0"/>
                <a:cs typeface="Times New Roman" panose="02020603050405020304" pitchFamily="18" charset="0"/>
              </a:rPr>
              <a:t>, and </a:t>
            </a:r>
            <a:r>
              <a:rPr lang="en-US" sz="1400" dirty="0">
                <a:solidFill>
                  <a:srgbClr val="FF0000"/>
                </a:solidFill>
                <a:latin typeface="Times New Roman" panose="02020603050405020304" pitchFamily="18" charset="0"/>
                <a:cs typeface="Times New Roman" panose="02020603050405020304" pitchFamily="18" charset="0"/>
              </a:rPr>
              <a:t>pooled</a:t>
            </a:r>
            <a:r>
              <a:rPr lang="en-US" sz="1400" dirty="0">
                <a:latin typeface="Times New Roman" panose="02020603050405020304" pitchFamily="18" charset="0"/>
                <a:cs typeface="Times New Roman" panose="02020603050405020304" pitchFamily="18" charset="0"/>
              </a:rPr>
              <a:t>. Nodes </a:t>
            </a:r>
            <a:r>
              <a:rPr lang="en-US" sz="1400" dirty="0">
                <a:solidFill>
                  <a:srgbClr val="FF0000"/>
                </a:solidFill>
                <a:latin typeface="Times New Roman" panose="02020603050405020304" pitchFamily="18" charset="0"/>
                <a:cs typeface="Times New Roman" panose="02020603050405020304" pitchFamily="18" charset="0"/>
              </a:rPr>
              <a:t>select a set of transactions </a:t>
            </a:r>
            <a:r>
              <a:rPr lang="en-US" sz="1400" dirty="0">
                <a:latin typeface="Times New Roman" panose="02020603050405020304" pitchFamily="18" charset="0"/>
                <a:cs typeface="Times New Roman" panose="02020603050405020304" pitchFamily="18" charset="0"/>
              </a:rPr>
              <a:t>from the pool to create a block. </a:t>
            </a:r>
          </a:p>
          <a:p>
            <a:pPr marL="800100" lvl="2" indent="-342900" algn="just">
              <a:lnSpc>
                <a:spcPct val="180000"/>
              </a:lnSpc>
              <a:buFont typeface="+mj-lt"/>
              <a:buAutoNum type="arabicPeriod"/>
            </a:pPr>
            <a:r>
              <a:rPr lang="en-US" sz="1400" dirty="0">
                <a:latin typeface="Times New Roman" panose="02020603050405020304" pitchFamily="18" charset="0"/>
                <a:cs typeface="Times New Roman" panose="02020603050405020304" pitchFamily="18" charset="0"/>
              </a:rPr>
              <a:t>Participant nodes use a </a:t>
            </a:r>
            <a:r>
              <a:rPr lang="en-US" sz="1400" dirty="0">
                <a:solidFill>
                  <a:srgbClr val="FF0000"/>
                </a:solidFill>
                <a:latin typeface="Times New Roman" panose="02020603050405020304" pitchFamily="18" charset="0"/>
                <a:cs typeface="Times New Roman" panose="02020603050405020304" pitchFamily="18" charset="0"/>
              </a:rPr>
              <a:t>consensus algorithm </a:t>
            </a:r>
            <a:r>
              <a:rPr lang="en-US" sz="1400" dirty="0">
                <a:latin typeface="Times New Roman" panose="02020603050405020304" pitchFamily="18" charset="0"/>
                <a:cs typeface="Times New Roman" panose="02020603050405020304" pitchFamily="18" charset="0"/>
              </a:rPr>
              <a:t>to </a:t>
            </a:r>
            <a:r>
              <a:rPr lang="en-US" sz="1400" dirty="0">
                <a:solidFill>
                  <a:srgbClr val="FF0000"/>
                </a:solidFill>
                <a:latin typeface="Times New Roman" panose="02020603050405020304" pitchFamily="18" charset="0"/>
                <a:cs typeface="Times New Roman" panose="02020603050405020304" pitchFamily="18" charset="0"/>
              </a:rPr>
              <a:t>collectively agree or come to a consensus</a:t>
            </a:r>
            <a:r>
              <a:rPr lang="en-US" sz="1400" dirty="0">
                <a:latin typeface="Times New Roman" panose="02020603050405020304" pitchFamily="18" charset="0"/>
                <a:cs typeface="Times New Roman" panose="02020603050405020304" pitchFamily="18" charset="0"/>
              </a:rPr>
              <a:t> on a single consistent block of transactions to be appended to the existing chain. </a:t>
            </a:r>
          </a:p>
          <a:p>
            <a:pPr marL="800100" lvl="2" indent="-342900" algn="just">
              <a:lnSpc>
                <a:spcPct val="180000"/>
              </a:lnSpc>
              <a:buFont typeface="+mj-lt"/>
              <a:buAutoNum type="arabicPeriod"/>
            </a:pPr>
            <a:r>
              <a:rPr lang="en-US" sz="1400" dirty="0">
                <a:latin typeface="Times New Roman" panose="02020603050405020304" pitchFamily="18" charset="0"/>
                <a:cs typeface="Times New Roman" panose="02020603050405020304" pitchFamily="18" charset="0"/>
              </a:rPr>
              <a:t>A </a:t>
            </a:r>
            <a:r>
              <a:rPr lang="en-US" sz="1400" dirty="0">
                <a:solidFill>
                  <a:srgbClr val="FF0000"/>
                </a:solidFill>
                <a:latin typeface="Times New Roman" panose="02020603050405020304" pitchFamily="18" charset="0"/>
                <a:cs typeface="Times New Roman" panose="02020603050405020304" pitchFamily="18" charset="0"/>
              </a:rPr>
              <a:t>hash or representative value </a:t>
            </a:r>
            <a:r>
              <a:rPr lang="en-US" sz="1400" dirty="0">
                <a:latin typeface="Times New Roman" panose="02020603050405020304" pitchFamily="18" charset="0"/>
                <a:cs typeface="Times New Roman" panose="02020603050405020304" pitchFamily="18" charset="0"/>
              </a:rPr>
              <a:t>of the current lead block of the chain is </a:t>
            </a:r>
            <a:r>
              <a:rPr lang="en-US" sz="1400" dirty="0" smtClean="0">
                <a:solidFill>
                  <a:srgbClr val="FF0000"/>
                </a:solidFill>
                <a:latin typeface="Times New Roman" panose="02020603050405020304" pitchFamily="18" charset="0"/>
                <a:cs typeface="Times New Roman" panose="02020603050405020304" pitchFamily="18" charset="0"/>
              </a:rPr>
              <a:t>added to the newly appended block</a:t>
            </a:r>
            <a:r>
              <a:rPr lang="en-US" sz="1400" dirty="0">
                <a:latin typeface="Times New Roman" panose="02020603050405020304" pitchFamily="18" charset="0"/>
                <a:cs typeface="Times New Roman" panose="02020603050405020304" pitchFamily="18" charset="0"/>
              </a:rPr>
              <a:t>, creating a chain link.</a:t>
            </a:r>
          </a:p>
        </p:txBody>
      </p:sp>
      <p:pic>
        <p:nvPicPr>
          <p:cNvPr id="3" name="Picture 2"/>
          <p:cNvPicPr>
            <a:picLocks noChangeAspect="1"/>
          </p:cNvPicPr>
          <p:nvPr/>
        </p:nvPicPr>
        <p:blipFill>
          <a:blip r:embed="rId3"/>
          <a:stretch>
            <a:fillRect/>
          </a:stretch>
        </p:blipFill>
        <p:spPr>
          <a:xfrm>
            <a:off x="6278136" y="1326435"/>
            <a:ext cx="5690746" cy="4137663"/>
          </a:xfrm>
          <a:prstGeom prst="rect">
            <a:avLst/>
          </a:prstGeom>
        </p:spPr>
      </p:pic>
      <p:sp>
        <p:nvSpPr>
          <p:cNvPr id="7" name="Content Placeholder 2"/>
          <p:cNvSpPr txBox="1">
            <a:spLocks/>
          </p:cNvSpPr>
          <p:nvPr/>
        </p:nvSpPr>
        <p:spPr>
          <a:xfrm>
            <a:off x="1977686" y="5414797"/>
            <a:ext cx="9597280" cy="894522"/>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300" dirty="0" smtClean="0">
                <a:latin typeface="Times New Roman" panose="02020603050405020304" pitchFamily="18" charset="0"/>
                <a:cs typeface="Times New Roman" panose="02020603050405020304" pitchFamily="18" charset="0"/>
              </a:rPr>
              <a:t>Distributed</a:t>
            </a:r>
            <a:r>
              <a:rPr lang="en-US" sz="13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300" dirty="0" smtClean="0">
                <a:latin typeface="Times New Roman" panose="02020603050405020304" pitchFamily="18" charset="0"/>
                <a:cs typeface="Times New Roman" panose="02020603050405020304" pitchFamily="18" charset="0"/>
              </a:rPr>
              <a:t>because </a:t>
            </a:r>
            <a:r>
              <a:rPr lang="en-US" sz="1300" dirty="0">
                <a:latin typeface="Times New Roman" panose="02020603050405020304" pitchFamily="18" charset="0"/>
                <a:cs typeface="Times New Roman" panose="02020603050405020304" pitchFamily="18" charset="0"/>
              </a:rPr>
              <a:t>the blockchain protocol ensures that </a:t>
            </a:r>
            <a:r>
              <a:rPr lang="en-US" sz="1300" dirty="0">
                <a:solidFill>
                  <a:srgbClr val="FF0000"/>
                </a:solidFill>
                <a:latin typeface="Times New Roman" panose="02020603050405020304" pitchFamily="18" charset="0"/>
                <a:cs typeface="Times New Roman" panose="02020603050405020304" pitchFamily="18" charset="0"/>
              </a:rPr>
              <a:t>every distributed node involved has an identical copy </a:t>
            </a:r>
            <a:r>
              <a:rPr lang="en-US" sz="1300" dirty="0">
                <a:latin typeface="Times New Roman" panose="02020603050405020304" pitchFamily="18" charset="0"/>
                <a:cs typeface="Times New Roman" panose="02020603050405020304" pitchFamily="18" charset="0"/>
              </a:rPr>
              <a:t>of the chain of blocks. </a:t>
            </a:r>
            <a:endParaRPr lang="en-US" sz="13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300" dirty="0" smtClean="0">
                <a:latin typeface="Times New Roman" panose="02020603050405020304" pitchFamily="18" charset="0"/>
                <a:cs typeface="Times New Roman" panose="02020603050405020304" pitchFamily="18" charset="0"/>
              </a:rPr>
              <a:t>Immutable</a:t>
            </a:r>
            <a:r>
              <a:rPr lang="en-US" sz="13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300" dirty="0" smtClean="0">
                <a:latin typeface="Times New Roman" panose="02020603050405020304" pitchFamily="18" charset="0"/>
                <a:cs typeface="Times New Roman" panose="02020603050405020304" pitchFamily="18" charset="0"/>
              </a:rPr>
              <a:t>because </a:t>
            </a:r>
            <a:r>
              <a:rPr lang="en-US" sz="1300" dirty="0">
                <a:latin typeface="Times New Roman" panose="02020603050405020304" pitchFamily="18" charset="0"/>
                <a:cs typeface="Times New Roman" panose="02020603050405020304" pitchFamily="18" charset="0"/>
              </a:rPr>
              <a:t>each </a:t>
            </a:r>
            <a:r>
              <a:rPr lang="en-US" sz="1300" dirty="0">
                <a:solidFill>
                  <a:srgbClr val="FF0000"/>
                </a:solidFill>
                <a:latin typeface="Times New Roman" panose="02020603050405020304" pitchFamily="18" charset="0"/>
                <a:cs typeface="Times New Roman" panose="02020603050405020304" pitchFamily="18" charset="0"/>
              </a:rPr>
              <a:t>newly created block </a:t>
            </a:r>
            <a:r>
              <a:rPr lang="en-US" sz="1300" dirty="0">
                <a:latin typeface="Times New Roman" panose="02020603050405020304" pitchFamily="18" charset="0"/>
                <a:cs typeface="Times New Roman" panose="02020603050405020304" pitchFamily="18" charset="0"/>
              </a:rPr>
              <a:t>is </a:t>
            </a:r>
            <a:r>
              <a:rPr lang="en-US" sz="1300" dirty="0">
                <a:solidFill>
                  <a:srgbClr val="FF0000"/>
                </a:solidFill>
                <a:latin typeface="Times New Roman" panose="02020603050405020304" pitchFamily="18" charset="0"/>
                <a:cs typeface="Times New Roman" panose="02020603050405020304" pitchFamily="18" charset="0"/>
              </a:rPr>
              <a:t>linked to the existing blockchain by the hash value </a:t>
            </a:r>
            <a:r>
              <a:rPr lang="en-US" sz="1300" dirty="0">
                <a:latin typeface="Times New Roman" panose="02020603050405020304" pitchFamily="18" charset="0"/>
                <a:cs typeface="Times New Roman" panose="02020603050405020304" pitchFamily="18" charset="0"/>
              </a:rPr>
              <a:t>of the current head of the </a:t>
            </a:r>
            <a:r>
              <a:rPr lang="en-US" sz="1300" dirty="0" smtClean="0">
                <a:latin typeface="Times New Roman" panose="02020603050405020304" pitchFamily="18" charset="0"/>
                <a:cs typeface="Times New Roman" panose="02020603050405020304" pitchFamily="18" charset="0"/>
              </a:rPr>
              <a:t>blockchain </a:t>
            </a: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0802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1.3 Blockchain</a:t>
            </a:r>
            <a:r>
              <a:rPr lang="en-IN" dirty="0"/>
              <a:t> </a:t>
            </a:r>
            <a:r>
              <a:rPr lang="en-IN" dirty="0" smtClean="0"/>
              <a:t>Programming</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22</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464430" y="951128"/>
            <a:ext cx="3858512"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dirty="0" smtClean="0">
                <a:latin typeface="Times New Roman" panose="02020603050405020304" pitchFamily="18" charset="0"/>
                <a:cs typeface="Times New Roman" panose="02020603050405020304" pitchFamily="18" charset="0"/>
              </a:rPr>
              <a:t>2. </a:t>
            </a:r>
            <a:r>
              <a:rPr lang="en-IN" sz="1600" dirty="0" smtClean="0">
                <a:latin typeface="Times New Roman" panose="02020603050405020304" pitchFamily="18" charset="0"/>
                <a:cs typeface="Times New Roman" panose="02020603050405020304" pitchFamily="18" charset="0"/>
              </a:rPr>
              <a:t>Distributed </a:t>
            </a:r>
            <a:r>
              <a:rPr lang="en-IN" sz="1600" dirty="0">
                <a:latin typeface="Times New Roman" panose="02020603050405020304" pitchFamily="18" charset="0"/>
                <a:cs typeface="Times New Roman" panose="02020603050405020304" pitchFamily="18" charset="0"/>
              </a:rPr>
              <a:t>ledger </a:t>
            </a:r>
            <a:r>
              <a:rPr lang="en-IN" sz="1600" dirty="0" smtClean="0">
                <a:latin typeface="Times New Roman" panose="02020603050405020304" pitchFamily="18" charset="0"/>
                <a:cs typeface="Times New Roman" panose="02020603050405020304" pitchFamily="18" charset="0"/>
              </a:rPr>
              <a:t>technology</a:t>
            </a:r>
          </a:p>
          <a:p>
            <a:pPr marL="0" lvl="1" indent="0" algn="just">
              <a:lnSpc>
                <a:spcPct val="180000"/>
              </a:lnSpc>
              <a:buNone/>
            </a:pPr>
            <a:r>
              <a:rPr lang="en-US" sz="1600" dirty="0" smtClean="0">
                <a:latin typeface="Times New Roman" panose="02020603050405020304" pitchFamily="18" charset="0"/>
                <a:cs typeface="Times New Roman" panose="02020603050405020304" pitchFamily="18" charset="0"/>
              </a:rPr>
              <a:t>Blockchain Stored in Local File System</a:t>
            </a:r>
            <a:endParaRPr lang="en-US" sz="1600" dirty="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blocks of a blockchain are stored in the </a:t>
            </a:r>
            <a:r>
              <a:rPr lang="en-US" sz="1800" dirty="0">
                <a:latin typeface="Times New Roman" panose="02020603050405020304" pitchFamily="18" charset="0"/>
                <a:cs typeface="Times New Roman" panose="02020603050405020304" pitchFamily="18" charset="0"/>
              </a:rPr>
              <a:t>local file systems </a:t>
            </a:r>
            <a:r>
              <a:rPr lang="en-US" sz="1600" dirty="0">
                <a:latin typeface="Times New Roman" panose="02020603050405020304" pitchFamily="18" charset="0"/>
                <a:cs typeface="Times New Roman" panose="02020603050405020304" pitchFamily="18" charset="0"/>
              </a:rPr>
              <a:t>of the participant nodes, as shown in figure 1.9.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chain of blocks on each node is the </a:t>
            </a:r>
            <a:r>
              <a:rPr lang="en-US" sz="1600" dirty="0">
                <a:solidFill>
                  <a:srgbClr val="FF0000"/>
                </a:solidFill>
                <a:latin typeface="Times New Roman" panose="02020603050405020304" pitchFamily="18" charset="0"/>
                <a:cs typeface="Times New Roman" panose="02020603050405020304" pitchFamily="18" charset="0"/>
              </a:rPr>
              <a:t>distributed ledger recording </a:t>
            </a:r>
            <a:r>
              <a:rPr lang="en-US" sz="1600" dirty="0" err="1">
                <a:solidFill>
                  <a:srgbClr val="FF0000"/>
                </a:solidFill>
                <a:latin typeface="Times New Roman" panose="02020603050405020304" pitchFamily="18" charset="0"/>
                <a:cs typeface="Times New Roman" panose="02020603050405020304" pitchFamily="18" charset="0"/>
              </a:rPr>
              <a:t>Txs</a:t>
            </a:r>
            <a:r>
              <a:rPr lang="en-US" sz="1600" dirty="0">
                <a:latin typeface="Times New Roman" panose="02020603050405020304" pitchFamily="18" charset="0"/>
                <a:cs typeface="Times New Roman" panose="02020603050405020304" pitchFamily="18" charset="0"/>
              </a:rPr>
              <a:t> and related data in its blocks.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Figure </a:t>
            </a:r>
            <a:r>
              <a:rPr lang="en-US" sz="1600" dirty="0">
                <a:latin typeface="Times New Roman" panose="02020603050405020304" pitchFamily="18" charset="0"/>
                <a:cs typeface="Times New Roman" panose="02020603050405020304" pitchFamily="18" charset="0"/>
              </a:rPr>
              <a:t>1.9 depicts the fact that every node has an </a:t>
            </a:r>
            <a:r>
              <a:rPr lang="en-US" sz="1600" dirty="0">
                <a:solidFill>
                  <a:srgbClr val="FF0000"/>
                </a:solidFill>
                <a:latin typeface="Times New Roman" panose="02020603050405020304" pitchFamily="18" charset="0"/>
                <a:cs typeface="Times New Roman" panose="02020603050405020304" pitchFamily="18" charset="0"/>
              </a:rPr>
              <a:t>exact copy </a:t>
            </a:r>
            <a:r>
              <a:rPr lang="en-US" sz="1600" dirty="0">
                <a:latin typeface="Times New Roman" panose="02020603050405020304" pitchFamily="18" charset="0"/>
                <a:cs typeface="Times New Roman" panose="02020603050405020304" pitchFamily="18" charset="0"/>
              </a:rPr>
              <a:t>of the blockchain.</a:t>
            </a:r>
          </a:p>
        </p:txBody>
      </p:sp>
      <p:pic>
        <p:nvPicPr>
          <p:cNvPr id="3" name="Picture 2"/>
          <p:cNvPicPr>
            <a:picLocks noChangeAspect="1"/>
          </p:cNvPicPr>
          <p:nvPr/>
        </p:nvPicPr>
        <p:blipFill>
          <a:blip r:embed="rId3"/>
          <a:stretch>
            <a:fillRect/>
          </a:stretch>
        </p:blipFill>
        <p:spPr>
          <a:xfrm>
            <a:off x="5453132" y="1326978"/>
            <a:ext cx="6601336" cy="4451015"/>
          </a:xfrm>
          <a:prstGeom prst="rect">
            <a:avLst/>
          </a:prstGeom>
        </p:spPr>
      </p:pic>
    </p:spTree>
    <p:extLst>
      <p:ext uri="{BB962C8B-B14F-4D97-AF65-F5344CB8AC3E}">
        <p14:creationId xmlns:p14="http://schemas.microsoft.com/office/powerpoint/2010/main" val="22830121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1.3 Blockchain</a:t>
            </a:r>
            <a:r>
              <a:rPr lang="en-IN" dirty="0"/>
              <a:t> </a:t>
            </a:r>
            <a:r>
              <a:rPr lang="en-IN" dirty="0" smtClean="0"/>
              <a:t>Programming</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23</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594620" y="947104"/>
            <a:ext cx="985755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dirty="0" smtClean="0">
                <a:latin typeface="Times New Roman" panose="02020603050405020304" pitchFamily="18" charset="0"/>
                <a:cs typeface="Times New Roman" panose="02020603050405020304" pitchFamily="18" charset="0"/>
              </a:rPr>
              <a:t>3. </a:t>
            </a:r>
            <a:r>
              <a:rPr lang="en-IN" sz="1600" dirty="0" smtClean="0">
                <a:latin typeface="Times New Roman" panose="02020603050405020304" pitchFamily="18" charset="0"/>
                <a:cs typeface="Times New Roman" panose="02020603050405020304" pitchFamily="18" charset="0"/>
              </a:rPr>
              <a:t>Disintermediation </a:t>
            </a:r>
            <a:r>
              <a:rPr lang="en-IN" sz="1600" dirty="0">
                <a:latin typeface="Times New Roman" panose="02020603050405020304" pitchFamily="18" charset="0"/>
                <a:cs typeface="Times New Roman" panose="02020603050405020304" pitchFamily="18" charset="0"/>
              </a:rPr>
              <a:t>protocol</a:t>
            </a:r>
            <a:endParaRPr lang="en-US" sz="1600" dirty="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Like </a:t>
            </a:r>
            <a:r>
              <a:rPr lang="en-US" sz="1600" dirty="0">
                <a:latin typeface="Times New Roman" panose="02020603050405020304" pitchFamily="18" charset="0"/>
                <a:cs typeface="Times New Roman" panose="02020603050405020304" pitchFamily="18" charset="0"/>
              </a:rPr>
              <a:t>any transportation infrastructure, a </a:t>
            </a:r>
            <a:r>
              <a:rPr lang="en-US" sz="1600" dirty="0">
                <a:solidFill>
                  <a:srgbClr val="FF0000"/>
                </a:solidFill>
                <a:latin typeface="Times New Roman" panose="02020603050405020304" pitchFamily="18" charset="0"/>
                <a:cs typeface="Times New Roman" panose="02020603050405020304" pitchFamily="18" charset="0"/>
              </a:rPr>
              <a:t>blockchain infrastructure has rules </a:t>
            </a:r>
            <a:r>
              <a:rPr lang="en-US" sz="1600" dirty="0">
                <a:latin typeface="Times New Roman" panose="02020603050405020304" pitchFamily="18" charset="0"/>
                <a:cs typeface="Times New Roman" panose="02020603050405020304" pitchFamily="18" charset="0"/>
              </a:rPr>
              <a:t>that you need to follow.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A blockchain </a:t>
            </a:r>
            <a:r>
              <a:rPr lang="en-US" sz="1600" dirty="0">
                <a:latin typeface="Times New Roman" panose="02020603050405020304" pitchFamily="18" charset="0"/>
                <a:cs typeface="Times New Roman" panose="02020603050405020304" pitchFamily="18" charset="0"/>
              </a:rPr>
              <a:t>protocol defines the following, among other things: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structure of a blockchain (transactions, blocks, and chain of blocks)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600" dirty="0" smtClean="0">
                <a:latin typeface="Times New Roman" panose="02020603050405020304" pitchFamily="18" charset="0"/>
                <a:cs typeface="Times New Roman" panose="02020603050405020304" pitchFamily="18" charset="0"/>
              </a:rPr>
              <a:t>Fundamental </a:t>
            </a:r>
            <a:r>
              <a:rPr lang="en-US" sz="1600" dirty="0">
                <a:latin typeface="Times New Roman" panose="02020603050405020304" pitchFamily="18" charset="0"/>
                <a:cs typeface="Times New Roman" panose="02020603050405020304" pitchFamily="18" charset="0"/>
              </a:rPr>
              <a:t>algorithms and standards for encryption, hashing, and state management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600" dirty="0" smtClean="0">
                <a:latin typeface="Times New Roman" panose="02020603050405020304" pitchFamily="18" charset="0"/>
                <a:cs typeface="Times New Roman" panose="02020603050405020304" pitchFamily="18" charset="0"/>
              </a:rPr>
              <a:t>Methods </a:t>
            </a:r>
            <a:r>
              <a:rPr lang="en-US" sz="1600" dirty="0">
                <a:latin typeface="Times New Roman" panose="02020603050405020304" pitchFamily="18" charset="0"/>
                <a:cs typeface="Times New Roman" panose="02020603050405020304" pitchFamily="18" charset="0"/>
              </a:rPr>
              <a:t>for implementing consensus and a consistent chain of blocks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600" dirty="0" smtClean="0">
                <a:latin typeface="Times New Roman" panose="02020603050405020304" pitchFamily="18" charset="0"/>
                <a:cs typeface="Times New Roman" panose="02020603050405020304" pitchFamily="18" charset="0"/>
              </a:rPr>
              <a:t>Techniques </a:t>
            </a:r>
            <a:r>
              <a:rPr lang="en-US" sz="1600" dirty="0">
                <a:latin typeface="Times New Roman" panose="02020603050405020304" pitchFamily="18" charset="0"/>
                <a:cs typeface="Times New Roman" panose="02020603050405020304" pitchFamily="18" charset="0"/>
              </a:rPr>
              <a:t>for handling exceptions resulting in an inconsistent ledger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execution environment for code on the blockchain and rules for </a:t>
            </a:r>
            <a:r>
              <a:rPr lang="en-US" sz="1600" dirty="0" smtClean="0">
                <a:latin typeface="Times New Roman" panose="02020603050405020304" pitchFamily="18" charset="0"/>
                <a:cs typeface="Times New Roman" panose="02020603050405020304" pitchFamily="18" charset="0"/>
              </a:rPr>
              <a:t>maintaining </a:t>
            </a:r>
            <a:r>
              <a:rPr lang="en-US" sz="1600" dirty="0">
                <a:latin typeface="Times New Roman" panose="02020603050405020304" pitchFamily="18" charset="0"/>
                <a:cs typeface="Times New Roman" panose="02020603050405020304" pitchFamily="18" charset="0"/>
              </a:rPr>
              <a:t>consistency, correctness, and immutability in this context</a:t>
            </a:r>
          </a:p>
        </p:txBody>
      </p:sp>
    </p:spTree>
    <p:extLst>
      <p:ext uri="{BB962C8B-B14F-4D97-AF65-F5344CB8AC3E}">
        <p14:creationId xmlns:p14="http://schemas.microsoft.com/office/powerpoint/2010/main" val="19026182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1.3 Blockchain</a:t>
            </a:r>
            <a:r>
              <a:rPr lang="en-IN" dirty="0"/>
              <a:t> </a:t>
            </a:r>
            <a:r>
              <a:rPr lang="en-IN" dirty="0" smtClean="0"/>
              <a:t>Programming</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24</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594621" y="947104"/>
            <a:ext cx="3891780"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dirty="0" smtClean="0">
                <a:latin typeface="Times New Roman" panose="02020603050405020304" pitchFamily="18" charset="0"/>
                <a:cs typeface="Times New Roman" panose="02020603050405020304" pitchFamily="18" charset="0"/>
              </a:rPr>
              <a:t>3. </a:t>
            </a:r>
            <a:r>
              <a:rPr lang="en-IN" sz="1600" dirty="0" smtClean="0">
                <a:latin typeface="Times New Roman" panose="02020603050405020304" pitchFamily="18" charset="0"/>
                <a:cs typeface="Times New Roman" panose="02020603050405020304" pitchFamily="18" charset="0"/>
              </a:rPr>
              <a:t>Disintermediation </a:t>
            </a:r>
            <a:r>
              <a:rPr lang="en-IN" sz="1600" dirty="0">
                <a:latin typeface="Times New Roman" panose="02020603050405020304" pitchFamily="18" charset="0"/>
                <a:cs typeface="Times New Roman" panose="02020603050405020304" pitchFamily="18" charset="0"/>
              </a:rPr>
              <a:t>protocol</a:t>
            </a:r>
            <a:endParaRPr lang="en-US" sz="1600" dirty="0">
              <a:latin typeface="Times New Roman" panose="02020603050405020304" pitchFamily="18" charset="0"/>
              <a:cs typeface="Times New Roman" panose="02020603050405020304" pitchFamily="18" charset="0"/>
            </a:endParaRPr>
          </a:p>
          <a:p>
            <a:pPr marL="0" lvl="1" indent="0" algn="just">
              <a:lnSpc>
                <a:spcPct val="180000"/>
              </a:lnSpc>
              <a:buNone/>
            </a:pPr>
            <a:r>
              <a:rPr lang="en-US" sz="1600" dirty="0" smtClean="0">
                <a:latin typeface="Times New Roman" panose="02020603050405020304" pitchFamily="18" charset="0"/>
                <a:cs typeface="Times New Roman" panose="02020603050405020304" pitchFamily="18" charset="0"/>
              </a:rPr>
              <a:t>Bitcoin VS </a:t>
            </a:r>
            <a:r>
              <a:rPr lang="en-US" sz="1600" dirty="0" err="1" smtClean="0">
                <a:latin typeface="Times New Roman" panose="02020603050405020304" pitchFamily="18" charset="0"/>
                <a:cs typeface="Times New Roman" panose="02020603050405020304" pitchFamily="18" charset="0"/>
              </a:rPr>
              <a:t>Ethereum</a:t>
            </a:r>
            <a:r>
              <a:rPr lang="en-US" sz="1600" dirty="0" smtClean="0">
                <a:latin typeface="Times New Roman" panose="02020603050405020304" pitchFamily="18" charset="0"/>
                <a:cs typeface="Times New Roman" panose="02020603050405020304" pitchFamily="18" charset="0"/>
              </a:rPr>
              <a:t> Protocol Stack</a:t>
            </a: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Bitcoin blockchain is for the </a:t>
            </a:r>
            <a:r>
              <a:rPr lang="en-US" sz="1600" dirty="0">
                <a:solidFill>
                  <a:srgbClr val="FF0000"/>
                </a:solidFill>
                <a:latin typeface="Times New Roman" panose="02020603050405020304" pitchFamily="18" charset="0"/>
                <a:cs typeface="Times New Roman" panose="02020603050405020304" pitchFamily="18" charset="0"/>
              </a:rPr>
              <a:t>transfer of cryptocurrency</a:t>
            </a:r>
            <a:r>
              <a:rPr lang="en-US" sz="1600" dirty="0">
                <a:latin typeface="Times New Roman" panose="02020603050405020304" pitchFamily="18" charset="0"/>
                <a:cs typeface="Times New Roman" panose="02020603050405020304" pitchFamily="18" charset="0"/>
              </a:rPr>
              <a:t>, and it does that job well. It has only </a:t>
            </a:r>
            <a:r>
              <a:rPr lang="en-US" sz="1600" dirty="0">
                <a:solidFill>
                  <a:srgbClr val="FF0000"/>
                </a:solidFill>
                <a:latin typeface="Times New Roman" panose="02020603050405020304" pitchFamily="18" charset="0"/>
                <a:cs typeface="Times New Roman" panose="02020603050405020304" pitchFamily="18" charset="0"/>
              </a:rPr>
              <a:t>wallet applications for initiating </a:t>
            </a:r>
            <a:r>
              <a:rPr lang="en-US" sz="1600" dirty="0" smtClean="0">
                <a:solidFill>
                  <a:srgbClr val="FF0000"/>
                </a:solidFill>
                <a:latin typeface="Times New Roman" panose="02020603050405020304" pitchFamily="18" charset="0"/>
                <a:cs typeface="Times New Roman" panose="02020603050405020304" pitchFamily="18" charset="0"/>
              </a:rPr>
              <a:t>transactions</a:t>
            </a:r>
            <a:r>
              <a:rPr lang="en-US" sz="1600" dirty="0" smtClean="0">
                <a:latin typeface="Times New Roman" panose="02020603050405020304" pitchFamily="18" charset="0"/>
                <a:cs typeface="Times New Roman" panose="02020603050405020304" pitchFamily="18" charset="0"/>
              </a:rPr>
              <a:t>.</a:t>
            </a:r>
          </a:p>
          <a:p>
            <a:pPr marL="285750" lvl="1" algn="just">
              <a:lnSpc>
                <a:spcPct val="180000"/>
              </a:lnSpc>
            </a:pPr>
            <a:r>
              <a:rPr lang="en-US" sz="1600" dirty="0" err="1" smtClean="0">
                <a:latin typeface="Times New Roman" panose="02020603050405020304" pitchFamily="18" charset="0"/>
                <a:cs typeface="Times New Roman" panose="02020603050405020304" pitchFamily="18" charset="0"/>
              </a:rPr>
              <a:t>Ethereum</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supports </a:t>
            </a:r>
            <a:r>
              <a:rPr lang="en-US" sz="1600" dirty="0">
                <a:solidFill>
                  <a:srgbClr val="FF0000"/>
                </a:solidFill>
                <a:latin typeface="Times New Roman" panose="02020603050405020304" pitchFamily="18" charset="0"/>
                <a:cs typeface="Times New Roman" panose="02020603050405020304" pitchFamily="18" charset="0"/>
              </a:rPr>
              <a:t>smart contracts </a:t>
            </a:r>
            <a:r>
              <a:rPr lang="en-US" sz="1600" dirty="0">
                <a:latin typeface="Times New Roman" panose="02020603050405020304" pitchFamily="18" charset="0"/>
                <a:cs typeface="Times New Roman" panose="02020603050405020304" pitchFamily="18" charset="0"/>
              </a:rPr>
              <a:t>and a </a:t>
            </a:r>
            <a:r>
              <a:rPr lang="en-US" sz="1600" dirty="0">
                <a:solidFill>
                  <a:srgbClr val="FF0000"/>
                </a:solidFill>
                <a:latin typeface="Times New Roman" panose="02020603050405020304" pitchFamily="18" charset="0"/>
                <a:cs typeface="Times New Roman" panose="02020603050405020304" pitchFamily="18" charset="0"/>
              </a:rPr>
              <a:t>VM sandbox </a:t>
            </a:r>
            <a:r>
              <a:rPr lang="en-US" sz="1600" dirty="0">
                <a:latin typeface="Times New Roman" panose="02020603050405020304" pitchFamily="18" charset="0"/>
                <a:cs typeface="Times New Roman" panose="02020603050405020304" pitchFamily="18" charset="0"/>
              </a:rPr>
              <a:t>called </a:t>
            </a:r>
            <a:r>
              <a:rPr lang="en-US" sz="1600" dirty="0" err="1">
                <a:solidFill>
                  <a:srgbClr val="FF0000"/>
                </a:solidFill>
                <a:latin typeface="Times New Roman" panose="02020603050405020304" pitchFamily="18" charset="0"/>
                <a:cs typeface="Times New Roman" panose="02020603050405020304" pitchFamily="18" charset="0"/>
              </a:rPr>
              <a:t>Ethereum</a:t>
            </a:r>
            <a:r>
              <a:rPr lang="en-US" sz="1600" dirty="0">
                <a:solidFill>
                  <a:srgbClr val="FF0000"/>
                </a:solidFill>
                <a:latin typeface="Times New Roman" panose="02020603050405020304" pitchFamily="18" charset="0"/>
                <a:cs typeface="Times New Roman" panose="02020603050405020304" pitchFamily="18" charset="0"/>
              </a:rPr>
              <a:t> VM (EVM)</a:t>
            </a:r>
            <a:r>
              <a:rPr lang="en-US" sz="1600" dirty="0">
                <a:latin typeface="Times New Roman" panose="02020603050405020304" pitchFamily="18" charset="0"/>
                <a:cs typeface="Times New Roman" panose="02020603050405020304" pitchFamily="18" charset="0"/>
              </a:rPr>
              <a:t> on which the smart contracts execute. Smart contracts in turn </a:t>
            </a:r>
            <a:r>
              <a:rPr lang="en-US" sz="1600" dirty="0">
                <a:solidFill>
                  <a:srgbClr val="FF0000"/>
                </a:solidFill>
                <a:latin typeface="Times New Roman" panose="02020603050405020304" pitchFamily="18" charset="0"/>
                <a:cs typeface="Times New Roman" panose="02020603050405020304" pitchFamily="18" charset="0"/>
              </a:rPr>
              <a:t>enable decentralized operation </a:t>
            </a:r>
            <a:r>
              <a:rPr lang="en-US" sz="1600" dirty="0">
                <a:latin typeface="Times New Roman" panose="02020603050405020304" pitchFamily="18" charset="0"/>
                <a:cs typeface="Times New Roman" panose="02020603050405020304" pitchFamily="18" charset="0"/>
              </a:rPr>
              <a:t>of applications.</a:t>
            </a:r>
          </a:p>
        </p:txBody>
      </p:sp>
      <p:pic>
        <p:nvPicPr>
          <p:cNvPr id="3" name="Picture 2"/>
          <p:cNvPicPr>
            <a:picLocks noChangeAspect="1"/>
          </p:cNvPicPr>
          <p:nvPr/>
        </p:nvPicPr>
        <p:blipFill>
          <a:blip r:embed="rId3"/>
          <a:stretch>
            <a:fillRect/>
          </a:stretch>
        </p:blipFill>
        <p:spPr>
          <a:xfrm>
            <a:off x="5659460" y="1703198"/>
            <a:ext cx="6372706" cy="3020070"/>
          </a:xfrm>
          <a:prstGeom prst="rect">
            <a:avLst/>
          </a:prstGeom>
        </p:spPr>
      </p:pic>
    </p:spTree>
    <p:extLst>
      <p:ext uri="{BB962C8B-B14F-4D97-AF65-F5344CB8AC3E}">
        <p14:creationId xmlns:p14="http://schemas.microsoft.com/office/powerpoint/2010/main" val="17019943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1.3 Blockchain</a:t>
            </a:r>
            <a:r>
              <a:rPr lang="en-IN" dirty="0"/>
              <a:t> </a:t>
            </a:r>
            <a:r>
              <a:rPr lang="en-IN" dirty="0" smtClean="0"/>
              <a:t>Programming</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25</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594620" y="947104"/>
            <a:ext cx="985755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dirty="0" smtClean="0">
                <a:latin typeface="Times New Roman" panose="02020603050405020304" pitchFamily="18" charset="0"/>
                <a:cs typeface="Times New Roman" panose="02020603050405020304" pitchFamily="18" charset="0"/>
              </a:rPr>
              <a:t>4. </a:t>
            </a:r>
            <a:r>
              <a:rPr lang="en-IN" sz="1600" dirty="0" smtClean="0">
                <a:latin typeface="Times New Roman" panose="02020603050405020304" pitchFamily="18" charset="0"/>
                <a:cs typeface="Times New Roman" panose="02020603050405020304" pitchFamily="18" charset="0"/>
              </a:rPr>
              <a:t>Trust </a:t>
            </a:r>
            <a:r>
              <a:rPr lang="en-IN" sz="1600" dirty="0">
                <a:latin typeface="Times New Roman" panose="02020603050405020304" pitchFamily="18" charset="0"/>
                <a:cs typeface="Times New Roman" panose="02020603050405020304" pitchFamily="18" charset="0"/>
              </a:rPr>
              <a:t>enabler</a:t>
            </a:r>
            <a:endParaRPr lang="en-US" sz="1600" dirty="0">
              <a:latin typeface="Times New Roman" panose="02020603050405020304" pitchFamily="18" charset="0"/>
              <a:cs typeface="Times New Roman" panose="02020603050405020304" pitchFamily="18" charset="0"/>
            </a:endParaRPr>
          </a:p>
          <a:p>
            <a:pPr marL="285750" lvl="1" algn="just">
              <a:lnSpc>
                <a:spcPct val="180000"/>
              </a:lnSpc>
            </a:pPr>
            <a:r>
              <a:rPr lang="en-US" sz="1600" dirty="0" err="1" smtClean="0">
                <a:latin typeface="Times New Roman" panose="02020603050405020304" pitchFamily="18" charset="0"/>
                <a:cs typeface="Times New Roman" panose="02020603050405020304" pitchFamily="18" charset="0"/>
              </a:rPr>
              <a:t>Nw</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that you know how transactions are generated and broadcast on a network, let’s explore how they get recorded on the blockchain.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a:t>Trust is critical for business and personal transactions, whether those transactions are trade, commerce, legal, medical, marital, interpersonal, or financial. Imagine a </a:t>
            </a:r>
            <a:r>
              <a:rPr lang="en-US" sz="1600" dirty="0" smtClean="0"/>
              <a:t>business </a:t>
            </a:r>
            <a:r>
              <a:rPr lang="en-US" sz="1600" dirty="0"/>
              <a:t>transaction for transferring a million dollars. You have a secure channel for </a:t>
            </a:r>
            <a:r>
              <a:rPr lang="en-US" sz="1600" dirty="0" smtClean="0"/>
              <a:t>transfer, </a:t>
            </a:r>
            <a:r>
              <a:rPr lang="en-US" sz="1600" dirty="0"/>
              <a:t>but are you sure you can trust the parties involved</a:t>
            </a:r>
            <a:r>
              <a:rPr lang="en-US" sz="1600" dirty="0" smtClean="0"/>
              <a:t>?</a:t>
            </a:r>
          </a:p>
          <a:p>
            <a:pPr marL="285750" lvl="1" algn="just">
              <a:lnSpc>
                <a:spcPct val="180000"/>
              </a:lnSpc>
            </a:pPr>
            <a:r>
              <a:rPr lang="en-US" sz="1600" dirty="0"/>
              <a:t>The three </a:t>
            </a:r>
            <a:r>
              <a:rPr lang="en-US" sz="1600" dirty="0" smtClean="0"/>
              <a:t>Ds— collectively </a:t>
            </a:r>
            <a:r>
              <a:rPr lang="en-US" sz="1600" dirty="0"/>
              <a:t>enable trust in a </a:t>
            </a:r>
            <a:r>
              <a:rPr lang="en-US" sz="1600" dirty="0" smtClean="0"/>
              <a:t>system</a:t>
            </a:r>
            <a:r>
              <a:rPr lang="en-US" sz="1600" dirty="0"/>
              <a:t>:</a:t>
            </a:r>
            <a:endParaRPr lang="en-US" sz="1600" dirty="0" smtClean="0"/>
          </a:p>
          <a:p>
            <a:pPr marL="742950" lvl="2" algn="just">
              <a:lnSpc>
                <a:spcPct val="180000"/>
              </a:lnSpc>
            </a:pPr>
            <a:r>
              <a:rPr lang="en-US" sz="1400" dirty="0" smtClean="0"/>
              <a:t>Decentralized </a:t>
            </a:r>
            <a:r>
              <a:rPr lang="en-US" sz="1400" dirty="0"/>
              <a:t>infrastructure, </a:t>
            </a:r>
            <a:endParaRPr lang="en-US" sz="1400" dirty="0" smtClean="0"/>
          </a:p>
          <a:p>
            <a:pPr marL="742950" lvl="2" algn="just">
              <a:lnSpc>
                <a:spcPct val="180000"/>
              </a:lnSpc>
            </a:pPr>
            <a:r>
              <a:rPr lang="en-US" sz="1400" dirty="0" smtClean="0"/>
              <a:t>Distributed </a:t>
            </a:r>
            <a:r>
              <a:rPr lang="en-US" sz="1400" dirty="0"/>
              <a:t>ledger </a:t>
            </a:r>
            <a:r>
              <a:rPr lang="en-US" sz="1400" dirty="0" smtClean="0"/>
              <a:t>technology, </a:t>
            </a:r>
            <a:r>
              <a:rPr lang="en-US" sz="1400" dirty="0"/>
              <a:t>and </a:t>
            </a:r>
            <a:endParaRPr lang="en-US" sz="1400" dirty="0" smtClean="0"/>
          </a:p>
          <a:p>
            <a:pPr marL="742950" lvl="2" algn="just">
              <a:lnSpc>
                <a:spcPct val="180000"/>
              </a:lnSpc>
            </a:pPr>
            <a:r>
              <a:rPr lang="en-US" sz="1400" dirty="0" smtClean="0"/>
              <a:t>Disintermediation protocol</a:t>
            </a:r>
            <a:endParaRPr lang="en-US"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26603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1.3 Blockchain</a:t>
            </a:r>
            <a:r>
              <a:rPr lang="en-IN" dirty="0"/>
              <a:t> </a:t>
            </a:r>
            <a:r>
              <a:rPr lang="en-IN" dirty="0" smtClean="0"/>
              <a:t>Programming</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26</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594620" y="947104"/>
            <a:ext cx="985755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dirty="0" smtClean="0">
                <a:latin typeface="Times New Roman" panose="02020603050405020304" pitchFamily="18" charset="0"/>
                <a:cs typeface="Times New Roman" panose="02020603050405020304" pitchFamily="18" charset="0"/>
              </a:rPr>
              <a:t>4. </a:t>
            </a:r>
            <a:r>
              <a:rPr lang="en-IN" sz="1600" dirty="0" smtClean="0">
                <a:latin typeface="Times New Roman" panose="02020603050405020304" pitchFamily="18" charset="0"/>
                <a:cs typeface="Times New Roman" panose="02020603050405020304" pitchFamily="18" charset="0"/>
              </a:rPr>
              <a:t>Trust </a:t>
            </a:r>
            <a:r>
              <a:rPr lang="en-IN" sz="1600" dirty="0">
                <a:latin typeface="Times New Roman" panose="02020603050405020304" pitchFamily="18" charset="0"/>
                <a:cs typeface="Times New Roman" panose="02020603050405020304" pitchFamily="18" charset="0"/>
              </a:rPr>
              <a:t>enabler</a:t>
            </a:r>
            <a:endParaRPr lang="en-US" sz="1600" dirty="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Figure </a:t>
            </a:r>
            <a:r>
              <a:rPr lang="en-US" sz="1600" dirty="0">
                <a:latin typeface="Times New Roman" panose="02020603050405020304" pitchFamily="18" charset="0"/>
                <a:cs typeface="Times New Roman" panose="02020603050405020304" pitchFamily="18" charset="0"/>
              </a:rPr>
              <a:t>1.11 shows the evolution of the protocols leading to blockchain-based trust, which has yet to become a standard in the internet context.</a:t>
            </a:r>
          </a:p>
          <a:p>
            <a:pPr marL="285750" lvl="1" algn="just">
              <a:lnSpc>
                <a:spcPct val="180000"/>
              </a:lnSpc>
            </a:pPr>
            <a:endParaRPr lang="en-US" sz="1600" dirty="0" smtClean="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277055" y="2979002"/>
            <a:ext cx="7972425" cy="2305050"/>
          </a:xfrm>
          <a:prstGeom prst="rect">
            <a:avLst/>
          </a:prstGeom>
        </p:spPr>
      </p:pic>
    </p:spTree>
    <p:extLst>
      <p:ext uri="{BB962C8B-B14F-4D97-AF65-F5344CB8AC3E}">
        <p14:creationId xmlns:p14="http://schemas.microsoft.com/office/powerpoint/2010/main" val="40688527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1804" y="2258122"/>
            <a:ext cx="7369757" cy="641179"/>
          </a:xfrm>
        </p:spPr>
        <p:txBody>
          <a:bodyPr>
            <a:noAutofit/>
          </a:bodyPr>
          <a:lstStyle/>
          <a:p>
            <a:pPr algn="l"/>
            <a:r>
              <a:rPr lang="en-IN" sz="6600" dirty="0" smtClean="0"/>
              <a:t>Chapter 2</a:t>
            </a:r>
            <a:br>
              <a:rPr lang="en-IN" sz="6600" dirty="0" smtClean="0"/>
            </a:br>
            <a:r>
              <a:rPr lang="en-IN" sz="6600" dirty="0" smtClean="0"/>
              <a:t>Smart </a:t>
            </a:r>
            <a:r>
              <a:rPr lang="en-IN" sz="6600" dirty="0"/>
              <a:t>contracts</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27</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4906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2.1 </a:t>
            </a:r>
            <a:r>
              <a:rPr lang="en-US" dirty="0" smtClean="0"/>
              <a:t>The </a:t>
            </a:r>
            <a:r>
              <a:rPr lang="en-US" dirty="0"/>
              <a:t>concept of a smart contract</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28</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594620" y="947104"/>
            <a:ext cx="985755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smtClean="0">
                <a:latin typeface="Times New Roman" panose="02020603050405020304" pitchFamily="18" charset="0"/>
                <a:cs typeface="Times New Roman" panose="02020603050405020304" pitchFamily="18" charset="0"/>
              </a:rPr>
              <a:t>A smart contract is a </a:t>
            </a:r>
            <a:r>
              <a:rPr lang="en-US" sz="1600" dirty="0" smtClean="0">
                <a:solidFill>
                  <a:srgbClr val="FF0000"/>
                </a:solidFill>
                <a:latin typeface="Times New Roman" panose="02020603050405020304" pitchFamily="18" charset="0"/>
                <a:cs typeface="Times New Roman" panose="02020603050405020304" pitchFamily="18" charset="0"/>
              </a:rPr>
              <a:t>piece of code </a:t>
            </a:r>
            <a:r>
              <a:rPr lang="en-US" sz="1600" dirty="0" smtClean="0">
                <a:latin typeface="Times New Roman" panose="02020603050405020304" pitchFamily="18" charset="0"/>
                <a:cs typeface="Times New Roman" panose="02020603050405020304" pitchFamily="18" charset="0"/>
              </a:rPr>
              <a:t>that </a:t>
            </a:r>
            <a:r>
              <a:rPr lang="en-US" sz="1600" dirty="0" smtClean="0">
                <a:solidFill>
                  <a:srgbClr val="FF0000"/>
                </a:solidFill>
                <a:latin typeface="Times New Roman" panose="02020603050405020304" pitchFamily="18" charset="0"/>
                <a:cs typeface="Times New Roman" panose="02020603050405020304" pitchFamily="18" charset="0"/>
              </a:rPr>
              <a:t>improves on the basic trust </a:t>
            </a:r>
            <a:r>
              <a:rPr lang="en-US" sz="1600" dirty="0" smtClean="0">
                <a:latin typeface="Times New Roman" panose="02020603050405020304" pitchFamily="18" charset="0"/>
                <a:cs typeface="Times New Roman" panose="02020603050405020304" pitchFamily="18" charset="0"/>
              </a:rPr>
              <a:t>enabled by the Bitcoin blockchain protocol.</a:t>
            </a: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A </a:t>
            </a:r>
            <a:r>
              <a:rPr lang="en-US" sz="1600" dirty="0">
                <a:latin typeface="Times New Roman" panose="02020603050405020304" pitchFamily="18" charset="0"/>
                <a:cs typeface="Times New Roman" panose="02020603050405020304" pitchFamily="18" charset="0"/>
              </a:rPr>
              <a:t>smart contract </a:t>
            </a:r>
            <a:r>
              <a:rPr lang="en-US" sz="1600" dirty="0">
                <a:solidFill>
                  <a:srgbClr val="FF0000"/>
                </a:solidFill>
                <a:latin typeface="Times New Roman" panose="02020603050405020304" pitchFamily="18" charset="0"/>
                <a:cs typeface="Times New Roman" panose="02020603050405020304" pitchFamily="18" charset="0"/>
              </a:rPr>
              <a:t>addresses the need for application-specific verification </a:t>
            </a:r>
            <a:r>
              <a:rPr lang="en-US" sz="1600" dirty="0">
                <a:latin typeface="Times New Roman" panose="02020603050405020304" pitchFamily="18" charset="0"/>
                <a:cs typeface="Times New Roman" panose="02020603050405020304" pitchFamily="18" charset="0"/>
              </a:rPr>
              <a:t>and </a:t>
            </a:r>
            <a:r>
              <a:rPr lang="en-US" sz="1600" dirty="0">
                <a:solidFill>
                  <a:srgbClr val="FF0000"/>
                </a:solidFill>
                <a:latin typeface="Times New Roman" panose="02020603050405020304" pitchFamily="18" charset="0"/>
                <a:cs typeface="Times New Roman" panose="02020603050405020304" pitchFamily="18" charset="0"/>
              </a:rPr>
              <a:t>validation</a:t>
            </a:r>
            <a:r>
              <a:rPr lang="en-US" sz="1600" dirty="0">
                <a:latin typeface="Times New Roman" panose="02020603050405020304" pitchFamily="18" charset="0"/>
                <a:cs typeface="Times New Roman" panose="02020603050405020304" pitchFamily="18" charset="0"/>
              </a:rPr>
              <a:t> for blockchain applications.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It </a:t>
            </a:r>
            <a:r>
              <a:rPr lang="en-US" sz="1600" dirty="0">
                <a:latin typeface="Times New Roman" panose="02020603050405020304" pitchFamily="18" charset="0"/>
                <a:cs typeface="Times New Roman" panose="02020603050405020304" pitchFamily="18" charset="0"/>
              </a:rPr>
              <a:t>opens the </a:t>
            </a:r>
            <a:r>
              <a:rPr lang="en-US" sz="1600" dirty="0">
                <a:solidFill>
                  <a:srgbClr val="FF0000"/>
                </a:solidFill>
                <a:latin typeface="Times New Roman" panose="02020603050405020304" pitchFamily="18" charset="0"/>
                <a:cs typeface="Times New Roman" panose="02020603050405020304" pitchFamily="18" charset="0"/>
              </a:rPr>
              <a:t>trust layer of the blockchain for general-purpose applications</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a:latin typeface="Times New Roman" panose="02020603050405020304" pitchFamily="18" charset="0"/>
                <a:cs typeface="Times New Roman" panose="02020603050405020304" pitchFamily="18" charset="0"/>
              </a:rPr>
              <a:t>The smart contract is </a:t>
            </a:r>
            <a:r>
              <a:rPr lang="en-US" sz="1600" dirty="0">
                <a:solidFill>
                  <a:srgbClr val="FF0000"/>
                </a:solidFill>
                <a:latin typeface="Times New Roman" panose="02020603050405020304" pitchFamily="18" charset="0"/>
                <a:cs typeface="Times New Roman" panose="02020603050405020304" pitchFamily="18" charset="0"/>
              </a:rPr>
              <a:t>deployed in a sandbox environment </a:t>
            </a:r>
            <a:r>
              <a:rPr lang="en-US" sz="1600" dirty="0">
                <a:latin typeface="Times New Roman" panose="02020603050405020304" pitchFamily="18" charset="0"/>
                <a:cs typeface="Times New Roman" panose="02020603050405020304" pitchFamily="18" charset="0"/>
              </a:rPr>
              <a:t>and </a:t>
            </a:r>
            <a:r>
              <a:rPr lang="en-US" sz="1600" dirty="0">
                <a:solidFill>
                  <a:srgbClr val="FF0000"/>
                </a:solidFill>
                <a:latin typeface="Times New Roman" panose="02020603050405020304" pitchFamily="18" charset="0"/>
                <a:cs typeface="Times New Roman" panose="02020603050405020304" pitchFamily="18" charset="0"/>
              </a:rPr>
              <a:t>identified by a 160-bit account address </a:t>
            </a:r>
            <a:r>
              <a:rPr lang="en-US" sz="1600" dirty="0">
                <a:latin typeface="Times New Roman" panose="02020603050405020304" pitchFamily="18" charset="0"/>
                <a:cs typeface="Times New Roman" panose="02020603050405020304" pitchFamily="18" charset="0"/>
              </a:rPr>
              <a:t>like any other participants on the blockchain network. </a:t>
            </a:r>
          </a:p>
          <a:p>
            <a:pPr marL="285750" lvl="1" algn="just">
              <a:lnSpc>
                <a:spcPct val="180000"/>
              </a:lnSpc>
            </a:pPr>
            <a:r>
              <a:rPr lang="en-US" sz="1600" dirty="0">
                <a:latin typeface="Times New Roman" panose="02020603050405020304" pitchFamily="18" charset="0"/>
                <a:cs typeface="Times New Roman" panose="02020603050405020304" pitchFamily="18" charset="0"/>
              </a:rPr>
              <a:t>It executes on the </a:t>
            </a:r>
            <a:r>
              <a:rPr lang="en-US" sz="1600" dirty="0">
                <a:solidFill>
                  <a:srgbClr val="FF0000"/>
                </a:solidFill>
                <a:latin typeface="Times New Roman" panose="02020603050405020304" pitchFamily="18" charset="0"/>
                <a:cs typeface="Times New Roman" panose="02020603050405020304" pitchFamily="18" charset="0"/>
              </a:rPr>
              <a:t>Virtual Machine (VM) </a:t>
            </a:r>
            <a:r>
              <a:rPr lang="en-US" sz="1600" dirty="0">
                <a:latin typeface="Times New Roman" panose="02020603050405020304" pitchFamily="18" charset="0"/>
                <a:cs typeface="Times New Roman" panose="02020603050405020304" pitchFamily="18" charset="0"/>
              </a:rPr>
              <a:t>on the blockchain node and is identified by an </a:t>
            </a:r>
            <a:r>
              <a:rPr lang="en-US" sz="1600" dirty="0">
                <a:solidFill>
                  <a:srgbClr val="FF0000"/>
                </a:solidFill>
                <a:latin typeface="Times New Roman" panose="02020603050405020304" pitchFamily="18" charset="0"/>
                <a:cs typeface="Times New Roman" panose="02020603050405020304" pitchFamily="18" charset="0"/>
              </a:rPr>
              <a:t>account number</a:t>
            </a:r>
            <a:r>
              <a:rPr lang="en-US" sz="1600" dirty="0">
                <a:latin typeface="Times New Roman" panose="02020603050405020304" pitchFamily="18" charset="0"/>
                <a:cs typeface="Times New Roman" panose="02020603050405020304" pitchFamily="18" charset="0"/>
              </a:rPr>
              <a:t>, as shown in the figure.</a:t>
            </a:r>
          </a:p>
        </p:txBody>
      </p:sp>
      <p:pic>
        <p:nvPicPr>
          <p:cNvPr id="3" name="Picture 2"/>
          <p:cNvPicPr>
            <a:picLocks noChangeAspect="1"/>
          </p:cNvPicPr>
          <p:nvPr/>
        </p:nvPicPr>
        <p:blipFill>
          <a:blip r:embed="rId3"/>
          <a:stretch>
            <a:fillRect/>
          </a:stretch>
        </p:blipFill>
        <p:spPr>
          <a:xfrm>
            <a:off x="3122300" y="4412166"/>
            <a:ext cx="8105775" cy="2133600"/>
          </a:xfrm>
          <a:prstGeom prst="rect">
            <a:avLst/>
          </a:prstGeom>
        </p:spPr>
      </p:pic>
    </p:spTree>
    <p:extLst>
      <p:ext uri="{BB962C8B-B14F-4D97-AF65-F5344CB8AC3E}">
        <p14:creationId xmlns:p14="http://schemas.microsoft.com/office/powerpoint/2010/main" val="12287834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2.1 </a:t>
            </a:r>
            <a:r>
              <a:rPr lang="en-US" dirty="0" smtClean="0"/>
              <a:t>The </a:t>
            </a:r>
            <a:r>
              <a:rPr lang="en-US" dirty="0"/>
              <a:t>concept of a smart contract</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29</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594620" y="947104"/>
            <a:ext cx="985755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fr-FR" sz="1600" dirty="0" smtClean="0">
                <a:latin typeface="Times New Roman" panose="02020603050405020304" pitchFamily="18" charset="0"/>
                <a:cs typeface="Times New Roman" panose="02020603050405020304" pitchFamily="18" charset="0"/>
              </a:rPr>
              <a:t>2.1.1 </a:t>
            </a:r>
            <a:r>
              <a:rPr lang="fr-FR" sz="1600" dirty="0">
                <a:latin typeface="Times New Roman" panose="02020603050405020304" pitchFamily="18" charset="0"/>
                <a:cs typeface="Times New Roman" panose="02020603050405020304" pitchFamily="18" charset="0"/>
              </a:rPr>
              <a:t>Bitcoin transactions versus smart </a:t>
            </a:r>
            <a:r>
              <a:rPr lang="fr-FR" sz="1600" dirty="0" err="1">
                <a:latin typeface="Times New Roman" panose="02020603050405020304" pitchFamily="18" charset="0"/>
                <a:cs typeface="Times New Roman" panose="02020603050405020304" pitchFamily="18" charset="0"/>
              </a:rPr>
              <a:t>contract</a:t>
            </a:r>
            <a:r>
              <a:rPr lang="fr-FR" sz="1600" dirty="0">
                <a:latin typeface="Times New Roman" panose="02020603050405020304" pitchFamily="18" charset="0"/>
                <a:cs typeface="Times New Roman" panose="02020603050405020304" pitchFamily="18" charset="0"/>
              </a:rPr>
              <a:t> transactions</a:t>
            </a:r>
            <a:endParaRPr lang="en-US" sz="1600" dirty="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Let’s </a:t>
            </a:r>
            <a:r>
              <a:rPr lang="en-US" sz="1600" dirty="0">
                <a:latin typeface="Times New Roman" panose="02020603050405020304" pitchFamily="18" charset="0"/>
                <a:cs typeface="Times New Roman" panose="02020603050405020304" pitchFamily="18" charset="0"/>
              </a:rPr>
              <a:t>compare a Bitcoin transaction and a smart contract transaction</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786209" y="2213798"/>
            <a:ext cx="8903496" cy="4149405"/>
          </a:xfrm>
          <a:prstGeom prst="rect">
            <a:avLst/>
          </a:prstGeom>
        </p:spPr>
      </p:pic>
    </p:spTree>
    <p:extLst>
      <p:ext uri="{BB962C8B-B14F-4D97-AF65-F5344CB8AC3E}">
        <p14:creationId xmlns:p14="http://schemas.microsoft.com/office/powerpoint/2010/main" val="3274845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7369757" cy="641179"/>
          </a:xfrm>
        </p:spPr>
        <p:txBody>
          <a:bodyPr>
            <a:normAutofit fontScale="90000"/>
          </a:bodyPr>
          <a:lstStyle/>
          <a:p>
            <a:pPr algn="l"/>
            <a:r>
              <a:rPr lang="en-IN" dirty="0" smtClean="0"/>
              <a:t>Tracing </a:t>
            </a:r>
            <a:r>
              <a:rPr lang="en-IN" dirty="0" err="1"/>
              <a:t>Blockchain’s</a:t>
            </a:r>
            <a:r>
              <a:rPr lang="en-IN" dirty="0"/>
              <a:t> Origin</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1203173"/>
            <a:ext cx="9644487"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lnSpc>
                <a:spcPct val="170000"/>
              </a:lnSpc>
            </a:pPr>
            <a:r>
              <a:rPr lang="en-US" sz="1600" dirty="0" smtClean="0">
                <a:latin typeface="Times New Roman" panose="02020603050405020304" pitchFamily="18" charset="0"/>
                <a:cs typeface="Times New Roman" panose="02020603050405020304" pitchFamily="18" charset="0"/>
              </a:rPr>
              <a:t>Even though Bitcoin appeared to have launched suddenly in 2009, the idea of a working digital currency has been a quest since the dawn of computing. </a:t>
            </a:r>
          </a:p>
          <a:p>
            <a:pPr algn="just">
              <a:lnSpc>
                <a:spcPct val="170000"/>
              </a:lnSpc>
            </a:pPr>
            <a:r>
              <a:rPr lang="en-US" sz="1600" dirty="0" smtClean="0">
                <a:latin typeface="Times New Roman" panose="02020603050405020304" pitchFamily="18" charset="0"/>
                <a:cs typeface="Times New Roman" panose="02020603050405020304" pitchFamily="18" charset="0"/>
              </a:rPr>
              <a:t>Bitcoin’s blockchain technology stands on a strong foundation of more than 40 years of scientific research in cryptography, hashing, peer-to-peer networks, and consensus protocols. </a:t>
            </a:r>
          </a:p>
          <a:p>
            <a:pPr algn="just">
              <a:lnSpc>
                <a:spcPct val="170000"/>
              </a:lnSpc>
            </a:pPr>
            <a:r>
              <a:rPr lang="en-US" sz="1600" dirty="0" smtClean="0">
                <a:latin typeface="Times New Roman" panose="02020603050405020304" pitchFamily="18" charset="0"/>
                <a:cs typeface="Times New Roman" panose="02020603050405020304" pitchFamily="18" charset="0"/>
              </a:rPr>
              <a:t>Figure 1.1 provides a brief history of blockchain, its innovation and robust scientific foundation, and its transformative effect on modern networked systems.</a:t>
            </a:r>
            <a:endParaRPr lang="en-US" sz="16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6450783" y="3595331"/>
            <a:ext cx="5262188" cy="2950435"/>
          </a:xfrm>
          <a:prstGeom prst="rect">
            <a:avLst/>
          </a:prstGeom>
        </p:spPr>
      </p:pic>
    </p:spTree>
    <p:extLst>
      <p:ext uri="{BB962C8B-B14F-4D97-AF65-F5344CB8AC3E}">
        <p14:creationId xmlns:p14="http://schemas.microsoft.com/office/powerpoint/2010/main" val="34909051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2.1 </a:t>
            </a:r>
            <a:r>
              <a:rPr lang="en-US" dirty="0" smtClean="0"/>
              <a:t>The </a:t>
            </a:r>
            <a:r>
              <a:rPr lang="en-US" dirty="0"/>
              <a:t>concept of a smart contract</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30</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594620" y="947104"/>
            <a:ext cx="985755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dirty="0" smtClean="0">
                <a:latin typeface="Times New Roman" panose="02020603050405020304" pitchFamily="18" charset="0"/>
                <a:cs typeface="Times New Roman" panose="02020603050405020304" pitchFamily="18" charset="0"/>
              </a:rPr>
              <a:t>2.1.2 </a:t>
            </a:r>
            <a:r>
              <a:rPr lang="en-US" sz="1600" dirty="0">
                <a:latin typeface="Times New Roman" panose="02020603050405020304" pitchFamily="18" charset="0"/>
                <a:cs typeface="Times New Roman" panose="02020603050405020304" pitchFamily="18" charset="0"/>
              </a:rPr>
              <a:t>What does a smart contract do? </a:t>
            </a:r>
          </a:p>
          <a:p>
            <a:pPr marL="285750" lvl="1" algn="just">
              <a:lnSpc>
                <a:spcPct val="180000"/>
              </a:lnSpc>
            </a:pPr>
            <a:r>
              <a:rPr lang="en-US" sz="1600" dirty="0">
                <a:latin typeface="Times New Roman" panose="02020603050405020304" pitchFamily="18" charset="0"/>
                <a:cs typeface="Times New Roman" panose="02020603050405020304" pitchFamily="18" charset="0"/>
              </a:rPr>
              <a:t>The smart contract acts as the brain of a blockchain application.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It is </a:t>
            </a:r>
            <a:r>
              <a:rPr lang="en-US" sz="1600" dirty="0">
                <a:latin typeface="Times New Roman" panose="02020603050405020304" pitchFamily="18" charset="0"/>
                <a:cs typeface="Times New Roman" panose="02020603050405020304" pitchFamily="18" charset="0"/>
              </a:rPr>
              <a:t>responsible for many vital functions, including the following: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600" dirty="0" smtClean="0">
                <a:latin typeface="Times New Roman" panose="02020603050405020304" pitchFamily="18" charset="0"/>
                <a:cs typeface="Times New Roman" panose="02020603050405020304" pitchFamily="18" charset="0"/>
              </a:rPr>
              <a:t>It </a:t>
            </a:r>
            <a:r>
              <a:rPr lang="en-US" sz="1600" dirty="0">
                <a:latin typeface="Times New Roman" panose="02020603050405020304" pitchFamily="18" charset="0"/>
                <a:cs typeface="Times New Roman" panose="02020603050405020304" pitchFamily="18" charset="0"/>
              </a:rPr>
              <a:t>represents a </a:t>
            </a:r>
            <a:r>
              <a:rPr lang="en-US" sz="1600" dirty="0">
                <a:solidFill>
                  <a:srgbClr val="FF0000"/>
                </a:solidFill>
                <a:latin typeface="Times New Roman" panose="02020603050405020304" pitchFamily="18" charset="0"/>
                <a:cs typeface="Times New Roman" panose="02020603050405020304" pitchFamily="18" charset="0"/>
              </a:rPr>
              <a:t>business logic layer for verification and validation </a:t>
            </a:r>
            <a:r>
              <a:rPr lang="en-US" sz="1600" dirty="0">
                <a:latin typeface="Times New Roman" panose="02020603050405020304" pitchFamily="18" charset="0"/>
                <a:cs typeface="Times New Roman" panose="02020603050405020304" pitchFamily="18" charset="0"/>
              </a:rPr>
              <a:t>of </a:t>
            </a:r>
            <a:r>
              <a:rPr lang="en-US" sz="1600" dirty="0" smtClean="0">
                <a:latin typeface="Times New Roman" panose="02020603050405020304" pitchFamily="18" charset="0"/>
                <a:cs typeface="Times New Roman" panose="02020603050405020304" pitchFamily="18" charset="0"/>
              </a:rPr>
              <a:t>application specific </a:t>
            </a:r>
            <a:r>
              <a:rPr lang="en-US" sz="1600" dirty="0">
                <a:latin typeface="Times New Roman" panose="02020603050405020304" pitchFamily="18" charset="0"/>
                <a:cs typeface="Times New Roman" panose="02020603050405020304" pitchFamily="18" charset="0"/>
              </a:rPr>
              <a:t>conditions.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600" dirty="0" smtClean="0">
                <a:latin typeface="Times New Roman" panose="02020603050405020304" pitchFamily="18" charset="0"/>
                <a:cs typeface="Times New Roman" panose="02020603050405020304" pitchFamily="18" charset="0"/>
              </a:rPr>
              <a:t>It </a:t>
            </a:r>
            <a:r>
              <a:rPr lang="en-US" sz="1600" dirty="0">
                <a:latin typeface="Times New Roman" panose="02020603050405020304" pitchFamily="18" charset="0"/>
                <a:cs typeface="Times New Roman" panose="02020603050405020304" pitchFamily="18" charset="0"/>
              </a:rPr>
              <a:t>allows for the </a:t>
            </a:r>
            <a:r>
              <a:rPr lang="en-US" sz="1600" dirty="0">
                <a:solidFill>
                  <a:srgbClr val="FF0000"/>
                </a:solidFill>
                <a:latin typeface="Times New Roman" panose="02020603050405020304" pitchFamily="18" charset="0"/>
                <a:cs typeface="Times New Roman" panose="02020603050405020304" pitchFamily="18" charset="0"/>
              </a:rPr>
              <a:t>specification of rules for operations </a:t>
            </a:r>
            <a:r>
              <a:rPr lang="en-US" sz="1600" dirty="0">
                <a:latin typeface="Times New Roman" panose="02020603050405020304" pitchFamily="18" charset="0"/>
                <a:cs typeface="Times New Roman" panose="02020603050405020304" pitchFamily="18" charset="0"/>
              </a:rPr>
              <a:t>on the blockchain.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600" dirty="0" smtClean="0">
                <a:latin typeface="Times New Roman" panose="02020603050405020304" pitchFamily="18" charset="0"/>
                <a:cs typeface="Times New Roman" panose="02020603050405020304" pitchFamily="18" charset="0"/>
              </a:rPr>
              <a:t>It </a:t>
            </a:r>
            <a:r>
              <a:rPr lang="en-US" sz="1600" dirty="0">
                <a:latin typeface="Times New Roman" panose="02020603050405020304" pitchFamily="18" charset="0"/>
                <a:cs typeface="Times New Roman" panose="02020603050405020304" pitchFamily="18" charset="0"/>
              </a:rPr>
              <a:t>facilitates the </a:t>
            </a:r>
            <a:r>
              <a:rPr lang="en-US" sz="1600" dirty="0">
                <a:solidFill>
                  <a:srgbClr val="FF0000"/>
                </a:solidFill>
                <a:latin typeface="Times New Roman" panose="02020603050405020304" pitchFamily="18" charset="0"/>
                <a:cs typeface="Times New Roman" panose="02020603050405020304" pitchFamily="18" charset="0"/>
              </a:rPr>
              <a:t>implementation of policies for the transfer of assets </a:t>
            </a:r>
            <a:r>
              <a:rPr lang="en-US" sz="1600" dirty="0">
                <a:latin typeface="Times New Roman" panose="02020603050405020304" pitchFamily="18" charset="0"/>
                <a:cs typeface="Times New Roman" panose="02020603050405020304" pitchFamily="18" charset="0"/>
              </a:rPr>
              <a:t>in a </a:t>
            </a:r>
            <a:r>
              <a:rPr lang="en-US" sz="1600" dirty="0" smtClean="0">
                <a:latin typeface="Times New Roman" panose="02020603050405020304" pitchFamily="18" charset="0"/>
                <a:cs typeface="Times New Roman" panose="02020603050405020304" pitchFamily="18" charset="0"/>
              </a:rPr>
              <a:t>decentralized </a:t>
            </a:r>
            <a:r>
              <a:rPr lang="en-US" sz="1600" dirty="0">
                <a:latin typeface="Times New Roman" panose="02020603050405020304" pitchFamily="18" charset="0"/>
                <a:cs typeface="Times New Roman" panose="02020603050405020304" pitchFamily="18" charset="0"/>
              </a:rPr>
              <a:t>network.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600" dirty="0" smtClean="0">
                <a:latin typeface="Times New Roman" panose="02020603050405020304" pitchFamily="18" charset="0"/>
                <a:cs typeface="Times New Roman" panose="02020603050405020304" pitchFamily="18" charset="0"/>
              </a:rPr>
              <a:t>It </a:t>
            </a:r>
            <a:r>
              <a:rPr lang="en-US" sz="1600" dirty="0">
                <a:latin typeface="Times New Roman" panose="02020603050405020304" pitchFamily="18" charset="0"/>
                <a:cs typeface="Times New Roman" panose="02020603050405020304" pitchFamily="18" charset="0"/>
              </a:rPr>
              <a:t>embeds </a:t>
            </a:r>
            <a:r>
              <a:rPr lang="en-US" sz="1600" dirty="0">
                <a:solidFill>
                  <a:srgbClr val="FF0000"/>
                </a:solidFill>
                <a:latin typeface="Times New Roman" panose="02020603050405020304" pitchFamily="18" charset="0"/>
                <a:cs typeface="Times New Roman" panose="02020603050405020304" pitchFamily="18" charset="0"/>
              </a:rPr>
              <a:t>functions that can be invoked by messages or function calls </a:t>
            </a:r>
            <a:r>
              <a:rPr lang="en-US" sz="1600" dirty="0">
                <a:latin typeface="Times New Roman" panose="02020603050405020304" pitchFamily="18" charset="0"/>
                <a:cs typeface="Times New Roman" panose="02020603050405020304" pitchFamily="18" charset="0"/>
              </a:rPr>
              <a:t>from participant accounts or other smart contract accounts.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600" dirty="0" smtClean="0">
                <a:latin typeface="Times New Roman" panose="02020603050405020304" pitchFamily="18" charset="0"/>
                <a:cs typeface="Times New Roman" panose="02020603050405020304" pitchFamily="18" charset="0"/>
              </a:rPr>
              <a:t>It </a:t>
            </a:r>
            <a:r>
              <a:rPr lang="en-US" sz="1600" dirty="0">
                <a:latin typeface="Times New Roman" panose="02020603050405020304" pitchFamily="18" charset="0"/>
                <a:cs typeface="Times New Roman" panose="02020603050405020304" pitchFamily="18" charset="0"/>
              </a:rPr>
              <a:t>acts as the </a:t>
            </a:r>
            <a:r>
              <a:rPr lang="en-US" sz="1600" dirty="0">
                <a:solidFill>
                  <a:srgbClr val="FF0000"/>
                </a:solidFill>
                <a:latin typeface="Times New Roman" panose="02020603050405020304" pitchFamily="18" charset="0"/>
                <a:cs typeface="Times New Roman" panose="02020603050405020304" pitchFamily="18" charset="0"/>
              </a:rPr>
              <a:t>software-based intermediator for decentralized blockchain-based </a:t>
            </a:r>
            <a:r>
              <a:rPr lang="en-US" sz="1600" dirty="0">
                <a:latin typeface="Times New Roman" panose="02020603050405020304" pitchFamily="18" charset="0"/>
                <a:cs typeface="Times New Roman" panose="02020603050405020304" pitchFamily="18" charset="0"/>
              </a:rPr>
              <a:t>applications.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600" dirty="0" smtClean="0">
                <a:latin typeface="Times New Roman" panose="02020603050405020304" pitchFamily="18" charset="0"/>
                <a:cs typeface="Times New Roman" panose="02020603050405020304" pitchFamily="18" charset="0"/>
              </a:rPr>
              <a:t>It </a:t>
            </a:r>
            <a:r>
              <a:rPr lang="en-US" sz="1600" dirty="0">
                <a:latin typeface="Times New Roman" panose="02020603050405020304" pitchFamily="18" charset="0"/>
                <a:cs typeface="Times New Roman" panose="02020603050405020304" pitchFamily="18" charset="0"/>
              </a:rPr>
              <a:t>adds </a:t>
            </a:r>
            <a:r>
              <a:rPr lang="en-US" sz="1600" dirty="0">
                <a:solidFill>
                  <a:srgbClr val="FF0000"/>
                </a:solidFill>
                <a:latin typeface="Times New Roman" panose="02020603050405020304" pitchFamily="18" charset="0"/>
                <a:cs typeface="Times New Roman" panose="02020603050405020304" pitchFamily="18" charset="0"/>
              </a:rPr>
              <a:t>programmability and intelligence</a:t>
            </a:r>
            <a:r>
              <a:rPr lang="en-US" sz="1600" dirty="0">
                <a:latin typeface="Times New Roman" panose="02020603050405020304" pitchFamily="18" charset="0"/>
                <a:cs typeface="Times New Roman" panose="02020603050405020304" pitchFamily="18" charset="0"/>
              </a:rPr>
              <a:t> to the blockchain through the </a:t>
            </a:r>
            <a:r>
              <a:rPr lang="en-US" sz="1600" dirty="0" smtClean="0">
                <a:latin typeface="Times New Roman" panose="02020603050405020304" pitchFamily="18" charset="0"/>
                <a:cs typeface="Times New Roman" panose="02020603050405020304" pitchFamily="18" charset="0"/>
              </a:rPr>
              <a:t>specification </a:t>
            </a:r>
            <a:r>
              <a:rPr lang="en-US" sz="1600" dirty="0">
                <a:latin typeface="Times New Roman" panose="02020603050405020304" pitchFamily="18" charset="0"/>
                <a:cs typeface="Times New Roman" panose="02020603050405020304" pitchFamily="18" charset="0"/>
              </a:rPr>
              <a:t>of the parameters of its functions.</a:t>
            </a:r>
          </a:p>
        </p:txBody>
      </p:sp>
    </p:spTree>
    <p:extLst>
      <p:ext uri="{BB962C8B-B14F-4D97-AF65-F5344CB8AC3E}">
        <p14:creationId xmlns:p14="http://schemas.microsoft.com/office/powerpoint/2010/main" val="22077144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2.2 Design of Smart </a:t>
            </a:r>
            <a:r>
              <a:rPr lang="en-US" dirty="0"/>
              <a:t>c</a:t>
            </a:r>
            <a:r>
              <a:rPr lang="en-US" dirty="0" smtClean="0"/>
              <a:t>ontract</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31</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594620" y="947104"/>
            <a:ext cx="985755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smtClean="0">
                <a:latin typeface="Times New Roman" panose="02020603050405020304" pitchFamily="18" charset="0"/>
                <a:cs typeface="Times New Roman" panose="02020603050405020304" pitchFamily="18" charset="0"/>
              </a:rPr>
              <a:t>Smart </a:t>
            </a:r>
            <a:r>
              <a:rPr lang="en-US" sz="1600" dirty="0">
                <a:latin typeface="Times New Roman" panose="02020603050405020304" pitchFamily="18" charset="0"/>
                <a:cs typeface="Times New Roman" panose="02020603050405020304" pitchFamily="18" charset="0"/>
              </a:rPr>
              <a:t>Contract design with a simple example that will take you through the entire process, from problem statement to code deployment</a:t>
            </a:r>
            <a:r>
              <a:rPr lang="en-US" sz="1600" dirty="0" smtClean="0">
                <a:latin typeface="Times New Roman" panose="02020603050405020304" pitchFamily="18" charset="0"/>
                <a:cs typeface="Times New Roman" panose="02020603050405020304" pitchFamily="18" charset="0"/>
              </a:rPr>
              <a:t>.</a:t>
            </a:r>
          </a:p>
          <a:p>
            <a:pPr marL="285750" lvl="1" algn="just">
              <a:lnSpc>
                <a:spcPct val="180000"/>
              </a:lnSpc>
            </a:pPr>
            <a:r>
              <a:rPr lang="en-US" sz="1600" dirty="0">
                <a:latin typeface="Times New Roman" panose="02020603050405020304" pitchFamily="18" charset="0"/>
                <a:cs typeface="Times New Roman" panose="02020603050405020304" pitchFamily="18" charset="0"/>
              </a:rPr>
              <a:t>Counters are common elements in everyday applications.</a:t>
            </a:r>
          </a:p>
          <a:p>
            <a:pPr marL="285750" lvl="1" algn="just">
              <a:lnSpc>
                <a:spcPct val="180000"/>
              </a:lnSpc>
            </a:pPr>
            <a:endParaRPr lang="en-US" sz="16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18158893"/>
              </p:ext>
            </p:extLst>
          </p:nvPr>
        </p:nvGraphicFramePr>
        <p:xfrm>
          <a:off x="2667872" y="2699772"/>
          <a:ext cx="7711053" cy="2412002"/>
        </p:xfrm>
        <a:graphic>
          <a:graphicData uri="http://schemas.openxmlformats.org/drawingml/2006/table">
            <a:tbl>
              <a:tblPr firstRow="1" bandRow="1">
                <a:tableStyleId>{5C22544A-7EE6-4342-B048-85BDC9FD1C3A}</a:tableStyleId>
              </a:tblPr>
              <a:tblGrid>
                <a:gridCol w="1011169">
                  <a:extLst>
                    <a:ext uri="{9D8B030D-6E8A-4147-A177-3AD203B41FA5}">
                      <a16:colId xmlns:a16="http://schemas.microsoft.com/office/drawing/2014/main" val="588998750"/>
                    </a:ext>
                  </a:extLst>
                </a:gridCol>
                <a:gridCol w="2380595">
                  <a:extLst>
                    <a:ext uri="{9D8B030D-6E8A-4147-A177-3AD203B41FA5}">
                      <a16:colId xmlns:a16="http://schemas.microsoft.com/office/drawing/2014/main" val="879430876"/>
                    </a:ext>
                  </a:extLst>
                </a:gridCol>
                <a:gridCol w="4319289">
                  <a:extLst>
                    <a:ext uri="{9D8B030D-6E8A-4147-A177-3AD203B41FA5}">
                      <a16:colId xmlns:a16="http://schemas.microsoft.com/office/drawing/2014/main" val="253204378"/>
                    </a:ext>
                  </a:extLst>
                </a:gridCol>
              </a:tblGrid>
              <a:tr h="459258">
                <a:tc>
                  <a:txBody>
                    <a:bodyPr/>
                    <a:lstStyle/>
                    <a:p>
                      <a:pPr algn="ctr"/>
                      <a:r>
                        <a:rPr lang="en-US" dirty="0" smtClean="0">
                          <a:latin typeface="Times New Roman" panose="02020603050405020304" pitchFamily="18" charset="0"/>
                          <a:cs typeface="Times New Roman" panose="02020603050405020304" pitchFamily="18" charset="0"/>
                        </a:rPr>
                        <a:t>Sl. No.</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System</a:t>
                      </a:r>
                      <a:r>
                        <a:rPr lang="en-US" baseline="0" dirty="0" smtClean="0">
                          <a:latin typeface="Times New Roman" panose="02020603050405020304" pitchFamily="18" charset="0"/>
                          <a:cs typeface="Times New Roman" panose="02020603050405020304" pitchFamily="18" charset="0"/>
                        </a:rPr>
                        <a:t> Type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Counter Example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0560066"/>
                  </a:ext>
                </a:extLst>
              </a:tr>
              <a:tr h="488186">
                <a:tc>
                  <a:txBody>
                    <a:bodyPr/>
                    <a:lstStyle/>
                    <a:p>
                      <a:pPr algn="ctr"/>
                      <a:r>
                        <a:rPr lang="en-US" dirty="0" smtClean="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Manual System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Turnstile for counting in an amusement park</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0373466"/>
                  </a:ext>
                </a:extLst>
              </a:tr>
              <a:tr h="488186">
                <a:tc>
                  <a:txBody>
                    <a:bodyPr/>
                    <a:lstStyle/>
                    <a:p>
                      <a:pPr algn="ctr"/>
                      <a:r>
                        <a:rPr lang="en-US"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Centralized system</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Stock index</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10597244"/>
                  </a:ext>
                </a:extLst>
              </a:tr>
              <a:tr h="488186">
                <a:tc>
                  <a:txBody>
                    <a:bodyPr/>
                    <a:lstStyle/>
                    <a:p>
                      <a:pPr algn="ctr"/>
                      <a:r>
                        <a:rPr lang="en-US"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Distributed system</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Nation’s trade deficit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11041695"/>
                  </a:ext>
                </a:extLst>
              </a:tr>
              <a:tr h="488186">
                <a:tc>
                  <a:txBody>
                    <a:bodyPr/>
                    <a:lstStyle/>
                    <a:p>
                      <a:pPr algn="ctr"/>
                      <a:r>
                        <a:rPr lang="en-US"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Decentralized system</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World population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2179541"/>
                  </a:ext>
                </a:extLst>
              </a:tr>
            </a:tbl>
          </a:graphicData>
        </a:graphic>
      </p:graphicFrame>
    </p:spTree>
    <p:extLst>
      <p:ext uri="{BB962C8B-B14F-4D97-AF65-F5344CB8AC3E}">
        <p14:creationId xmlns:p14="http://schemas.microsoft.com/office/powerpoint/2010/main" val="13044489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2.2 Design of Smart </a:t>
            </a:r>
            <a:r>
              <a:rPr lang="en-US" dirty="0"/>
              <a:t>c</a:t>
            </a:r>
            <a:r>
              <a:rPr lang="en-US" dirty="0" smtClean="0"/>
              <a:t>ontract</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32</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594620" y="947104"/>
            <a:ext cx="985755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counter is a </a:t>
            </a:r>
            <a:r>
              <a:rPr lang="en-US" sz="1600" dirty="0">
                <a:solidFill>
                  <a:srgbClr val="FF0000"/>
                </a:solidFill>
                <a:latin typeface="Times New Roman" panose="02020603050405020304" pitchFamily="18" charset="0"/>
                <a:cs typeface="Times New Roman" panose="02020603050405020304" pitchFamily="18" charset="0"/>
              </a:rPr>
              <a:t>simple but versatile use case </a:t>
            </a:r>
            <a:r>
              <a:rPr lang="en-US" sz="1600" dirty="0">
                <a:latin typeface="Times New Roman" panose="02020603050405020304" pitchFamily="18" charset="0"/>
                <a:cs typeface="Times New Roman" panose="02020603050405020304" pitchFamily="18" charset="0"/>
              </a:rPr>
              <a:t>that illustrates the smart contract development. </a:t>
            </a: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It’s </a:t>
            </a:r>
            <a:r>
              <a:rPr lang="en-US" sz="1600" dirty="0">
                <a:latin typeface="Times New Roman" panose="02020603050405020304" pitchFamily="18" charset="0"/>
                <a:cs typeface="Times New Roman" panose="02020603050405020304" pitchFamily="18" charset="0"/>
              </a:rPr>
              <a:t>important to have the </a:t>
            </a:r>
            <a:r>
              <a:rPr lang="en-US" sz="1600" dirty="0">
                <a:solidFill>
                  <a:srgbClr val="FF0000"/>
                </a:solidFill>
                <a:latin typeface="Times New Roman" panose="02020603050405020304" pitchFamily="18" charset="0"/>
                <a:cs typeface="Times New Roman" panose="02020603050405020304" pitchFamily="18" charset="0"/>
              </a:rPr>
              <a:t>correct design before developing the code</a:t>
            </a:r>
            <a:r>
              <a:rPr lang="en-US" sz="1600" dirty="0">
                <a:latin typeface="Times New Roman" panose="02020603050405020304" pitchFamily="18" charset="0"/>
                <a:cs typeface="Times New Roman" panose="02020603050405020304" pitchFamily="18" charset="0"/>
              </a:rPr>
              <a:t>. </a:t>
            </a:r>
          </a:p>
          <a:p>
            <a:pPr marL="285750" lvl="1" algn="just">
              <a:lnSpc>
                <a:spcPct val="180000"/>
              </a:lnSpc>
            </a:pPr>
            <a:r>
              <a:rPr lang="en-US" sz="1600" dirty="0">
                <a:latin typeface="Times New Roman" panose="02020603050405020304" pitchFamily="18" charset="0"/>
                <a:cs typeface="Times New Roman" panose="02020603050405020304" pitchFamily="18" charset="0"/>
              </a:rPr>
              <a:t>A </a:t>
            </a:r>
            <a:r>
              <a:rPr lang="en-US" sz="1600" dirty="0">
                <a:solidFill>
                  <a:srgbClr val="FF0000"/>
                </a:solidFill>
                <a:latin typeface="Times New Roman" panose="02020603050405020304" pitchFamily="18" charset="0"/>
                <a:cs typeface="Times New Roman" panose="02020603050405020304" pitchFamily="18" charset="0"/>
              </a:rPr>
              <a:t>smart contract is deployed </a:t>
            </a:r>
            <a:r>
              <a:rPr lang="en-US" sz="1600" dirty="0">
                <a:latin typeface="Times New Roman" panose="02020603050405020304" pitchFamily="18" charset="0"/>
                <a:cs typeface="Times New Roman" panose="02020603050405020304" pitchFamily="18" charset="0"/>
              </a:rPr>
              <a:t>on the blockchain by a transaction.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It </a:t>
            </a:r>
            <a:r>
              <a:rPr lang="en-US" sz="1600" dirty="0">
                <a:latin typeface="Times New Roman" panose="02020603050405020304" pitchFamily="18" charset="0"/>
                <a:cs typeface="Times New Roman" panose="02020603050405020304" pitchFamily="18" charset="0"/>
              </a:rPr>
              <a:t>is </a:t>
            </a:r>
            <a:r>
              <a:rPr lang="en-US" sz="1600" dirty="0">
                <a:solidFill>
                  <a:srgbClr val="FF0000"/>
                </a:solidFill>
                <a:latin typeface="Times New Roman" panose="02020603050405020304" pitchFamily="18" charset="0"/>
                <a:cs typeface="Times New Roman" panose="02020603050405020304" pitchFamily="18" charset="0"/>
              </a:rPr>
              <a:t>permanently recorded </a:t>
            </a:r>
            <a:r>
              <a:rPr lang="en-US" sz="1600" dirty="0">
                <a:latin typeface="Times New Roman" panose="02020603050405020304" pitchFamily="18" charset="0"/>
                <a:cs typeface="Times New Roman" panose="02020603050405020304" pitchFamily="18" charset="0"/>
              </a:rPr>
              <a:t>on the blockchain, </a:t>
            </a:r>
            <a:r>
              <a:rPr lang="en-US" sz="1600" dirty="0">
                <a:solidFill>
                  <a:srgbClr val="FF0000"/>
                </a:solidFill>
                <a:latin typeface="Times New Roman" panose="02020603050405020304" pitchFamily="18" charset="0"/>
                <a:cs typeface="Times New Roman" panose="02020603050405020304" pitchFamily="18" charset="0"/>
              </a:rPr>
              <a:t>irreversible and unchangeable</a:t>
            </a:r>
            <a:r>
              <a:rPr lang="en-US" sz="1600" dirty="0">
                <a:latin typeface="Times New Roman" panose="02020603050405020304" pitchFamily="18" charset="0"/>
                <a:cs typeface="Times New Roman" panose="02020603050405020304" pitchFamily="18" charset="0"/>
              </a:rPr>
              <a:t>, and part of the chain of blocks, as stated in design principle 1. </a:t>
            </a:r>
            <a:endParaRPr lang="en-US" sz="1600" dirty="0" smtClean="0">
              <a:latin typeface="Times New Roman" panose="02020603050405020304" pitchFamily="18" charset="0"/>
              <a:cs typeface="Times New Roman" panose="02020603050405020304" pitchFamily="18" charset="0"/>
            </a:endParaRPr>
          </a:p>
          <a:p>
            <a:pPr marL="0" lvl="1" indent="0" algn="just">
              <a:lnSpc>
                <a:spcPct val="180000"/>
              </a:lnSpc>
              <a:buNone/>
            </a:pPr>
            <a:r>
              <a:rPr lang="en-US" sz="1600" dirty="0">
                <a:latin typeface="Times New Roman" panose="02020603050405020304" pitchFamily="18" charset="0"/>
                <a:cs typeface="Times New Roman" panose="02020603050405020304" pitchFamily="18" charset="0"/>
              </a:rPr>
              <a:t>	</a:t>
            </a:r>
            <a:r>
              <a:rPr lang="en-US" sz="1600" dirty="0" smtClean="0">
                <a:solidFill>
                  <a:schemeClr val="accent6">
                    <a:lumMod val="50000"/>
                  </a:schemeClr>
                </a:solidFill>
                <a:latin typeface="Times New Roman" panose="02020603050405020304" pitchFamily="18" charset="0"/>
                <a:cs typeface="Times New Roman" panose="02020603050405020304" pitchFamily="18" charset="0"/>
              </a:rPr>
              <a:t>DESIGN </a:t>
            </a:r>
            <a:r>
              <a:rPr lang="en-US" sz="1600" dirty="0">
                <a:solidFill>
                  <a:schemeClr val="accent6">
                    <a:lumMod val="50000"/>
                  </a:schemeClr>
                </a:solidFill>
                <a:latin typeface="Times New Roman" panose="02020603050405020304" pitchFamily="18" charset="0"/>
                <a:cs typeface="Times New Roman" panose="02020603050405020304" pitchFamily="18" charset="0"/>
              </a:rPr>
              <a:t>PRINCIPLE 1 </a:t>
            </a:r>
            <a:r>
              <a:rPr lang="en-US" sz="1600" dirty="0">
                <a:latin typeface="Times New Roman" panose="02020603050405020304" pitchFamily="18" charset="0"/>
                <a:cs typeface="Times New Roman" panose="02020603050405020304" pitchFamily="18" charset="0"/>
              </a:rPr>
              <a:t>Design before you code, develop, and deploy a smart contract on a test chain, and thoroughly test it before you deploy it on a </a:t>
            </a:r>
            <a:r>
              <a:rPr lang="en-US" sz="1600" dirty="0" smtClean="0">
                <a:latin typeface="Times New Roman" panose="02020603050405020304" pitchFamily="18" charset="0"/>
                <a:cs typeface="Times New Roman" panose="02020603050405020304" pitchFamily="18" charset="0"/>
              </a:rPr>
              <a:t>production </a:t>
            </a:r>
            <a:r>
              <a:rPr lang="en-US" sz="1600" dirty="0">
                <a:latin typeface="Times New Roman" panose="02020603050405020304" pitchFamily="18" charset="0"/>
                <a:cs typeface="Times New Roman" panose="02020603050405020304" pitchFamily="18" charset="0"/>
              </a:rPr>
              <a:t>blockchain, because when the smart contract is deployed, it is </a:t>
            </a:r>
            <a:r>
              <a:rPr lang="en-US" sz="1600" dirty="0" smtClean="0">
                <a:latin typeface="Times New Roman" panose="02020603050405020304" pitchFamily="18" charset="0"/>
                <a:cs typeface="Times New Roman" panose="02020603050405020304" pitchFamily="18" charset="0"/>
              </a:rPr>
              <a:t>immutable.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07794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2.2 Design of Smart </a:t>
            </a:r>
            <a:r>
              <a:rPr lang="en-US" dirty="0"/>
              <a:t>c</a:t>
            </a:r>
            <a:r>
              <a:rPr lang="en-US" dirty="0" smtClean="0"/>
              <a:t>ontract</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33</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594620" y="947104"/>
            <a:ext cx="985755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smtClean="0">
                <a:latin typeface="Times New Roman" panose="02020603050405020304" pitchFamily="18" charset="0"/>
                <a:cs typeface="Times New Roman" panose="02020603050405020304" pitchFamily="18" charset="0"/>
              </a:rPr>
              <a:t>Your </a:t>
            </a:r>
            <a:r>
              <a:rPr lang="en-US" sz="1600" dirty="0">
                <a:latin typeface="Times New Roman" panose="02020603050405020304" pitchFamily="18" charset="0"/>
                <a:cs typeface="Times New Roman" panose="02020603050405020304" pitchFamily="18" charset="0"/>
              </a:rPr>
              <a:t>goal in the design process is to define the contents of a smart contract; </a:t>
            </a:r>
            <a:r>
              <a:rPr lang="en-US" sz="1600" dirty="0" smtClean="0">
                <a:latin typeface="Times New Roman" panose="02020603050405020304" pitchFamily="18" charset="0"/>
                <a:cs typeface="Times New Roman" panose="02020603050405020304" pitchFamily="18" charset="0"/>
              </a:rPr>
              <a:t>specifically, </a:t>
            </a:r>
            <a:r>
              <a:rPr lang="en-US" sz="1600" dirty="0">
                <a:latin typeface="Times New Roman" panose="02020603050405020304" pitchFamily="18" charset="0"/>
                <a:cs typeface="Times New Roman" panose="02020603050405020304" pitchFamily="18" charset="0"/>
              </a:rPr>
              <a:t>its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600" dirty="0" smtClean="0">
                <a:latin typeface="Times New Roman" panose="02020603050405020304" pitchFamily="18" charset="0"/>
                <a:cs typeface="Times New Roman" panose="02020603050405020304" pitchFamily="18" charset="0"/>
              </a:rPr>
              <a:t>Data </a:t>
            </a:r>
          </a:p>
          <a:p>
            <a:pPr marL="742950" lvl="2" algn="just">
              <a:lnSpc>
                <a:spcPct val="180000"/>
              </a:lnSpc>
            </a:pPr>
            <a:r>
              <a:rPr lang="en-US" sz="1600" dirty="0" smtClean="0">
                <a:latin typeface="Times New Roman" panose="02020603050405020304" pitchFamily="18" charset="0"/>
                <a:cs typeface="Times New Roman" panose="02020603050405020304" pitchFamily="18" charset="0"/>
              </a:rPr>
              <a:t>Functions </a:t>
            </a:r>
            <a:r>
              <a:rPr lang="en-US" sz="1600" dirty="0">
                <a:latin typeface="Times New Roman" panose="02020603050405020304" pitchFamily="18" charset="0"/>
                <a:cs typeface="Times New Roman" panose="02020603050405020304" pitchFamily="18" charset="0"/>
              </a:rPr>
              <a:t>that operate on the data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600" dirty="0" smtClean="0">
                <a:latin typeface="Times New Roman" panose="02020603050405020304" pitchFamily="18" charset="0"/>
                <a:cs typeface="Times New Roman" panose="02020603050405020304" pitchFamily="18" charset="0"/>
              </a:rPr>
              <a:t>Rules </a:t>
            </a:r>
            <a:r>
              <a:rPr lang="en-US" sz="1600" dirty="0">
                <a:latin typeface="Times New Roman" panose="02020603050405020304" pitchFamily="18" charset="0"/>
                <a:cs typeface="Times New Roman" panose="02020603050405020304" pitchFamily="18" charset="0"/>
              </a:rPr>
              <a:t>for </a:t>
            </a:r>
            <a:r>
              <a:rPr lang="en-US" sz="1600" dirty="0" smtClean="0">
                <a:latin typeface="Times New Roman" panose="02020603050405020304" pitchFamily="18" charset="0"/>
                <a:cs typeface="Times New Roman" panose="02020603050405020304" pitchFamily="18" charset="0"/>
              </a:rPr>
              <a:t>operations</a:t>
            </a:r>
          </a:p>
          <a:p>
            <a:pPr marL="285750" lvl="1" algn="just">
              <a:lnSpc>
                <a:spcPct val="180000"/>
              </a:lnSpc>
            </a:pPr>
            <a:r>
              <a:rPr lang="en-US" sz="1600" dirty="0">
                <a:latin typeface="Times New Roman" panose="02020603050405020304" pitchFamily="18" charset="0"/>
                <a:cs typeface="Times New Roman" panose="02020603050405020304" pitchFamily="18" charset="0"/>
              </a:rPr>
              <a:t>Design Principle 2 initiates the design process by defining the users of the system that will be served by the application. </a:t>
            </a:r>
          </a:p>
          <a:p>
            <a:pPr marL="0" lvl="1" indent="0" algn="just">
              <a:lnSpc>
                <a:spcPct val="180000"/>
              </a:lnSpc>
              <a:buNone/>
            </a:pPr>
            <a:r>
              <a:rPr lang="en-US" sz="1600" dirty="0">
                <a:solidFill>
                  <a:schemeClr val="accent6">
                    <a:lumMod val="50000"/>
                  </a:schemeClr>
                </a:solidFill>
                <a:latin typeface="Times New Roman" panose="02020603050405020304" pitchFamily="18" charset="0"/>
                <a:cs typeface="Times New Roman" panose="02020603050405020304" pitchFamily="18" charset="0"/>
              </a:rPr>
              <a:t>	</a:t>
            </a:r>
            <a:r>
              <a:rPr lang="en-US" sz="1400" dirty="0" smtClean="0">
                <a:solidFill>
                  <a:schemeClr val="accent6">
                    <a:lumMod val="50000"/>
                  </a:schemeClr>
                </a:solidFill>
                <a:latin typeface="Times New Roman" panose="02020603050405020304" pitchFamily="18" charset="0"/>
                <a:cs typeface="Times New Roman" panose="02020603050405020304" pitchFamily="18" charset="0"/>
              </a:rPr>
              <a:t>DESIGN </a:t>
            </a:r>
            <a:r>
              <a:rPr lang="en-US" sz="1400" dirty="0">
                <a:solidFill>
                  <a:schemeClr val="accent6">
                    <a:lumMod val="50000"/>
                  </a:schemeClr>
                </a:solidFill>
                <a:latin typeface="Times New Roman" panose="02020603050405020304" pitchFamily="18" charset="0"/>
                <a:cs typeface="Times New Roman" panose="02020603050405020304" pitchFamily="18" charset="0"/>
              </a:rPr>
              <a:t>PRINCIPLE 2 </a:t>
            </a:r>
            <a:r>
              <a:rPr lang="en-US" sz="1400" dirty="0">
                <a:latin typeface="Times New Roman" panose="02020603050405020304" pitchFamily="18" charset="0"/>
                <a:cs typeface="Times New Roman" panose="02020603050405020304" pitchFamily="18" charset="0"/>
              </a:rPr>
              <a:t>Define the users of and use cases for the system. Users are entities that generate the actions and the input and receive the output from the system you’ll be designing.</a:t>
            </a:r>
          </a:p>
          <a:p>
            <a:pPr marL="285750" lvl="1" algn="just">
              <a:lnSpc>
                <a:spcPct val="18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07645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2.2 Design of Smart </a:t>
            </a:r>
            <a:r>
              <a:rPr lang="en-US" dirty="0"/>
              <a:t>c</a:t>
            </a:r>
            <a:r>
              <a:rPr lang="en-US" dirty="0" smtClean="0"/>
              <a:t>ontract</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34</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594620" y="947104"/>
            <a:ext cx="985755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smtClean="0">
                <a:latin typeface="Times New Roman" panose="02020603050405020304" pitchFamily="18" charset="0"/>
                <a:cs typeface="Times New Roman" panose="02020603050405020304" pitchFamily="18" charset="0"/>
              </a:rPr>
              <a:t>Let’s </a:t>
            </a:r>
            <a:r>
              <a:rPr lang="en-US" sz="1600" dirty="0">
                <a:latin typeface="Times New Roman" panose="02020603050405020304" pitchFamily="18" charset="0"/>
                <a:cs typeface="Times New Roman" panose="02020603050405020304" pitchFamily="18" charset="0"/>
              </a:rPr>
              <a:t>apply these principles and begin the design process for the counter problem with the standard Unified Modeling </a:t>
            </a:r>
            <a:r>
              <a:rPr lang="en-US" sz="1600" dirty="0" smtClean="0">
                <a:latin typeface="Times New Roman" panose="02020603050405020304" pitchFamily="18" charset="0"/>
                <a:cs typeface="Times New Roman" panose="02020603050405020304" pitchFamily="18" charset="0"/>
              </a:rPr>
              <a:t>Language (UML) </a:t>
            </a:r>
            <a:r>
              <a:rPr lang="en-US" sz="1600" dirty="0">
                <a:latin typeface="Times New Roman" panose="02020603050405020304" pitchFamily="18" charset="0"/>
                <a:cs typeface="Times New Roman" panose="02020603050405020304" pitchFamily="18" charset="0"/>
              </a:rPr>
              <a:t>tools for design representation: the use case diagram and the class diagram.</a:t>
            </a:r>
          </a:p>
          <a:p>
            <a:pPr marL="285750" lvl="1" algn="just">
              <a:lnSpc>
                <a:spcPct val="180000"/>
              </a:lnSpc>
            </a:pPr>
            <a:r>
              <a:rPr lang="en-US" sz="1600" dirty="0">
                <a:latin typeface="Times New Roman" panose="02020603050405020304" pitchFamily="18" charset="0"/>
                <a:cs typeface="Times New Roman" panose="02020603050405020304" pitchFamily="18" charset="0"/>
              </a:rPr>
              <a:t>The UML use case diagram helps you think through the problem and decide how the smart contract—and, more specifically, its functions—will be used. </a:t>
            </a: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92529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2.2 Design of Smart </a:t>
            </a:r>
            <a:r>
              <a:rPr lang="en-US" dirty="0"/>
              <a:t>c</a:t>
            </a:r>
            <a:r>
              <a:rPr lang="en-US" dirty="0" smtClean="0"/>
              <a:t>ontract</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35</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594620" y="947105"/>
            <a:ext cx="9857559" cy="772570"/>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smtClean="0">
                <a:latin typeface="Times New Roman" panose="02020603050405020304" pitchFamily="18" charset="0"/>
                <a:cs typeface="Times New Roman" panose="02020603050405020304" pitchFamily="18" charset="0"/>
              </a:rPr>
              <a:t>Figure </a:t>
            </a:r>
            <a:r>
              <a:rPr lang="en-US" sz="1600" dirty="0">
                <a:latin typeface="Times New Roman" panose="02020603050405020304" pitchFamily="18" charset="0"/>
                <a:cs typeface="Times New Roman" panose="02020603050405020304" pitchFamily="18" charset="0"/>
              </a:rPr>
              <a:t>2.3 shows just one actor: a stick figure representing a decentralized application that will use the counter.</a:t>
            </a:r>
          </a:p>
        </p:txBody>
      </p:sp>
      <p:pic>
        <p:nvPicPr>
          <p:cNvPr id="3" name="Picture 2"/>
          <p:cNvPicPr>
            <a:picLocks noChangeAspect="1"/>
          </p:cNvPicPr>
          <p:nvPr/>
        </p:nvPicPr>
        <p:blipFill>
          <a:blip r:embed="rId3"/>
          <a:stretch>
            <a:fillRect/>
          </a:stretch>
        </p:blipFill>
        <p:spPr>
          <a:xfrm>
            <a:off x="5716022" y="1661600"/>
            <a:ext cx="5881246" cy="3722617"/>
          </a:xfrm>
          <a:prstGeom prst="rect">
            <a:avLst/>
          </a:prstGeom>
        </p:spPr>
      </p:pic>
      <p:sp>
        <p:nvSpPr>
          <p:cNvPr id="7" name="Content Placeholder 2"/>
          <p:cNvSpPr txBox="1">
            <a:spLocks/>
          </p:cNvSpPr>
          <p:nvPr/>
        </p:nvSpPr>
        <p:spPr>
          <a:xfrm>
            <a:off x="1594620" y="1394155"/>
            <a:ext cx="3976313"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smtClean="0">
                <a:latin typeface="Times New Roman" panose="02020603050405020304" pitchFamily="18" charset="0"/>
                <a:cs typeface="Times New Roman" panose="02020603050405020304" pitchFamily="18" charset="0"/>
              </a:rPr>
              <a:t>First</a:t>
            </a:r>
            <a:r>
              <a:rPr lang="en-US" sz="1600" dirty="0">
                <a:latin typeface="Times New Roman" panose="02020603050405020304" pitchFamily="18" charset="0"/>
                <a:cs typeface="Times New Roman" panose="02020603050405020304" pitchFamily="18" charset="0"/>
              </a:rPr>
              <a:t>, let’s think about the functions of a counter: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600" dirty="0" smtClean="0">
                <a:latin typeface="Times New Roman" panose="02020603050405020304" pitchFamily="18" charset="0"/>
                <a:cs typeface="Times New Roman" panose="02020603050405020304" pitchFamily="18" charset="0"/>
              </a:rPr>
              <a:t>initialize</a:t>
            </a:r>
            <a:r>
              <a:rPr lang="en-US" sz="1600" dirty="0">
                <a:latin typeface="Times New Roman" panose="02020603050405020304" pitchFamily="18" charset="0"/>
                <a:cs typeface="Times New Roman" panose="02020603050405020304" pitchFamily="18" charset="0"/>
              </a:rPr>
              <a:t>() to a value.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600" dirty="0" smtClean="0">
                <a:latin typeface="Times New Roman" panose="02020603050405020304" pitchFamily="18" charset="0"/>
                <a:cs typeface="Times New Roman" panose="02020603050405020304" pitchFamily="18" charset="0"/>
              </a:rPr>
              <a:t>increment</a:t>
            </a:r>
            <a:r>
              <a:rPr lang="en-US" sz="1600" dirty="0">
                <a:latin typeface="Times New Roman" panose="02020603050405020304" pitchFamily="18" charset="0"/>
                <a:cs typeface="Times New Roman" panose="02020603050405020304" pitchFamily="18" charset="0"/>
              </a:rPr>
              <a:t>() by a value.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600" dirty="0" smtClean="0">
                <a:latin typeface="Times New Roman" panose="02020603050405020304" pitchFamily="18" charset="0"/>
                <a:cs typeface="Times New Roman" panose="02020603050405020304" pitchFamily="18" charset="0"/>
              </a:rPr>
              <a:t>decrement</a:t>
            </a:r>
            <a:r>
              <a:rPr lang="en-US" sz="1600" dirty="0">
                <a:latin typeface="Times New Roman" panose="02020603050405020304" pitchFamily="18" charset="0"/>
                <a:cs typeface="Times New Roman" panose="02020603050405020304" pitchFamily="18" charset="0"/>
              </a:rPr>
              <a:t>() by a value.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600" dirty="0" smtClean="0">
                <a:latin typeface="Times New Roman" panose="02020603050405020304" pitchFamily="18" charset="0"/>
                <a:cs typeface="Times New Roman" panose="02020603050405020304" pitchFamily="18" charset="0"/>
              </a:rPr>
              <a:t>get</a:t>
            </a:r>
            <a:r>
              <a:rPr lang="en-US" sz="1600" dirty="0">
                <a:latin typeface="Times New Roman" panose="02020603050405020304" pitchFamily="18" charset="0"/>
                <a:cs typeface="Times New Roman" panose="02020603050405020304" pitchFamily="18" charset="0"/>
              </a:rPr>
              <a:t>() to access the value of the </a:t>
            </a:r>
            <a:r>
              <a:rPr lang="en-US" sz="1600" dirty="0" smtClean="0">
                <a:latin typeface="Times New Roman" panose="02020603050405020304" pitchFamily="18" charset="0"/>
                <a:cs typeface="Times New Roman" panose="02020603050405020304" pitchFamily="18" charset="0"/>
              </a:rPr>
              <a:t>counter</a:t>
            </a:r>
          </a:p>
        </p:txBody>
      </p:sp>
      <p:sp>
        <p:nvSpPr>
          <p:cNvPr id="8" name="Content Placeholder 2"/>
          <p:cNvSpPr txBox="1">
            <a:spLocks/>
          </p:cNvSpPr>
          <p:nvPr/>
        </p:nvSpPr>
        <p:spPr>
          <a:xfrm>
            <a:off x="1805926" y="5058697"/>
            <a:ext cx="9355878" cy="772570"/>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a:latin typeface="Times New Roman" panose="02020603050405020304" pitchFamily="18" charset="0"/>
                <a:cs typeface="Times New Roman" panose="02020603050405020304" pitchFamily="18" charset="0"/>
              </a:rPr>
              <a:t>This diagram </a:t>
            </a:r>
            <a:r>
              <a:rPr lang="en-US" sz="1600" dirty="0">
                <a:solidFill>
                  <a:srgbClr val="FF0000"/>
                </a:solidFill>
                <a:latin typeface="Times New Roman" panose="02020603050405020304" pitchFamily="18" charset="0"/>
                <a:cs typeface="Times New Roman" panose="02020603050405020304" pitchFamily="18" charset="0"/>
              </a:rPr>
              <a:t>clearly articulates the intent </a:t>
            </a:r>
            <a:r>
              <a:rPr lang="en-US" sz="1600" dirty="0">
                <a:latin typeface="Times New Roman" panose="02020603050405020304" pitchFamily="18" charset="0"/>
                <a:cs typeface="Times New Roman" panose="02020603050405020304" pitchFamily="18" charset="0"/>
              </a:rPr>
              <a:t>of the smart contract.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diagram is a good </a:t>
            </a:r>
            <a:r>
              <a:rPr lang="en-US" sz="1600" dirty="0">
                <a:solidFill>
                  <a:srgbClr val="FF0000"/>
                </a:solidFill>
                <a:latin typeface="Times New Roman" panose="02020603050405020304" pitchFamily="18" charset="0"/>
                <a:cs typeface="Times New Roman" panose="02020603050405020304" pitchFamily="18" charset="0"/>
              </a:rPr>
              <a:t>starting point </a:t>
            </a:r>
            <a:r>
              <a:rPr lang="en-US" sz="1600" dirty="0">
                <a:latin typeface="Times New Roman" panose="02020603050405020304" pitchFamily="18" charset="0"/>
                <a:cs typeface="Times New Roman" panose="02020603050405020304" pitchFamily="18" charset="0"/>
              </a:rPr>
              <a:t>for the design process, </a:t>
            </a:r>
            <a:r>
              <a:rPr lang="en-US" sz="1600" dirty="0">
                <a:solidFill>
                  <a:srgbClr val="FF0000"/>
                </a:solidFill>
                <a:latin typeface="Times New Roman" panose="02020603050405020304" pitchFamily="18" charset="0"/>
                <a:cs typeface="Times New Roman" panose="02020603050405020304" pitchFamily="18" charset="0"/>
              </a:rPr>
              <a:t>providing an artifact </a:t>
            </a:r>
            <a:r>
              <a:rPr lang="en-US" sz="1600" dirty="0">
                <a:latin typeface="Times New Roman" panose="02020603050405020304" pitchFamily="18" charset="0"/>
                <a:cs typeface="Times New Roman" panose="02020603050405020304" pitchFamily="18" charset="0"/>
              </a:rPr>
              <a:t>for discussion among your team members and stakeholders who are interested in the problem.</a:t>
            </a:r>
          </a:p>
        </p:txBody>
      </p:sp>
    </p:spTree>
    <p:extLst>
      <p:ext uri="{BB962C8B-B14F-4D97-AF65-F5344CB8AC3E}">
        <p14:creationId xmlns:p14="http://schemas.microsoft.com/office/powerpoint/2010/main" val="16240542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2.2 Design of Smart </a:t>
            </a:r>
            <a:r>
              <a:rPr lang="en-US" dirty="0"/>
              <a:t>c</a:t>
            </a:r>
            <a:r>
              <a:rPr lang="en-US" dirty="0" smtClean="0"/>
              <a:t>ontract</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36</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594620" y="746386"/>
            <a:ext cx="10329658"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IN" sz="1600" dirty="0" smtClean="0">
                <a:latin typeface="Times New Roman" panose="02020603050405020304" pitchFamily="18" charset="0"/>
                <a:cs typeface="Times New Roman" panose="02020603050405020304" pitchFamily="18" charset="0"/>
              </a:rPr>
              <a:t>2.2.2 </a:t>
            </a:r>
            <a:r>
              <a:rPr lang="en-IN" sz="1600" dirty="0">
                <a:latin typeface="Times New Roman" panose="02020603050405020304" pitchFamily="18" charset="0"/>
                <a:cs typeface="Times New Roman" panose="02020603050405020304" pitchFamily="18" charset="0"/>
              </a:rPr>
              <a:t>Data assets, peer participants, roles, rules, and transactions</a:t>
            </a:r>
            <a:endParaRPr lang="en-US" sz="1600" dirty="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Now </a:t>
            </a:r>
            <a:r>
              <a:rPr lang="en-US" sz="1600" dirty="0">
                <a:latin typeface="Times New Roman" panose="02020603050405020304" pitchFamily="18" charset="0"/>
                <a:cs typeface="Times New Roman" panose="02020603050405020304" pitchFamily="18" charset="0"/>
              </a:rPr>
              <a:t>that you’ve created the use case diagram, the next step is elucidating the various attributes of the blockchain-based component of the problem. </a:t>
            </a:r>
            <a:endParaRPr lang="en-US" sz="1600" dirty="0" smtClean="0">
              <a:latin typeface="Times New Roman" panose="02020603050405020304" pitchFamily="18" charset="0"/>
              <a:cs typeface="Times New Roman" panose="02020603050405020304" pitchFamily="18" charset="0"/>
            </a:endParaRPr>
          </a:p>
          <a:p>
            <a:pPr marL="0" lvl="1" indent="0" algn="just">
              <a:lnSpc>
                <a:spcPct val="180000"/>
              </a:lnSpc>
              <a:buNone/>
            </a:pPr>
            <a:r>
              <a:rPr lang="en-US" sz="1600" dirty="0">
                <a:latin typeface="Times New Roman" panose="02020603050405020304" pitchFamily="18" charset="0"/>
                <a:cs typeface="Times New Roman" panose="02020603050405020304" pitchFamily="18" charset="0"/>
              </a:rPr>
              <a:t>	</a:t>
            </a:r>
            <a:r>
              <a:rPr lang="en-US" sz="1600" dirty="0" smtClean="0">
                <a:solidFill>
                  <a:schemeClr val="accent6">
                    <a:lumMod val="50000"/>
                  </a:schemeClr>
                </a:solidFill>
                <a:latin typeface="Times New Roman" panose="02020603050405020304" pitchFamily="18" charset="0"/>
                <a:cs typeface="Times New Roman" panose="02020603050405020304" pitchFamily="18" charset="0"/>
              </a:rPr>
              <a:t>DESIGN </a:t>
            </a:r>
            <a:r>
              <a:rPr lang="en-US" sz="1600" dirty="0">
                <a:solidFill>
                  <a:schemeClr val="accent6">
                    <a:lumMod val="50000"/>
                  </a:schemeClr>
                </a:solidFill>
                <a:latin typeface="Times New Roman" panose="02020603050405020304" pitchFamily="18" charset="0"/>
                <a:cs typeface="Times New Roman" panose="02020603050405020304" pitchFamily="18" charset="0"/>
              </a:rPr>
              <a:t>PRINCIPLE 3 </a:t>
            </a:r>
            <a:r>
              <a:rPr lang="en-US" sz="1600" dirty="0">
                <a:latin typeface="Times New Roman" panose="02020603050405020304" pitchFamily="18" charset="0"/>
                <a:cs typeface="Times New Roman" panose="02020603050405020304" pitchFamily="18" charset="0"/>
              </a:rPr>
              <a:t>Define the data assets, peer participants and their roles, rules to be enforced, and transactions to be recorded for the system you’ll be designing.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a:latin typeface="Times New Roman" panose="02020603050405020304" pitchFamily="18" charset="0"/>
                <a:cs typeface="Times New Roman" panose="02020603050405020304" pitchFamily="18" charset="0"/>
              </a:rPr>
              <a:t>For this decentralized counter problem, let’s apply design principle 3 to arrive at the following items:</a:t>
            </a:r>
          </a:p>
          <a:p>
            <a:pPr marL="742950" lvl="2" algn="just">
              <a:lnSpc>
                <a:spcPct val="180000"/>
              </a:lnSpc>
            </a:pPr>
            <a:r>
              <a:rPr lang="en-US" sz="1400" dirty="0">
                <a:latin typeface="Times New Roman" panose="02020603050405020304" pitchFamily="18" charset="0"/>
                <a:cs typeface="Times New Roman" panose="02020603050405020304" pitchFamily="18" charset="0"/>
              </a:rPr>
              <a:t>Data assets to track—The value of the counter </a:t>
            </a:r>
            <a:endParaRPr lang="en-US" sz="14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400" dirty="0" smtClean="0">
                <a:latin typeface="Times New Roman" panose="02020603050405020304" pitchFamily="18" charset="0"/>
                <a:cs typeface="Times New Roman" panose="02020603050405020304" pitchFamily="18" charset="0"/>
              </a:rPr>
              <a:t>Peer </a:t>
            </a:r>
            <a:r>
              <a:rPr lang="en-US" sz="1400" dirty="0">
                <a:latin typeface="Times New Roman" panose="02020603050405020304" pitchFamily="18" charset="0"/>
                <a:cs typeface="Times New Roman" panose="02020603050405020304" pitchFamily="18" charset="0"/>
              </a:rPr>
              <a:t>participants—The applications that update the counter value </a:t>
            </a:r>
            <a:endParaRPr lang="en-US" sz="14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400" dirty="0" smtClean="0">
                <a:latin typeface="Times New Roman" panose="02020603050405020304" pitchFamily="18" charset="0"/>
                <a:cs typeface="Times New Roman" panose="02020603050405020304" pitchFamily="18" charset="0"/>
              </a:rPr>
              <a:t>Roles </a:t>
            </a:r>
            <a:r>
              <a:rPr lang="en-US" sz="1400" dirty="0">
                <a:latin typeface="Times New Roman" panose="02020603050405020304" pitchFamily="18" charset="0"/>
                <a:cs typeface="Times New Roman" panose="02020603050405020304" pitchFamily="18" charset="0"/>
              </a:rPr>
              <a:t>of these participants—Updating the counter value and accessing its value </a:t>
            </a:r>
            <a:endParaRPr lang="en-US" sz="14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400" dirty="0" smtClean="0">
                <a:latin typeface="Times New Roman" panose="02020603050405020304" pitchFamily="18" charset="0"/>
                <a:cs typeface="Times New Roman" panose="02020603050405020304" pitchFamily="18" charset="0"/>
              </a:rPr>
              <a:t>Rules </a:t>
            </a:r>
            <a:r>
              <a:rPr lang="en-US" sz="1400" dirty="0">
                <a:latin typeface="Times New Roman" panose="02020603050405020304" pitchFamily="18" charset="0"/>
                <a:cs typeface="Times New Roman" panose="02020603050405020304" pitchFamily="18" charset="0"/>
              </a:rPr>
              <a:t>to be verified and validated, to be applied to data and functions—None in this use case </a:t>
            </a:r>
            <a:endParaRPr lang="en-US" sz="14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400" dirty="0" smtClean="0">
                <a:latin typeface="Times New Roman" panose="02020603050405020304" pitchFamily="18" charset="0"/>
                <a:cs typeface="Times New Roman" panose="02020603050405020304" pitchFamily="18" charset="0"/>
              </a:rPr>
              <a:t>Transactions </a:t>
            </a:r>
            <a:r>
              <a:rPr lang="en-US" sz="1400" dirty="0">
                <a:latin typeface="Times New Roman" panose="02020603050405020304" pitchFamily="18" charset="0"/>
                <a:cs typeface="Times New Roman" panose="02020603050405020304" pitchFamily="18" charset="0"/>
              </a:rPr>
              <a:t>to be recorded in the digital ledger—initialize(), increment(), and decrement()</a:t>
            </a:r>
          </a:p>
        </p:txBody>
      </p:sp>
    </p:spTree>
    <p:extLst>
      <p:ext uri="{BB962C8B-B14F-4D97-AF65-F5344CB8AC3E}">
        <p14:creationId xmlns:p14="http://schemas.microsoft.com/office/powerpoint/2010/main" val="22695654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2.2 Design of Smart </a:t>
            </a:r>
            <a:r>
              <a:rPr lang="en-US" dirty="0"/>
              <a:t>c</a:t>
            </a:r>
            <a:r>
              <a:rPr lang="en-US" dirty="0" smtClean="0"/>
              <a:t>ontract</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37</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594620" y="947104"/>
            <a:ext cx="985755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dirty="0" smtClean="0">
                <a:latin typeface="Times New Roman" panose="02020603050405020304" pitchFamily="18" charset="0"/>
                <a:cs typeface="Times New Roman" panose="02020603050405020304" pitchFamily="18" charset="0"/>
              </a:rPr>
              <a:t>2.2.3 </a:t>
            </a:r>
            <a:r>
              <a:rPr lang="en-US" sz="1600" dirty="0">
                <a:latin typeface="Times New Roman" panose="02020603050405020304" pitchFamily="18" charset="0"/>
                <a:cs typeface="Times New Roman" panose="02020603050405020304" pitchFamily="18" charset="0"/>
              </a:rPr>
              <a:t>From class diagram to contract diagram</a:t>
            </a: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Now </a:t>
            </a:r>
            <a:r>
              <a:rPr lang="en-US" sz="1600" dirty="0">
                <a:latin typeface="Times New Roman" panose="02020603050405020304" pitchFamily="18" charset="0"/>
                <a:cs typeface="Times New Roman" panose="02020603050405020304" pitchFamily="18" charset="0"/>
              </a:rPr>
              <a:t>that you know how transactions are generated and broadcast on a network, let’s explore how they get recorded on the blockchain.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A </a:t>
            </a:r>
            <a:r>
              <a:rPr lang="en-US" sz="1600" dirty="0">
                <a:latin typeface="Times New Roman" panose="02020603050405020304" pitchFamily="18" charset="0"/>
                <a:cs typeface="Times New Roman" panose="02020603050405020304" pitchFamily="18" charset="0"/>
              </a:rPr>
              <a:t>set of transactions makes a block, and a set of blocks make a blockchain, as shown in figure 1.8.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a:latin typeface="Times New Roman" panose="02020603050405020304" pitchFamily="18" charset="0"/>
                <a:cs typeface="Times New Roman" panose="02020603050405020304" pitchFamily="18" charset="0"/>
              </a:rPr>
              <a:t>UML class diagram as a guide for the design of the solution to the counter problem. A class diagram defines the various structural elements of the solution.</a:t>
            </a:r>
          </a:p>
          <a:p>
            <a:pPr marL="285750" lvl="1" algn="just">
              <a:lnSpc>
                <a:spcPct val="180000"/>
              </a:lnSpc>
            </a:pPr>
            <a:r>
              <a:rPr lang="en-US" sz="1600" dirty="0">
                <a:latin typeface="Times New Roman" panose="02020603050405020304" pitchFamily="18" charset="0"/>
                <a:cs typeface="Times New Roman" panose="02020603050405020304" pitchFamily="18" charset="0"/>
              </a:rPr>
              <a:t>The typical UML class diagram of traditional object-oriented programming (OOP) shown on the left side of figure 2.4 has three components: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400" dirty="0" smtClean="0">
                <a:latin typeface="Times New Roman" panose="02020603050405020304" pitchFamily="18" charset="0"/>
                <a:cs typeface="Times New Roman" panose="02020603050405020304" pitchFamily="18" charset="0"/>
              </a:rPr>
              <a:t>Name </a:t>
            </a:r>
            <a:r>
              <a:rPr lang="en-US" sz="1400" dirty="0">
                <a:latin typeface="Times New Roman" panose="02020603050405020304" pitchFamily="18" charset="0"/>
                <a:cs typeface="Times New Roman" panose="02020603050405020304" pitchFamily="18" charset="0"/>
              </a:rPr>
              <a:t>of the class </a:t>
            </a:r>
            <a:endParaRPr lang="en-US" sz="14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400" dirty="0" smtClean="0">
                <a:latin typeface="Times New Roman" panose="02020603050405020304" pitchFamily="18" charset="0"/>
                <a:cs typeface="Times New Roman" panose="02020603050405020304" pitchFamily="18" charset="0"/>
              </a:rPr>
              <a:t>Data </a:t>
            </a:r>
            <a:r>
              <a:rPr lang="en-US" sz="1400" dirty="0">
                <a:latin typeface="Times New Roman" panose="02020603050405020304" pitchFamily="18" charset="0"/>
                <a:cs typeface="Times New Roman" panose="02020603050405020304" pitchFamily="18" charset="0"/>
              </a:rPr>
              <a:t>definitions </a:t>
            </a:r>
            <a:endParaRPr lang="en-US" sz="14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400" dirty="0" smtClean="0">
                <a:latin typeface="Times New Roman" panose="02020603050405020304" pitchFamily="18" charset="0"/>
                <a:cs typeface="Times New Roman" panose="02020603050405020304" pitchFamily="18" charset="0"/>
              </a:rPr>
              <a:t>Function </a:t>
            </a:r>
            <a:r>
              <a:rPr lang="en-US" sz="1400" dirty="0">
                <a:latin typeface="Times New Roman" panose="02020603050405020304" pitchFamily="18" charset="0"/>
                <a:cs typeface="Times New Roman" panose="02020603050405020304" pitchFamily="18" charset="0"/>
              </a:rPr>
              <a:t>definitions</a:t>
            </a:r>
          </a:p>
        </p:txBody>
      </p:sp>
    </p:spTree>
    <p:extLst>
      <p:ext uri="{BB962C8B-B14F-4D97-AF65-F5344CB8AC3E}">
        <p14:creationId xmlns:p14="http://schemas.microsoft.com/office/powerpoint/2010/main" val="17002997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2.2 Design of Smart </a:t>
            </a:r>
            <a:r>
              <a:rPr lang="en-US" dirty="0"/>
              <a:t>c</a:t>
            </a:r>
            <a:r>
              <a:rPr lang="en-US" dirty="0" smtClean="0"/>
              <a:t>ontract</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38</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594621" y="746382"/>
            <a:ext cx="9266668"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smart contract diagram on the right side of figure 2.4 has one </a:t>
            </a:r>
            <a:r>
              <a:rPr lang="en-US" sz="1600" dirty="0">
                <a:solidFill>
                  <a:srgbClr val="FF0000"/>
                </a:solidFill>
                <a:latin typeface="Times New Roman" panose="02020603050405020304" pitchFamily="18" charset="0"/>
                <a:cs typeface="Times New Roman" panose="02020603050405020304" pitchFamily="18" charset="0"/>
              </a:rPr>
              <a:t>additional component</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marL="0" lvl="1" indent="0" algn="just">
              <a:lnSpc>
                <a:spcPct val="180000"/>
              </a:lnSpc>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the </a:t>
            </a:r>
            <a:r>
              <a:rPr lang="en-US" sz="1600" dirty="0">
                <a:solidFill>
                  <a:srgbClr val="FF0000"/>
                </a:solidFill>
                <a:latin typeface="Times New Roman" panose="02020603050405020304" pitchFamily="18" charset="0"/>
                <a:cs typeface="Times New Roman" panose="02020603050405020304" pitchFamily="18" charset="0"/>
              </a:rPr>
              <a:t>rules for accessing the functions and data</a:t>
            </a:r>
            <a:r>
              <a:rPr lang="en-US" sz="1600" dirty="0">
                <a:latin typeface="Times New Roman" panose="02020603050405020304" pitchFamily="18" charset="0"/>
                <a:cs typeface="Times New Roman" panose="02020603050405020304" pitchFamily="18" charset="0"/>
              </a:rPr>
              <a:t>. </a:t>
            </a:r>
          </a:p>
          <a:p>
            <a:pPr marL="285750" lvl="1" algn="just">
              <a:lnSpc>
                <a:spcPct val="180000"/>
              </a:lnSpc>
            </a:pPr>
            <a:r>
              <a:rPr lang="en-US" sz="1600" dirty="0">
                <a:latin typeface="Times New Roman" panose="02020603050405020304" pitchFamily="18" charset="0"/>
                <a:cs typeface="Times New Roman" panose="02020603050405020304" pitchFamily="18" charset="0"/>
              </a:rPr>
              <a:t>This component </a:t>
            </a:r>
            <a:r>
              <a:rPr lang="en-US" sz="1600" dirty="0">
                <a:solidFill>
                  <a:srgbClr val="FF0000"/>
                </a:solidFill>
                <a:latin typeface="Times New Roman" panose="02020603050405020304" pitchFamily="18" charset="0"/>
                <a:cs typeface="Times New Roman" panose="02020603050405020304" pitchFamily="18" charset="0"/>
              </a:rPr>
              <a:t>distinguishes a smart contract diagram </a:t>
            </a:r>
            <a:r>
              <a:rPr lang="en-US" sz="1600" dirty="0">
                <a:latin typeface="Times New Roman" panose="02020603050405020304" pitchFamily="18" charset="0"/>
                <a:cs typeface="Times New Roman" panose="02020603050405020304" pitchFamily="18" charset="0"/>
              </a:rPr>
              <a:t>from a </a:t>
            </a:r>
            <a:r>
              <a:rPr lang="en-US" sz="1600" dirty="0">
                <a:solidFill>
                  <a:srgbClr val="FF0000"/>
                </a:solidFill>
                <a:latin typeface="Times New Roman" panose="02020603050405020304" pitchFamily="18" charset="0"/>
                <a:cs typeface="Times New Roman" panose="02020603050405020304" pitchFamily="18" charset="0"/>
              </a:rPr>
              <a:t>traditional class diagram</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Design </a:t>
            </a:r>
            <a:r>
              <a:rPr lang="en-US" sz="1600" dirty="0">
                <a:latin typeface="Times New Roman" panose="02020603050405020304" pitchFamily="18" charset="0"/>
                <a:cs typeface="Times New Roman" panose="02020603050405020304" pitchFamily="18" charset="0"/>
              </a:rPr>
              <a:t>principle 4 deals with contract diagrams</a:t>
            </a:r>
          </a:p>
          <a:p>
            <a:pPr marL="0" lvl="1" indent="0" algn="just">
              <a:lnSpc>
                <a:spcPct val="180000"/>
              </a:lnSpc>
              <a:buNone/>
            </a:pPr>
            <a:r>
              <a:rPr lang="en-US" sz="1600" dirty="0" smtClean="0">
                <a:latin typeface="Times New Roman" panose="02020603050405020304" pitchFamily="18" charset="0"/>
                <a:cs typeface="Times New Roman" panose="02020603050405020304" pitchFamily="18" charset="0"/>
              </a:rPr>
              <a:t>	</a:t>
            </a:r>
            <a:r>
              <a:rPr lang="en-US" sz="1600" dirty="0" smtClean="0">
                <a:solidFill>
                  <a:schemeClr val="accent6">
                    <a:lumMod val="50000"/>
                  </a:schemeClr>
                </a:solidFill>
                <a:latin typeface="Times New Roman" panose="02020603050405020304" pitchFamily="18" charset="0"/>
                <a:cs typeface="Times New Roman" panose="02020603050405020304" pitchFamily="18" charset="0"/>
              </a:rPr>
              <a:t>DESIGN </a:t>
            </a:r>
            <a:r>
              <a:rPr lang="en-US" sz="1600" dirty="0">
                <a:solidFill>
                  <a:schemeClr val="accent6">
                    <a:lumMod val="50000"/>
                  </a:schemeClr>
                </a:solidFill>
                <a:latin typeface="Times New Roman" panose="02020603050405020304" pitchFamily="18" charset="0"/>
                <a:cs typeface="Times New Roman" panose="02020603050405020304" pitchFamily="18" charset="0"/>
              </a:rPr>
              <a:t>PRINCIPLE 4 </a:t>
            </a:r>
            <a:r>
              <a:rPr lang="en-US" sz="1600" dirty="0">
                <a:latin typeface="Times New Roman" panose="02020603050405020304" pitchFamily="18" charset="0"/>
                <a:cs typeface="Times New Roman" panose="02020603050405020304" pitchFamily="18" charset="0"/>
              </a:rPr>
              <a:t>Define a contract diagram that specifies the name, data assets, functions, and rules for execution of functions and access to the data.</a:t>
            </a:r>
          </a:p>
        </p:txBody>
      </p:sp>
      <p:pic>
        <p:nvPicPr>
          <p:cNvPr id="3" name="Picture 2"/>
          <p:cNvPicPr>
            <a:picLocks noChangeAspect="1"/>
          </p:cNvPicPr>
          <p:nvPr/>
        </p:nvPicPr>
        <p:blipFill>
          <a:blip r:embed="rId3"/>
          <a:stretch>
            <a:fillRect/>
          </a:stretch>
        </p:blipFill>
        <p:spPr>
          <a:xfrm>
            <a:off x="3067632" y="3836020"/>
            <a:ext cx="7544312" cy="2955607"/>
          </a:xfrm>
          <a:prstGeom prst="rect">
            <a:avLst/>
          </a:prstGeom>
        </p:spPr>
      </p:pic>
    </p:spTree>
    <p:extLst>
      <p:ext uri="{BB962C8B-B14F-4D97-AF65-F5344CB8AC3E}">
        <p14:creationId xmlns:p14="http://schemas.microsoft.com/office/powerpoint/2010/main" val="41465106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2.2 Design of Smart </a:t>
            </a:r>
            <a:r>
              <a:rPr lang="en-US" dirty="0"/>
              <a:t>c</a:t>
            </a:r>
            <a:r>
              <a:rPr lang="en-US" dirty="0" smtClean="0"/>
              <a:t>ontract</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39</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2482740" y="5314430"/>
            <a:ext cx="8745335" cy="1374473"/>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constructor, when invoked, deploys the smart contract code in the VM sandbox supported by the blockchain </a:t>
            </a:r>
            <a:r>
              <a:rPr lang="en-US" sz="1600" dirty="0" smtClean="0">
                <a:latin typeface="Times New Roman" panose="02020603050405020304" pitchFamily="18" charset="0"/>
                <a:cs typeface="Times New Roman" panose="02020603050405020304" pitchFamily="18" charset="0"/>
              </a:rPr>
              <a:t>infrastructure.</a:t>
            </a:r>
          </a:p>
          <a:p>
            <a:pPr marL="285750" lvl="1" algn="just">
              <a:lnSpc>
                <a:spcPct val="180000"/>
              </a:lnSpc>
            </a:pPr>
            <a:r>
              <a:rPr lang="en-US" sz="1600" dirty="0">
                <a:latin typeface="Times New Roman" panose="02020603050405020304" pitchFamily="18" charset="0"/>
                <a:cs typeface="Times New Roman" panose="02020603050405020304" pitchFamily="18" charset="0"/>
              </a:rPr>
              <a:t>The get() function is a utility function that returns the current value of the counter.</a:t>
            </a:r>
          </a:p>
        </p:txBody>
      </p:sp>
      <p:pic>
        <p:nvPicPr>
          <p:cNvPr id="7" name="Picture 6"/>
          <p:cNvPicPr>
            <a:picLocks noChangeAspect="1"/>
          </p:cNvPicPr>
          <p:nvPr/>
        </p:nvPicPr>
        <p:blipFill>
          <a:blip r:embed="rId3"/>
          <a:stretch>
            <a:fillRect/>
          </a:stretch>
        </p:blipFill>
        <p:spPr>
          <a:xfrm>
            <a:off x="2218077" y="923250"/>
            <a:ext cx="7160099" cy="4439640"/>
          </a:xfrm>
          <a:prstGeom prst="rect">
            <a:avLst/>
          </a:prstGeom>
        </p:spPr>
      </p:pic>
      <p:sp>
        <p:nvSpPr>
          <p:cNvPr id="8" name="Line Callout 2 7"/>
          <p:cNvSpPr/>
          <p:nvPr/>
        </p:nvSpPr>
        <p:spPr>
          <a:xfrm>
            <a:off x="9121698" y="144056"/>
            <a:ext cx="1753708" cy="800155"/>
          </a:xfrm>
          <a:prstGeom prst="borderCallout2">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Times New Roman" panose="02020603050405020304" pitchFamily="18" charset="0"/>
                <a:cs typeface="Times New Roman" panose="02020603050405020304" pitchFamily="18" charset="0"/>
              </a:rPr>
              <a:t>name of the contract as Counter</a:t>
            </a:r>
            <a:endParaRPr lang="en-IN" dirty="0">
              <a:solidFill>
                <a:srgbClr val="FF0000"/>
              </a:solidFill>
            </a:endParaRPr>
          </a:p>
        </p:txBody>
      </p:sp>
      <p:sp>
        <p:nvSpPr>
          <p:cNvPr id="9" name="Line Callout 2 8"/>
          <p:cNvSpPr/>
          <p:nvPr/>
        </p:nvSpPr>
        <p:spPr>
          <a:xfrm>
            <a:off x="9702034" y="1582988"/>
            <a:ext cx="2010937" cy="536393"/>
          </a:xfrm>
          <a:prstGeom prst="borderCallout2">
            <a:avLst>
              <a:gd name="adj1" fmla="val 18750"/>
              <a:gd name="adj2" fmla="val -8333"/>
              <a:gd name="adj3" fmla="val 18750"/>
              <a:gd name="adj4" fmla="val -16667"/>
              <a:gd name="adj5" fmla="val -37183"/>
              <a:gd name="adj6" fmla="val -52678"/>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Times New Roman" panose="02020603050405020304" pitchFamily="18" charset="0"/>
                <a:cs typeface="Times New Roman" panose="02020603050405020304" pitchFamily="18" charset="0"/>
              </a:rPr>
              <a:t>data element as an integer called value</a:t>
            </a:r>
            <a:endParaRPr lang="en-IN" dirty="0">
              <a:solidFill>
                <a:srgbClr val="FF0000"/>
              </a:solidFill>
            </a:endParaRPr>
          </a:p>
        </p:txBody>
      </p:sp>
      <p:sp>
        <p:nvSpPr>
          <p:cNvPr id="10" name="Line Callout 2 9"/>
          <p:cNvSpPr/>
          <p:nvPr/>
        </p:nvSpPr>
        <p:spPr>
          <a:xfrm>
            <a:off x="9556596" y="2375390"/>
            <a:ext cx="2334230" cy="898201"/>
          </a:xfrm>
          <a:prstGeom prst="borderCallout2">
            <a:avLst>
              <a:gd name="adj1" fmla="val 18750"/>
              <a:gd name="adj2" fmla="val -8333"/>
              <a:gd name="adj3" fmla="val 18750"/>
              <a:gd name="adj4" fmla="val -16667"/>
              <a:gd name="adj5" fmla="val 12044"/>
              <a:gd name="adj6" fmla="val -39489"/>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Times New Roman" panose="02020603050405020304" pitchFamily="18" charset="0"/>
                <a:cs typeface="Times New Roman" panose="02020603050405020304" pitchFamily="18" charset="0"/>
              </a:rPr>
              <a:t>Two more functions</a:t>
            </a:r>
          </a:p>
          <a:p>
            <a:pPr algn="ctr"/>
            <a:r>
              <a:rPr lang="en-US" dirty="0">
                <a:solidFill>
                  <a:srgbClr val="FF0000"/>
                </a:solidFill>
                <a:latin typeface="Times New Roman" panose="02020603050405020304" pitchFamily="18" charset="0"/>
                <a:cs typeface="Times New Roman" panose="02020603050405020304" pitchFamily="18" charset="0"/>
              </a:rPr>
              <a:t>c</a:t>
            </a:r>
            <a:r>
              <a:rPr lang="en-US" dirty="0" smtClean="0">
                <a:solidFill>
                  <a:srgbClr val="FF0000"/>
                </a:solidFill>
                <a:latin typeface="Times New Roman" panose="02020603050405020304" pitchFamily="18" charset="0"/>
                <a:cs typeface="Times New Roman" panose="02020603050405020304" pitchFamily="18" charset="0"/>
              </a:rPr>
              <a:t>onstructor() and </a:t>
            </a:r>
          </a:p>
          <a:p>
            <a:pPr algn="ctr"/>
            <a:r>
              <a:rPr lang="en-US" dirty="0" smtClean="0">
                <a:solidFill>
                  <a:srgbClr val="FF0000"/>
                </a:solidFill>
                <a:latin typeface="Times New Roman" panose="02020603050405020304" pitchFamily="18" charset="0"/>
                <a:cs typeface="Times New Roman" panose="02020603050405020304" pitchFamily="18" charset="0"/>
              </a:rPr>
              <a:t>get()</a:t>
            </a:r>
            <a:endParaRPr lang="en-IN" dirty="0">
              <a:solidFill>
                <a:srgbClr val="FF0000"/>
              </a:solidFill>
            </a:endParaRPr>
          </a:p>
        </p:txBody>
      </p:sp>
      <p:cxnSp>
        <p:nvCxnSpPr>
          <p:cNvPr id="11" name="Straight Connector 10"/>
          <p:cNvCxnSpPr/>
          <p:nvPr/>
        </p:nvCxnSpPr>
        <p:spPr>
          <a:xfrm flipV="1">
            <a:off x="8162693" y="3066585"/>
            <a:ext cx="1393903" cy="3345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1963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9633455" cy="641179"/>
          </a:xfrm>
        </p:spPr>
        <p:txBody>
          <a:bodyPr>
            <a:normAutofit fontScale="90000"/>
          </a:bodyPr>
          <a:lstStyle/>
          <a:p>
            <a:pPr algn="l"/>
            <a:r>
              <a:rPr lang="en-IN" dirty="0"/>
              <a:t>1.1 From Bitcoin to blockchain</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1203173"/>
            <a:ext cx="9644487"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lnSpc>
                <a:spcPct val="180000"/>
              </a:lnSpc>
            </a:pPr>
            <a:r>
              <a:rPr lang="en-US" sz="1600" dirty="0">
                <a:latin typeface="Times New Roman" panose="02020603050405020304" pitchFamily="18" charset="0"/>
                <a:cs typeface="Times New Roman" panose="02020603050405020304" pitchFamily="18" charset="0"/>
              </a:rPr>
              <a:t>The initial excitement about blockchain technology was about enabling peer-to-peer transfers of digital currency to anybody in the world, crossing human-created boundaries (such as the borders of countries) without any intermediaries such as banks.</a:t>
            </a:r>
          </a:p>
          <a:p>
            <a:pPr algn="just">
              <a:lnSpc>
                <a:spcPct val="180000"/>
              </a:lnSpc>
            </a:pPr>
            <a:r>
              <a:rPr lang="en-US" sz="1600" dirty="0" smtClean="0">
                <a:solidFill>
                  <a:srgbClr val="FF0000"/>
                </a:solidFill>
                <a:latin typeface="Times New Roman" panose="02020603050405020304" pitchFamily="18" charset="0"/>
                <a:cs typeface="Times New Roman" panose="02020603050405020304" pitchFamily="18" charset="0"/>
              </a:rPr>
              <a:t>DEFINITION:</a:t>
            </a:r>
            <a:r>
              <a:rPr lang="en-US" sz="1600" dirty="0" smtClean="0">
                <a:latin typeface="Times New Roman" panose="02020603050405020304" pitchFamily="18" charset="0"/>
                <a:cs typeface="Times New Roman" panose="02020603050405020304" pitchFamily="18" charset="0"/>
              </a:rPr>
              <a:t> “A </a:t>
            </a:r>
            <a:r>
              <a:rPr lang="en-US" sz="1600" dirty="0">
                <a:latin typeface="Times New Roman" panose="02020603050405020304" pitchFamily="18" charset="0"/>
                <a:cs typeface="Times New Roman" panose="02020603050405020304" pitchFamily="18" charset="0"/>
              </a:rPr>
              <a:t>transaction recorded on a blockchain contains a peer-to-peer message that specifies the operations executed, data parameters used for the execution of operations, the sender and receiver of the message, the transaction fee, and the timestamp of its </a:t>
            </a:r>
            <a:r>
              <a:rPr lang="en-US" sz="1600" dirty="0" smtClean="0">
                <a:latin typeface="Times New Roman" panose="02020603050405020304" pitchFamily="18" charset="0"/>
                <a:cs typeface="Times New Roman" panose="02020603050405020304" pitchFamily="18" charset="0"/>
              </a:rPr>
              <a:t>recording”.</a:t>
            </a:r>
          </a:p>
        </p:txBody>
      </p:sp>
    </p:spTree>
    <p:extLst>
      <p:ext uri="{BB962C8B-B14F-4D97-AF65-F5344CB8AC3E}">
        <p14:creationId xmlns:p14="http://schemas.microsoft.com/office/powerpoint/2010/main" val="25727381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US" dirty="0" smtClean="0"/>
              <a:t>2.3 </a:t>
            </a:r>
            <a:r>
              <a:rPr lang="en-US" dirty="0"/>
              <a:t>Development of a smart contract code</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40</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594620" y="947104"/>
            <a:ext cx="985755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a:latin typeface="Times New Roman" panose="02020603050405020304" pitchFamily="18" charset="0"/>
                <a:cs typeface="Times New Roman" panose="02020603050405020304" pitchFamily="18" charset="0"/>
              </a:rPr>
              <a:t>For smart contract development, you need a limited language customized for </a:t>
            </a:r>
            <a:r>
              <a:rPr lang="en-US" sz="1600" dirty="0" err="1">
                <a:latin typeface="Times New Roman" panose="02020603050405020304" pitchFamily="18" charset="0"/>
                <a:cs typeface="Times New Roman" panose="02020603050405020304" pitchFamily="18" charset="0"/>
              </a:rPr>
              <a:t>blockchain</a:t>
            </a:r>
            <a:r>
              <a:rPr lang="en-US" sz="1600" dirty="0">
                <a:latin typeface="Times New Roman" panose="02020603050405020304" pitchFamily="18" charset="0"/>
                <a:cs typeface="Times New Roman" panose="02020603050405020304" pitchFamily="18" charset="0"/>
              </a:rPr>
              <a:t> operations.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Solidity </a:t>
            </a:r>
            <a:r>
              <a:rPr lang="en-US" sz="1600" dirty="0">
                <a:latin typeface="Times New Roman" panose="02020603050405020304" pitchFamily="18" charset="0"/>
                <a:cs typeface="Times New Roman" panose="02020603050405020304" pitchFamily="18" charset="0"/>
              </a:rPr>
              <a:t>is one such language.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Ethereum</a:t>
            </a:r>
            <a:r>
              <a:rPr lang="en-US" sz="1600" dirty="0">
                <a:latin typeface="Times New Roman" panose="02020603050405020304" pitchFamily="18" charset="0"/>
                <a:cs typeface="Times New Roman" panose="02020603050405020304" pitchFamily="18" charset="0"/>
              </a:rPr>
              <a:t> foundation introduced this language, but other </a:t>
            </a:r>
            <a:r>
              <a:rPr lang="en-US" sz="1600" dirty="0" err="1">
                <a:latin typeface="Times New Roman" panose="02020603050405020304" pitchFamily="18" charset="0"/>
                <a:cs typeface="Times New Roman" panose="02020603050405020304" pitchFamily="18" charset="0"/>
              </a:rPr>
              <a:t>blockchain</a:t>
            </a:r>
            <a:r>
              <a:rPr lang="en-US" sz="1600" dirty="0">
                <a:latin typeface="Times New Roman" panose="02020603050405020304" pitchFamily="18" charset="0"/>
                <a:cs typeface="Times New Roman" panose="02020603050405020304" pitchFamily="18" charset="0"/>
              </a:rPr>
              <a:t> platforms, such as </a:t>
            </a:r>
            <a:r>
              <a:rPr lang="en-US" sz="1600" dirty="0" err="1">
                <a:latin typeface="Times New Roman" panose="02020603050405020304" pitchFamily="18" charset="0"/>
                <a:cs typeface="Times New Roman" panose="02020603050405020304" pitchFamily="18" charset="0"/>
              </a:rPr>
              <a:t>Hyperledger</a:t>
            </a:r>
            <a:r>
              <a:rPr lang="en-US" sz="1600" dirty="0">
                <a:latin typeface="Times New Roman" panose="02020603050405020304" pitchFamily="18" charset="0"/>
                <a:cs typeface="Times New Roman" panose="02020603050405020304" pitchFamily="18" charset="0"/>
              </a:rPr>
              <a:t>, also support it.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You </a:t>
            </a:r>
            <a:r>
              <a:rPr lang="en-US" sz="1600" dirty="0">
                <a:latin typeface="Times New Roman" panose="02020603050405020304" pitchFamily="18" charset="0"/>
                <a:cs typeface="Times New Roman" panose="02020603050405020304" pitchFamily="18" charset="0"/>
              </a:rPr>
              <a:t>will use Solidity to code your smart </a:t>
            </a:r>
            <a:r>
              <a:rPr lang="en-US" sz="1600" dirty="0" smtClean="0">
                <a:latin typeface="Times New Roman" panose="02020603050405020304" pitchFamily="18" charset="0"/>
                <a:cs typeface="Times New Roman" panose="02020603050405020304" pitchFamily="18" charset="0"/>
              </a:rPr>
              <a:t>contracts.</a:t>
            </a:r>
          </a:p>
        </p:txBody>
      </p:sp>
    </p:spTree>
    <p:extLst>
      <p:ext uri="{BB962C8B-B14F-4D97-AF65-F5344CB8AC3E}">
        <p14:creationId xmlns:p14="http://schemas.microsoft.com/office/powerpoint/2010/main" val="1563825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US" dirty="0" smtClean="0"/>
              <a:t>2.3 </a:t>
            </a:r>
            <a:r>
              <a:rPr lang="en-US" dirty="0"/>
              <a:t>Development of a smart contract code</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41</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594620" y="947104"/>
            <a:ext cx="985755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smtClean="0">
                <a:latin typeface="Times New Roman" panose="02020603050405020304" pitchFamily="18" charset="0"/>
                <a:cs typeface="Times New Roman" panose="02020603050405020304" pitchFamily="18" charset="0"/>
              </a:rPr>
              <a:t>Let’s </a:t>
            </a:r>
            <a:r>
              <a:rPr lang="en-US" sz="1600" dirty="0">
                <a:latin typeface="Times New Roman" panose="02020603050405020304" pitchFamily="18" charset="0"/>
                <a:cs typeface="Times New Roman" panose="02020603050405020304" pitchFamily="18" charset="0"/>
              </a:rPr>
              <a:t>explore some of the features of the Solidity language before coding the Counter smart contract</a:t>
            </a:r>
            <a:r>
              <a:rPr lang="en-US" sz="1600" dirty="0" smtClean="0">
                <a:latin typeface="Times New Roman" panose="02020603050405020304" pitchFamily="18" charset="0"/>
                <a:cs typeface="Times New Roman" panose="02020603050405020304" pitchFamily="18" charset="0"/>
              </a:rPr>
              <a:t>.</a:t>
            </a:r>
          </a:p>
          <a:p>
            <a:pPr marL="0" lvl="1" indent="0" algn="just">
              <a:lnSpc>
                <a:spcPct val="180000"/>
              </a:lnSpc>
              <a:buNone/>
            </a:pPr>
            <a:r>
              <a:rPr lang="en-IN" sz="1600" dirty="0" smtClean="0">
                <a:latin typeface="Times New Roman" panose="02020603050405020304" pitchFamily="18" charset="0"/>
                <a:cs typeface="Times New Roman" panose="02020603050405020304" pitchFamily="18" charset="0"/>
              </a:rPr>
              <a:t>	2.3.1 </a:t>
            </a:r>
            <a:r>
              <a:rPr lang="en-IN" sz="1600" dirty="0">
                <a:latin typeface="Times New Roman" panose="02020603050405020304" pitchFamily="18" charset="0"/>
                <a:cs typeface="Times New Roman" panose="02020603050405020304" pitchFamily="18" charset="0"/>
              </a:rPr>
              <a:t>Solidity </a:t>
            </a:r>
            <a:r>
              <a:rPr lang="en-IN" sz="1600" dirty="0" smtClean="0">
                <a:latin typeface="Times New Roman" panose="02020603050405020304" pitchFamily="18" charset="0"/>
                <a:cs typeface="Times New Roman" panose="02020603050405020304" pitchFamily="18" charset="0"/>
              </a:rPr>
              <a:t>language</a:t>
            </a:r>
          </a:p>
          <a:p>
            <a:pPr marL="742950" lvl="2" algn="just">
              <a:lnSpc>
                <a:spcPct val="180000"/>
              </a:lnSpc>
            </a:pPr>
            <a:r>
              <a:rPr lang="en-US" sz="1400" dirty="0">
                <a:latin typeface="Times New Roman" panose="02020603050405020304" pitchFamily="18" charset="0"/>
                <a:cs typeface="Times New Roman" panose="02020603050405020304" pitchFamily="18" charset="0"/>
              </a:rPr>
              <a:t>Solidity is an object-oriented, high-level language for implementing smart contracts, influenced by C++, Python, and JavaScript. </a:t>
            </a:r>
            <a:endParaRPr lang="en-US" sz="14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400" dirty="0" smtClean="0">
                <a:latin typeface="Times New Roman" panose="02020603050405020304" pitchFamily="18" charset="0"/>
                <a:cs typeface="Times New Roman" panose="02020603050405020304" pitchFamily="18" charset="0"/>
              </a:rPr>
              <a:t>Solidity </a:t>
            </a:r>
            <a:r>
              <a:rPr lang="en-US" sz="1400" dirty="0">
                <a:latin typeface="Times New Roman" panose="02020603050405020304" pitchFamily="18" charset="0"/>
                <a:cs typeface="Times New Roman" panose="02020603050405020304" pitchFamily="18" charset="0"/>
              </a:rPr>
              <a:t>is statically typed and supports inheritance, libraries, and user-defined types; it also provides many useful features for developing </a:t>
            </a:r>
            <a:r>
              <a:rPr lang="en-US" sz="1400" dirty="0" err="1">
                <a:latin typeface="Times New Roman" panose="02020603050405020304" pitchFamily="18" charset="0"/>
                <a:cs typeface="Times New Roman" panose="02020603050405020304" pitchFamily="18" charset="0"/>
              </a:rPr>
              <a:t>blockchain</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applications.</a:t>
            </a:r>
          </a:p>
          <a:p>
            <a:pPr marL="0" lvl="1" indent="0" algn="just">
              <a:lnSpc>
                <a:spcPct val="180000"/>
              </a:lnSpc>
              <a:buNone/>
            </a:pPr>
            <a:r>
              <a:rPr lang="en-US" sz="1600" dirty="0" smtClean="0">
                <a:latin typeface="Times New Roman" panose="02020603050405020304" pitchFamily="18" charset="0"/>
                <a:cs typeface="Times New Roman" panose="02020603050405020304" pitchFamily="18" charset="0"/>
              </a:rPr>
              <a:t>	2.3.2 </a:t>
            </a:r>
            <a:r>
              <a:rPr lang="en-US" sz="1600" dirty="0">
                <a:latin typeface="Times New Roman" panose="02020603050405020304" pitchFamily="18" charset="0"/>
                <a:cs typeface="Times New Roman" panose="02020603050405020304" pitchFamily="18" charset="0"/>
              </a:rPr>
              <a:t>Smart contract code for </a:t>
            </a:r>
            <a:r>
              <a:rPr lang="en-US" sz="1600" dirty="0" smtClean="0">
                <a:latin typeface="Times New Roman" panose="02020603050405020304" pitchFamily="18" charset="0"/>
                <a:cs typeface="Times New Roman" panose="02020603050405020304" pitchFamily="18" charset="0"/>
              </a:rPr>
              <a:t>Counter</a:t>
            </a:r>
          </a:p>
          <a:p>
            <a:pPr marL="0" lvl="1" indent="0" algn="just">
              <a:lnSpc>
                <a:spcPct val="180000"/>
              </a:lnSpc>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31183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US" dirty="0" smtClean="0"/>
              <a:t>2.3 </a:t>
            </a:r>
            <a:r>
              <a:rPr lang="en-US" dirty="0"/>
              <a:t>Development of a smart contract code</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42</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594620" y="790586"/>
            <a:ext cx="9857559" cy="536393"/>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dirty="0" smtClean="0">
                <a:latin typeface="Times New Roman" panose="02020603050405020304" pitchFamily="18" charset="0"/>
                <a:cs typeface="Times New Roman" panose="02020603050405020304" pitchFamily="18" charset="0"/>
              </a:rPr>
              <a:t>	2.3.2 </a:t>
            </a:r>
            <a:r>
              <a:rPr lang="en-US" sz="1600" dirty="0">
                <a:latin typeface="Times New Roman" panose="02020603050405020304" pitchFamily="18" charset="0"/>
                <a:cs typeface="Times New Roman" panose="02020603050405020304" pitchFamily="18" charset="0"/>
              </a:rPr>
              <a:t>Smart contract code for </a:t>
            </a:r>
            <a:r>
              <a:rPr lang="en-US" sz="1600" dirty="0" smtClean="0">
                <a:latin typeface="Times New Roman" panose="02020603050405020304" pitchFamily="18" charset="0"/>
                <a:cs typeface="Times New Roman" panose="02020603050405020304" pitchFamily="18" charset="0"/>
              </a:rPr>
              <a:t>Counter</a:t>
            </a:r>
          </a:p>
          <a:p>
            <a:pPr marL="0" lvl="1" indent="0" algn="just">
              <a:lnSpc>
                <a:spcPct val="180000"/>
              </a:lnSpc>
              <a:buNone/>
            </a:pPr>
            <a:endParaRPr lang="en-US" sz="16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644120" y="1372103"/>
            <a:ext cx="6550850" cy="46830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Line Callout 2 6"/>
          <p:cNvSpPr/>
          <p:nvPr/>
        </p:nvSpPr>
        <p:spPr>
          <a:xfrm>
            <a:off x="9625944" y="1550983"/>
            <a:ext cx="2175770" cy="800155"/>
          </a:xfrm>
          <a:prstGeom prst="borderCallout2">
            <a:avLst>
              <a:gd name="adj1" fmla="val 18750"/>
              <a:gd name="adj2" fmla="val -8333"/>
              <a:gd name="adj3" fmla="val 18750"/>
              <a:gd name="adj4" fmla="val -16667"/>
              <a:gd name="adj5" fmla="val 38637"/>
              <a:gd name="adj6" fmla="val -192003"/>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Times New Roman" panose="02020603050405020304" pitchFamily="18" charset="0"/>
                <a:cs typeface="Times New Roman" panose="02020603050405020304" pitchFamily="18" charset="0"/>
              </a:rPr>
              <a:t>version </a:t>
            </a:r>
            <a:r>
              <a:rPr lang="en-US" dirty="0">
                <a:solidFill>
                  <a:srgbClr val="FF0000"/>
                </a:solidFill>
                <a:latin typeface="Times New Roman" panose="02020603050405020304" pitchFamily="18" charset="0"/>
                <a:cs typeface="Times New Roman" panose="02020603050405020304" pitchFamily="18" charset="0"/>
              </a:rPr>
              <a:t>of the </a:t>
            </a:r>
            <a:r>
              <a:rPr lang="en-US" dirty="0" smtClean="0">
                <a:solidFill>
                  <a:srgbClr val="FF0000"/>
                </a:solidFill>
                <a:latin typeface="Times New Roman" panose="02020603050405020304" pitchFamily="18" charset="0"/>
                <a:cs typeface="Times New Roman" panose="02020603050405020304" pitchFamily="18" charset="0"/>
              </a:rPr>
              <a:t>Solidity </a:t>
            </a:r>
            <a:r>
              <a:rPr lang="en-US" dirty="0">
                <a:solidFill>
                  <a:srgbClr val="FF0000"/>
                </a:solidFill>
                <a:latin typeface="Times New Roman" panose="02020603050405020304" pitchFamily="18" charset="0"/>
                <a:cs typeface="Times New Roman" panose="02020603050405020304" pitchFamily="18" charset="0"/>
              </a:rPr>
              <a:t>language.</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8" name="Line Callout 2 7"/>
          <p:cNvSpPr/>
          <p:nvPr/>
        </p:nvSpPr>
        <p:spPr>
          <a:xfrm flipH="1">
            <a:off x="1074803" y="1613026"/>
            <a:ext cx="1367314" cy="1397803"/>
          </a:xfrm>
          <a:prstGeom prst="borderCallout2">
            <a:avLst>
              <a:gd name="adj1" fmla="val 18750"/>
              <a:gd name="adj2" fmla="val -8333"/>
              <a:gd name="adj3" fmla="val 18750"/>
              <a:gd name="adj4" fmla="val -16667"/>
              <a:gd name="adj5" fmla="val 40602"/>
              <a:gd name="adj6" fmla="val -118584"/>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Times New Roman" panose="02020603050405020304" pitchFamily="18" charset="0"/>
                <a:cs typeface="Times New Roman" panose="02020603050405020304" pitchFamily="18" charset="0"/>
              </a:rPr>
              <a:t>contract </a:t>
            </a:r>
            <a:r>
              <a:rPr lang="en-US" dirty="0">
                <a:solidFill>
                  <a:srgbClr val="FF0000"/>
                </a:solidFill>
                <a:latin typeface="Times New Roman" panose="02020603050405020304" pitchFamily="18" charset="0"/>
                <a:cs typeface="Times New Roman" panose="02020603050405020304" pitchFamily="18" charset="0"/>
              </a:rPr>
              <a:t>keyword and the name of the contract</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2"/>
          <p:cNvSpPr txBox="1">
            <a:spLocks/>
          </p:cNvSpPr>
          <p:nvPr/>
        </p:nvSpPr>
        <p:spPr>
          <a:xfrm>
            <a:off x="9194970" y="2751216"/>
            <a:ext cx="2729308" cy="90812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dirty="0" smtClean="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uint</a:t>
            </a:r>
            <a:r>
              <a:rPr lang="en-US" sz="1600" dirty="0">
                <a:latin typeface="Times New Roman" panose="02020603050405020304" pitchFamily="18" charset="0"/>
                <a:cs typeface="Times New Roman" panose="02020603050405020304" pitchFamily="18" charset="0"/>
              </a:rPr>
              <a:t> type in the </a:t>
            </a:r>
            <a:r>
              <a:rPr lang="en-US" sz="1600" dirty="0" err="1">
                <a:latin typeface="Times New Roman" panose="02020603050405020304" pitchFamily="18" charset="0"/>
                <a:cs typeface="Times New Roman" panose="02020603050405020304" pitchFamily="18" charset="0"/>
              </a:rPr>
              <a:t>blockchain</a:t>
            </a:r>
            <a:r>
              <a:rPr lang="en-US" sz="1600" dirty="0">
                <a:latin typeface="Times New Roman" panose="02020603050405020304" pitchFamily="18" charset="0"/>
                <a:cs typeface="Times New Roman" panose="02020603050405020304" pitchFamily="18" charset="0"/>
              </a:rPr>
              <a:t> realm differs significantly from the integer data in mainstream computing: it’s a 256-bit value as opposed to 64-bit in a general-purpose language. </a:t>
            </a:r>
            <a:r>
              <a:rPr lang="en-US" sz="1600" dirty="0" err="1">
                <a:latin typeface="Times New Roman" panose="02020603050405020304" pitchFamily="18" charset="0"/>
                <a:cs typeface="Times New Roman" panose="02020603050405020304" pitchFamily="18" charset="0"/>
              </a:rPr>
              <a:t>uint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int256, and uint256 are aliases of one another.</a:t>
            </a:r>
          </a:p>
          <a:p>
            <a:pPr marL="0" lvl="1" indent="0" algn="just">
              <a:lnSpc>
                <a:spcPct val="180000"/>
              </a:lnSpc>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76041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US" dirty="0" smtClean="0"/>
              <a:t>2.3 </a:t>
            </a:r>
            <a:r>
              <a:rPr lang="en-US" dirty="0"/>
              <a:t>Development of a smart contract code</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43</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594620" y="947104"/>
            <a:ext cx="985755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dirty="0" smtClean="0">
                <a:latin typeface="Times New Roman" panose="02020603050405020304" pitchFamily="18" charset="0"/>
                <a:cs typeface="Times New Roman" panose="02020603050405020304" pitchFamily="18" charset="0"/>
              </a:rPr>
              <a:t>2.2.3 </a:t>
            </a:r>
            <a:r>
              <a:rPr lang="en-US" sz="1600" dirty="0">
                <a:latin typeface="Times New Roman" panose="02020603050405020304" pitchFamily="18" charset="0"/>
                <a:cs typeface="Times New Roman" panose="02020603050405020304" pitchFamily="18" charset="0"/>
              </a:rPr>
              <a:t>From class diagram to contract diagram</a:t>
            </a: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Note </a:t>
            </a:r>
            <a:r>
              <a:rPr lang="en-US" sz="1600" dirty="0">
                <a:latin typeface="Times New Roman" panose="02020603050405020304" pitchFamily="18" charset="0"/>
                <a:cs typeface="Times New Roman" panose="02020603050405020304" pitchFamily="18" charset="0"/>
              </a:rPr>
              <a:t>that get() is a “view” function, and its invocation will not be recorded on the </a:t>
            </a:r>
            <a:r>
              <a:rPr lang="en-US" sz="1600" dirty="0" err="1">
                <a:latin typeface="Times New Roman" panose="02020603050405020304" pitchFamily="18" charset="0"/>
                <a:cs typeface="Times New Roman" panose="02020603050405020304" pitchFamily="18" charset="0"/>
              </a:rPr>
              <a:t>blockchain</a:t>
            </a:r>
            <a:r>
              <a:rPr lang="en-US" sz="1600" dirty="0">
                <a:latin typeface="Times New Roman" panose="02020603050405020304" pitchFamily="18" charset="0"/>
                <a:cs typeface="Times New Roman" panose="02020603050405020304" pitchFamily="18" charset="0"/>
              </a:rPr>
              <a:t> because it does not change the state or the value of the counter.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To </a:t>
            </a:r>
            <a:r>
              <a:rPr lang="en-US" sz="1600" dirty="0">
                <a:latin typeface="Times New Roman" panose="02020603050405020304" pitchFamily="18" charset="0"/>
                <a:cs typeface="Times New Roman" panose="02020603050405020304" pitchFamily="18" charset="0"/>
              </a:rPr>
              <a:t>create your smart contract, follow these steps: </a:t>
            </a:r>
          </a:p>
          <a:p>
            <a:pPr marL="800100" lvl="2" indent="-342900" algn="just">
              <a:lnSpc>
                <a:spcPct val="180000"/>
              </a:lnSpc>
              <a:buFont typeface="+mj-lt"/>
              <a:buAutoNum type="arabicPeriod"/>
            </a:pPr>
            <a:r>
              <a:rPr lang="en-US" sz="1600" dirty="0" smtClean="0">
                <a:latin typeface="Times New Roman" panose="02020603050405020304" pitchFamily="18" charset="0"/>
                <a:cs typeface="Times New Roman" panose="02020603050405020304" pitchFamily="18" charset="0"/>
              </a:rPr>
              <a:t>Open </a:t>
            </a:r>
            <a:r>
              <a:rPr lang="en-US" sz="1600" dirty="0">
                <a:latin typeface="Times New Roman" panose="02020603050405020304" pitchFamily="18" charset="0"/>
                <a:cs typeface="Times New Roman" panose="02020603050405020304" pitchFamily="18" charset="0"/>
              </a:rPr>
              <a:t>the Remix web IDE in your browser. </a:t>
            </a:r>
          </a:p>
          <a:p>
            <a:pPr marL="800100" lvl="2" indent="-342900" algn="just">
              <a:lnSpc>
                <a:spcPct val="180000"/>
              </a:lnSpc>
              <a:buFont typeface="+mj-lt"/>
              <a:buAutoNum type="arabicPeriod"/>
            </a:pPr>
            <a:r>
              <a:rPr lang="en-US" sz="1600" dirty="0" smtClean="0">
                <a:latin typeface="Times New Roman" panose="02020603050405020304" pitchFamily="18" charset="0"/>
                <a:cs typeface="Times New Roman" panose="02020603050405020304" pitchFamily="18" charset="0"/>
              </a:rPr>
              <a:t>Choose </a:t>
            </a:r>
            <a:r>
              <a:rPr lang="en-US" sz="1600" dirty="0">
                <a:latin typeface="Times New Roman" panose="02020603050405020304" pitchFamily="18" charset="0"/>
                <a:cs typeface="Times New Roman" panose="02020603050405020304" pitchFamily="18" charset="0"/>
              </a:rPr>
              <a:t>the language Solidity. (</a:t>
            </a:r>
            <a:r>
              <a:rPr lang="en-US" sz="1600" dirty="0" err="1">
                <a:latin typeface="Times New Roman" panose="02020603050405020304" pitchFamily="18" charset="0"/>
                <a:cs typeface="Times New Roman" panose="02020603050405020304" pitchFamily="18" charset="0"/>
              </a:rPr>
              <a:t>Vyper</a:t>
            </a:r>
            <a:r>
              <a:rPr lang="en-US" sz="1600" dirty="0">
                <a:latin typeface="Times New Roman" panose="02020603050405020304" pitchFamily="18" charset="0"/>
                <a:cs typeface="Times New Roman" panose="02020603050405020304" pitchFamily="18" charset="0"/>
              </a:rPr>
              <a:t> is the other language supported.) </a:t>
            </a:r>
          </a:p>
          <a:p>
            <a:pPr marL="800100" lvl="2" indent="-342900" algn="just">
              <a:lnSpc>
                <a:spcPct val="180000"/>
              </a:lnSpc>
              <a:buFont typeface="+mj-lt"/>
              <a:buAutoNum type="arabicPeriod"/>
            </a:pPr>
            <a:r>
              <a:rPr lang="en-US" sz="1600" dirty="0" smtClean="0">
                <a:latin typeface="Times New Roman" panose="02020603050405020304" pitchFamily="18" charset="0"/>
                <a:cs typeface="Times New Roman" panose="02020603050405020304" pitchFamily="18" charset="0"/>
              </a:rPr>
              <a:t>In </a:t>
            </a:r>
            <a:r>
              <a:rPr lang="en-US" sz="1600" dirty="0">
                <a:latin typeface="Times New Roman" panose="02020603050405020304" pitchFamily="18" charset="0"/>
                <a:cs typeface="Times New Roman" panose="02020603050405020304" pitchFamily="18" charset="0"/>
              </a:rPr>
              <a:t>the IDE, click the + icon at the top of the left pane to create a new file. </a:t>
            </a:r>
          </a:p>
          <a:p>
            <a:pPr marL="800100" lvl="2" indent="-342900" algn="just">
              <a:lnSpc>
                <a:spcPct val="180000"/>
              </a:lnSpc>
              <a:buFont typeface="+mj-lt"/>
              <a:buAutoNum type="arabicPeriod"/>
            </a:pPr>
            <a:r>
              <a:rPr lang="en-US" sz="1600" dirty="0" smtClean="0">
                <a:latin typeface="Times New Roman" panose="02020603050405020304" pitchFamily="18" charset="0"/>
                <a:cs typeface="Times New Roman" panose="02020603050405020304" pitchFamily="18" charset="0"/>
              </a:rPr>
              <a:t>In </a:t>
            </a:r>
            <a:r>
              <a:rPr lang="en-US" sz="1600" dirty="0">
                <a:latin typeface="Times New Roman" panose="02020603050405020304" pitchFamily="18" charset="0"/>
                <a:cs typeface="Times New Roman" panose="02020603050405020304" pitchFamily="18" charset="0"/>
              </a:rPr>
              <a:t>the pop-up window that opens, name the file </a:t>
            </a:r>
            <a:r>
              <a:rPr lang="en-US" sz="1600" dirty="0" err="1">
                <a:latin typeface="Times New Roman" panose="02020603050405020304" pitchFamily="18" charset="0"/>
                <a:cs typeface="Times New Roman" panose="02020603050405020304" pitchFamily="18" charset="0"/>
              </a:rPr>
              <a:t>Counter.sol</a:t>
            </a:r>
            <a:r>
              <a:rPr lang="en-US" sz="1600" dirty="0">
                <a:latin typeface="Times New Roman" panose="02020603050405020304" pitchFamily="18" charset="0"/>
                <a:cs typeface="Times New Roman" panose="02020603050405020304" pitchFamily="18" charset="0"/>
              </a:rPr>
              <a:t>. (.sol is the file type for programs written in Solidity.) </a:t>
            </a:r>
          </a:p>
          <a:p>
            <a:pPr marL="800100" lvl="2" indent="-342900" algn="just">
              <a:lnSpc>
                <a:spcPct val="180000"/>
              </a:lnSpc>
              <a:buFont typeface="+mj-lt"/>
              <a:buAutoNum type="arabicPeriod"/>
            </a:pPr>
            <a:r>
              <a:rPr lang="en-US" sz="1600" dirty="0" smtClean="0">
                <a:latin typeface="Times New Roman" panose="02020603050405020304" pitchFamily="18" charset="0"/>
                <a:cs typeface="Times New Roman" panose="02020603050405020304" pitchFamily="18" charset="0"/>
              </a:rPr>
              <a:t>Type </a:t>
            </a:r>
            <a:r>
              <a:rPr lang="en-US" sz="1600" dirty="0">
                <a:latin typeface="Times New Roman" panose="02020603050405020304" pitchFamily="18" charset="0"/>
                <a:cs typeface="Times New Roman" panose="02020603050405020304" pitchFamily="18" charset="0"/>
              </a:rPr>
              <a:t>(enter) or copy the Counter code in listing 2.1 into the editor window</a:t>
            </a:r>
          </a:p>
        </p:txBody>
      </p:sp>
    </p:spTree>
    <p:extLst>
      <p:ext uri="{BB962C8B-B14F-4D97-AF65-F5344CB8AC3E}">
        <p14:creationId xmlns:p14="http://schemas.microsoft.com/office/powerpoint/2010/main" val="12929500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2.4 </a:t>
            </a:r>
            <a:r>
              <a:rPr lang="en-IN" dirty="0"/>
              <a:t>Deploying and testing the smart contract</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44</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802674" y="947104"/>
            <a:ext cx="10121604"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dirty="0" smtClean="0">
                <a:latin typeface="Times New Roman" panose="02020603050405020304" pitchFamily="18" charset="0"/>
                <a:cs typeface="Times New Roman" panose="02020603050405020304" pitchFamily="18" charset="0"/>
              </a:rPr>
              <a:t>2.4.1 </a:t>
            </a:r>
            <a:r>
              <a:rPr lang="en-IN" sz="1600" dirty="0" smtClean="0">
                <a:latin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cs typeface="Times New Roman" panose="02020603050405020304" pitchFamily="18" charset="0"/>
              </a:rPr>
              <a:t>Remix IDE</a:t>
            </a:r>
            <a:endParaRPr lang="en-US" sz="1600" dirty="0">
              <a:latin typeface="Times New Roman" panose="02020603050405020304" pitchFamily="18" charset="0"/>
              <a:cs typeface="Times New Roman" panose="02020603050405020304" pitchFamily="18" charset="0"/>
            </a:endParaRPr>
          </a:p>
          <a:p>
            <a:pPr marL="285750" lvl="1" algn="just">
              <a:lnSpc>
                <a:spcPct val="180000"/>
              </a:lnSpc>
            </a:pPr>
            <a:r>
              <a:rPr lang="en-IN" sz="1600" dirty="0" smtClean="0">
                <a:latin typeface="Times New Roman" panose="02020603050405020304" pitchFamily="18" charset="0"/>
                <a:cs typeface="Times New Roman" panose="02020603050405020304" pitchFamily="18" charset="0"/>
              </a:rPr>
              <a:t>Figure </a:t>
            </a:r>
            <a:r>
              <a:rPr lang="en-IN" sz="1600" dirty="0">
                <a:latin typeface="Times New Roman" panose="02020603050405020304" pitchFamily="18" charset="0"/>
                <a:cs typeface="Times New Roman" panose="02020603050405020304" pitchFamily="18" charset="0"/>
              </a:rPr>
              <a:t>2.6 shows the seven features of the Remix IDE that you’ll use in working with the development of a smart contract</a:t>
            </a:r>
            <a:r>
              <a:rPr lang="en-IN" sz="1600" dirty="0" smtClean="0">
                <a:latin typeface="Times New Roman" panose="02020603050405020304" pitchFamily="18" charset="0"/>
                <a:cs typeface="Times New Roman" panose="02020603050405020304" pitchFamily="18" charset="0"/>
              </a:rPr>
              <a:t>.</a:t>
            </a:r>
          </a:p>
          <a:p>
            <a:pPr marL="285750" lvl="1" algn="just">
              <a:lnSpc>
                <a:spcPct val="180000"/>
              </a:lnSpc>
            </a:pPr>
            <a:r>
              <a:rPr lang="en-IN" sz="1600" dirty="0" smtClean="0">
                <a:latin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cs typeface="Times New Roman" panose="02020603050405020304" pitchFamily="18" charset="0"/>
              </a:rPr>
              <a:t>Remix IDE (figure 2.6) is directly accessible at </a:t>
            </a:r>
            <a:r>
              <a:rPr lang="en-IN" sz="1600" dirty="0">
                <a:latin typeface="Times New Roman" panose="02020603050405020304" pitchFamily="18" charset="0"/>
                <a:cs typeface="Times New Roman" panose="02020603050405020304" pitchFamily="18" charset="0"/>
                <a:hlinkClick r:id="rId3"/>
              </a:rPr>
              <a:t>https://remix.ethereum.org</a:t>
            </a:r>
            <a:r>
              <a:rPr lang="en-IN" sz="1600" dirty="0">
                <a:latin typeface="Times New Roman" panose="02020603050405020304" pitchFamily="18" charset="0"/>
                <a:cs typeface="Times New Roman" panose="02020603050405020304" pitchFamily="18" charset="0"/>
              </a:rPr>
              <a:t>.</a:t>
            </a:r>
          </a:p>
          <a:p>
            <a:pPr marL="285750" lvl="1" algn="just">
              <a:lnSpc>
                <a:spcPct val="180000"/>
              </a:lnSpc>
            </a:pPr>
            <a:endParaRPr lang="en-US" sz="1600" dirty="0">
              <a:latin typeface="Times New Roman" panose="02020603050405020304" pitchFamily="18" charset="0"/>
              <a:cs typeface="Times New Roman" panose="02020603050405020304" pitchFamily="18" charset="0"/>
            </a:endParaRPr>
          </a:p>
          <a:p>
            <a:pPr marL="285750" lvl="1" algn="just">
              <a:lnSpc>
                <a:spcPct val="180000"/>
              </a:lnSpc>
            </a:pP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7631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2.4 </a:t>
            </a:r>
            <a:r>
              <a:rPr lang="en-IN" dirty="0"/>
              <a:t>Deploying and testing the smart contract</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45</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350545" y="946915"/>
            <a:ext cx="10121604"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dirty="0" smtClean="0">
                <a:latin typeface="Times New Roman" panose="02020603050405020304" pitchFamily="18" charset="0"/>
                <a:cs typeface="Times New Roman" panose="02020603050405020304" pitchFamily="18" charset="0"/>
              </a:rPr>
              <a:t>2.4.1 </a:t>
            </a:r>
            <a:r>
              <a:rPr lang="en-IN" sz="1600" dirty="0" smtClean="0">
                <a:latin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cs typeface="Times New Roman" panose="02020603050405020304" pitchFamily="18" charset="0"/>
              </a:rPr>
              <a:t>Remix IDE</a:t>
            </a:r>
            <a:endParaRPr lang="en-US" sz="1600" dirty="0">
              <a:latin typeface="Times New Roman" panose="02020603050405020304" pitchFamily="18" charset="0"/>
              <a:cs typeface="Times New Roman" panose="02020603050405020304" pitchFamily="18" charset="0"/>
            </a:endParaRPr>
          </a:p>
          <a:p>
            <a:pPr marL="285750" lvl="1" algn="just">
              <a:lnSpc>
                <a:spcPct val="180000"/>
              </a:lnSpc>
            </a:pPr>
            <a:endParaRPr lang="en-US" sz="1600" dirty="0">
              <a:latin typeface="Times New Roman" panose="02020603050405020304" pitchFamily="18" charset="0"/>
              <a:cs typeface="Times New Roman" panose="02020603050405020304" pitchFamily="18" charset="0"/>
            </a:endParaRPr>
          </a:p>
          <a:p>
            <a:pPr marL="285750" lvl="1" algn="just">
              <a:lnSpc>
                <a:spcPct val="180000"/>
              </a:lnSpc>
            </a:pPr>
            <a:endParaRPr lang="en-US" sz="1600" dirty="0" smtClean="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3409765" y="992536"/>
            <a:ext cx="8062383" cy="5742197"/>
          </a:xfrm>
          <a:prstGeom prst="rect">
            <a:avLst/>
          </a:prstGeom>
        </p:spPr>
      </p:pic>
    </p:spTree>
    <p:extLst>
      <p:ext uri="{BB962C8B-B14F-4D97-AF65-F5344CB8AC3E}">
        <p14:creationId xmlns:p14="http://schemas.microsoft.com/office/powerpoint/2010/main" val="29012525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2.4 </a:t>
            </a:r>
            <a:r>
              <a:rPr lang="en-IN" dirty="0"/>
              <a:t>Deploying and testing the smart contract</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46</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802674" y="947104"/>
            <a:ext cx="9810206"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dirty="0" smtClean="0">
                <a:latin typeface="Times New Roman" panose="02020603050405020304" pitchFamily="18" charset="0"/>
                <a:cs typeface="Times New Roman" panose="02020603050405020304" pitchFamily="18" charset="0"/>
              </a:rPr>
              <a:t>2.4.1 </a:t>
            </a:r>
            <a:r>
              <a:rPr lang="en-IN" sz="1600" dirty="0" smtClean="0">
                <a:latin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cs typeface="Times New Roman" panose="02020603050405020304" pitchFamily="18" charset="0"/>
              </a:rPr>
              <a:t>Remix IDE</a:t>
            </a:r>
            <a:endParaRPr lang="en-US" sz="1600" dirty="0">
              <a:latin typeface="Times New Roman" panose="02020603050405020304" pitchFamily="18" charset="0"/>
              <a:cs typeface="Times New Roman" panose="02020603050405020304" pitchFamily="18" charset="0"/>
            </a:endParaRPr>
          </a:p>
          <a:p>
            <a:pPr marL="0" lvl="1" indent="0" algn="just">
              <a:lnSpc>
                <a:spcPct val="180000"/>
              </a:lnSpc>
              <a:buNone/>
            </a:pPr>
            <a:r>
              <a:rPr lang="en-IN" sz="1600" dirty="0" smtClean="0">
                <a:latin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cs typeface="Times New Roman" panose="02020603050405020304" pitchFamily="18" charset="0"/>
              </a:rPr>
              <a:t>main features of the Remix IDE include the following: </a:t>
            </a:r>
            <a:endParaRPr lang="en-IN" sz="1600" dirty="0" smtClean="0">
              <a:latin typeface="Times New Roman" panose="02020603050405020304" pitchFamily="18" charset="0"/>
              <a:cs typeface="Times New Roman" panose="02020603050405020304" pitchFamily="18" charset="0"/>
            </a:endParaRPr>
          </a:p>
          <a:p>
            <a:pPr marL="342900" lvl="1" indent="-342900" algn="just">
              <a:lnSpc>
                <a:spcPct val="180000"/>
              </a:lnSpc>
              <a:buFont typeface="+mj-lt"/>
              <a:buAutoNum type="arabicPeriod"/>
            </a:pPr>
            <a:r>
              <a:rPr lang="en-IN" sz="1600" b="1" dirty="0" smtClean="0">
                <a:latin typeface="Times New Roman" panose="02020603050405020304" pitchFamily="18" charset="0"/>
                <a:cs typeface="Times New Roman" panose="02020603050405020304" pitchFamily="18" charset="0"/>
              </a:rPr>
              <a:t>The </a:t>
            </a:r>
            <a:r>
              <a:rPr lang="en-IN" sz="1600" b="1" dirty="0">
                <a:latin typeface="Times New Roman" panose="02020603050405020304" pitchFamily="18" charset="0"/>
                <a:cs typeface="Times New Roman" panose="02020603050405020304" pitchFamily="18" charset="0"/>
              </a:rPr>
              <a:t>file explorer </a:t>
            </a:r>
            <a:r>
              <a:rPr lang="en-IN" sz="1600" dirty="0">
                <a:latin typeface="Times New Roman" panose="02020603050405020304" pitchFamily="18" charset="0"/>
                <a:cs typeface="Times New Roman" panose="02020603050405020304" pitchFamily="18" charset="0"/>
              </a:rPr>
              <a:t>on the left is where you create and manage your files: you can open, close, create, and delete files here. </a:t>
            </a:r>
            <a:endParaRPr lang="en-IN" sz="1600" dirty="0" smtClean="0">
              <a:latin typeface="Times New Roman" panose="02020603050405020304" pitchFamily="18" charset="0"/>
              <a:cs typeface="Times New Roman" panose="02020603050405020304" pitchFamily="18" charset="0"/>
            </a:endParaRPr>
          </a:p>
          <a:p>
            <a:pPr marL="342900" lvl="1" indent="-342900" algn="just">
              <a:lnSpc>
                <a:spcPct val="180000"/>
              </a:lnSpc>
              <a:buFont typeface="+mj-lt"/>
              <a:buAutoNum type="arabicPeriod"/>
            </a:pPr>
            <a:r>
              <a:rPr lang="en-IN" sz="1600" b="1" dirty="0" smtClean="0">
                <a:latin typeface="Times New Roman" panose="02020603050405020304" pitchFamily="18" charset="0"/>
                <a:cs typeface="Times New Roman" panose="02020603050405020304" pitchFamily="18" charset="0"/>
              </a:rPr>
              <a:t>The editor space </a:t>
            </a:r>
            <a:r>
              <a:rPr lang="en-IN" sz="1600" dirty="0" smtClean="0">
                <a:latin typeface="Times New Roman" panose="02020603050405020304" pitchFamily="18" charset="0"/>
                <a:cs typeface="Times New Roman" panose="02020603050405020304" pitchFamily="18" charset="0"/>
              </a:rPr>
              <a:t>in the middle is where you </a:t>
            </a:r>
            <a:r>
              <a:rPr lang="en-IN" sz="1600" dirty="0" smtClean="0">
                <a:solidFill>
                  <a:srgbClr val="FF0000"/>
                </a:solidFill>
                <a:latin typeface="Times New Roman" panose="02020603050405020304" pitchFamily="18" charset="0"/>
                <a:cs typeface="Times New Roman" panose="02020603050405020304" pitchFamily="18" charset="0"/>
              </a:rPr>
              <a:t>enter your code and review files</a:t>
            </a:r>
            <a:r>
              <a:rPr lang="en-IN" sz="1600" dirty="0" smtClean="0">
                <a:latin typeface="Times New Roman" panose="02020603050405020304" pitchFamily="18" charset="0"/>
                <a:cs typeface="Times New Roman" panose="02020603050405020304" pitchFamily="18" charset="0"/>
              </a:rPr>
              <a:t>, such as the .sol files of the smart contract and the </a:t>
            </a:r>
            <a:r>
              <a:rPr lang="en-IN" sz="1600" dirty="0" smtClean="0">
                <a:solidFill>
                  <a:srgbClr val="FF0000"/>
                </a:solidFill>
                <a:latin typeface="Times New Roman" panose="02020603050405020304" pitchFamily="18" charset="0"/>
                <a:cs typeface="Times New Roman" panose="02020603050405020304" pitchFamily="18" charset="0"/>
              </a:rPr>
              <a:t>.</a:t>
            </a:r>
            <a:r>
              <a:rPr lang="en-IN" sz="1600" dirty="0" err="1" smtClean="0">
                <a:solidFill>
                  <a:srgbClr val="FF0000"/>
                </a:solidFill>
                <a:latin typeface="Times New Roman" panose="02020603050405020304" pitchFamily="18" charset="0"/>
                <a:cs typeface="Times New Roman" panose="02020603050405020304" pitchFamily="18" charset="0"/>
              </a:rPr>
              <a:t>json</a:t>
            </a:r>
            <a:r>
              <a:rPr lang="en-IN" sz="1600" dirty="0" smtClean="0">
                <a:solidFill>
                  <a:srgbClr val="FF0000"/>
                </a:solidFill>
                <a:latin typeface="Times New Roman" panose="02020603050405020304" pitchFamily="18" charset="0"/>
                <a:cs typeface="Times New Roman" panose="02020603050405020304" pitchFamily="18" charset="0"/>
              </a:rPr>
              <a:t> files of transactions recorded</a:t>
            </a:r>
            <a:r>
              <a:rPr lang="en-IN" sz="1600" dirty="0" smtClean="0">
                <a:latin typeface="Times New Roman" panose="02020603050405020304" pitchFamily="18" charset="0"/>
                <a:cs typeface="Times New Roman" panose="02020603050405020304" pitchFamily="18" charset="0"/>
              </a:rPr>
              <a:t>. It also features a </a:t>
            </a:r>
            <a:r>
              <a:rPr lang="en-IN" sz="1600" dirty="0" smtClean="0">
                <a:solidFill>
                  <a:srgbClr val="FF0000"/>
                </a:solidFill>
                <a:latin typeface="Times New Roman" panose="02020603050405020304" pitchFamily="18" charset="0"/>
                <a:cs typeface="Times New Roman" panose="02020603050405020304" pitchFamily="18" charset="0"/>
              </a:rPr>
              <a:t>just-in-time compiler </a:t>
            </a:r>
            <a:r>
              <a:rPr lang="en-IN" sz="1600" dirty="0" smtClean="0">
                <a:latin typeface="Times New Roman" panose="02020603050405020304" pitchFamily="18" charset="0"/>
                <a:cs typeface="Times New Roman" panose="02020603050405020304" pitchFamily="18" charset="0"/>
              </a:rPr>
              <a:t>(optional) that points out errors as you enter the code. </a:t>
            </a:r>
          </a:p>
          <a:p>
            <a:pPr marL="342900" lvl="1" indent="-342900" algn="just">
              <a:lnSpc>
                <a:spcPct val="180000"/>
              </a:lnSpc>
              <a:buFont typeface="+mj-lt"/>
              <a:buAutoNum type="arabicPeriod"/>
            </a:pPr>
            <a:r>
              <a:rPr lang="en-IN" sz="1600" b="1" dirty="0" smtClean="0">
                <a:latin typeface="Times New Roman" panose="02020603050405020304" pitchFamily="18" charset="0"/>
                <a:cs typeface="Times New Roman" panose="02020603050405020304" pitchFamily="18" charset="0"/>
              </a:rPr>
              <a:t>The </a:t>
            </a:r>
            <a:r>
              <a:rPr lang="en-IN" sz="1600" b="1" dirty="0">
                <a:latin typeface="Times New Roman" panose="02020603050405020304" pitchFamily="18" charset="0"/>
                <a:cs typeface="Times New Roman" panose="02020603050405020304" pitchFamily="18" charset="0"/>
              </a:rPr>
              <a:t>output console</a:t>
            </a:r>
            <a:r>
              <a:rPr lang="en-IN" sz="1600" dirty="0">
                <a:latin typeface="Times New Roman" panose="02020603050405020304" pitchFamily="18" charset="0"/>
                <a:cs typeface="Times New Roman" panose="02020603050405020304" pitchFamily="18" charset="0"/>
              </a:rPr>
              <a:t>, just below the editor window, is where you can </a:t>
            </a:r>
            <a:r>
              <a:rPr lang="en-IN" sz="1600" dirty="0">
                <a:solidFill>
                  <a:srgbClr val="FF0000"/>
                </a:solidFill>
                <a:latin typeface="Times New Roman" panose="02020603050405020304" pitchFamily="18" charset="0"/>
                <a:cs typeface="Times New Roman" panose="02020603050405020304" pitchFamily="18" charset="0"/>
              </a:rPr>
              <a:t>view the </a:t>
            </a:r>
            <a:r>
              <a:rPr lang="en-IN" sz="1600" dirty="0" smtClean="0">
                <a:solidFill>
                  <a:srgbClr val="FF0000"/>
                </a:solidFill>
                <a:latin typeface="Times New Roman" panose="02020603050405020304" pitchFamily="18" charset="0"/>
                <a:cs typeface="Times New Roman" panose="02020603050405020304" pitchFamily="18" charset="0"/>
              </a:rPr>
              <a:t>transactions </a:t>
            </a:r>
            <a:r>
              <a:rPr lang="en-IN" sz="1600" dirty="0">
                <a:solidFill>
                  <a:srgbClr val="FF0000"/>
                </a:solidFill>
                <a:latin typeface="Times New Roman" panose="02020603050405020304" pitchFamily="18" charset="0"/>
                <a:cs typeface="Times New Roman" panose="02020603050405020304" pitchFamily="18" charset="0"/>
              </a:rPr>
              <a:t>and see confirmation of their recording</a:t>
            </a:r>
            <a:r>
              <a:rPr lang="en-IN" sz="1600" dirty="0">
                <a:latin typeface="Times New Roman" panose="02020603050405020304" pitchFamily="18" charset="0"/>
                <a:cs typeface="Times New Roman" panose="02020603050405020304" pitchFamily="18" charset="0"/>
              </a:rPr>
              <a:t>, as well as any errors and debugging details. </a:t>
            </a:r>
            <a:endParaRPr lang="en-IN" sz="1600" dirty="0" smtClean="0">
              <a:latin typeface="Times New Roman" panose="02020603050405020304" pitchFamily="18" charset="0"/>
              <a:cs typeface="Times New Roman" panose="02020603050405020304" pitchFamily="18" charset="0"/>
            </a:endParaRPr>
          </a:p>
          <a:p>
            <a:pPr marL="342900" lvl="1" indent="-342900" algn="just">
              <a:lnSpc>
                <a:spcPct val="180000"/>
              </a:lnSpc>
              <a:buFont typeface="+mj-lt"/>
              <a:buAutoNum type="arabicPeriod"/>
            </a:pPr>
            <a:r>
              <a:rPr lang="en-IN" sz="1600" b="1" dirty="0" smtClean="0">
                <a:latin typeface="Times New Roman" panose="02020603050405020304" pitchFamily="18" charset="0"/>
                <a:cs typeface="Times New Roman" panose="02020603050405020304" pitchFamily="18" charset="0"/>
              </a:rPr>
              <a:t>The </a:t>
            </a:r>
            <a:r>
              <a:rPr lang="en-IN" sz="1600" b="1" dirty="0">
                <a:latin typeface="Times New Roman" panose="02020603050405020304" pitchFamily="18" charset="0"/>
                <a:cs typeface="Times New Roman" panose="02020603050405020304" pitchFamily="18" charset="0"/>
              </a:rPr>
              <a:t>toolchain </a:t>
            </a:r>
            <a:r>
              <a:rPr lang="en-IN" sz="1600" dirty="0">
                <a:latin typeface="Times New Roman" panose="02020603050405020304" pitchFamily="18" charset="0"/>
                <a:cs typeface="Times New Roman" panose="02020603050405020304" pitchFamily="18" charset="0"/>
              </a:rPr>
              <a:t>on the left panel </a:t>
            </a:r>
            <a:r>
              <a:rPr lang="en-IN" sz="1600" dirty="0">
                <a:solidFill>
                  <a:srgbClr val="FF0000"/>
                </a:solidFill>
                <a:latin typeface="Times New Roman" panose="02020603050405020304" pitchFamily="18" charset="0"/>
                <a:cs typeface="Times New Roman" panose="02020603050405020304" pitchFamily="18" charset="0"/>
              </a:rPr>
              <a:t>offers icons representing commands to compile and deploy the compiled code</a:t>
            </a:r>
            <a:r>
              <a:rPr lang="en-IN" sz="1600" dirty="0">
                <a:latin typeface="Times New Roman" panose="02020603050405020304" pitchFamily="18" charset="0"/>
                <a:cs typeface="Times New Roman" panose="02020603050405020304" pitchFamily="18" charset="0"/>
              </a:rPr>
              <a:t>. After clicking the Compile and Deploy icons, click the </a:t>
            </a:r>
            <a:r>
              <a:rPr lang="en-IN" sz="1600" dirty="0">
                <a:solidFill>
                  <a:srgbClr val="FF0000"/>
                </a:solidFill>
                <a:latin typeface="Times New Roman" panose="02020603050405020304" pitchFamily="18" charset="0"/>
                <a:cs typeface="Times New Roman" panose="02020603050405020304" pitchFamily="18" charset="0"/>
              </a:rPr>
              <a:t>Deploy button to deploy a smart contract</a:t>
            </a:r>
            <a:r>
              <a:rPr lang="en-IN"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15857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2.4 </a:t>
            </a:r>
            <a:r>
              <a:rPr lang="en-IN" dirty="0"/>
              <a:t>Deploying and testing the smart contract</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47</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802674" y="947104"/>
            <a:ext cx="9810206"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dirty="0" smtClean="0">
                <a:latin typeface="Times New Roman" panose="02020603050405020304" pitchFamily="18" charset="0"/>
                <a:cs typeface="Times New Roman" panose="02020603050405020304" pitchFamily="18" charset="0"/>
              </a:rPr>
              <a:t>2.4.1 </a:t>
            </a:r>
            <a:r>
              <a:rPr lang="en-IN" sz="1600" dirty="0" smtClean="0">
                <a:latin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cs typeface="Times New Roman" panose="02020603050405020304" pitchFamily="18" charset="0"/>
              </a:rPr>
              <a:t>Remix IDE</a:t>
            </a:r>
            <a:endParaRPr lang="en-US" sz="1600" dirty="0">
              <a:latin typeface="Times New Roman" panose="02020603050405020304" pitchFamily="18" charset="0"/>
              <a:cs typeface="Times New Roman" panose="02020603050405020304" pitchFamily="18" charset="0"/>
            </a:endParaRPr>
          </a:p>
          <a:p>
            <a:pPr marL="0" lvl="1" indent="0" algn="just">
              <a:lnSpc>
                <a:spcPct val="180000"/>
              </a:lnSpc>
              <a:buNone/>
            </a:pPr>
            <a:r>
              <a:rPr lang="en-IN" sz="1600" dirty="0" smtClean="0">
                <a:latin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cs typeface="Times New Roman" panose="02020603050405020304" pitchFamily="18" charset="0"/>
              </a:rPr>
              <a:t>main features of the Remix IDE include the following: </a:t>
            </a:r>
            <a:endParaRPr lang="en-IN" sz="1600" dirty="0" smtClean="0">
              <a:latin typeface="Times New Roman" panose="02020603050405020304" pitchFamily="18" charset="0"/>
              <a:cs typeface="Times New Roman" panose="02020603050405020304" pitchFamily="18" charset="0"/>
            </a:endParaRPr>
          </a:p>
          <a:p>
            <a:pPr marL="342900" lvl="1" indent="-342900" algn="just">
              <a:lnSpc>
                <a:spcPct val="180000"/>
              </a:lnSpc>
              <a:buFont typeface="+mj-lt"/>
              <a:buAutoNum type="arabicPeriod" startAt="5"/>
            </a:pPr>
            <a:r>
              <a:rPr lang="en-IN" sz="1600" dirty="0" smtClean="0">
                <a:latin typeface="Times New Roman" panose="02020603050405020304" pitchFamily="18" charset="0"/>
                <a:cs typeface="Times New Roman" panose="02020603050405020304" pitchFamily="18" charset="0"/>
              </a:rPr>
              <a:t>The </a:t>
            </a:r>
            <a:r>
              <a:rPr lang="en-IN" sz="1600" dirty="0" err="1">
                <a:latin typeface="Times New Roman" panose="02020603050405020304" pitchFamily="18" charset="0"/>
                <a:cs typeface="Times New Roman" panose="02020603050405020304" pitchFamily="18" charset="0"/>
              </a:rPr>
              <a:t>blockchain</a:t>
            </a:r>
            <a:r>
              <a:rPr lang="en-IN" sz="1600" dirty="0">
                <a:latin typeface="Times New Roman" panose="02020603050405020304" pitchFamily="18" charset="0"/>
                <a:cs typeface="Times New Roman" panose="02020603050405020304" pitchFamily="18" charset="0"/>
              </a:rPr>
              <a:t> simulator offers an </a:t>
            </a:r>
            <a:r>
              <a:rPr lang="en-IN" sz="1600" dirty="0">
                <a:solidFill>
                  <a:srgbClr val="FF0000"/>
                </a:solidFill>
                <a:latin typeface="Times New Roman" panose="02020603050405020304" pitchFamily="18" charset="0"/>
                <a:cs typeface="Times New Roman" panose="02020603050405020304" pitchFamily="18" charset="0"/>
              </a:rPr>
              <a:t>execution environment (JavaScript VM) </a:t>
            </a:r>
            <a:r>
              <a:rPr lang="en-IN" sz="1600" dirty="0">
                <a:latin typeface="Times New Roman" panose="02020603050405020304" pitchFamily="18" charset="0"/>
                <a:cs typeface="Times New Roman" panose="02020603050405020304" pitchFamily="18" charset="0"/>
              </a:rPr>
              <a:t>as well as </a:t>
            </a:r>
            <a:r>
              <a:rPr lang="en-IN" sz="1600" dirty="0">
                <a:solidFill>
                  <a:srgbClr val="FF0000"/>
                </a:solidFill>
                <a:latin typeface="Times New Roman" panose="02020603050405020304" pitchFamily="18" charset="0"/>
                <a:cs typeface="Times New Roman" panose="02020603050405020304" pitchFamily="18" charset="0"/>
              </a:rPr>
              <a:t>connections to live </a:t>
            </a:r>
            <a:r>
              <a:rPr lang="en-IN" sz="1600" dirty="0" err="1">
                <a:solidFill>
                  <a:srgbClr val="FF0000"/>
                </a:solidFill>
                <a:latin typeface="Times New Roman" panose="02020603050405020304" pitchFamily="18" charset="0"/>
                <a:cs typeface="Times New Roman" panose="02020603050405020304" pitchFamily="18" charset="0"/>
              </a:rPr>
              <a:t>blockchain</a:t>
            </a:r>
            <a:r>
              <a:rPr lang="en-IN" sz="1600" dirty="0">
                <a:solidFill>
                  <a:srgbClr val="FF0000"/>
                </a:solidFill>
                <a:latin typeface="Times New Roman" panose="02020603050405020304" pitchFamily="18" charset="0"/>
                <a:cs typeface="Times New Roman" panose="02020603050405020304" pitchFamily="18" charset="0"/>
              </a:rPr>
              <a:t> networks</a:t>
            </a:r>
            <a:r>
              <a:rPr lang="en-IN" sz="1600" dirty="0">
                <a:latin typeface="Times New Roman" panose="02020603050405020304" pitchFamily="18" charset="0"/>
                <a:cs typeface="Times New Roman" panose="02020603050405020304" pitchFamily="18" charset="0"/>
              </a:rPr>
              <a:t>. The Remix IDE </a:t>
            </a:r>
            <a:r>
              <a:rPr lang="en-IN" sz="1600" dirty="0">
                <a:solidFill>
                  <a:srgbClr val="FF0000"/>
                </a:solidFill>
                <a:latin typeface="Times New Roman" panose="02020603050405020304" pitchFamily="18" charset="0"/>
                <a:cs typeface="Times New Roman" panose="02020603050405020304" pitchFamily="18" charset="0"/>
              </a:rPr>
              <a:t>provides a set of account addresses and identities for the test </a:t>
            </a:r>
            <a:r>
              <a:rPr lang="en-IN" sz="1600" dirty="0" err="1">
                <a:solidFill>
                  <a:srgbClr val="FF0000"/>
                </a:solidFill>
                <a:latin typeface="Times New Roman" panose="02020603050405020304" pitchFamily="18" charset="0"/>
                <a:cs typeface="Times New Roman" panose="02020603050405020304" pitchFamily="18" charset="0"/>
              </a:rPr>
              <a:t>blockchain</a:t>
            </a:r>
            <a:r>
              <a:rPr lang="en-IN" sz="1600" dirty="0">
                <a:latin typeface="Times New Roman" panose="02020603050405020304" pitchFamily="18" charset="0"/>
                <a:cs typeface="Times New Roman" panose="02020603050405020304" pitchFamily="18" charset="0"/>
              </a:rPr>
              <a:t>. </a:t>
            </a:r>
            <a:endParaRPr lang="en-IN" sz="1600" dirty="0" smtClean="0">
              <a:latin typeface="Times New Roman" panose="02020603050405020304" pitchFamily="18" charset="0"/>
              <a:cs typeface="Times New Roman" panose="02020603050405020304" pitchFamily="18" charset="0"/>
            </a:endParaRPr>
          </a:p>
          <a:p>
            <a:pPr marL="342900" lvl="1" indent="-342900" algn="just">
              <a:lnSpc>
                <a:spcPct val="180000"/>
              </a:lnSpc>
              <a:buFont typeface="+mj-lt"/>
              <a:buAutoNum type="arabicPeriod" startAt="5"/>
            </a:pPr>
            <a:r>
              <a:rPr lang="en-IN" sz="1600" b="1" dirty="0">
                <a:latin typeface="Times New Roman" panose="02020603050405020304" pitchFamily="18" charset="0"/>
                <a:cs typeface="Times New Roman" panose="02020603050405020304" pitchFamily="18" charset="0"/>
              </a:rPr>
              <a:t>The user interaction pa</a:t>
            </a:r>
            <a:r>
              <a:rPr lang="en-IN" sz="1600" dirty="0">
                <a:latin typeface="Times New Roman" panose="02020603050405020304" pitchFamily="18" charset="0"/>
                <a:cs typeface="Times New Roman" panose="02020603050405020304" pitchFamily="18" charset="0"/>
              </a:rPr>
              <a:t>nel, in the bottom-left corner, </a:t>
            </a:r>
            <a:r>
              <a:rPr lang="en-IN" sz="1600" dirty="0">
                <a:solidFill>
                  <a:srgbClr val="FF0000"/>
                </a:solidFill>
                <a:latin typeface="Times New Roman" panose="02020603050405020304" pitchFamily="18" charset="0"/>
                <a:cs typeface="Times New Roman" panose="02020603050405020304" pitchFamily="18" charset="0"/>
              </a:rPr>
              <a:t>lets you interact with a deployed smart contract to run transaction</a:t>
            </a:r>
            <a:r>
              <a:rPr lang="en-IN" sz="1600" dirty="0">
                <a:latin typeface="Times New Roman" panose="02020603050405020304" pitchFamily="18" charset="0"/>
                <a:cs typeface="Times New Roman" panose="02020603050405020304" pitchFamily="18" charset="0"/>
              </a:rPr>
              <a:t>s. It exposes all the </a:t>
            </a:r>
            <a:r>
              <a:rPr lang="en-IN" sz="1600" dirty="0">
                <a:solidFill>
                  <a:srgbClr val="FF0000"/>
                </a:solidFill>
                <a:latin typeface="Times New Roman" panose="02020603050405020304" pitchFamily="18" charset="0"/>
                <a:cs typeface="Times New Roman" panose="02020603050405020304" pitchFamily="18" charset="0"/>
              </a:rPr>
              <a:t>public functions and data</a:t>
            </a:r>
            <a:r>
              <a:rPr lang="en-IN" sz="1600" dirty="0">
                <a:latin typeface="Times New Roman" panose="02020603050405020304" pitchFamily="18" charset="0"/>
                <a:cs typeface="Times New Roman" panose="02020603050405020304" pitchFamily="18" charset="0"/>
              </a:rPr>
              <a:t>, along with buttons to invoke the functions and text boxes for input parameters. </a:t>
            </a:r>
            <a:endParaRPr lang="en-IN" sz="1600" dirty="0" smtClean="0">
              <a:latin typeface="Times New Roman" panose="02020603050405020304" pitchFamily="18" charset="0"/>
              <a:cs typeface="Times New Roman" panose="02020603050405020304" pitchFamily="18" charset="0"/>
            </a:endParaRPr>
          </a:p>
          <a:p>
            <a:pPr marL="342900" lvl="1" indent="-342900" algn="just">
              <a:lnSpc>
                <a:spcPct val="180000"/>
              </a:lnSpc>
              <a:buFont typeface="+mj-lt"/>
              <a:buAutoNum type="arabicPeriod" startAt="5"/>
            </a:pPr>
            <a:r>
              <a:rPr lang="en-IN" sz="1600" b="1" dirty="0" smtClean="0">
                <a:latin typeface="Times New Roman" panose="02020603050405020304" pitchFamily="18" charset="0"/>
                <a:cs typeface="Times New Roman" panose="02020603050405020304" pitchFamily="18" charset="0"/>
              </a:rPr>
              <a:t>All </a:t>
            </a:r>
            <a:r>
              <a:rPr lang="en-IN" sz="1600" b="1" dirty="0">
                <a:latin typeface="Times New Roman" panose="02020603050405020304" pitchFamily="18" charset="0"/>
                <a:cs typeface="Times New Roman" panose="02020603050405020304" pitchFamily="18" charset="0"/>
              </a:rPr>
              <a:t>the transactions recorded </a:t>
            </a:r>
            <a:r>
              <a:rPr lang="en-IN" sz="1600" dirty="0">
                <a:latin typeface="Times New Roman" panose="02020603050405020304" pitchFamily="18" charset="0"/>
                <a:cs typeface="Times New Roman" panose="02020603050405020304" pitchFamily="18" charset="0"/>
              </a:rPr>
              <a:t>on the </a:t>
            </a:r>
            <a:r>
              <a:rPr lang="en-IN" sz="1600" dirty="0" err="1">
                <a:latin typeface="Times New Roman" panose="02020603050405020304" pitchFamily="18" charset="0"/>
                <a:cs typeface="Times New Roman" panose="02020603050405020304" pitchFamily="18" charset="0"/>
              </a:rPr>
              <a:t>blockchain</a:t>
            </a:r>
            <a:r>
              <a:rPr lang="en-IN" sz="1600" dirty="0">
                <a:latin typeface="Times New Roman" panose="02020603050405020304" pitchFamily="18" charset="0"/>
                <a:cs typeface="Times New Roman" panose="02020603050405020304" pitchFamily="18" charset="0"/>
              </a:rPr>
              <a:t> are </a:t>
            </a:r>
            <a:r>
              <a:rPr lang="en-IN" sz="1600" dirty="0">
                <a:solidFill>
                  <a:srgbClr val="FF0000"/>
                </a:solidFill>
                <a:latin typeface="Times New Roman" panose="02020603050405020304" pitchFamily="18" charset="0"/>
                <a:cs typeface="Times New Roman" panose="02020603050405020304" pitchFamily="18" charset="0"/>
              </a:rPr>
              <a:t>provisioned in a .</a:t>
            </a:r>
            <a:r>
              <a:rPr lang="en-IN" sz="1600" dirty="0" err="1">
                <a:solidFill>
                  <a:srgbClr val="FF0000"/>
                </a:solidFill>
                <a:latin typeface="Times New Roman" panose="02020603050405020304" pitchFamily="18" charset="0"/>
                <a:cs typeface="Times New Roman" panose="02020603050405020304" pitchFamily="18" charset="0"/>
              </a:rPr>
              <a:t>json</a:t>
            </a:r>
            <a:r>
              <a:rPr lang="en-IN" sz="1600" dirty="0">
                <a:solidFill>
                  <a:srgbClr val="FF0000"/>
                </a:solidFill>
                <a:latin typeface="Times New Roman" panose="02020603050405020304" pitchFamily="18" charset="0"/>
                <a:cs typeface="Times New Roman" panose="02020603050405020304" pitchFamily="18" charset="0"/>
              </a:rPr>
              <a:t> file </a:t>
            </a:r>
            <a:r>
              <a:rPr lang="en-IN" sz="1600" dirty="0">
                <a:latin typeface="Times New Roman" panose="02020603050405020304" pitchFamily="18" charset="0"/>
                <a:cs typeface="Times New Roman" panose="02020603050405020304" pitchFamily="18" charset="0"/>
              </a:rPr>
              <a:t>for easy review. You can see the Transactions Recorded button in the </a:t>
            </a:r>
            <a:r>
              <a:rPr lang="en-IN" sz="1600" dirty="0">
                <a:solidFill>
                  <a:srgbClr val="FF0000"/>
                </a:solidFill>
                <a:latin typeface="Times New Roman" panose="02020603050405020304" pitchFamily="18" charset="0"/>
                <a:cs typeface="Times New Roman" panose="02020603050405020304" pitchFamily="18" charset="0"/>
              </a:rPr>
              <a:t>middle of the panel on the left</a:t>
            </a:r>
            <a:r>
              <a:rPr lang="en-IN"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69253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2.4 </a:t>
            </a:r>
            <a:r>
              <a:rPr lang="en-IN" dirty="0"/>
              <a:t>Deploying and testing the smart contract</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48</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802674" y="947104"/>
            <a:ext cx="9810206"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IN" sz="1600" dirty="0" smtClean="0">
                <a:latin typeface="Times New Roman" panose="02020603050405020304" pitchFamily="18" charset="0"/>
                <a:cs typeface="Times New Roman" panose="02020603050405020304" pitchFamily="18" charset="0"/>
              </a:rPr>
              <a:t>2.4.2 </a:t>
            </a:r>
            <a:r>
              <a:rPr lang="en-IN" sz="1600" dirty="0">
                <a:latin typeface="Times New Roman" panose="02020603050405020304" pitchFamily="18" charset="0"/>
                <a:cs typeface="Times New Roman" panose="02020603050405020304" pitchFamily="18" charset="0"/>
              </a:rPr>
              <a:t>Deployment and testing</a:t>
            </a:r>
            <a:endParaRPr lang="en-US" sz="1600" dirty="0">
              <a:latin typeface="Times New Roman" panose="02020603050405020304" pitchFamily="18" charset="0"/>
              <a:cs typeface="Times New Roman" panose="02020603050405020304" pitchFamily="18" charset="0"/>
            </a:endParaRPr>
          </a:p>
          <a:p>
            <a:pPr marL="0" lvl="1" indent="0" algn="just">
              <a:lnSpc>
                <a:spcPct val="180000"/>
              </a:lnSpc>
              <a:buNone/>
            </a:pPr>
            <a:r>
              <a:rPr lang="en-IN" sz="1600" dirty="0" smtClean="0">
                <a:latin typeface="Times New Roman" panose="02020603050405020304" pitchFamily="18" charset="0"/>
                <a:cs typeface="Times New Roman" panose="02020603050405020304" pitchFamily="18" charset="0"/>
              </a:rPr>
              <a:t>It’s </a:t>
            </a:r>
            <a:r>
              <a:rPr lang="en-IN" sz="1600" dirty="0">
                <a:latin typeface="Times New Roman" panose="02020603050405020304" pitchFamily="18" charset="0"/>
                <a:cs typeface="Times New Roman" panose="02020603050405020304" pitchFamily="18" charset="0"/>
              </a:rPr>
              <a:t>time to deploy and test the Counter smart contract. In the Remix web IDE, follow these steps:</a:t>
            </a:r>
          </a:p>
          <a:p>
            <a:pPr marL="342900" lvl="1" indent="-342900" algn="just">
              <a:lnSpc>
                <a:spcPct val="180000"/>
              </a:lnSpc>
              <a:buFont typeface="+mj-lt"/>
              <a:buAutoNum type="arabicPeriod"/>
            </a:pPr>
            <a:r>
              <a:rPr lang="en-IN" sz="1600" dirty="0" smtClean="0">
                <a:latin typeface="Times New Roman" panose="02020603050405020304" pitchFamily="18" charset="0"/>
                <a:cs typeface="Times New Roman" panose="02020603050405020304" pitchFamily="18" charset="0"/>
              </a:rPr>
              <a:t>Open </a:t>
            </a:r>
            <a:r>
              <a:rPr lang="en-IN" sz="1600" dirty="0">
                <a:latin typeface="Times New Roman" panose="02020603050405020304" pitchFamily="18" charset="0"/>
                <a:cs typeface="Times New Roman" panose="02020603050405020304" pitchFamily="18" charset="0"/>
              </a:rPr>
              <a:t>the file explorer icon, and click the dark + symbol. In the box that pops up, enter </a:t>
            </a:r>
            <a:r>
              <a:rPr lang="en-IN" sz="1600" dirty="0" err="1">
                <a:latin typeface="Times New Roman" panose="02020603050405020304" pitchFamily="18" charset="0"/>
                <a:cs typeface="Times New Roman" panose="02020603050405020304" pitchFamily="18" charset="0"/>
              </a:rPr>
              <a:t>Counter.sol</a:t>
            </a:r>
            <a:r>
              <a:rPr lang="en-IN" sz="1600" dirty="0">
                <a:latin typeface="Times New Roman" panose="02020603050405020304" pitchFamily="18" charset="0"/>
                <a:cs typeface="Times New Roman" panose="02020603050405020304" pitchFamily="18" charset="0"/>
              </a:rPr>
              <a:t> for the name of the contract. Copy the code from the </a:t>
            </a:r>
            <a:r>
              <a:rPr lang="en-IN" sz="1600" dirty="0" err="1">
                <a:latin typeface="Times New Roman" panose="02020603050405020304" pitchFamily="18" charset="0"/>
                <a:cs typeface="Times New Roman" panose="02020603050405020304" pitchFamily="18" charset="0"/>
              </a:rPr>
              <a:t>Counter.sol</a:t>
            </a:r>
            <a:r>
              <a:rPr lang="en-IN" sz="1600" dirty="0">
                <a:latin typeface="Times New Roman" panose="02020603050405020304" pitchFamily="18" charset="0"/>
                <a:cs typeface="Times New Roman" panose="02020603050405020304" pitchFamily="18" charset="0"/>
              </a:rPr>
              <a:t> file into the editor window, if you haven’t done so already, and click the Compile icon. You should see a Compile button appear; when it does, click it. (You could also click the auto compile check box to skip this step</a:t>
            </a:r>
            <a:r>
              <a:rPr lang="en-IN" sz="1600" dirty="0" smtClean="0">
                <a:latin typeface="Times New Roman" panose="02020603050405020304" pitchFamily="18" charset="0"/>
                <a:cs typeface="Times New Roman" panose="02020603050405020304" pitchFamily="18" charset="0"/>
              </a:rPr>
              <a:t>.)</a:t>
            </a:r>
          </a:p>
          <a:p>
            <a:pPr marL="342900" lvl="1" indent="-342900" algn="just">
              <a:lnSpc>
                <a:spcPct val="180000"/>
              </a:lnSpc>
              <a:buFont typeface="+mj-lt"/>
              <a:buAutoNum type="arabicPeriod"/>
            </a:pPr>
            <a:r>
              <a:rPr lang="en-IN" sz="1600" dirty="0" smtClean="0">
                <a:latin typeface="Times New Roman" panose="02020603050405020304" pitchFamily="18" charset="0"/>
                <a:cs typeface="Times New Roman" panose="02020603050405020304" pitchFamily="18" charset="0"/>
              </a:rPr>
              <a:t>Make </a:t>
            </a:r>
            <a:r>
              <a:rPr lang="en-IN" sz="1600" dirty="0">
                <a:latin typeface="Times New Roman" panose="02020603050405020304" pitchFamily="18" charset="0"/>
                <a:cs typeface="Times New Roman" panose="02020603050405020304" pitchFamily="18" charset="0"/>
              </a:rPr>
              <a:t>sure that the environment is set to JavaScript VM, and click the Run icon in the command menu. You should see a banner titled </a:t>
            </a:r>
            <a:r>
              <a:rPr lang="en-IN" sz="1600" dirty="0" err="1">
                <a:latin typeface="Times New Roman" panose="02020603050405020304" pitchFamily="18" charset="0"/>
                <a:cs typeface="Times New Roman" panose="02020603050405020304" pitchFamily="18" charset="0"/>
              </a:rPr>
              <a:t>Counter.sol</a:t>
            </a:r>
            <a:r>
              <a:rPr lang="en-IN" sz="1600" dirty="0">
                <a:latin typeface="Times New Roman" panose="02020603050405020304" pitchFamily="18" charset="0"/>
                <a:cs typeface="Times New Roman" panose="02020603050405020304" pitchFamily="18" charset="0"/>
              </a:rPr>
              <a:t> across the middle of the panel on the left. </a:t>
            </a:r>
            <a:endParaRPr lang="en-IN"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9967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2.4 </a:t>
            </a:r>
            <a:r>
              <a:rPr lang="en-IN" dirty="0"/>
              <a:t>Deploying and testing the smart contract</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49</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802674" y="947104"/>
            <a:ext cx="9810206"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IN" sz="1600" dirty="0" smtClean="0">
                <a:latin typeface="Times New Roman" panose="02020603050405020304" pitchFamily="18" charset="0"/>
                <a:cs typeface="Times New Roman" panose="02020603050405020304" pitchFamily="18" charset="0"/>
              </a:rPr>
              <a:t>2.4.2 </a:t>
            </a:r>
            <a:r>
              <a:rPr lang="en-IN" sz="1600" dirty="0">
                <a:latin typeface="Times New Roman" panose="02020603050405020304" pitchFamily="18" charset="0"/>
                <a:cs typeface="Times New Roman" panose="02020603050405020304" pitchFamily="18" charset="0"/>
              </a:rPr>
              <a:t>Deployment and testing</a:t>
            </a:r>
            <a:endParaRPr lang="en-US" sz="1600" dirty="0">
              <a:latin typeface="Times New Roman" panose="02020603050405020304" pitchFamily="18" charset="0"/>
              <a:cs typeface="Times New Roman" panose="02020603050405020304" pitchFamily="18" charset="0"/>
            </a:endParaRPr>
          </a:p>
          <a:p>
            <a:pPr marL="0" lvl="1" indent="0" algn="just">
              <a:lnSpc>
                <a:spcPct val="180000"/>
              </a:lnSpc>
              <a:buNone/>
            </a:pPr>
            <a:r>
              <a:rPr lang="en-IN" sz="1600" dirty="0">
                <a:latin typeface="Times New Roman" panose="02020603050405020304" pitchFamily="18" charset="0"/>
                <a:cs typeface="Times New Roman" panose="02020603050405020304" pitchFamily="18" charset="0"/>
              </a:rPr>
              <a:t>It’s time to deploy and test the Counter smart contract. In the Remix web IDE, follow these steps:</a:t>
            </a:r>
          </a:p>
          <a:p>
            <a:pPr marL="342900" lvl="1" indent="-342900" algn="just">
              <a:lnSpc>
                <a:spcPct val="180000"/>
              </a:lnSpc>
              <a:buFont typeface="+mj-lt"/>
              <a:buAutoNum type="arabicPeriod" startAt="3"/>
            </a:pPr>
            <a:r>
              <a:rPr lang="en-IN" sz="1600" dirty="0" smtClean="0">
                <a:latin typeface="Times New Roman" panose="02020603050405020304" pitchFamily="18" charset="0"/>
                <a:cs typeface="Times New Roman" panose="02020603050405020304" pitchFamily="18" charset="0"/>
              </a:rPr>
              <a:t>You’re </a:t>
            </a:r>
            <a:r>
              <a:rPr lang="en-IN" sz="1600" dirty="0">
                <a:latin typeface="Times New Roman" panose="02020603050405020304" pitchFamily="18" charset="0"/>
                <a:cs typeface="Times New Roman" panose="02020603050405020304" pitchFamily="18" charset="0"/>
              </a:rPr>
              <a:t>ready to deploy and explore. Click the Deploy and Run Transactions icon. Click the Deploy button in the left panel. Then click the small down arrow next to Deployed Contracts, as shown in figure 2.7. You’ll see an interaction panel at the bottom of the screen. </a:t>
            </a:r>
            <a:endParaRPr lang="en-IN" sz="1600" dirty="0" smtClean="0">
              <a:latin typeface="Times New Roman" panose="02020603050405020304" pitchFamily="18" charset="0"/>
              <a:cs typeface="Times New Roman" panose="02020603050405020304" pitchFamily="18" charset="0"/>
            </a:endParaRPr>
          </a:p>
          <a:p>
            <a:pPr marL="342900" lvl="1" indent="-342900" algn="just">
              <a:lnSpc>
                <a:spcPct val="180000"/>
              </a:lnSpc>
              <a:buFont typeface="+mj-lt"/>
              <a:buAutoNum type="arabicPeriod" startAt="3"/>
            </a:pPr>
            <a:r>
              <a:rPr lang="en-IN" sz="1600" dirty="0" smtClean="0">
                <a:latin typeface="Times New Roman" panose="02020603050405020304" pitchFamily="18" charset="0"/>
                <a:cs typeface="Times New Roman" panose="02020603050405020304" pitchFamily="18" charset="0"/>
              </a:rPr>
              <a:t>You’re </a:t>
            </a:r>
            <a:r>
              <a:rPr lang="en-IN" sz="1600" dirty="0">
                <a:latin typeface="Times New Roman" panose="02020603050405020304" pitchFamily="18" charset="0"/>
                <a:cs typeface="Times New Roman" panose="02020603050405020304" pitchFamily="18" charset="0"/>
              </a:rPr>
              <a:t>all set to interact with the smart contract and see it in operation. Here’s a sample interaction: enter 456 in the Initialize box, click the Initialize button, and then click the Get button to view the value. Repeat the operation by </a:t>
            </a:r>
            <a:r>
              <a:rPr lang="en-IN" sz="1600" dirty="0" err="1">
                <a:latin typeface="Times New Roman" panose="02020603050405020304" pitchFamily="18" charset="0"/>
                <a:cs typeface="Times New Roman" panose="02020603050405020304" pitchFamily="18" charset="0"/>
              </a:rPr>
              <a:t>entering</a:t>
            </a:r>
            <a:r>
              <a:rPr lang="en-IN" sz="1600" dirty="0">
                <a:latin typeface="Times New Roman" panose="02020603050405020304" pitchFamily="18" charset="0"/>
                <a:cs typeface="Times New Roman" panose="02020603050405020304" pitchFamily="18" charset="0"/>
              </a:rPr>
              <a:t> values in the Increment and Decrement boxes and then clicking Get.</a:t>
            </a:r>
          </a:p>
        </p:txBody>
      </p:sp>
    </p:spTree>
    <p:extLst>
      <p:ext uri="{BB962C8B-B14F-4D97-AF65-F5344CB8AC3E}">
        <p14:creationId xmlns:p14="http://schemas.microsoft.com/office/powerpoint/2010/main" val="288785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9633455" cy="641179"/>
          </a:xfrm>
        </p:spPr>
        <p:txBody>
          <a:bodyPr>
            <a:normAutofit fontScale="90000"/>
          </a:bodyPr>
          <a:lstStyle/>
          <a:p>
            <a:pPr algn="l"/>
            <a:r>
              <a:rPr lang="en-IN" dirty="0" smtClean="0"/>
              <a:t>1.1 From </a:t>
            </a:r>
            <a:r>
              <a:rPr lang="en-IN" dirty="0"/>
              <a:t>Bitcoin to blockchain</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339344" y="1211592"/>
            <a:ext cx="4762682"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lnSpc>
                <a:spcPct val="180000"/>
              </a:lnSpc>
            </a:pPr>
            <a:r>
              <a:rPr lang="en-US" sz="1600" dirty="0" err="1">
                <a:latin typeface="Times New Roman" panose="02020603050405020304" pitchFamily="18" charset="0"/>
                <a:cs typeface="Times New Roman" panose="02020603050405020304" pitchFamily="18" charset="0"/>
              </a:rPr>
              <a:t>Ethereum</a:t>
            </a:r>
            <a:r>
              <a:rPr lang="en-US" sz="1600" dirty="0">
                <a:latin typeface="Times New Roman" panose="02020603050405020304" pitchFamily="18" charset="0"/>
                <a:cs typeface="Times New Roman" panose="02020603050405020304" pitchFamily="18" charset="0"/>
              </a:rPr>
              <a:t> is a decentralized, open-source blockchain with smart contract functionality. Ether is the native cryptocurrency of the platform</a:t>
            </a:r>
            <a:r>
              <a:rPr lang="en-US" sz="1600" dirty="0" smtClean="0">
                <a:latin typeface="Times New Roman" panose="02020603050405020304" pitchFamily="18" charset="0"/>
                <a:cs typeface="Times New Roman" panose="02020603050405020304" pitchFamily="18" charset="0"/>
              </a:rPr>
              <a:t>.</a:t>
            </a:r>
          </a:p>
          <a:p>
            <a:pPr algn="just">
              <a:lnSpc>
                <a:spcPct val="180000"/>
              </a:lnSpc>
            </a:pPr>
            <a:r>
              <a:rPr lang="en-US" sz="1600" dirty="0" err="1">
                <a:latin typeface="Times New Roman" panose="02020603050405020304" pitchFamily="18" charset="0"/>
                <a:cs typeface="Times New Roman" panose="02020603050405020304" pitchFamily="18" charset="0"/>
              </a:rPr>
              <a:t>Ethereum</a:t>
            </a:r>
            <a:r>
              <a:rPr lang="en-US" sz="1600" dirty="0">
                <a:latin typeface="Times New Roman" panose="02020603050405020304" pitchFamily="18" charset="0"/>
                <a:cs typeface="Times New Roman" panose="02020603050405020304" pitchFamily="18" charset="0"/>
              </a:rPr>
              <a:t> is a technology that's home to digital money, global payments, and applications.</a:t>
            </a:r>
          </a:p>
          <a:p>
            <a:pPr algn="just">
              <a:lnSpc>
                <a:spcPct val="180000"/>
              </a:lnSpc>
            </a:pPr>
            <a:r>
              <a:rPr lang="en-US" sz="1600" dirty="0" smtClean="0">
                <a:latin typeface="Times New Roman" panose="02020603050405020304" pitchFamily="18" charset="0"/>
                <a:cs typeface="Times New Roman" panose="02020603050405020304" pitchFamily="18" charset="0"/>
              </a:rPr>
              <a:t>Figure </a:t>
            </a:r>
            <a:r>
              <a:rPr lang="en-US" sz="1600" dirty="0">
                <a:latin typeface="Times New Roman" panose="02020603050405020304" pitchFamily="18" charset="0"/>
                <a:cs typeface="Times New Roman" panose="02020603050405020304" pitchFamily="18" charset="0"/>
              </a:rPr>
              <a:t>1.2 also shows blocks of </a:t>
            </a:r>
            <a:r>
              <a:rPr lang="en-US" sz="1600" dirty="0" err="1">
                <a:latin typeface="Times New Roman" panose="02020603050405020304" pitchFamily="18" charset="0"/>
                <a:cs typeface="Times New Roman" panose="02020603050405020304" pitchFamily="18" charset="0"/>
              </a:rPr>
              <a:t>Txs</a:t>
            </a:r>
            <a:r>
              <a:rPr lang="en-US" sz="1600" dirty="0">
                <a:latin typeface="Times New Roman" panose="02020603050405020304" pitchFamily="18" charset="0"/>
                <a:cs typeface="Times New Roman" panose="02020603050405020304" pitchFamily="18" charset="0"/>
              </a:rPr>
              <a:t>. Each block (Bk) is made up of a set of </a:t>
            </a:r>
            <a:r>
              <a:rPr lang="en-US" sz="1600" dirty="0" smtClean="0">
                <a:latin typeface="Times New Roman" panose="02020603050405020304" pitchFamily="18" charset="0"/>
                <a:cs typeface="Times New Roman" panose="02020603050405020304" pitchFamily="18" charset="0"/>
              </a:rPr>
              <a:t>transactions </a:t>
            </a:r>
            <a:r>
              <a:rPr lang="en-US" sz="1600" dirty="0">
                <a:latin typeface="Times New Roman" panose="02020603050405020304" pitchFamily="18" charset="0"/>
                <a:cs typeface="Times New Roman" panose="02020603050405020304" pitchFamily="18" charset="0"/>
              </a:rPr>
              <a:t>and is identified by a block number. Block #10163275 has 142 </a:t>
            </a:r>
            <a:r>
              <a:rPr lang="en-US" sz="1600" dirty="0" err="1">
                <a:latin typeface="Times New Roman" panose="02020603050405020304" pitchFamily="18" charset="0"/>
                <a:cs typeface="Times New Roman" panose="02020603050405020304" pitchFamily="18" charset="0"/>
              </a:rPr>
              <a:t>Txs</a:t>
            </a:r>
            <a:r>
              <a:rPr lang="en-US" sz="1600" dirty="0">
                <a:latin typeface="Times New Roman" panose="02020603050405020304" pitchFamily="18" charset="0"/>
                <a:cs typeface="Times New Roman" panose="02020603050405020304" pitchFamily="18" charset="0"/>
              </a:rPr>
              <a:t>, and block #10163274 has 60 </a:t>
            </a:r>
            <a:r>
              <a:rPr lang="en-US" sz="1600" dirty="0" err="1">
                <a:latin typeface="Times New Roman" panose="02020603050405020304" pitchFamily="18" charset="0"/>
                <a:cs typeface="Times New Roman" panose="02020603050405020304" pitchFamily="18" charset="0"/>
              </a:rPr>
              <a:t>Txs</a:t>
            </a:r>
            <a:r>
              <a:rPr lang="en-US" sz="1600" dirty="0">
                <a:latin typeface="Times New Roman" panose="02020603050405020304" pitchFamily="18" charset="0"/>
                <a:cs typeface="Times New Roman" panose="02020603050405020304" pitchFamily="18" charset="0"/>
              </a:rPr>
              <a:t>. You may see a different set of blocks when you visit the site. </a:t>
            </a:r>
          </a:p>
        </p:txBody>
      </p:sp>
      <p:pic>
        <p:nvPicPr>
          <p:cNvPr id="3" name="Picture 2"/>
          <p:cNvPicPr>
            <a:picLocks noChangeAspect="1"/>
          </p:cNvPicPr>
          <p:nvPr/>
        </p:nvPicPr>
        <p:blipFill>
          <a:blip r:embed="rId3"/>
          <a:stretch>
            <a:fillRect/>
          </a:stretch>
        </p:blipFill>
        <p:spPr>
          <a:xfrm>
            <a:off x="6102026" y="1446753"/>
            <a:ext cx="5822252" cy="4733887"/>
          </a:xfrm>
          <a:prstGeom prst="rect">
            <a:avLst/>
          </a:prstGeom>
        </p:spPr>
      </p:pic>
    </p:spTree>
    <p:extLst>
      <p:ext uri="{BB962C8B-B14F-4D97-AF65-F5344CB8AC3E}">
        <p14:creationId xmlns:p14="http://schemas.microsoft.com/office/powerpoint/2010/main" val="30695820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2.5 </a:t>
            </a:r>
            <a:r>
              <a:rPr lang="en-IN" dirty="0"/>
              <a:t>What makes a </a:t>
            </a:r>
            <a:r>
              <a:rPr lang="en-IN" dirty="0" err="1"/>
              <a:t>blockchain</a:t>
            </a:r>
            <a:r>
              <a:rPr lang="en-IN" dirty="0"/>
              <a:t> contract smart?</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50</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802674" y="947104"/>
            <a:ext cx="9810206"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IN" sz="1600" dirty="0" smtClean="0">
                <a:latin typeface="Times New Roman" panose="02020603050405020304" pitchFamily="18" charset="0"/>
                <a:cs typeface="Times New Roman" panose="02020603050405020304" pitchFamily="18" charset="0"/>
              </a:rPr>
              <a:t>Here </a:t>
            </a:r>
            <a:r>
              <a:rPr lang="en-IN" sz="1600" dirty="0">
                <a:latin typeface="Times New Roman" panose="02020603050405020304" pitchFamily="18" charset="0"/>
                <a:cs typeface="Times New Roman" panose="02020603050405020304" pitchFamily="18" charset="0"/>
              </a:rPr>
              <a:t>are some cool features of a smart contract that make it smart. A smart contract is equivalent to any participant in a </a:t>
            </a:r>
            <a:r>
              <a:rPr lang="en-IN" sz="1600" dirty="0" err="1">
                <a:latin typeface="Times New Roman" panose="02020603050405020304" pitchFamily="18" charset="0"/>
                <a:cs typeface="Times New Roman" panose="02020603050405020304" pitchFamily="18" charset="0"/>
              </a:rPr>
              <a:t>blockchain</a:t>
            </a:r>
            <a:r>
              <a:rPr lang="en-IN" sz="1600" dirty="0">
                <a:latin typeface="Times New Roman" panose="02020603050405020304" pitchFamily="18" charset="0"/>
                <a:cs typeface="Times New Roman" panose="02020603050405020304" pitchFamily="18" charset="0"/>
              </a:rPr>
              <a:t> network because it has </a:t>
            </a:r>
            <a:endParaRPr lang="en-IN"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IN" sz="1600" dirty="0" smtClean="0">
                <a:latin typeface="Times New Roman" panose="02020603050405020304" pitchFamily="18" charset="0"/>
                <a:cs typeface="Times New Roman" panose="02020603050405020304" pitchFamily="18" charset="0"/>
              </a:rPr>
              <a:t>A </a:t>
            </a:r>
            <a:r>
              <a:rPr lang="en-IN" sz="1600" dirty="0">
                <a:latin typeface="Times New Roman" panose="02020603050405020304" pitchFamily="18" charset="0"/>
                <a:cs typeface="Times New Roman" panose="02020603050405020304" pitchFamily="18" charset="0"/>
              </a:rPr>
              <a:t>name </a:t>
            </a:r>
            <a:endParaRPr lang="en-IN"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IN" sz="1600" dirty="0" smtClean="0">
                <a:latin typeface="Times New Roman" panose="02020603050405020304" pitchFamily="18" charset="0"/>
                <a:cs typeface="Times New Roman" panose="02020603050405020304" pitchFamily="18" charset="0"/>
              </a:rPr>
              <a:t>An </a:t>
            </a:r>
            <a:r>
              <a:rPr lang="en-IN" sz="1600" dirty="0">
                <a:latin typeface="Times New Roman" panose="02020603050405020304" pitchFamily="18" charset="0"/>
                <a:cs typeface="Times New Roman" panose="02020603050405020304" pitchFamily="18" charset="0"/>
              </a:rPr>
              <a:t>address </a:t>
            </a:r>
            <a:endParaRPr lang="en-IN"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IN" sz="1600" dirty="0" smtClean="0">
                <a:latin typeface="Times New Roman" panose="02020603050405020304" pitchFamily="18" charset="0"/>
                <a:cs typeface="Times New Roman" panose="02020603050405020304" pitchFamily="18" charset="0"/>
              </a:rPr>
              <a:t>A </a:t>
            </a:r>
            <a:r>
              <a:rPr lang="en-IN" sz="1600" dirty="0">
                <a:latin typeface="Times New Roman" panose="02020603050405020304" pitchFamily="18" charset="0"/>
                <a:cs typeface="Times New Roman" panose="02020603050405020304" pitchFamily="18" charset="0"/>
              </a:rPr>
              <a:t>cryptocurrency balance (ether, in this case) </a:t>
            </a:r>
            <a:endParaRPr lang="en-IN"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IN" sz="1600" dirty="0" smtClean="0">
                <a:latin typeface="Times New Roman" panose="02020603050405020304" pitchFamily="18" charset="0"/>
                <a:cs typeface="Times New Roman" panose="02020603050405020304" pitchFamily="18" charset="0"/>
              </a:rPr>
              <a:t>Built-in </a:t>
            </a:r>
            <a:r>
              <a:rPr lang="en-IN" sz="1600" dirty="0">
                <a:latin typeface="Times New Roman" panose="02020603050405020304" pitchFamily="18" charset="0"/>
                <a:cs typeface="Times New Roman" panose="02020603050405020304" pitchFamily="18" charset="0"/>
              </a:rPr>
              <a:t>features to send and receive cryptocurrency (ether, in this case) </a:t>
            </a:r>
            <a:endParaRPr lang="en-IN"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IN" sz="1600" dirty="0" smtClean="0">
                <a:latin typeface="Times New Roman" panose="02020603050405020304" pitchFamily="18" charset="0"/>
                <a:cs typeface="Times New Roman" panose="02020603050405020304" pitchFamily="18" charset="0"/>
              </a:rPr>
              <a:t>Data </a:t>
            </a:r>
            <a:r>
              <a:rPr lang="en-IN" sz="1600" dirty="0">
                <a:latin typeface="Times New Roman" panose="02020603050405020304" pitchFamily="18" charset="0"/>
                <a:cs typeface="Times New Roman" panose="02020603050405020304" pitchFamily="18" charset="0"/>
              </a:rPr>
              <a:t>and functions </a:t>
            </a:r>
            <a:endParaRPr lang="en-IN"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IN" sz="1600" dirty="0" smtClean="0">
                <a:latin typeface="Times New Roman" panose="02020603050405020304" pitchFamily="18" charset="0"/>
                <a:cs typeface="Times New Roman" panose="02020603050405020304" pitchFamily="18" charset="0"/>
              </a:rPr>
              <a:t>Built-in </a:t>
            </a:r>
            <a:r>
              <a:rPr lang="en-IN" sz="1600" dirty="0">
                <a:latin typeface="Times New Roman" panose="02020603050405020304" pitchFamily="18" charset="0"/>
                <a:cs typeface="Times New Roman" panose="02020603050405020304" pitchFamily="18" charset="0"/>
              </a:rPr>
              <a:t>features to receive messages and invoke functions </a:t>
            </a:r>
            <a:endParaRPr lang="en-IN"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IN" sz="1600" dirty="0" smtClean="0">
                <a:latin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cs typeface="Times New Roman" panose="02020603050405020304" pitchFamily="18" charset="0"/>
              </a:rPr>
              <a:t>ability to reason out the execution of a function</a:t>
            </a:r>
          </a:p>
        </p:txBody>
      </p:sp>
    </p:spTree>
    <p:extLst>
      <p:ext uri="{BB962C8B-B14F-4D97-AF65-F5344CB8AC3E}">
        <p14:creationId xmlns:p14="http://schemas.microsoft.com/office/powerpoint/2010/main" val="39450308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2.5 </a:t>
            </a:r>
            <a:r>
              <a:rPr lang="en-IN" dirty="0"/>
              <a:t>What makes a </a:t>
            </a:r>
            <a:r>
              <a:rPr lang="en-IN" dirty="0" err="1"/>
              <a:t>blockchain</a:t>
            </a:r>
            <a:r>
              <a:rPr lang="en-IN" dirty="0"/>
              <a:t> contract smart?</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51</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802674" y="947104"/>
            <a:ext cx="9810206"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IN" sz="1600" dirty="0" smtClean="0">
                <a:latin typeface="Times New Roman" panose="02020603050405020304" pitchFamily="18" charset="0"/>
                <a:cs typeface="Times New Roman" panose="02020603050405020304" pitchFamily="18" charset="0"/>
              </a:rPr>
              <a:t>All </a:t>
            </a:r>
            <a:r>
              <a:rPr lang="en-IN" sz="1600" dirty="0">
                <a:latin typeface="Times New Roman" panose="02020603050405020304" pitchFamily="18" charset="0"/>
                <a:cs typeface="Times New Roman" panose="02020603050405020304" pitchFamily="18" charset="0"/>
              </a:rPr>
              <a:t>the participants interacting with the </a:t>
            </a:r>
            <a:r>
              <a:rPr lang="en-IN" sz="1600" dirty="0" err="1">
                <a:latin typeface="Times New Roman" panose="02020603050405020304" pitchFamily="18" charset="0"/>
                <a:cs typeface="Times New Roman" panose="02020603050405020304" pitchFamily="18" charset="0"/>
              </a:rPr>
              <a:t>blockchain</a:t>
            </a:r>
            <a:r>
              <a:rPr lang="en-IN" sz="1600" dirty="0">
                <a:latin typeface="Times New Roman" panose="02020603050405020304" pitchFamily="18" charset="0"/>
                <a:cs typeface="Times New Roman" panose="02020603050405020304" pitchFamily="18" charset="0"/>
              </a:rPr>
              <a:t>, including a smart contract, have an account number or address that uniquely identifies them: </a:t>
            </a:r>
            <a:endParaRPr lang="en-IN"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IN" sz="1600" dirty="0" err="1" smtClean="0">
                <a:latin typeface="Times New Roman" panose="02020603050405020304" pitchFamily="18" charset="0"/>
                <a:cs typeface="Times New Roman" panose="02020603050405020304" pitchFamily="18" charset="0"/>
              </a:rPr>
              <a:t>Ethereum</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supports two types of accounts: </a:t>
            </a:r>
            <a:r>
              <a:rPr lang="en-IN" sz="1600" dirty="0" smtClean="0">
                <a:solidFill>
                  <a:srgbClr val="FF0000"/>
                </a:solidFill>
                <a:latin typeface="Times New Roman" panose="02020603050405020304" pitchFamily="18" charset="0"/>
                <a:cs typeface="Times New Roman" panose="02020603050405020304" pitchFamily="18" charset="0"/>
              </a:rPr>
              <a:t>Externally Owned Accounts (</a:t>
            </a:r>
            <a:r>
              <a:rPr lang="en-IN" sz="1600" dirty="0">
                <a:solidFill>
                  <a:srgbClr val="FF0000"/>
                </a:solidFill>
                <a:latin typeface="Times New Roman" panose="02020603050405020304" pitchFamily="18" charset="0"/>
                <a:cs typeface="Times New Roman" panose="02020603050405020304" pitchFamily="18" charset="0"/>
              </a:rPr>
              <a:t>EOAs) and smart contract accounts</a:t>
            </a:r>
            <a:r>
              <a:rPr lang="en-IN" sz="1600" dirty="0">
                <a:latin typeface="Times New Roman" panose="02020603050405020304" pitchFamily="18" charset="0"/>
                <a:cs typeface="Times New Roman" panose="02020603050405020304" pitchFamily="18" charset="0"/>
              </a:rPr>
              <a:t>. Both types of accounts are identified by addresses that are 160 bits, or 40 bytes, long. You can view the account numbers in the Remix IDE. </a:t>
            </a:r>
            <a:endParaRPr lang="en-IN"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IN" sz="1600" dirty="0" smtClean="0">
                <a:latin typeface="Times New Roman" panose="02020603050405020304" pitchFamily="18" charset="0"/>
                <a:cs typeface="Times New Roman" panose="02020603050405020304" pitchFamily="18" charset="0"/>
              </a:rPr>
              <a:t>Both </a:t>
            </a:r>
            <a:r>
              <a:rPr lang="en-IN" sz="1600" dirty="0">
                <a:latin typeface="Times New Roman" panose="02020603050405020304" pitchFamily="18" charset="0"/>
                <a:cs typeface="Times New Roman" panose="02020603050405020304" pitchFamily="18" charset="0"/>
              </a:rPr>
              <a:t>types of accounts, EOAs and smart contracts, </a:t>
            </a:r>
            <a:r>
              <a:rPr lang="en-IN" sz="1600" dirty="0">
                <a:solidFill>
                  <a:srgbClr val="FF0000"/>
                </a:solidFill>
                <a:latin typeface="Times New Roman" panose="02020603050405020304" pitchFamily="18" charset="0"/>
                <a:cs typeface="Times New Roman" panose="02020603050405020304" pitchFamily="18" charset="0"/>
              </a:rPr>
              <a:t>can hold a balance of ethers</a:t>
            </a:r>
            <a:r>
              <a:rPr lang="en-IN" sz="1600" dirty="0">
                <a:latin typeface="Times New Roman" panose="02020603050405020304" pitchFamily="18" charset="0"/>
                <a:cs typeface="Times New Roman" panose="02020603050405020304" pitchFamily="18" charset="0"/>
              </a:rPr>
              <a:t>. Thus, every account has these </a:t>
            </a:r>
            <a:r>
              <a:rPr lang="en-IN" sz="1600" dirty="0">
                <a:solidFill>
                  <a:srgbClr val="FF0000"/>
                </a:solidFill>
                <a:latin typeface="Times New Roman" panose="02020603050405020304" pitchFamily="18" charset="0"/>
                <a:cs typeface="Times New Roman" panose="02020603050405020304" pitchFamily="18" charset="0"/>
              </a:rPr>
              <a:t>two implicit attributes: address and balance</a:t>
            </a:r>
            <a:r>
              <a:rPr lang="en-IN" sz="1600" dirty="0" smtClean="0">
                <a:latin typeface="Times New Roman" panose="02020603050405020304" pitchFamily="18" charset="0"/>
                <a:cs typeface="Times New Roman" panose="02020603050405020304" pitchFamily="18" charset="0"/>
              </a:rPr>
              <a:t>. </a:t>
            </a:r>
          </a:p>
          <a:p>
            <a:pPr marL="285750" lvl="1" algn="just">
              <a:lnSpc>
                <a:spcPct val="180000"/>
              </a:lnSpc>
            </a:pPr>
            <a:r>
              <a:rPr lang="en-IN" sz="1600" dirty="0" smtClean="0">
                <a:latin typeface="Times New Roman" panose="02020603050405020304" pitchFamily="18" charset="0"/>
                <a:cs typeface="Times New Roman" panose="02020603050405020304" pitchFamily="18" charset="0"/>
              </a:rPr>
              <a:t>An </a:t>
            </a:r>
            <a:r>
              <a:rPr lang="en-IN" sz="1600" dirty="0">
                <a:latin typeface="Times New Roman" panose="02020603050405020304" pitchFamily="18" charset="0"/>
                <a:cs typeface="Times New Roman" panose="02020603050405020304" pitchFamily="18" charset="0"/>
              </a:rPr>
              <a:t>EOA or a smart contract account </a:t>
            </a:r>
            <a:r>
              <a:rPr lang="en-IN" sz="1600" dirty="0">
                <a:solidFill>
                  <a:srgbClr val="FF0000"/>
                </a:solidFill>
                <a:latin typeface="Times New Roman" panose="02020603050405020304" pitchFamily="18" charset="0"/>
                <a:cs typeface="Times New Roman" panose="02020603050405020304" pitchFamily="18" charset="0"/>
              </a:rPr>
              <a:t>can invoke a smart contract function by sending a message</a:t>
            </a:r>
            <a:r>
              <a:rPr lang="en-IN" sz="1600" dirty="0">
                <a:latin typeface="Times New Roman" panose="02020603050405020304" pitchFamily="18" charset="0"/>
                <a:cs typeface="Times New Roman" panose="02020603050405020304" pitchFamily="18" charset="0"/>
              </a:rPr>
              <a:t>. This message has two implied attributes: </a:t>
            </a:r>
            <a:r>
              <a:rPr lang="en-IN" sz="1600" dirty="0" err="1">
                <a:solidFill>
                  <a:srgbClr val="FF0000"/>
                </a:solidFill>
                <a:latin typeface="Times New Roman" panose="02020603050405020304" pitchFamily="18" charset="0"/>
                <a:cs typeface="Times New Roman" panose="02020603050405020304" pitchFamily="18" charset="0"/>
              </a:rPr>
              <a:t>msg.sender</a:t>
            </a:r>
            <a:r>
              <a:rPr lang="en-IN" sz="1600" dirty="0">
                <a:solidFill>
                  <a:srgbClr val="FF0000"/>
                </a:solidFill>
                <a:latin typeface="Times New Roman" panose="02020603050405020304" pitchFamily="18" charset="0"/>
                <a:cs typeface="Times New Roman" panose="02020603050405020304" pitchFamily="18" charset="0"/>
              </a:rPr>
              <a:t> and </a:t>
            </a:r>
            <a:r>
              <a:rPr lang="en-IN" sz="1600" dirty="0" err="1">
                <a:solidFill>
                  <a:srgbClr val="FF0000"/>
                </a:solidFill>
                <a:latin typeface="Times New Roman" panose="02020603050405020304" pitchFamily="18" charset="0"/>
                <a:cs typeface="Times New Roman" panose="02020603050405020304" pitchFamily="18" charset="0"/>
              </a:rPr>
              <a:t>msg.value</a:t>
            </a:r>
            <a:r>
              <a:rPr lang="en-IN" sz="1600" dirty="0">
                <a:latin typeface="Times New Roman" panose="02020603050405020304" pitchFamily="18" charset="0"/>
                <a:cs typeface="Times New Roman" panose="02020603050405020304" pitchFamily="18" charset="0"/>
              </a:rPr>
              <a:t>. Yes, a message can carry a value that is added to the balance held by the smart contract when one of its functions is invoked. The function has to be declared with a payable modifier to be eligible to receive funds.</a:t>
            </a:r>
          </a:p>
        </p:txBody>
      </p:sp>
    </p:spTree>
    <p:extLst>
      <p:ext uri="{BB962C8B-B14F-4D97-AF65-F5344CB8AC3E}">
        <p14:creationId xmlns:p14="http://schemas.microsoft.com/office/powerpoint/2010/main" val="26882976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2.5 </a:t>
            </a:r>
            <a:r>
              <a:rPr lang="en-IN" dirty="0"/>
              <a:t>What makes a </a:t>
            </a:r>
            <a:r>
              <a:rPr lang="en-IN" dirty="0" err="1"/>
              <a:t>blockchain</a:t>
            </a:r>
            <a:r>
              <a:rPr lang="en-IN" dirty="0"/>
              <a:t> contract smart?</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52</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802674" y="947104"/>
            <a:ext cx="9810206"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IN" sz="1600" dirty="0" smtClean="0">
                <a:latin typeface="Times New Roman" panose="02020603050405020304" pitchFamily="18" charset="0"/>
                <a:cs typeface="Times New Roman" panose="02020603050405020304" pitchFamily="18" charset="0"/>
              </a:rPr>
              <a:t>All </a:t>
            </a:r>
            <a:r>
              <a:rPr lang="en-IN" sz="1600" dirty="0">
                <a:latin typeface="Times New Roman" panose="02020603050405020304" pitchFamily="18" charset="0"/>
                <a:cs typeface="Times New Roman" panose="02020603050405020304" pitchFamily="18" charset="0"/>
              </a:rPr>
              <a:t>the participants interacting with the </a:t>
            </a:r>
            <a:r>
              <a:rPr lang="en-IN" sz="1600" dirty="0" err="1">
                <a:latin typeface="Times New Roman" panose="02020603050405020304" pitchFamily="18" charset="0"/>
                <a:cs typeface="Times New Roman" panose="02020603050405020304" pitchFamily="18" charset="0"/>
              </a:rPr>
              <a:t>blockchain</a:t>
            </a:r>
            <a:r>
              <a:rPr lang="en-IN" sz="1600" dirty="0">
                <a:latin typeface="Times New Roman" panose="02020603050405020304" pitchFamily="18" charset="0"/>
                <a:cs typeface="Times New Roman" panose="02020603050405020304" pitchFamily="18" charset="0"/>
              </a:rPr>
              <a:t>, including a smart contract, have an account number or address that uniquely identifies them: </a:t>
            </a:r>
            <a:endParaRPr lang="en-IN" sz="1600" dirty="0" smtClean="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3198222" y="1907040"/>
            <a:ext cx="5553892" cy="4818002"/>
          </a:xfrm>
          <a:prstGeom prst="rect">
            <a:avLst/>
          </a:prstGeom>
        </p:spPr>
      </p:pic>
    </p:spTree>
    <p:extLst>
      <p:ext uri="{BB962C8B-B14F-4D97-AF65-F5344CB8AC3E}">
        <p14:creationId xmlns:p14="http://schemas.microsoft.com/office/powerpoint/2010/main" val="21292833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2.6 </a:t>
            </a:r>
            <a:r>
              <a:rPr lang="en-IN" dirty="0"/>
              <a:t>Decentralized airline system use case</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53</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802674" y="947104"/>
            <a:ext cx="9147824"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IN" sz="1600" dirty="0" smtClean="0">
                <a:latin typeface="Times New Roman" panose="02020603050405020304" pitchFamily="18" charset="0"/>
                <a:cs typeface="Times New Roman" panose="02020603050405020304" pitchFamily="18" charset="0"/>
              </a:rPr>
              <a:t>The </a:t>
            </a:r>
            <a:r>
              <a:rPr lang="en-IN" sz="1600" dirty="0" smtClean="0">
                <a:solidFill>
                  <a:srgbClr val="FF0000"/>
                </a:solidFill>
                <a:latin typeface="Times New Roman" panose="02020603050405020304" pitchFamily="18" charset="0"/>
                <a:cs typeface="Times New Roman" panose="02020603050405020304" pitchFamily="18" charset="0"/>
              </a:rPr>
              <a:t>Airline System Consortium (ASK instead of ASC) </a:t>
            </a:r>
            <a:r>
              <a:rPr lang="en-IN" sz="1600" dirty="0" err="1" smtClean="0">
                <a:latin typeface="Times New Roman" panose="02020603050405020304" pitchFamily="18" charset="0"/>
                <a:cs typeface="Times New Roman" panose="02020603050405020304" pitchFamily="18" charset="0"/>
              </a:rPr>
              <a:t>blockchain</a:t>
            </a:r>
            <a:r>
              <a:rPr lang="en-IN" sz="1600" dirty="0" smtClean="0">
                <a:latin typeface="Times New Roman" panose="02020603050405020304" pitchFamily="18" charset="0"/>
                <a:cs typeface="Times New Roman" panose="02020603050405020304" pitchFamily="18" charset="0"/>
              </a:rPr>
              <a:t> for the airline industry enables peer-to-peer transactions of flight seats among participating airlines.</a:t>
            </a:r>
          </a:p>
          <a:p>
            <a:pPr marL="285750" lvl="1" algn="just">
              <a:lnSpc>
                <a:spcPct val="180000"/>
              </a:lnSpc>
            </a:pPr>
            <a:r>
              <a:rPr lang="en-IN" sz="1600" dirty="0" smtClean="0">
                <a:latin typeface="Times New Roman" panose="02020603050405020304" pitchFamily="18" charset="0"/>
                <a:cs typeface="Times New Roman" panose="02020603050405020304" pitchFamily="18" charset="0"/>
              </a:rPr>
              <a:t>Unlike in traditional systems, airlines may join and leave this system as they wish.</a:t>
            </a:r>
          </a:p>
          <a:p>
            <a:pPr marL="285750" lvl="1" algn="just">
              <a:lnSpc>
                <a:spcPct val="180000"/>
              </a:lnSpc>
            </a:pPr>
            <a:r>
              <a:rPr lang="en-IN" sz="1600" dirty="0" smtClean="0">
                <a:latin typeface="Times New Roman" panose="02020603050405020304" pitchFamily="18" charset="0"/>
                <a:cs typeface="Times New Roman" panose="02020603050405020304" pitchFamily="18" charset="0"/>
              </a:rPr>
              <a:t>An airline joins ASK by </a:t>
            </a:r>
            <a:r>
              <a:rPr lang="en-IN" sz="1600" dirty="0" smtClean="0">
                <a:solidFill>
                  <a:srgbClr val="FF0000"/>
                </a:solidFill>
                <a:latin typeface="Times New Roman" panose="02020603050405020304" pitchFamily="18" charset="0"/>
                <a:cs typeface="Times New Roman" panose="02020603050405020304" pitchFamily="18" charset="0"/>
              </a:rPr>
              <a:t>depositing a predetermined minimum escrow </a:t>
            </a:r>
            <a:r>
              <a:rPr lang="en-IN" sz="1600" dirty="0" smtClean="0">
                <a:latin typeface="Times New Roman" panose="02020603050405020304" pitchFamily="18" charset="0"/>
                <a:cs typeface="Times New Roman" panose="02020603050405020304" pitchFamily="18" charset="0"/>
              </a:rPr>
              <a:t>used for payment settlement for seats used in ASK transactions. </a:t>
            </a:r>
          </a:p>
          <a:p>
            <a:pPr marL="285750" lvl="1" algn="just">
              <a:lnSpc>
                <a:spcPct val="180000"/>
              </a:lnSpc>
            </a:pPr>
            <a:r>
              <a:rPr lang="en-IN" sz="1600" dirty="0" smtClean="0">
                <a:latin typeface="Times New Roman" panose="02020603050405020304" pitchFamily="18" charset="0"/>
                <a:cs typeface="Times New Roman" panose="02020603050405020304" pitchFamily="18" charset="0"/>
              </a:rPr>
              <a:t>The consortium allows an airline to </a:t>
            </a:r>
            <a:r>
              <a:rPr lang="en-IN" sz="1600" dirty="0" smtClean="0">
                <a:solidFill>
                  <a:srgbClr val="FF0000"/>
                </a:solidFill>
                <a:latin typeface="Times New Roman" panose="02020603050405020304" pitchFamily="18" charset="0"/>
                <a:cs typeface="Times New Roman" panose="02020603050405020304" pitchFamily="18" charset="0"/>
              </a:rPr>
              <a:t>trade (buy and sell) flight </a:t>
            </a:r>
            <a:r>
              <a:rPr lang="en-IN" sz="1600" dirty="0" smtClean="0">
                <a:latin typeface="Times New Roman" panose="02020603050405020304" pitchFamily="18" charset="0"/>
                <a:cs typeface="Times New Roman" panose="02020603050405020304" pitchFamily="18" charset="0"/>
              </a:rPr>
              <a:t>seats under certain circumstances and conditions. </a:t>
            </a:r>
          </a:p>
          <a:p>
            <a:pPr marL="285750" lvl="1" algn="just">
              <a:lnSpc>
                <a:spcPct val="180000"/>
              </a:lnSpc>
            </a:pPr>
            <a:r>
              <a:rPr lang="en-IN" sz="1600" dirty="0" smtClean="0">
                <a:latin typeface="Times New Roman" panose="02020603050405020304" pitchFamily="18" charset="0"/>
                <a:cs typeface="Times New Roman" panose="02020603050405020304" pitchFamily="18" charset="0"/>
              </a:rPr>
              <a:t>The rules for the trades can be codified into the system so that there are no </a:t>
            </a:r>
            <a:r>
              <a:rPr lang="en-IN" sz="1600" dirty="0" smtClean="0">
                <a:solidFill>
                  <a:srgbClr val="FF0000"/>
                </a:solidFill>
                <a:latin typeface="Times New Roman" panose="02020603050405020304" pitchFamily="18" charset="0"/>
                <a:cs typeface="Times New Roman" panose="02020603050405020304" pitchFamily="18" charset="0"/>
              </a:rPr>
              <a:t>ambiguities </a:t>
            </a:r>
            <a:r>
              <a:rPr lang="en-IN" sz="1600" dirty="0" smtClean="0">
                <a:latin typeface="Times New Roman" panose="02020603050405020304" pitchFamily="18" charset="0"/>
                <a:cs typeface="Times New Roman" panose="02020603050405020304" pitchFamily="18" charset="0"/>
              </a:rPr>
              <a:t>and the outcomes are deterministic.</a:t>
            </a:r>
          </a:p>
        </p:txBody>
      </p:sp>
    </p:spTree>
    <p:extLst>
      <p:ext uri="{BB962C8B-B14F-4D97-AF65-F5344CB8AC3E}">
        <p14:creationId xmlns:p14="http://schemas.microsoft.com/office/powerpoint/2010/main" val="36948604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2.6 </a:t>
            </a:r>
            <a:r>
              <a:rPr lang="en-IN" dirty="0"/>
              <a:t>Decentralized airline system use case</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54</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802674" y="947104"/>
            <a:ext cx="9147824"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endParaRPr lang="en-IN" sz="1600" dirty="0" smtClean="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277427" y="1054962"/>
            <a:ext cx="8486367" cy="5356260"/>
          </a:xfrm>
          <a:prstGeom prst="rect">
            <a:avLst/>
          </a:prstGeom>
        </p:spPr>
      </p:pic>
    </p:spTree>
    <p:extLst>
      <p:ext uri="{BB962C8B-B14F-4D97-AF65-F5344CB8AC3E}">
        <p14:creationId xmlns:p14="http://schemas.microsoft.com/office/powerpoint/2010/main" val="25379756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a:t>2.6 Decentralized airline system use case</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55</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802674" y="947104"/>
            <a:ext cx="3069772"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IN" sz="1600" dirty="0" smtClean="0">
                <a:latin typeface="Times New Roman" panose="02020603050405020304" pitchFamily="18" charset="0"/>
                <a:cs typeface="Times New Roman" panose="02020603050405020304" pitchFamily="18" charset="0"/>
              </a:rPr>
              <a:t>2.6.2 </a:t>
            </a:r>
            <a:r>
              <a:rPr lang="en-IN" sz="1600" dirty="0">
                <a:latin typeface="Times New Roman" panose="02020603050405020304" pitchFamily="18" charset="0"/>
                <a:cs typeface="Times New Roman" panose="02020603050405020304" pitchFamily="18" charset="0"/>
              </a:rPr>
              <a:t>Sequence of operations</a:t>
            </a:r>
            <a:endParaRPr lang="en-US" sz="1600" dirty="0">
              <a:latin typeface="Times New Roman" panose="02020603050405020304" pitchFamily="18" charset="0"/>
              <a:cs typeface="Times New Roman" panose="02020603050405020304" pitchFamily="18" charset="0"/>
            </a:endParaRPr>
          </a:p>
          <a:p>
            <a:pPr marL="0" lvl="1" indent="0" algn="just">
              <a:lnSpc>
                <a:spcPct val="180000"/>
              </a:lnSpc>
              <a:buNone/>
            </a:pPr>
            <a:r>
              <a:rPr lang="en-IN" sz="1600" dirty="0" smtClean="0">
                <a:latin typeface="Times New Roman" panose="02020603050405020304" pitchFamily="18" charset="0"/>
                <a:cs typeface="Times New Roman" panose="02020603050405020304" pitchFamily="18" charset="0"/>
              </a:rPr>
              <a:t>Here </a:t>
            </a:r>
            <a:r>
              <a:rPr lang="en-IN" sz="1600" dirty="0">
                <a:latin typeface="Times New Roman" panose="02020603050405020304" pitchFamily="18" charset="0"/>
                <a:cs typeface="Times New Roman" panose="02020603050405020304" pitchFamily="18" charset="0"/>
              </a:rPr>
              <a:t>are the steps followed by two airlines, A and B, that are not necessarily known to each other and that operate beyond the boundaries of traditional trust. </a:t>
            </a:r>
          </a:p>
        </p:txBody>
      </p:sp>
      <p:pic>
        <p:nvPicPr>
          <p:cNvPr id="3" name="Picture 2"/>
          <p:cNvPicPr>
            <a:picLocks noChangeAspect="1"/>
          </p:cNvPicPr>
          <p:nvPr/>
        </p:nvPicPr>
        <p:blipFill>
          <a:blip r:embed="rId3"/>
          <a:stretch>
            <a:fillRect/>
          </a:stretch>
        </p:blipFill>
        <p:spPr>
          <a:xfrm>
            <a:off x="5094514" y="1106991"/>
            <a:ext cx="6518366" cy="5438775"/>
          </a:xfrm>
          <a:prstGeom prst="rect">
            <a:avLst/>
          </a:prstGeom>
        </p:spPr>
      </p:pic>
    </p:spTree>
    <p:extLst>
      <p:ext uri="{BB962C8B-B14F-4D97-AF65-F5344CB8AC3E}">
        <p14:creationId xmlns:p14="http://schemas.microsoft.com/office/powerpoint/2010/main" val="39981979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a:t>2.6 Decentralized airline system use case</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56</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802674" y="947104"/>
            <a:ext cx="9810206"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IN" sz="1600" dirty="0" smtClean="0">
                <a:latin typeface="Times New Roman" panose="02020603050405020304" pitchFamily="18" charset="0"/>
                <a:cs typeface="Times New Roman" panose="02020603050405020304" pitchFamily="18" charset="0"/>
              </a:rPr>
              <a:t>2.6.2 </a:t>
            </a:r>
            <a:r>
              <a:rPr lang="en-IN" sz="1600" dirty="0">
                <a:latin typeface="Times New Roman" panose="02020603050405020304" pitchFamily="18" charset="0"/>
                <a:cs typeface="Times New Roman" panose="02020603050405020304" pitchFamily="18" charset="0"/>
              </a:rPr>
              <a:t>Sequence of operations</a:t>
            </a:r>
            <a:endParaRPr lang="en-US" sz="1600" dirty="0">
              <a:latin typeface="Times New Roman" panose="02020603050405020304" pitchFamily="18" charset="0"/>
              <a:cs typeface="Times New Roman" panose="02020603050405020304" pitchFamily="18" charset="0"/>
            </a:endParaRPr>
          </a:p>
          <a:p>
            <a:pPr marL="0" lvl="1" indent="0" algn="just">
              <a:lnSpc>
                <a:spcPct val="180000"/>
              </a:lnSpc>
              <a:buNone/>
            </a:pPr>
            <a:r>
              <a:rPr lang="en-IN" sz="1600" dirty="0" smtClean="0">
                <a:latin typeface="Times New Roman" panose="02020603050405020304" pitchFamily="18" charset="0"/>
                <a:cs typeface="Times New Roman" panose="02020603050405020304" pitchFamily="18" charset="0"/>
              </a:rPr>
              <a:t>Operations </a:t>
            </a:r>
            <a:r>
              <a:rPr lang="en-IN" sz="1600" dirty="0">
                <a:latin typeface="Times New Roman" panose="02020603050405020304" pitchFamily="18" charset="0"/>
                <a:cs typeface="Times New Roman" panose="02020603050405020304" pitchFamily="18" charset="0"/>
              </a:rPr>
              <a:t>of participants in a decentralized airline system</a:t>
            </a:r>
          </a:p>
          <a:p>
            <a:pPr marL="342900" lvl="1" indent="-342900" algn="just">
              <a:lnSpc>
                <a:spcPct val="180000"/>
              </a:lnSpc>
              <a:buFont typeface="+mj-lt"/>
              <a:buAutoNum type="arabicPeriod"/>
            </a:pPr>
            <a:r>
              <a:rPr lang="en-IN" sz="1600" dirty="0" smtClean="0">
                <a:latin typeface="Times New Roman" panose="02020603050405020304" pitchFamily="18" charset="0"/>
                <a:cs typeface="Times New Roman" panose="02020603050405020304" pitchFamily="18" charset="0"/>
              </a:rPr>
              <a:t>A </a:t>
            </a:r>
            <a:r>
              <a:rPr lang="en-IN" sz="1600" dirty="0">
                <a:latin typeface="Times New Roman" panose="02020603050405020304" pitchFamily="18" charset="0"/>
                <a:cs typeface="Times New Roman" panose="02020603050405020304" pitchFamily="18" charset="0"/>
              </a:rPr>
              <a:t>customer </a:t>
            </a:r>
            <a:r>
              <a:rPr lang="en-IN" sz="1600" dirty="0">
                <a:solidFill>
                  <a:srgbClr val="FF0000"/>
                </a:solidFill>
                <a:latin typeface="Times New Roman" panose="02020603050405020304" pitchFamily="18" charset="0"/>
                <a:cs typeface="Times New Roman" panose="02020603050405020304" pitchFamily="18" charset="0"/>
              </a:rPr>
              <a:t>initiates a change of flight seat </a:t>
            </a:r>
            <a:r>
              <a:rPr lang="en-IN" sz="1600" dirty="0">
                <a:latin typeface="Times New Roman" panose="02020603050405020304" pitchFamily="18" charset="0"/>
                <a:cs typeface="Times New Roman" panose="02020603050405020304" pitchFamily="18" charset="0"/>
              </a:rPr>
              <a:t>that they hold on airline </a:t>
            </a:r>
            <a:r>
              <a:rPr lang="en-IN" sz="1600" b="1" dirty="0">
                <a:latin typeface="Times New Roman" panose="02020603050405020304" pitchFamily="18" charset="0"/>
                <a:cs typeface="Times New Roman" panose="02020603050405020304" pitchFamily="18" charset="0"/>
              </a:rPr>
              <a:t>A</a:t>
            </a:r>
            <a:r>
              <a:rPr lang="en-IN" sz="1600" dirty="0">
                <a:latin typeface="Times New Roman" panose="02020603050405020304" pitchFamily="18" charset="0"/>
                <a:cs typeface="Times New Roman" panose="02020603050405020304" pitchFamily="18" charset="0"/>
              </a:rPr>
              <a:t>. </a:t>
            </a:r>
            <a:endParaRPr lang="en-IN" sz="1600" dirty="0" smtClean="0">
              <a:latin typeface="Times New Roman" panose="02020603050405020304" pitchFamily="18" charset="0"/>
              <a:cs typeface="Times New Roman" panose="02020603050405020304" pitchFamily="18" charset="0"/>
            </a:endParaRPr>
          </a:p>
          <a:p>
            <a:pPr marL="342900" lvl="1" indent="-342900" algn="just">
              <a:lnSpc>
                <a:spcPct val="180000"/>
              </a:lnSpc>
              <a:buFont typeface="+mj-lt"/>
              <a:buAutoNum type="arabicPeriod"/>
            </a:pPr>
            <a:r>
              <a:rPr lang="en-IN" sz="1600" dirty="0" smtClean="0">
                <a:latin typeface="Times New Roman" panose="02020603050405020304" pitchFamily="18" charset="0"/>
                <a:cs typeface="Times New Roman" panose="02020603050405020304" pitchFamily="18" charset="0"/>
              </a:rPr>
              <a:t>An </a:t>
            </a:r>
            <a:r>
              <a:rPr lang="en-IN" sz="1600" dirty="0">
                <a:solidFill>
                  <a:srgbClr val="FF0000"/>
                </a:solidFill>
                <a:latin typeface="Times New Roman" panose="02020603050405020304" pitchFamily="18" charset="0"/>
                <a:cs typeface="Times New Roman" panose="02020603050405020304" pitchFamily="18" charset="0"/>
              </a:rPr>
              <a:t>agent or application </a:t>
            </a:r>
            <a:r>
              <a:rPr lang="en-IN" sz="1600" dirty="0">
                <a:latin typeface="Times New Roman" panose="02020603050405020304" pitchFamily="18" charset="0"/>
                <a:cs typeface="Times New Roman" panose="02020603050405020304" pitchFamily="18" charset="0"/>
              </a:rPr>
              <a:t>at </a:t>
            </a:r>
            <a:r>
              <a:rPr lang="en-IN" sz="1600" dirty="0">
                <a:solidFill>
                  <a:srgbClr val="FF0000"/>
                </a:solidFill>
                <a:latin typeface="Times New Roman" panose="02020603050405020304" pitchFamily="18" charset="0"/>
                <a:cs typeface="Times New Roman" panose="02020603050405020304" pitchFamily="18" charset="0"/>
              </a:rPr>
              <a:t>airline </a:t>
            </a:r>
            <a:r>
              <a:rPr lang="en-IN" sz="1600" b="1" dirty="0">
                <a:solidFill>
                  <a:srgbClr val="FF0000"/>
                </a:solidFill>
                <a:latin typeface="Times New Roman" panose="02020603050405020304" pitchFamily="18" charset="0"/>
                <a:cs typeface="Times New Roman" panose="02020603050405020304" pitchFamily="18" charset="0"/>
              </a:rPr>
              <a:t>A</a:t>
            </a:r>
            <a:r>
              <a:rPr lang="en-IN" sz="1600" dirty="0">
                <a:solidFill>
                  <a:srgbClr val="FF000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verifies and validates the request through smart contract logic shared among the ASK consortium members. </a:t>
            </a:r>
            <a:endParaRPr lang="en-IN" sz="1600" dirty="0" smtClean="0">
              <a:latin typeface="Times New Roman" panose="02020603050405020304" pitchFamily="18" charset="0"/>
              <a:cs typeface="Times New Roman" panose="02020603050405020304" pitchFamily="18" charset="0"/>
            </a:endParaRPr>
          </a:p>
          <a:p>
            <a:pPr marL="342900" lvl="1" indent="-342900" algn="just">
              <a:lnSpc>
                <a:spcPct val="180000"/>
              </a:lnSpc>
              <a:buFont typeface="+mj-lt"/>
              <a:buAutoNum type="arabicPeriod"/>
            </a:pPr>
            <a:r>
              <a:rPr lang="en-IN" sz="1600" dirty="0" smtClean="0">
                <a:latin typeface="Times New Roman" panose="02020603050405020304" pitchFamily="18" charset="0"/>
                <a:cs typeface="Times New Roman" panose="02020603050405020304" pitchFamily="18" charset="0"/>
              </a:rPr>
              <a:t>Once </a:t>
            </a:r>
            <a:r>
              <a:rPr lang="en-IN" sz="1600" dirty="0">
                <a:latin typeface="Times New Roman" panose="02020603050405020304" pitchFamily="18" charset="0"/>
                <a:cs typeface="Times New Roman" panose="02020603050405020304" pitchFamily="18" charset="0"/>
              </a:rPr>
              <a:t>verified, the request </a:t>
            </a:r>
            <a:r>
              <a:rPr lang="en-IN" sz="1600" dirty="0" err="1">
                <a:latin typeface="Times New Roman" panose="02020603050405020304" pitchFamily="18" charset="0"/>
                <a:cs typeface="Times New Roman" panose="02020603050405020304" pitchFamily="18" charset="0"/>
              </a:rPr>
              <a:t>Tx</a:t>
            </a:r>
            <a:r>
              <a:rPr lang="en-IN" sz="1600" dirty="0">
                <a:latin typeface="Times New Roman" panose="02020603050405020304" pitchFamily="18" charset="0"/>
                <a:cs typeface="Times New Roman" panose="02020603050405020304" pitchFamily="18" charset="0"/>
              </a:rPr>
              <a:t> is confirmed and recorded in a distributed immutable ledger</a:t>
            </a:r>
            <a:r>
              <a:rPr lang="en-IN" sz="1600" dirty="0" smtClean="0">
                <a:latin typeface="Times New Roman" panose="02020603050405020304" pitchFamily="18" charset="0"/>
                <a:cs typeface="Times New Roman" panose="02020603050405020304" pitchFamily="18" charset="0"/>
              </a:rPr>
              <a:t>.</a:t>
            </a:r>
          </a:p>
          <a:p>
            <a:pPr marL="342900" lvl="1" indent="-342900" algn="just">
              <a:lnSpc>
                <a:spcPct val="180000"/>
              </a:lnSpc>
              <a:buFont typeface="+mj-lt"/>
              <a:buAutoNum type="arabicPeriod"/>
            </a:pPr>
            <a:r>
              <a:rPr lang="en-IN" sz="1600" dirty="0" smtClean="0">
                <a:latin typeface="Times New Roman" panose="02020603050405020304" pitchFamily="18" charset="0"/>
                <a:cs typeface="Times New Roman" panose="02020603050405020304" pitchFamily="18" charset="0"/>
              </a:rPr>
              <a:t> In </a:t>
            </a:r>
            <a:r>
              <a:rPr lang="en-IN" sz="1600" dirty="0">
                <a:latin typeface="Times New Roman" panose="02020603050405020304" pitchFamily="18" charset="0"/>
                <a:cs typeface="Times New Roman" panose="02020603050405020304" pitchFamily="18" charset="0"/>
              </a:rPr>
              <a:t>the simplest design, an agent at airline A sends the verified and validated request (</a:t>
            </a:r>
            <a:r>
              <a:rPr lang="en-IN" sz="1600" dirty="0" err="1">
                <a:latin typeface="Times New Roman" panose="02020603050405020304" pitchFamily="18" charset="0"/>
                <a:cs typeface="Times New Roman" panose="02020603050405020304" pitchFamily="18" charset="0"/>
              </a:rPr>
              <a:t>VVRequest</a:t>
            </a:r>
            <a:r>
              <a:rPr lang="en-IN" sz="1600" dirty="0">
                <a:latin typeface="Times New Roman" panose="02020603050405020304" pitchFamily="18" charset="0"/>
                <a:cs typeface="Times New Roman" panose="02020603050405020304" pitchFamily="18" charset="0"/>
              </a:rPr>
              <a:t>) to airline B. </a:t>
            </a:r>
            <a:endParaRPr lang="en-IN" sz="1600" dirty="0" smtClean="0">
              <a:latin typeface="Times New Roman" panose="02020603050405020304" pitchFamily="18" charset="0"/>
              <a:cs typeface="Times New Roman" panose="02020603050405020304" pitchFamily="18" charset="0"/>
            </a:endParaRPr>
          </a:p>
          <a:p>
            <a:pPr marL="342900" lvl="1" indent="-342900" algn="just">
              <a:lnSpc>
                <a:spcPct val="180000"/>
              </a:lnSpc>
              <a:buFont typeface="+mj-lt"/>
              <a:buAutoNum type="arabicPeriod"/>
            </a:pPr>
            <a:r>
              <a:rPr lang="en-IN" sz="1600" dirty="0" smtClean="0">
                <a:latin typeface="Times New Roman" panose="02020603050405020304" pitchFamily="18" charset="0"/>
                <a:cs typeface="Times New Roman" panose="02020603050405020304" pitchFamily="18" charset="0"/>
              </a:rPr>
              <a:t>An </a:t>
            </a:r>
            <a:r>
              <a:rPr lang="en-IN" sz="1600" dirty="0">
                <a:latin typeface="Times New Roman" panose="02020603050405020304" pitchFamily="18" charset="0"/>
                <a:cs typeface="Times New Roman" panose="02020603050405020304" pitchFamily="18" charset="0"/>
              </a:rPr>
              <a:t>agent or application at airline B checks the airline’s database to check for </a:t>
            </a:r>
            <a:r>
              <a:rPr lang="en-IN" sz="1600" dirty="0" smtClean="0">
                <a:latin typeface="Times New Roman" panose="02020603050405020304" pitchFamily="18" charset="0"/>
                <a:cs typeface="Times New Roman" panose="02020603050405020304" pitchFamily="18" charset="0"/>
              </a:rPr>
              <a:t>availability.</a:t>
            </a:r>
          </a:p>
          <a:p>
            <a:pPr marL="342900" lvl="1" indent="-342900" algn="just">
              <a:lnSpc>
                <a:spcPct val="180000"/>
              </a:lnSpc>
              <a:buFont typeface="+mj-lt"/>
              <a:buAutoNum type="arabicPeriod"/>
            </a:pPr>
            <a:r>
              <a:rPr lang="en-IN" sz="1600" dirty="0" smtClean="0">
                <a:latin typeface="Times New Roman" panose="02020603050405020304" pitchFamily="18" charset="0"/>
                <a:cs typeface="Times New Roman" panose="02020603050405020304" pitchFamily="18" charset="0"/>
              </a:rPr>
              <a:t>An </a:t>
            </a:r>
            <a:r>
              <a:rPr lang="en-IN" sz="1600" dirty="0">
                <a:latin typeface="Times New Roman" panose="02020603050405020304" pitchFamily="18" charset="0"/>
                <a:cs typeface="Times New Roman" panose="02020603050405020304" pitchFamily="18" charset="0"/>
              </a:rPr>
              <a:t>agent at airline B responds through shared smart contract logic that verifies and validates the common interests and shared rules of the consortium.</a:t>
            </a:r>
          </a:p>
        </p:txBody>
      </p:sp>
    </p:spTree>
    <p:extLst>
      <p:ext uri="{BB962C8B-B14F-4D97-AF65-F5344CB8AC3E}">
        <p14:creationId xmlns:p14="http://schemas.microsoft.com/office/powerpoint/2010/main" val="39605394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a:t>2.6 Decentralized airline system use case</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57</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802674" y="947104"/>
            <a:ext cx="9810206"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IN" sz="1600" dirty="0" smtClean="0">
                <a:latin typeface="Times New Roman" panose="02020603050405020304" pitchFamily="18" charset="0"/>
                <a:cs typeface="Times New Roman" panose="02020603050405020304" pitchFamily="18" charset="0"/>
              </a:rPr>
              <a:t>2.6.2 </a:t>
            </a:r>
            <a:r>
              <a:rPr lang="en-IN" sz="1600" dirty="0">
                <a:latin typeface="Times New Roman" panose="02020603050405020304" pitchFamily="18" charset="0"/>
                <a:cs typeface="Times New Roman" panose="02020603050405020304" pitchFamily="18" charset="0"/>
              </a:rPr>
              <a:t>Sequence of operations</a:t>
            </a:r>
            <a:endParaRPr lang="en-US" sz="1600" dirty="0">
              <a:latin typeface="Times New Roman" panose="02020603050405020304" pitchFamily="18" charset="0"/>
              <a:cs typeface="Times New Roman" panose="02020603050405020304" pitchFamily="18" charset="0"/>
            </a:endParaRPr>
          </a:p>
          <a:p>
            <a:pPr marL="0" lvl="1" indent="0" algn="just">
              <a:lnSpc>
                <a:spcPct val="180000"/>
              </a:lnSpc>
              <a:buNone/>
            </a:pPr>
            <a:r>
              <a:rPr lang="en-IN" sz="1600" dirty="0" smtClean="0">
                <a:latin typeface="Times New Roman" panose="02020603050405020304" pitchFamily="18" charset="0"/>
                <a:cs typeface="Times New Roman" panose="02020603050405020304" pitchFamily="18" charset="0"/>
              </a:rPr>
              <a:t>Operations </a:t>
            </a:r>
            <a:r>
              <a:rPr lang="en-IN" sz="1600" dirty="0">
                <a:latin typeface="Times New Roman" panose="02020603050405020304" pitchFamily="18" charset="0"/>
                <a:cs typeface="Times New Roman" panose="02020603050405020304" pitchFamily="18" charset="0"/>
              </a:rPr>
              <a:t>of participants in a decentralized airline system</a:t>
            </a:r>
          </a:p>
          <a:p>
            <a:pPr marL="342900" lvl="1" indent="-342900" algn="just">
              <a:lnSpc>
                <a:spcPct val="180000"/>
              </a:lnSpc>
              <a:buFont typeface="+mj-lt"/>
              <a:buAutoNum type="arabicPeriod" startAt="7"/>
            </a:pPr>
            <a:r>
              <a:rPr lang="en-IN" sz="1600" dirty="0" smtClean="0">
                <a:latin typeface="Times New Roman" panose="02020603050405020304" pitchFamily="18" charset="0"/>
                <a:cs typeface="Times New Roman" panose="02020603050405020304" pitchFamily="18" charset="0"/>
              </a:rPr>
              <a:t>Once </a:t>
            </a:r>
            <a:r>
              <a:rPr lang="en-IN" sz="1600" dirty="0">
                <a:latin typeface="Times New Roman" panose="02020603050405020304" pitchFamily="18" charset="0"/>
                <a:cs typeface="Times New Roman" panose="02020603050405020304" pitchFamily="18" charset="0"/>
              </a:rPr>
              <a:t>verified, the response </a:t>
            </a:r>
            <a:r>
              <a:rPr lang="en-IN" sz="1600" dirty="0" err="1">
                <a:latin typeface="Times New Roman" panose="02020603050405020304" pitchFamily="18" charset="0"/>
                <a:cs typeface="Times New Roman" panose="02020603050405020304" pitchFamily="18" charset="0"/>
              </a:rPr>
              <a:t>Tx</a:t>
            </a:r>
            <a:r>
              <a:rPr lang="en-IN" sz="1600" dirty="0">
                <a:latin typeface="Times New Roman" panose="02020603050405020304" pitchFamily="18" charset="0"/>
                <a:cs typeface="Times New Roman" panose="02020603050405020304" pitchFamily="18" charset="0"/>
              </a:rPr>
              <a:t> is confirmed and recorded in a distributed immutable ledger. Now everyone in the consortium knows that a response has been sent. </a:t>
            </a:r>
            <a:endParaRPr lang="en-IN" sz="1600" dirty="0" smtClean="0">
              <a:latin typeface="Times New Roman" panose="02020603050405020304" pitchFamily="18" charset="0"/>
              <a:cs typeface="Times New Roman" panose="02020603050405020304" pitchFamily="18" charset="0"/>
            </a:endParaRPr>
          </a:p>
          <a:p>
            <a:pPr marL="342900" lvl="1" indent="-342900" algn="just">
              <a:lnSpc>
                <a:spcPct val="180000"/>
              </a:lnSpc>
              <a:buFont typeface="+mj-lt"/>
              <a:buAutoNum type="arabicPeriod" startAt="7"/>
            </a:pPr>
            <a:r>
              <a:rPr lang="en-IN" sz="1600" dirty="0" smtClean="0">
                <a:latin typeface="Times New Roman" panose="02020603050405020304" pitchFamily="18" charset="0"/>
                <a:cs typeface="Times New Roman" panose="02020603050405020304" pitchFamily="18" charset="0"/>
              </a:rPr>
              <a:t>8 </a:t>
            </a:r>
            <a:r>
              <a:rPr lang="en-IN" sz="1600" dirty="0">
                <a:latin typeface="Times New Roman" panose="02020603050405020304" pitchFamily="18" charset="0"/>
                <a:cs typeface="Times New Roman" panose="02020603050405020304" pitchFamily="18" charset="0"/>
              </a:rPr>
              <a:t>Airline B sends the response (indicated by </a:t>
            </a:r>
            <a:r>
              <a:rPr lang="en-IN" sz="1600" dirty="0" err="1">
                <a:latin typeface="Times New Roman" panose="02020603050405020304" pitchFamily="18" charset="0"/>
                <a:cs typeface="Times New Roman" panose="02020603050405020304" pitchFamily="18" charset="0"/>
              </a:rPr>
              <a:t>VVResponse</a:t>
            </a:r>
            <a:r>
              <a:rPr lang="en-IN" sz="1600" dirty="0">
                <a:latin typeface="Times New Roman" panose="02020603050405020304" pitchFamily="18" charset="0"/>
                <a:cs typeface="Times New Roman" panose="02020603050405020304" pitchFamily="18" charset="0"/>
              </a:rPr>
              <a:t>) to the agent at airline A. </a:t>
            </a:r>
            <a:endParaRPr lang="en-IN" sz="1600" dirty="0" smtClean="0">
              <a:latin typeface="Times New Roman" panose="02020603050405020304" pitchFamily="18" charset="0"/>
              <a:cs typeface="Times New Roman" panose="02020603050405020304" pitchFamily="18" charset="0"/>
            </a:endParaRPr>
          </a:p>
          <a:p>
            <a:pPr marL="342900" lvl="1" indent="-342900" algn="just">
              <a:lnSpc>
                <a:spcPct val="180000"/>
              </a:lnSpc>
              <a:buFont typeface="+mj-lt"/>
              <a:buAutoNum type="arabicPeriod" startAt="7"/>
            </a:pPr>
            <a:r>
              <a:rPr lang="en-IN" sz="1600" dirty="0" smtClean="0">
                <a:latin typeface="Times New Roman" panose="02020603050405020304" pitchFamily="18" charset="0"/>
                <a:cs typeface="Times New Roman" panose="02020603050405020304" pitchFamily="18" charset="0"/>
              </a:rPr>
              <a:t>Airline </a:t>
            </a:r>
            <a:r>
              <a:rPr lang="en-IN" sz="1600" dirty="0">
                <a:latin typeface="Times New Roman" panose="02020603050405020304" pitchFamily="18" charset="0"/>
                <a:cs typeface="Times New Roman" panose="02020603050405020304" pitchFamily="18" charset="0"/>
              </a:rPr>
              <a:t>A updates its database, noting that a change has been made. </a:t>
            </a:r>
            <a:endParaRPr lang="en-IN" sz="1600" dirty="0" smtClean="0">
              <a:latin typeface="Times New Roman" panose="02020603050405020304" pitchFamily="18" charset="0"/>
              <a:cs typeface="Times New Roman" panose="02020603050405020304" pitchFamily="18" charset="0"/>
            </a:endParaRPr>
          </a:p>
          <a:p>
            <a:pPr marL="342900" lvl="1" indent="-342900" algn="just">
              <a:lnSpc>
                <a:spcPct val="180000"/>
              </a:lnSpc>
              <a:buFont typeface="+mj-lt"/>
              <a:buAutoNum type="arabicPeriod" startAt="7"/>
            </a:pPr>
            <a:r>
              <a:rPr lang="en-IN" sz="1600" dirty="0" smtClean="0">
                <a:latin typeface="Times New Roman" panose="02020603050405020304" pitchFamily="18" charset="0"/>
                <a:cs typeface="Times New Roman" panose="02020603050405020304" pitchFamily="18" charset="0"/>
              </a:rPr>
              <a:t> An </a:t>
            </a:r>
            <a:r>
              <a:rPr lang="en-IN" sz="1600" dirty="0">
                <a:latin typeface="Times New Roman" panose="02020603050405020304" pitchFamily="18" charset="0"/>
                <a:cs typeface="Times New Roman" panose="02020603050405020304" pitchFamily="18" charset="0"/>
              </a:rPr>
              <a:t>agent at airline B sends the customer the information for the flight seats and other details. </a:t>
            </a:r>
            <a:endParaRPr lang="en-IN" sz="1600" dirty="0" smtClean="0">
              <a:latin typeface="Times New Roman" panose="02020603050405020304" pitchFamily="18" charset="0"/>
              <a:cs typeface="Times New Roman" panose="02020603050405020304" pitchFamily="18" charset="0"/>
            </a:endParaRPr>
          </a:p>
          <a:p>
            <a:pPr marL="342900" lvl="1" indent="-342900" algn="just">
              <a:lnSpc>
                <a:spcPct val="180000"/>
              </a:lnSpc>
              <a:buFont typeface="+mj-lt"/>
              <a:buAutoNum type="arabicPeriod" startAt="7"/>
            </a:pPr>
            <a:r>
              <a:rPr lang="en-IN" sz="1600" dirty="0" smtClean="0">
                <a:latin typeface="Times New Roman" panose="02020603050405020304" pitchFamily="18" charset="0"/>
                <a:cs typeface="Times New Roman" panose="02020603050405020304" pitchFamily="18" charset="0"/>
              </a:rPr>
              <a:t> Payments </a:t>
            </a:r>
            <a:r>
              <a:rPr lang="en-IN" sz="1600" dirty="0">
                <a:latin typeface="Times New Roman" panose="02020603050405020304" pitchFamily="18" charset="0"/>
                <a:cs typeface="Times New Roman" panose="02020603050405020304" pitchFamily="18" charset="0"/>
              </a:rPr>
              <a:t>are settled through peer-to-peer </a:t>
            </a:r>
            <a:r>
              <a:rPr lang="en-IN" sz="1600" dirty="0" err="1">
                <a:latin typeface="Times New Roman" panose="02020603050405020304" pitchFamily="18" charset="0"/>
                <a:cs typeface="Times New Roman" panose="02020603050405020304" pitchFamily="18" charset="0"/>
              </a:rPr>
              <a:t>Txs</a:t>
            </a:r>
            <a:r>
              <a:rPr lang="en-IN" sz="1600" dirty="0">
                <a:latin typeface="Times New Roman" panose="02020603050405020304" pitchFamily="18" charset="0"/>
                <a:cs typeface="Times New Roman" panose="02020603050405020304" pitchFamily="18" charset="0"/>
              </a:rPr>
              <a:t>, using the escrow or deposit that participating airlines hold in their shared smart contract. The payment </a:t>
            </a:r>
            <a:r>
              <a:rPr lang="en-IN" sz="1600" dirty="0" smtClean="0">
                <a:latin typeface="Times New Roman" panose="02020603050405020304" pitchFamily="18" charset="0"/>
                <a:cs typeface="Times New Roman" panose="02020603050405020304" pitchFamily="18" charset="0"/>
              </a:rPr>
              <a:t>settlement </a:t>
            </a:r>
            <a:r>
              <a:rPr lang="en-IN" sz="1600" dirty="0">
                <a:latin typeface="Times New Roman" panose="02020603050405020304" pitchFamily="18" charset="0"/>
                <a:cs typeface="Times New Roman" panose="02020603050405020304" pitchFamily="18" charset="0"/>
              </a:rPr>
              <a:t>can be embedded in other suitable operations in the system but will be handled by the shared smart contract and recorded in the ledger</a:t>
            </a:r>
            <a:r>
              <a:rPr lang="en-IN"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41446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2.7 </a:t>
            </a:r>
            <a:r>
              <a:rPr lang="en-IN" dirty="0"/>
              <a:t>Airlines smart contract</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58</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802674" y="947104"/>
            <a:ext cx="9810206"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IN" sz="1600" b="1" dirty="0" smtClean="0">
                <a:latin typeface="Times New Roman" panose="02020603050405020304" pitchFamily="18" charset="0"/>
                <a:cs typeface="Times New Roman" panose="02020603050405020304" pitchFamily="18" charset="0"/>
              </a:rPr>
              <a:t>DESIGN </a:t>
            </a:r>
            <a:r>
              <a:rPr lang="en-IN" sz="1600" b="1" dirty="0">
                <a:latin typeface="Times New Roman" panose="02020603050405020304" pitchFamily="18" charset="0"/>
                <a:cs typeface="Times New Roman" panose="02020603050405020304" pitchFamily="18" charset="0"/>
              </a:rPr>
              <a:t>PRINCIPLE 1 </a:t>
            </a:r>
            <a:r>
              <a:rPr lang="en-IN" sz="1600" dirty="0">
                <a:latin typeface="Times New Roman" panose="02020603050405020304" pitchFamily="18" charset="0"/>
                <a:cs typeface="Times New Roman" panose="02020603050405020304" pitchFamily="18" charset="0"/>
              </a:rPr>
              <a:t>Design before you code, develop, and deploy a smart contract on a test chain, and thoroughly test it before you deploy it on a production blockchain, because when the smart contract is deployed, it is immutable. </a:t>
            </a:r>
            <a:endParaRPr lang="en-IN" sz="1600" dirty="0" smtClean="0">
              <a:latin typeface="Times New Roman" panose="02020603050405020304" pitchFamily="18" charset="0"/>
              <a:cs typeface="Times New Roman" panose="02020603050405020304" pitchFamily="18" charset="0"/>
            </a:endParaRPr>
          </a:p>
          <a:p>
            <a:pPr marL="285750" lvl="1" algn="just">
              <a:lnSpc>
                <a:spcPct val="180000"/>
              </a:lnSpc>
            </a:pPr>
            <a:endParaRPr lang="en-IN" sz="1000" dirty="0" smtClean="0">
              <a:latin typeface="Times New Roman" panose="02020603050405020304" pitchFamily="18" charset="0"/>
              <a:cs typeface="Times New Roman" panose="02020603050405020304" pitchFamily="18" charset="0"/>
            </a:endParaRPr>
          </a:p>
          <a:p>
            <a:pPr marL="285750" lvl="1" algn="just">
              <a:lnSpc>
                <a:spcPct val="180000"/>
              </a:lnSpc>
            </a:pPr>
            <a:r>
              <a:rPr lang="en-IN" sz="1600" b="1" dirty="0" smtClean="0">
                <a:latin typeface="Times New Roman" panose="02020603050405020304" pitchFamily="18" charset="0"/>
                <a:cs typeface="Times New Roman" panose="02020603050405020304" pitchFamily="18" charset="0"/>
              </a:rPr>
              <a:t>DESIGN </a:t>
            </a:r>
            <a:r>
              <a:rPr lang="en-IN" sz="1600" b="1" dirty="0">
                <a:latin typeface="Times New Roman" panose="02020603050405020304" pitchFamily="18" charset="0"/>
                <a:cs typeface="Times New Roman" panose="02020603050405020304" pitchFamily="18" charset="0"/>
              </a:rPr>
              <a:t>PRINCIPLE 2 </a:t>
            </a:r>
            <a:r>
              <a:rPr lang="en-IN" sz="1600" dirty="0">
                <a:latin typeface="Times New Roman" panose="02020603050405020304" pitchFamily="18" charset="0"/>
                <a:cs typeface="Times New Roman" panose="02020603050405020304" pitchFamily="18" charset="0"/>
              </a:rPr>
              <a:t>Define the users of and use cases for the system. Users are entities that generate the actions and the input and receive the output from the </a:t>
            </a:r>
            <a:r>
              <a:rPr lang="en-IN" sz="1600" dirty="0" smtClean="0">
                <a:latin typeface="Times New Roman" panose="02020603050405020304" pitchFamily="18" charset="0"/>
                <a:cs typeface="Times New Roman" panose="02020603050405020304" pitchFamily="18" charset="0"/>
              </a:rPr>
              <a:t>system </a:t>
            </a:r>
            <a:r>
              <a:rPr lang="en-IN" sz="1600" dirty="0">
                <a:latin typeface="Times New Roman" panose="02020603050405020304" pitchFamily="18" charset="0"/>
                <a:cs typeface="Times New Roman" panose="02020603050405020304" pitchFamily="18" charset="0"/>
              </a:rPr>
              <a:t>you’ll be designing. </a:t>
            </a:r>
            <a:endParaRPr lang="en-IN" sz="1600" dirty="0" smtClean="0">
              <a:latin typeface="Times New Roman" panose="02020603050405020304" pitchFamily="18" charset="0"/>
              <a:cs typeface="Times New Roman" panose="02020603050405020304" pitchFamily="18" charset="0"/>
            </a:endParaRPr>
          </a:p>
          <a:p>
            <a:pPr marL="285750" lvl="1" algn="just">
              <a:lnSpc>
                <a:spcPct val="180000"/>
              </a:lnSpc>
            </a:pPr>
            <a:endParaRPr lang="en-US" sz="1050" dirty="0">
              <a:latin typeface="Times New Roman" panose="02020603050405020304" pitchFamily="18" charset="0"/>
              <a:cs typeface="Times New Roman" panose="02020603050405020304" pitchFamily="18" charset="0"/>
            </a:endParaRPr>
          </a:p>
          <a:p>
            <a:pPr marL="285750" lvl="1" algn="just">
              <a:lnSpc>
                <a:spcPct val="180000"/>
              </a:lnSpc>
            </a:pPr>
            <a:r>
              <a:rPr lang="en-US" sz="1600" b="1" dirty="0">
                <a:latin typeface="Times New Roman" panose="02020603050405020304" pitchFamily="18" charset="0"/>
                <a:cs typeface="Times New Roman" panose="02020603050405020304" pitchFamily="18" charset="0"/>
              </a:rPr>
              <a:t>DESIGN PRINCIPLE 3 </a:t>
            </a:r>
            <a:r>
              <a:rPr lang="en-US" sz="1600" dirty="0">
                <a:latin typeface="Times New Roman" panose="02020603050405020304" pitchFamily="18" charset="0"/>
                <a:cs typeface="Times New Roman" panose="02020603050405020304" pitchFamily="18" charset="0"/>
              </a:rPr>
              <a:t>Define the data assets, peer participants and their roles, rules to be enforced, and transactions to be recorded for the system you’ll be designing.</a:t>
            </a:r>
            <a:endParaRPr lang="en-IN" sz="1600" dirty="0">
              <a:latin typeface="Times New Roman" panose="02020603050405020304" pitchFamily="18" charset="0"/>
              <a:cs typeface="Times New Roman" panose="02020603050405020304" pitchFamily="18" charset="0"/>
            </a:endParaRPr>
          </a:p>
          <a:p>
            <a:pPr marL="285750" lvl="1" algn="just">
              <a:lnSpc>
                <a:spcPct val="180000"/>
              </a:lnSpc>
            </a:pPr>
            <a:endParaRPr lang="en-IN" sz="1000" dirty="0" smtClean="0">
              <a:latin typeface="Times New Roman" panose="02020603050405020304" pitchFamily="18" charset="0"/>
              <a:cs typeface="Times New Roman" panose="02020603050405020304" pitchFamily="18" charset="0"/>
            </a:endParaRPr>
          </a:p>
          <a:p>
            <a:pPr marL="285750" lvl="1" algn="just">
              <a:lnSpc>
                <a:spcPct val="180000"/>
              </a:lnSpc>
            </a:pPr>
            <a:r>
              <a:rPr lang="en-IN" sz="1600" b="1" dirty="0" smtClean="0">
                <a:latin typeface="Times New Roman" panose="02020603050405020304" pitchFamily="18" charset="0"/>
                <a:cs typeface="Times New Roman" panose="02020603050405020304" pitchFamily="18" charset="0"/>
              </a:rPr>
              <a:t>DESIGN </a:t>
            </a:r>
            <a:r>
              <a:rPr lang="en-IN" sz="1600" b="1" dirty="0">
                <a:latin typeface="Times New Roman" panose="02020603050405020304" pitchFamily="18" charset="0"/>
                <a:cs typeface="Times New Roman" panose="02020603050405020304" pitchFamily="18" charset="0"/>
              </a:rPr>
              <a:t>PRINCIPLE 4 </a:t>
            </a:r>
            <a:r>
              <a:rPr lang="en-IN" sz="1600" dirty="0">
                <a:latin typeface="Times New Roman" panose="02020603050405020304" pitchFamily="18" charset="0"/>
                <a:cs typeface="Times New Roman" panose="02020603050405020304" pitchFamily="18" charset="0"/>
              </a:rPr>
              <a:t>Define a contract diagram that specifies the name, data assets, functions, and rules for execution of functions and access to the data.</a:t>
            </a:r>
          </a:p>
        </p:txBody>
      </p:sp>
    </p:spTree>
    <p:extLst>
      <p:ext uri="{BB962C8B-B14F-4D97-AF65-F5344CB8AC3E}">
        <p14:creationId xmlns:p14="http://schemas.microsoft.com/office/powerpoint/2010/main" val="11002459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2.7 </a:t>
            </a:r>
            <a:r>
              <a:rPr lang="en-IN" dirty="0"/>
              <a:t>Airlines smart contract</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59</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802674" y="947104"/>
            <a:ext cx="9810206"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endParaRPr lang="en-IN" sz="16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737371" y="1017587"/>
            <a:ext cx="7070377" cy="5345616"/>
          </a:xfrm>
          <a:prstGeom prst="rect">
            <a:avLst/>
          </a:prstGeom>
        </p:spPr>
      </p:pic>
    </p:spTree>
    <p:extLst>
      <p:ext uri="{BB962C8B-B14F-4D97-AF65-F5344CB8AC3E}">
        <p14:creationId xmlns:p14="http://schemas.microsoft.com/office/powerpoint/2010/main" val="3758027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9633455" cy="641179"/>
          </a:xfrm>
        </p:spPr>
        <p:txBody>
          <a:bodyPr>
            <a:normAutofit fontScale="90000"/>
          </a:bodyPr>
          <a:lstStyle/>
          <a:p>
            <a:pPr algn="l"/>
            <a:r>
              <a:rPr lang="en-IN" dirty="0" smtClean="0"/>
              <a:t>1.2 What is blockchain?</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6</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1203173"/>
            <a:ext cx="9644487"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lnSpc>
                <a:spcPct val="180000"/>
              </a:lnSpc>
            </a:pPr>
            <a:r>
              <a:rPr lang="en-US" sz="1600" dirty="0" smtClean="0">
                <a:latin typeface="Times New Roman" panose="02020603050405020304" pitchFamily="18" charset="0"/>
                <a:cs typeface="Times New Roman" panose="02020603050405020304" pitchFamily="18" charset="0"/>
              </a:rPr>
              <a:t>A </a:t>
            </a:r>
            <a:r>
              <a:rPr lang="en-US" sz="1600" dirty="0">
                <a:latin typeface="Times New Roman" panose="02020603050405020304" pitchFamily="18" charset="0"/>
                <a:cs typeface="Times New Roman" panose="02020603050405020304" pitchFamily="18" charset="0"/>
              </a:rPr>
              <a:t>blockchain is a technology for enabling trust in a decentralized system of transacting peer participants. </a:t>
            </a:r>
            <a:endParaRPr lang="en-US" sz="1600" dirty="0" smtClean="0">
              <a:latin typeface="Times New Roman" panose="02020603050405020304" pitchFamily="18" charset="0"/>
              <a:cs typeface="Times New Roman" panose="02020603050405020304" pitchFamily="18" charset="0"/>
            </a:endParaRPr>
          </a:p>
          <a:p>
            <a:pPr algn="just">
              <a:lnSpc>
                <a:spcPct val="18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purpose of a blockchain is to verify and validate (or reject, if not valid) a transaction initiated by a participant, and then execute the transaction and record the proof of these actions with the consensus of the peer participants. </a:t>
            </a:r>
          </a:p>
        </p:txBody>
      </p:sp>
    </p:spTree>
    <p:extLst>
      <p:ext uri="{BB962C8B-B14F-4D97-AF65-F5344CB8AC3E}">
        <p14:creationId xmlns:p14="http://schemas.microsoft.com/office/powerpoint/2010/main" val="33823195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2.7 </a:t>
            </a:r>
            <a:r>
              <a:rPr lang="en-IN" dirty="0"/>
              <a:t>Airlines smart contract</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60</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802674" y="947104"/>
            <a:ext cx="9810206"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IN" sz="1600" dirty="0" smtClean="0">
                <a:latin typeface="Times New Roman" panose="02020603050405020304" pitchFamily="18" charset="0"/>
                <a:cs typeface="Times New Roman" panose="02020603050405020304" pitchFamily="18" charset="0"/>
              </a:rPr>
              <a:t>2.7.1 </a:t>
            </a:r>
            <a:r>
              <a:rPr lang="en-IN" sz="1600" dirty="0">
                <a:latin typeface="Times New Roman" panose="02020603050405020304" pitchFamily="18" charset="0"/>
                <a:cs typeface="Times New Roman" panose="02020603050405020304" pitchFamily="18" charset="0"/>
              </a:rPr>
              <a:t>Peer participants, data assets, roles, rules, and transactions</a:t>
            </a:r>
            <a:endParaRPr lang="en-US" sz="1600" dirty="0">
              <a:latin typeface="Times New Roman" panose="02020603050405020304" pitchFamily="18" charset="0"/>
              <a:cs typeface="Times New Roman" panose="02020603050405020304" pitchFamily="18" charset="0"/>
            </a:endParaRPr>
          </a:p>
          <a:p>
            <a:pPr marL="285750" lvl="1" algn="just">
              <a:lnSpc>
                <a:spcPct val="180000"/>
              </a:lnSpc>
            </a:pPr>
            <a:r>
              <a:rPr lang="en-US" sz="1600" b="1" dirty="0">
                <a:latin typeface="Times New Roman" panose="02020603050405020304" pitchFamily="18" charset="0"/>
                <a:cs typeface="Times New Roman" panose="02020603050405020304" pitchFamily="18" charset="0"/>
              </a:rPr>
              <a:t>DESIGN PRINCIPLE 3 </a:t>
            </a:r>
            <a:r>
              <a:rPr lang="en-US" sz="1600" dirty="0">
                <a:latin typeface="Times New Roman" panose="02020603050405020304" pitchFamily="18" charset="0"/>
                <a:cs typeface="Times New Roman" panose="02020603050405020304" pitchFamily="18" charset="0"/>
              </a:rPr>
              <a:t>Define the data assets, peer participants and their roles, rules to be enforced, and transactions to be recorded for the system you’ll be designing.</a:t>
            </a:r>
            <a:endParaRPr lang="en-IN" sz="1600" dirty="0">
              <a:latin typeface="Times New Roman" panose="02020603050405020304" pitchFamily="18" charset="0"/>
              <a:cs typeface="Times New Roman" panose="02020603050405020304" pitchFamily="18" charset="0"/>
            </a:endParaRPr>
          </a:p>
          <a:p>
            <a:pPr marL="285750" lvl="1" algn="just">
              <a:lnSpc>
                <a:spcPct val="180000"/>
              </a:lnSpc>
            </a:pPr>
            <a:r>
              <a:rPr lang="en-US" sz="1600" dirty="0">
                <a:latin typeface="Times New Roman" panose="02020603050405020304" pitchFamily="18" charset="0"/>
                <a:cs typeface="Times New Roman" panose="02020603050405020304" pitchFamily="18" charset="0"/>
              </a:rPr>
              <a:t>Now </a:t>
            </a:r>
            <a:r>
              <a:rPr lang="en-US" sz="1600" dirty="0">
                <a:latin typeface="Times New Roman" panose="02020603050405020304" pitchFamily="18" charset="0"/>
                <a:cs typeface="Times New Roman" panose="02020603050405020304" pitchFamily="18" charset="0"/>
              </a:rPr>
              <a:t>let’s apply design principle 3 to code the smart contract’s data structures and functions.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solidFill>
                  <a:srgbClr val="FF0000"/>
                </a:solidFill>
                <a:latin typeface="Times New Roman" panose="02020603050405020304" pitchFamily="18" charset="0"/>
                <a:cs typeface="Times New Roman" panose="02020603050405020304" pitchFamily="18" charset="0"/>
              </a:rPr>
              <a:t>Identifying </a:t>
            </a:r>
            <a:r>
              <a:rPr lang="en-US" sz="1600" dirty="0">
                <a:solidFill>
                  <a:srgbClr val="FF0000"/>
                </a:solidFill>
                <a:latin typeface="Times New Roman" panose="02020603050405020304" pitchFamily="18" charset="0"/>
                <a:cs typeface="Times New Roman" panose="02020603050405020304" pitchFamily="18" charset="0"/>
              </a:rPr>
              <a:t>the participants</a:t>
            </a:r>
            <a:r>
              <a:rPr lang="en-US" sz="1600" dirty="0">
                <a:latin typeface="Times New Roman" panose="02020603050405020304" pitchFamily="18" charset="0"/>
                <a:cs typeface="Times New Roman" panose="02020603050405020304" pitchFamily="18" charset="0"/>
              </a:rPr>
              <a:t>, their roles, the assets they control, and the </a:t>
            </a:r>
            <a:r>
              <a:rPr lang="en-US" sz="1600" dirty="0">
                <a:solidFill>
                  <a:srgbClr val="0070C0"/>
                </a:solidFill>
                <a:latin typeface="Times New Roman" panose="02020603050405020304" pitchFamily="18" charset="0"/>
                <a:cs typeface="Times New Roman" panose="02020603050405020304" pitchFamily="18" charset="0"/>
              </a:rPr>
              <a:t>related transactions </a:t>
            </a:r>
            <a:r>
              <a:rPr lang="en-US" sz="1600" dirty="0">
                <a:latin typeface="Times New Roman" panose="02020603050405020304" pitchFamily="18" charset="0"/>
                <a:cs typeface="Times New Roman" panose="02020603050405020304" pitchFamily="18" charset="0"/>
              </a:rPr>
              <a:t>is a common first step in any standard design process.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step is even </a:t>
            </a:r>
            <a:r>
              <a:rPr lang="en-US" sz="1600" dirty="0">
                <a:solidFill>
                  <a:srgbClr val="0070C0"/>
                </a:solidFill>
                <a:latin typeface="Times New Roman" panose="02020603050405020304" pitchFamily="18" charset="0"/>
                <a:cs typeface="Times New Roman" panose="02020603050405020304" pitchFamily="18" charset="0"/>
              </a:rPr>
              <a:t>more critical for users </a:t>
            </a:r>
            <a:r>
              <a:rPr lang="en-US" sz="1600" dirty="0">
                <a:latin typeface="Times New Roman" panose="02020603050405020304" pitchFamily="18" charset="0"/>
                <a:cs typeface="Times New Roman" panose="02020603050405020304" pitchFamily="18" charset="0"/>
              </a:rPr>
              <a:t>that do not necessarily operate in the same environment or within the business organization.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78858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IN" dirty="0" smtClean="0"/>
              <a:t>2.7 </a:t>
            </a:r>
            <a:r>
              <a:rPr lang="en-IN" dirty="0"/>
              <a:t>Airlines smart contract</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61</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765971" y="778415"/>
            <a:ext cx="9810206"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IN" sz="1600" dirty="0" smtClean="0">
                <a:latin typeface="Times New Roman" panose="02020603050405020304" pitchFamily="18" charset="0"/>
                <a:cs typeface="Times New Roman" panose="02020603050405020304" pitchFamily="18" charset="0"/>
              </a:rPr>
              <a:t>2.7.1 </a:t>
            </a:r>
            <a:r>
              <a:rPr lang="en-IN" sz="1600" dirty="0">
                <a:latin typeface="Times New Roman" panose="02020603050405020304" pitchFamily="18" charset="0"/>
                <a:cs typeface="Times New Roman" panose="02020603050405020304" pitchFamily="18" charset="0"/>
              </a:rPr>
              <a:t>Peer participants, data assets, roles, rules, and transactions</a:t>
            </a:r>
            <a:endParaRPr lang="en-US" sz="1600" dirty="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USERS:  </a:t>
            </a:r>
            <a:r>
              <a:rPr lang="en-US" sz="1600" dirty="0">
                <a:latin typeface="Times New Roman" panose="02020603050405020304" pitchFamily="18" charset="0"/>
                <a:cs typeface="Times New Roman" panose="02020603050405020304" pitchFamily="18" charset="0"/>
              </a:rPr>
              <a:t>You first identify the users of the system as peer participants. </a:t>
            </a:r>
            <a:r>
              <a:rPr lang="en-US" sz="1600" dirty="0">
                <a:latin typeface="Times New Roman" panose="02020603050405020304" pitchFamily="18" charset="0"/>
                <a:cs typeface="Times New Roman" panose="02020603050405020304" pitchFamily="18" charset="0"/>
              </a:rPr>
              <a:t>This term is used to emphasize that they interact with one another in a peer-to-peer fashion, without any intermediaries. </a:t>
            </a:r>
            <a:endParaRPr lang="en-US" sz="1600" dirty="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ASSETS:  </a:t>
            </a:r>
            <a:r>
              <a:rPr lang="en-US" sz="1600" dirty="0">
                <a:latin typeface="Times New Roman" panose="02020603050405020304" pitchFamily="18" charset="0"/>
                <a:cs typeface="Times New Roman" panose="02020603050405020304" pitchFamily="18" charset="0"/>
              </a:rPr>
              <a:t>The data assets are the flight seats and the funds held by the peer participants. We learned in chapter 1 that one of the fundamental tenets of a decentralized system is that peer participants—not an intermediary—hold their own </a:t>
            </a:r>
            <a:r>
              <a:rPr lang="en-US" sz="1600" dirty="0">
                <a:latin typeface="Times New Roman" panose="02020603050405020304" pitchFamily="18" charset="0"/>
                <a:cs typeface="Times New Roman" panose="02020603050405020304" pitchFamily="18" charset="0"/>
              </a:rPr>
              <a:t>assets</a:t>
            </a:r>
            <a:r>
              <a:rPr lang="en-US" sz="1600" dirty="0" smtClean="0">
                <a:latin typeface="Times New Roman" panose="02020603050405020304" pitchFamily="18" charset="0"/>
                <a:cs typeface="Times New Roman" panose="02020603050405020304" pitchFamily="18" charset="0"/>
              </a:rPr>
              <a:t>.</a:t>
            </a:r>
          </a:p>
          <a:p>
            <a:pPr marL="285750" lvl="1" algn="just">
              <a:lnSpc>
                <a:spcPct val="180000"/>
              </a:lnSpc>
            </a:pPr>
            <a:r>
              <a:rPr lang="en-US" sz="1600" dirty="0">
                <a:latin typeface="Times New Roman" panose="02020603050405020304" pitchFamily="18" charset="0"/>
                <a:cs typeface="Times New Roman" panose="02020603050405020304" pitchFamily="18" charset="0"/>
              </a:rPr>
              <a:t>ROLES The following are the roles: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400" dirty="0" smtClean="0">
                <a:latin typeface="Times New Roman" panose="02020603050405020304" pitchFamily="18" charset="0"/>
                <a:cs typeface="Times New Roman" panose="02020603050405020304" pitchFamily="18" charset="0"/>
              </a:rPr>
              <a:t>Agents </a:t>
            </a:r>
            <a:r>
              <a:rPr lang="en-US" sz="1400" dirty="0">
                <a:latin typeface="Times New Roman" panose="02020603050405020304" pitchFamily="18" charset="0"/>
                <a:cs typeface="Times New Roman" panose="02020603050405020304" pitchFamily="18" charset="0"/>
              </a:rPr>
              <a:t>acting on behalf of the airlines can enroll or self-register by using the register() function with an escrow/deposit</a:t>
            </a:r>
            <a:r>
              <a:rPr lang="en-US" sz="1400" dirty="0" smtClean="0">
                <a:latin typeface="Times New Roman" panose="02020603050405020304" pitchFamily="18" charset="0"/>
                <a:cs typeface="Times New Roman" panose="02020603050405020304" pitchFamily="18" charset="0"/>
              </a:rPr>
              <a:t>; </a:t>
            </a:r>
          </a:p>
          <a:p>
            <a:pPr marL="742950" lvl="2" algn="just">
              <a:lnSpc>
                <a:spcPct val="180000"/>
              </a:lnSpc>
            </a:pPr>
            <a:r>
              <a:rPr lang="en-US" sz="1400" dirty="0" smtClean="0">
                <a:latin typeface="Times New Roman" panose="02020603050405020304" pitchFamily="18" charset="0"/>
                <a:cs typeface="Times New Roman" panose="02020603050405020304" pitchFamily="18" charset="0"/>
              </a:rPr>
              <a:t>Agents </a:t>
            </a:r>
            <a:r>
              <a:rPr lang="en-US" sz="1400" dirty="0">
                <a:latin typeface="Times New Roman" panose="02020603050405020304" pitchFamily="18" charset="0"/>
                <a:cs typeface="Times New Roman" panose="02020603050405020304" pitchFamily="18" charset="0"/>
              </a:rPr>
              <a:t>(of members only) can request flight seats. </a:t>
            </a:r>
            <a:endParaRPr lang="en-US" sz="14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400" dirty="0" smtClean="0">
                <a:latin typeface="Times New Roman" panose="02020603050405020304" pitchFamily="18" charset="0"/>
                <a:cs typeface="Times New Roman" panose="02020603050405020304" pitchFamily="18" charset="0"/>
              </a:rPr>
              <a:t>Agents </a:t>
            </a:r>
            <a:r>
              <a:rPr lang="en-US" sz="1400" dirty="0">
                <a:latin typeface="Times New Roman" panose="02020603050405020304" pitchFamily="18" charset="0"/>
                <a:cs typeface="Times New Roman" panose="02020603050405020304" pitchFamily="18" charset="0"/>
              </a:rPr>
              <a:t>acting on behalf of the airlines can check their centralized databases for availability and reply. </a:t>
            </a:r>
            <a:endParaRPr lang="en-US" sz="14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400" dirty="0" smtClean="0">
                <a:latin typeface="Times New Roman" panose="02020603050405020304" pitchFamily="18" charset="0"/>
                <a:cs typeface="Times New Roman" panose="02020603050405020304" pitchFamily="18" charset="0"/>
              </a:rPr>
              <a:t>Peers </a:t>
            </a:r>
            <a:r>
              <a:rPr lang="en-US" sz="1400" dirty="0">
                <a:latin typeface="Times New Roman" panose="02020603050405020304" pitchFamily="18" charset="0"/>
                <a:cs typeface="Times New Roman" panose="02020603050405020304" pitchFamily="18" charset="0"/>
              </a:rPr>
              <a:t>settle the payment between themselves if seats are available. </a:t>
            </a:r>
            <a:endParaRPr lang="en-US" sz="14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400" dirty="0" smtClean="0">
                <a:latin typeface="Times New Roman" panose="02020603050405020304" pitchFamily="18" charset="0"/>
                <a:cs typeface="Times New Roman" panose="02020603050405020304" pitchFamily="18" charset="0"/>
              </a:rPr>
              <a:t>The </a:t>
            </a:r>
            <a:r>
              <a:rPr lang="en-US" sz="1400" dirty="0">
                <a:latin typeface="Times New Roman" panose="02020603050405020304" pitchFamily="18" charset="0"/>
                <a:cs typeface="Times New Roman" panose="02020603050405020304" pitchFamily="18" charset="0"/>
              </a:rPr>
              <a:t>chairperson of the consortium has the sole authority to unregister </a:t>
            </a:r>
            <a:r>
              <a:rPr lang="en-US" sz="1400" dirty="0" smtClean="0">
                <a:latin typeface="Times New Roman" panose="02020603050405020304" pitchFamily="18" charset="0"/>
                <a:cs typeface="Times New Roman" panose="02020603050405020304" pitchFamily="18" charset="0"/>
              </a:rPr>
              <a:t>members </a:t>
            </a:r>
            <a:r>
              <a:rPr lang="en-US" sz="1400" dirty="0">
                <a:latin typeface="Times New Roman" panose="02020603050405020304" pitchFamily="18" charset="0"/>
                <a:cs typeface="Times New Roman" panose="02020603050405020304" pitchFamily="18" charset="0"/>
              </a:rPr>
              <a:t>and return leftover deposits.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06917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1804" y="2258122"/>
            <a:ext cx="7369757" cy="641179"/>
          </a:xfrm>
        </p:spPr>
        <p:txBody>
          <a:bodyPr>
            <a:noAutofit/>
          </a:bodyPr>
          <a:lstStyle/>
          <a:p>
            <a:pPr algn="l"/>
            <a:r>
              <a:rPr lang="en-US" sz="6600" dirty="0" smtClean="0"/>
              <a:t>Thank You</a:t>
            </a:r>
            <a:endParaRPr lang="en-IN" sz="6600"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62</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5678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620" y="282071"/>
            <a:ext cx="9633455" cy="641179"/>
          </a:xfrm>
        </p:spPr>
        <p:txBody>
          <a:bodyPr>
            <a:normAutofit fontScale="90000"/>
          </a:bodyPr>
          <a:lstStyle/>
          <a:p>
            <a:pPr algn="l"/>
            <a:r>
              <a:rPr lang="en-US" dirty="0" smtClean="0"/>
              <a:t>2.3 </a:t>
            </a:r>
            <a:r>
              <a:rPr lang="en-US" dirty="0"/>
              <a:t>Development of a smart contract code</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63</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594620" y="947104"/>
            <a:ext cx="985755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dirty="0" smtClean="0">
                <a:latin typeface="Times New Roman" panose="02020603050405020304" pitchFamily="18" charset="0"/>
                <a:cs typeface="Times New Roman" panose="02020603050405020304" pitchFamily="18" charset="0"/>
              </a:rPr>
              <a:t>2.2.3 </a:t>
            </a:r>
            <a:r>
              <a:rPr lang="en-US" sz="1600" dirty="0">
                <a:latin typeface="Times New Roman" panose="02020603050405020304" pitchFamily="18" charset="0"/>
                <a:cs typeface="Times New Roman" panose="02020603050405020304" pitchFamily="18" charset="0"/>
              </a:rPr>
              <a:t>From class diagram to contract diagram</a:t>
            </a: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Now </a:t>
            </a:r>
            <a:r>
              <a:rPr lang="en-US" sz="1600" dirty="0">
                <a:latin typeface="Times New Roman" panose="02020603050405020304" pitchFamily="18" charset="0"/>
                <a:cs typeface="Times New Roman" panose="02020603050405020304" pitchFamily="18" charset="0"/>
              </a:rPr>
              <a:t>that you know how transactions are generated and broadcast on a network, let’s explore how they get recorded on the blockchain.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A </a:t>
            </a:r>
            <a:r>
              <a:rPr lang="en-US" sz="1600" dirty="0">
                <a:latin typeface="Times New Roman" panose="02020603050405020304" pitchFamily="18" charset="0"/>
                <a:cs typeface="Times New Roman" panose="02020603050405020304" pitchFamily="18" charset="0"/>
              </a:rPr>
              <a:t>set of transactions makes a block, and a set of blocks make a blockchain, as shown in figure 1.8.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a:latin typeface="Times New Roman" panose="02020603050405020304" pitchFamily="18" charset="0"/>
                <a:cs typeface="Times New Roman" panose="02020603050405020304" pitchFamily="18" charset="0"/>
              </a:rPr>
              <a:t>UML class diagram as a guide for the design of the solution to the counter problem. A class diagram defines the various structural elements of the solution.</a:t>
            </a:r>
          </a:p>
          <a:p>
            <a:pPr marL="285750" lvl="1" algn="just">
              <a:lnSpc>
                <a:spcPct val="180000"/>
              </a:lnSpc>
            </a:pPr>
            <a:r>
              <a:rPr lang="en-US" sz="1600" dirty="0">
                <a:latin typeface="Times New Roman" panose="02020603050405020304" pitchFamily="18" charset="0"/>
                <a:cs typeface="Times New Roman" panose="02020603050405020304" pitchFamily="18" charset="0"/>
              </a:rPr>
              <a:t>The typical UML class diagram of traditional object-oriented programming (OOP) shown on the left side of figure 2.4 has three components: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400" dirty="0" smtClean="0">
                <a:latin typeface="Times New Roman" panose="02020603050405020304" pitchFamily="18" charset="0"/>
                <a:cs typeface="Times New Roman" panose="02020603050405020304" pitchFamily="18" charset="0"/>
              </a:rPr>
              <a:t>Name </a:t>
            </a:r>
            <a:r>
              <a:rPr lang="en-US" sz="1400" dirty="0">
                <a:latin typeface="Times New Roman" panose="02020603050405020304" pitchFamily="18" charset="0"/>
                <a:cs typeface="Times New Roman" panose="02020603050405020304" pitchFamily="18" charset="0"/>
              </a:rPr>
              <a:t>of the class </a:t>
            </a:r>
            <a:endParaRPr lang="en-US" sz="14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400" dirty="0" smtClean="0">
                <a:latin typeface="Times New Roman" panose="02020603050405020304" pitchFamily="18" charset="0"/>
                <a:cs typeface="Times New Roman" panose="02020603050405020304" pitchFamily="18" charset="0"/>
              </a:rPr>
              <a:t>Data </a:t>
            </a:r>
            <a:r>
              <a:rPr lang="en-US" sz="1400" dirty="0">
                <a:latin typeface="Times New Roman" panose="02020603050405020304" pitchFamily="18" charset="0"/>
                <a:cs typeface="Times New Roman" panose="02020603050405020304" pitchFamily="18" charset="0"/>
              </a:rPr>
              <a:t>definitions </a:t>
            </a:r>
            <a:endParaRPr lang="en-US" sz="14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400" dirty="0" smtClean="0">
                <a:latin typeface="Times New Roman" panose="02020603050405020304" pitchFamily="18" charset="0"/>
                <a:cs typeface="Times New Roman" panose="02020603050405020304" pitchFamily="18" charset="0"/>
              </a:rPr>
              <a:t>Function </a:t>
            </a:r>
            <a:r>
              <a:rPr lang="en-US" sz="1400" dirty="0">
                <a:latin typeface="Times New Roman" panose="02020603050405020304" pitchFamily="18" charset="0"/>
                <a:cs typeface="Times New Roman" panose="02020603050405020304" pitchFamily="18" charset="0"/>
              </a:rPr>
              <a:t>definitions</a:t>
            </a:r>
          </a:p>
        </p:txBody>
      </p:sp>
    </p:spTree>
    <p:extLst>
      <p:ext uri="{BB962C8B-B14F-4D97-AF65-F5344CB8AC3E}">
        <p14:creationId xmlns:p14="http://schemas.microsoft.com/office/powerpoint/2010/main" val="2900494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9633455" cy="641179"/>
          </a:xfrm>
        </p:spPr>
        <p:txBody>
          <a:bodyPr>
            <a:normAutofit fontScale="90000"/>
          </a:bodyPr>
          <a:lstStyle/>
          <a:p>
            <a:pPr algn="l"/>
            <a:r>
              <a:rPr lang="en-IN" dirty="0" smtClean="0"/>
              <a:t>1.2 What is blockchain?</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7</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1203173"/>
            <a:ext cx="9644487"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lnSpc>
                <a:spcPct val="180000"/>
              </a:lnSpc>
            </a:pPr>
            <a:r>
              <a:rPr lang="en-US" sz="1600" dirty="0" smtClean="0">
                <a:latin typeface="Times New Roman" panose="02020603050405020304" pitchFamily="18" charset="0"/>
                <a:cs typeface="Times New Roman" panose="02020603050405020304" pitchFamily="18" charset="0"/>
              </a:rPr>
              <a:t>As </a:t>
            </a:r>
            <a:r>
              <a:rPr lang="en-US" sz="1600" dirty="0">
                <a:latin typeface="Times New Roman" panose="02020603050405020304" pitchFamily="18" charset="0"/>
                <a:cs typeface="Times New Roman" panose="02020603050405020304" pitchFamily="18" charset="0"/>
              </a:rPr>
              <a:t>shown in figure 1.3, the blockchain-based trust infrastructure exists within a larger </a:t>
            </a:r>
            <a:r>
              <a:rPr lang="en-US" sz="1600" dirty="0" smtClean="0">
                <a:latin typeface="Times New Roman" panose="02020603050405020304" pitchFamily="18" charset="0"/>
                <a:cs typeface="Times New Roman" panose="02020603050405020304" pitchFamily="18" charset="0"/>
              </a:rPr>
              <a:t>system.</a:t>
            </a:r>
            <a:endParaRPr lang="en-US" sz="16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474874" y="1662112"/>
            <a:ext cx="6557614" cy="4870629"/>
          </a:xfrm>
          <a:prstGeom prst="rect">
            <a:avLst/>
          </a:prstGeom>
        </p:spPr>
      </p:pic>
    </p:spTree>
    <p:extLst>
      <p:ext uri="{BB962C8B-B14F-4D97-AF65-F5344CB8AC3E}">
        <p14:creationId xmlns:p14="http://schemas.microsoft.com/office/powerpoint/2010/main" val="463135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9633455" cy="641179"/>
          </a:xfrm>
        </p:spPr>
        <p:txBody>
          <a:bodyPr>
            <a:normAutofit fontScale="90000"/>
          </a:bodyPr>
          <a:lstStyle/>
          <a:p>
            <a:pPr algn="l"/>
            <a:r>
              <a:rPr lang="en-IN" dirty="0" smtClean="0"/>
              <a:t>1.2 What is blockchain?</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8</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1203173"/>
            <a:ext cx="9644487"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lnSpc>
                <a:spcPct val="180000"/>
              </a:lnSpc>
            </a:pPr>
            <a:r>
              <a:rPr lang="en-US" sz="1600" dirty="0" smtClean="0">
                <a:latin typeface="Times New Roman" panose="02020603050405020304" pitchFamily="18" charset="0"/>
                <a:cs typeface="Times New Roman" panose="02020603050405020304" pitchFamily="18" charset="0"/>
              </a:rPr>
              <a:t>A </a:t>
            </a:r>
            <a:r>
              <a:rPr lang="en-US" sz="1600" dirty="0">
                <a:latin typeface="Times New Roman" panose="02020603050405020304" pitchFamily="18" charset="0"/>
                <a:cs typeface="Times New Roman" panose="02020603050405020304" pitchFamily="18" charset="0"/>
              </a:rPr>
              <a:t>blockchain is a technology for enabling trust in a decentralized system of transacting peer participants. </a:t>
            </a:r>
            <a:endParaRPr lang="en-US" sz="1600" dirty="0" smtClean="0">
              <a:latin typeface="Times New Roman" panose="02020603050405020304" pitchFamily="18" charset="0"/>
              <a:cs typeface="Times New Roman" panose="02020603050405020304" pitchFamily="18" charset="0"/>
            </a:endParaRPr>
          </a:p>
          <a:p>
            <a:pPr algn="just">
              <a:lnSpc>
                <a:spcPct val="180000"/>
              </a:lnSpc>
            </a:pPr>
            <a:r>
              <a:rPr lang="en-US" sz="1600" dirty="0">
                <a:latin typeface="Times New Roman" panose="02020603050405020304" pitchFamily="18" charset="0"/>
                <a:cs typeface="Times New Roman" panose="02020603050405020304" pitchFamily="18" charset="0"/>
              </a:rPr>
              <a:t>To help you further understand blockchain programming, let’s examine the </a:t>
            </a:r>
            <a:r>
              <a:rPr lang="en-US" sz="1600" dirty="0" smtClean="0">
                <a:latin typeface="Times New Roman" panose="02020603050405020304" pitchFamily="18" charset="0"/>
                <a:cs typeface="Times New Roman" panose="02020603050405020304" pitchFamily="18" charset="0"/>
              </a:rPr>
              <a:t>blockchain </a:t>
            </a:r>
            <a:r>
              <a:rPr lang="en-US" sz="1600" dirty="0">
                <a:latin typeface="Times New Roman" panose="02020603050405020304" pitchFamily="18" charset="0"/>
                <a:cs typeface="Times New Roman" panose="02020603050405020304" pitchFamily="18" charset="0"/>
              </a:rPr>
              <a:t>stacks for Bitcoin and </a:t>
            </a:r>
            <a:r>
              <a:rPr lang="en-US" sz="1600" dirty="0" err="1">
                <a:latin typeface="Times New Roman" panose="02020603050405020304" pitchFamily="18" charset="0"/>
                <a:cs typeface="Times New Roman" panose="02020603050405020304" pitchFamily="18" charset="0"/>
              </a:rPr>
              <a:t>Ethereum</a:t>
            </a:r>
            <a:r>
              <a:rPr lang="en-US" sz="1600" dirty="0">
                <a:latin typeface="Times New Roman" panose="02020603050405020304" pitchFamily="18" charset="0"/>
                <a:cs typeface="Times New Roman" panose="02020603050405020304" pitchFamily="18" charset="0"/>
              </a:rPr>
              <a:t>, shown in figure 1.4. </a:t>
            </a:r>
            <a:endParaRPr lang="en-US" sz="1600" dirty="0" smtClean="0">
              <a:latin typeface="Times New Roman" panose="02020603050405020304" pitchFamily="18" charset="0"/>
              <a:cs typeface="Times New Roman" panose="02020603050405020304" pitchFamily="18" charset="0"/>
            </a:endParaRPr>
          </a:p>
          <a:p>
            <a:pPr algn="just">
              <a:lnSpc>
                <a:spcPct val="180000"/>
              </a:lnSpc>
            </a:pPr>
            <a:r>
              <a:rPr lang="en-US" sz="1600" dirty="0" smtClean="0">
                <a:latin typeface="Times New Roman" panose="02020603050405020304" pitchFamily="18" charset="0"/>
                <a:cs typeface="Times New Roman" panose="02020603050405020304" pitchFamily="18" charset="0"/>
              </a:rPr>
              <a:t>These </a:t>
            </a:r>
            <a:r>
              <a:rPr lang="en-US" sz="1600" dirty="0">
                <a:latin typeface="Times New Roman" panose="02020603050405020304" pitchFamily="18" charset="0"/>
                <a:cs typeface="Times New Roman" panose="02020603050405020304" pitchFamily="18" charset="0"/>
              </a:rPr>
              <a:t>stacks represent the two models of blockchain in its short </a:t>
            </a:r>
            <a:r>
              <a:rPr lang="en-US" sz="1600" dirty="0" smtClean="0">
                <a:latin typeface="Times New Roman" panose="02020603050405020304" pitchFamily="18" charset="0"/>
                <a:cs typeface="Times New Roman" panose="02020603050405020304" pitchFamily="18" charset="0"/>
              </a:rPr>
              <a:t>history.</a:t>
            </a:r>
          </a:p>
          <a:p>
            <a:pPr algn="just">
              <a:lnSpc>
                <a:spcPct val="180000"/>
              </a:lnSpc>
            </a:pPr>
            <a:r>
              <a:rPr lang="en-US" sz="1600" dirty="0">
                <a:latin typeface="Times New Roman" panose="02020603050405020304" pitchFamily="18" charset="0"/>
                <a:cs typeface="Times New Roman" panose="02020603050405020304" pitchFamily="18" charset="0"/>
              </a:rPr>
              <a:t>Bitcoin has only the wallet application, whereas </a:t>
            </a:r>
            <a:r>
              <a:rPr lang="en-US" sz="1600" dirty="0" err="1">
                <a:latin typeface="Times New Roman" panose="02020603050405020304" pitchFamily="18" charset="0"/>
                <a:cs typeface="Times New Roman" panose="02020603050405020304" pitchFamily="18" charset="0"/>
              </a:rPr>
              <a:t>Ethereum</a:t>
            </a:r>
            <a:r>
              <a:rPr lang="en-US" sz="1600" dirty="0">
                <a:latin typeface="Times New Roman" panose="02020603050405020304" pitchFamily="18" charset="0"/>
                <a:cs typeface="Times New Roman" panose="02020603050405020304" pitchFamily="18" charset="0"/>
              </a:rPr>
              <a:t> features programmable code called smart contracts</a:t>
            </a:r>
          </a:p>
        </p:txBody>
      </p:sp>
      <p:pic>
        <p:nvPicPr>
          <p:cNvPr id="3" name="Picture 2"/>
          <p:cNvPicPr>
            <a:picLocks noChangeAspect="1"/>
          </p:cNvPicPr>
          <p:nvPr/>
        </p:nvPicPr>
        <p:blipFill>
          <a:blip r:embed="rId3"/>
          <a:stretch>
            <a:fillRect/>
          </a:stretch>
        </p:blipFill>
        <p:spPr>
          <a:xfrm>
            <a:off x="2843479" y="3967666"/>
            <a:ext cx="6322823" cy="2774007"/>
          </a:xfrm>
          <a:prstGeom prst="rect">
            <a:avLst/>
          </a:prstGeom>
        </p:spPr>
      </p:pic>
    </p:spTree>
    <p:extLst>
      <p:ext uri="{BB962C8B-B14F-4D97-AF65-F5344CB8AC3E}">
        <p14:creationId xmlns:p14="http://schemas.microsoft.com/office/powerpoint/2010/main" val="27964271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685800"/>
            <a:ext cx="9633455" cy="641179"/>
          </a:xfrm>
        </p:spPr>
        <p:txBody>
          <a:bodyPr>
            <a:normAutofit fontScale="90000"/>
          </a:bodyPr>
          <a:lstStyle/>
          <a:p>
            <a:pPr algn="l"/>
            <a:r>
              <a:rPr lang="en-IN" dirty="0" smtClean="0"/>
              <a:t>1.2 What is blockchain?</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9</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1203173"/>
            <a:ext cx="9644487"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80000"/>
              </a:lnSpc>
              <a:buNone/>
            </a:pPr>
            <a:r>
              <a:rPr lang="en-US" sz="1600" dirty="0" smtClean="0">
                <a:latin typeface="Times New Roman" panose="02020603050405020304" pitchFamily="18" charset="0"/>
                <a:cs typeface="Times New Roman" panose="02020603050405020304" pitchFamily="18" charset="0"/>
              </a:rPr>
              <a:t>Figure </a:t>
            </a:r>
            <a:r>
              <a:rPr lang="en-US" sz="1600" dirty="0">
                <a:latin typeface="Times New Roman" panose="02020603050405020304" pitchFamily="18" charset="0"/>
                <a:cs typeface="Times New Roman" panose="02020603050405020304" pitchFamily="18" charset="0"/>
              </a:rPr>
              <a:t>1.4 also shows the three levels of programming: </a:t>
            </a:r>
            <a:endParaRPr lang="en-US" sz="1600" dirty="0" smtClean="0">
              <a:latin typeface="Times New Roman" panose="02020603050405020304" pitchFamily="18" charset="0"/>
              <a:cs typeface="Times New Roman" panose="02020603050405020304" pitchFamily="18" charset="0"/>
            </a:endParaRPr>
          </a:p>
          <a:p>
            <a:pPr algn="just">
              <a:lnSpc>
                <a:spcPct val="180000"/>
              </a:lnSpc>
            </a:pPr>
            <a:r>
              <a:rPr lang="en-US" sz="1600" b="1" dirty="0" smtClean="0">
                <a:latin typeface="Times New Roman" panose="02020603050405020304" pitchFamily="18" charset="0"/>
                <a:cs typeface="Times New Roman" panose="02020603050405020304" pitchFamily="18" charset="0"/>
              </a:rPr>
              <a:t>Protocol-level </a:t>
            </a:r>
            <a:r>
              <a:rPr lang="en-US" sz="1600" b="1" dirty="0">
                <a:latin typeface="Times New Roman" panose="02020603050405020304" pitchFamily="18" charset="0"/>
                <a:cs typeface="Times New Roman" panose="02020603050405020304" pitchFamily="18" charset="0"/>
              </a:rPr>
              <a:t>programming</a:t>
            </a:r>
            <a:r>
              <a:rPr lang="en-US" sz="1600" dirty="0">
                <a:latin typeface="Times New Roman" panose="02020603050405020304" pitchFamily="18" charset="0"/>
                <a:cs typeface="Times New Roman" panose="02020603050405020304" pitchFamily="18" charset="0"/>
              </a:rPr>
              <a:t>—This level involves software that is needed for the </a:t>
            </a:r>
            <a:r>
              <a:rPr lang="en-US" sz="1600" dirty="0">
                <a:solidFill>
                  <a:srgbClr val="FF0000"/>
                </a:solidFill>
                <a:latin typeface="Times New Roman" panose="02020603050405020304" pitchFamily="18" charset="0"/>
                <a:cs typeface="Times New Roman" panose="02020603050405020304" pitchFamily="18" charset="0"/>
              </a:rPr>
              <a:t>deployment and operation </a:t>
            </a:r>
            <a:r>
              <a:rPr lang="en-US" sz="1600" dirty="0">
                <a:latin typeface="Times New Roman" panose="02020603050405020304" pitchFamily="18" charset="0"/>
                <a:cs typeface="Times New Roman" panose="02020603050405020304" pitchFamily="18" charset="0"/>
              </a:rPr>
              <a:t>of the blockchain itself. This software is </a:t>
            </a:r>
            <a:r>
              <a:rPr lang="en-US" sz="1600" dirty="0">
                <a:solidFill>
                  <a:srgbClr val="FF0000"/>
                </a:solidFill>
                <a:latin typeface="Times New Roman" panose="02020603050405020304" pitchFamily="18" charset="0"/>
                <a:cs typeface="Times New Roman" panose="02020603050405020304" pitchFamily="18" charset="0"/>
              </a:rPr>
              <a:t>similar to your operating system </a:t>
            </a:r>
            <a:r>
              <a:rPr lang="en-US" sz="1600" dirty="0">
                <a:latin typeface="Times New Roman" panose="02020603050405020304" pitchFamily="18" charset="0"/>
                <a:cs typeface="Times New Roman" panose="02020603050405020304" pitchFamily="18" charset="0"/>
              </a:rPr>
              <a:t>or networking software. </a:t>
            </a:r>
            <a:endParaRPr lang="en-US" sz="1600" dirty="0" smtClean="0">
              <a:latin typeface="Times New Roman" panose="02020603050405020304" pitchFamily="18" charset="0"/>
              <a:cs typeface="Times New Roman" panose="02020603050405020304" pitchFamily="18" charset="0"/>
            </a:endParaRPr>
          </a:p>
          <a:p>
            <a:pPr algn="just">
              <a:lnSpc>
                <a:spcPct val="180000"/>
              </a:lnSpc>
            </a:pPr>
            <a:r>
              <a:rPr lang="en-US" sz="1600" b="1" dirty="0" smtClean="0">
                <a:latin typeface="Times New Roman" panose="02020603050405020304" pitchFamily="18" charset="0"/>
                <a:cs typeface="Times New Roman" panose="02020603050405020304" pitchFamily="18" charset="0"/>
              </a:rPr>
              <a:t>Smart </a:t>
            </a:r>
            <a:r>
              <a:rPr lang="en-US" sz="1600" b="1" dirty="0">
                <a:latin typeface="Times New Roman" panose="02020603050405020304" pitchFamily="18" charset="0"/>
                <a:cs typeface="Times New Roman" panose="02020603050405020304" pitchFamily="18" charset="0"/>
              </a:rPr>
              <a:t>contract-level programming</a:t>
            </a:r>
            <a:r>
              <a:rPr lang="en-US" sz="1600" dirty="0">
                <a:latin typeface="Times New Roman" panose="02020603050405020304" pitchFamily="18" charset="0"/>
                <a:cs typeface="Times New Roman" panose="02020603050405020304" pitchFamily="18" charset="0"/>
              </a:rPr>
              <a:t>—One level above is smart contract (or rules engine) </a:t>
            </a:r>
            <a:r>
              <a:rPr lang="en-US" sz="1600" dirty="0" smtClean="0">
                <a:latin typeface="Times New Roman" panose="02020603050405020304" pitchFamily="18" charset="0"/>
                <a:cs typeface="Times New Roman" panose="02020603050405020304" pitchFamily="18" charset="0"/>
              </a:rPr>
              <a:t>programming, where </a:t>
            </a:r>
            <a:r>
              <a:rPr lang="en-US" sz="1600" dirty="0">
                <a:latin typeface="Times New Roman" panose="02020603050405020304" pitchFamily="18" charset="0"/>
                <a:cs typeface="Times New Roman" panose="02020603050405020304" pitchFamily="18" charset="0"/>
              </a:rPr>
              <a:t>you </a:t>
            </a:r>
            <a:r>
              <a:rPr lang="en-US" sz="1600" dirty="0">
                <a:solidFill>
                  <a:srgbClr val="FF0000"/>
                </a:solidFill>
                <a:latin typeface="Times New Roman" panose="02020603050405020304" pitchFamily="18" charset="0"/>
                <a:cs typeface="Times New Roman" panose="02020603050405020304" pitchFamily="18" charset="0"/>
              </a:rPr>
              <a:t>design and program the rules </a:t>
            </a:r>
            <a:r>
              <a:rPr lang="en-US" sz="1600" dirty="0">
                <a:latin typeface="Times New Roman" panose="02020603050405020304" pitchFamily="18" charset="0"/>
                <a:cs typeface="Times New Roman" panose="02020603050405020304" pitchFamily="18" charset="0"/>
              </a:rPr>
              <a:t>for </a:t>
            </a:r>
            <a:r>
              <a:rPr lang="en-US" sz="1600" dirty="0">
                <a:solidFill>
                  <a:srgbClr val="FF0000"/>
                </a:solidFill>
                <a:latin typeface="Times New Roman" panose="02020603050405020304" pitchFamily="18" charset="0"/>
                <a:cs typeface="Times New Roman" panose="02020603050405020304" pitchFamily="18" charset="0"/>
              </a:rPr>
              <a:t>verification and validation</a:t>
            </a:r>
            <a:r>
              <a:rPr lang="en-US" sz="1600" dirty="0">
                <a:latin typeface="Times New Roman" panose="02020603050405020304" pitchFamily="18" charset="0"/>
                <a:cs typeface="Times New Roman" panose="02020603050405020304" pitchFamily="18" charset="0"/>
              </a:rPr>
              <a:t>, and specify the data and messages that are to be recorded on the underlying blockchain. The smart contract is the </a:t>
            </a:r>
            <a:r>
              <a:rPr lang="en-US" sz="1600" dirty="0">
                <a:solidFill>
                  <a:srgbClr val="FF0000"/>
                </a:solidFill>
                <a:latin typeface="Times New Roman" panose="02020603050405020304" pitchFamily="18" charset="0"/>
                <a:cs typeface="Times New Roman" panose="02020603050405020304" pitchFamily="18" charset="0"/>
              </a:rPr>
              <a:t>engine that drives the blockchain </a:t>
            </a:r>
            <a:r>
              <a:rPr lang="en-US" sz="1600" dirty="0">
                <a:latin typeface="Times New Roman" panose="02020603050405020304" pitchFamily="18" charset="0"/>
                <a:cs typeface="Times New Roman" panose="02020603050405020304" pitchFamily="18" charset="0"/>
              </a:rPr>
              <a:t>on behalf of the user application. </a:t>
            </a:r>
            <a:endParaRPr lang="en-US" sz="1600" dirty="0" smtClean="0">
              <a:latin typeface="Times New Roman" panose="02020603050405020304" pitchFamily="18" charset="0"/>
              <a:cs typeface="Times New Roman" panose="02020603050405020304" pitchFamily="18" charset="0"/>
            </a:endParaRPr>
          </a:p>
          <a:p>
            <a:pPr algn="just">
              <a:lnSpc>
                <a:spcPct val="180000"/>
              </a:lnSpc>
            </a:pPr>
            <a:r>
              <a:rPr lang="en-US" sz="1600" b="1" dirty="0" smtClean="0">
                <a:latin typeface="Times New Roman" panose="02020603050405020304" pitchFamily="18" charset="0"/>
                <a:cs typeface="Times New Roman" panose="02020603050405020304" pitchFamily="18" charset="0"/>
              </a:rPr>
              <a:t>Application-level </a:t>
            </a:r>
            <a:r>
              <a:rPr lang="en-US" sz="1600" b="1" dirty="0">
                <a:latin typeface="Times New Roman" panose="02020603050405020304" pitchFamily="18" charset="0"/>
                <a:cs typeface="Times New Roman" panose="02020603050405020304" pitchFamily="18" charset="0"/>
              </a:rPr>
              <a:t>programming</a:t>
            </a:r>
            <a:r>
              <a:rPr lang="en-US" sz="1600" dirty="0">
                <a:latin typeface="Times New Roman" panose="02020603050405020304" pitchFamily="18" charset="0"/>
                <a:cs typeface="Times New Roman" panose="02020603050405020304" pitchFamily="18" charset="0"/>
              </a:rPr>
              <a:t>—This level involves programming using web (or enterprise or mobile) </a:t>
            </a:r>
            <a:r>
              <a:rPr lang="en-US" sz="1600" dirty="0">
                <a:solidFill>
                  <a:srgbClr val="FF0000"/>
                </a:solidFill>
                <a:latin typeface="Times New Roman" panose="02020603050405020304" pitchFamily="18" charset="0"/>
                <a:cs typeface="Times New Roman" panose="02020603050405020304" pitchFamily="18" charset="0"/>
              </a:rPr>
              <a:t>application frameworks </a:t>
            </a:r>
            <a:r>
              <a:rPr lang="en-US" sz="1600" dirty="0">
                <a:latin typeface="Times New Roman" panose="02020603050405020304" pitchFamily="18" charset="0"/>
                <a:cs typeface="Times New Roman" panose="02020603050405020304" pitchFamily="18" charset="0"/>
              </a:rPr>
              <a:t>and </a:t>
            </a:r>
            <a:r>
              <a:rPr lang="en-US" sz="1600" dirty="0">
                <a:solidFill>
                  <a:srgbClr val="FF0000"/>
                </a:solidFill>
                <a:latin typeface="Times New Roman" panose="02020603050405020304" pitchFamily="18" charset="0"/>
                <a:cs typeface="Times New Roman" panose="02020603050405020304" pitchFamily="18" charset="0"/>
              </a:rPr>
              <a:t>user interface design </a:t>
            </a:r>
            <a:r>
              <a:rPr lang="en-US" sz="1600" dirty="0" smtClean="0">
                <a:solidFill>
                  <a:srgbClr val="FF0000"/>
                </a:solidFill>
                <a:latin typeface="Times New Roman" panose="02020603050405020304" pitchFamily="18" charset="0"/>
                <a:cs typeface="Times New Roman" panose="02020603050405020304" pitchFamily="18" charset="0"/>
              </a:rPr>
              <a:t>concepts </a:t>
            </a:r>
            <a:r>
              <a:rPr lang="en-US" sz="1600" dirty="0">
                <a:latin typeface="Times New Roman" panose="02020603050405020304" pitchFamily="18" charset="0"/>
                <a:cs typeface="Times New Roman" panose="02020603050405020304" pitchFamily="18" charset="0"/>
              </a:rPr>
              <a:t>that are outside the blockchain protocol. </a:t>
            </a:r>
          </a:p>
        </p:txBody>
      </p:sp>
    </p:spTree>
    <p:extLst>
      <p:ext uri="{BB962C8B-B14F-4D97-AF65-F5344CB8AC3E}">
        <p14:creationId xmlns:p14="http://schemas.microsoft.com/office/powerpoint/2010/main" val="24300620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2032</TotalTime>
  <Words>5110</Words>
  <Application>Microsoft Office PowerPoint</Application>
  <PresentationFormat>Widescreen</PresentationFormat>
  <Paragraphs>427</Paragraphs>
  <Slides>63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vt:lpstr>
      <vt:lpstr>Calibri</vt:lpstr>
      <vt:lpstr>Corbel</vt:lpstr>
      <vt:lpstr>Times New Roman</vt:lpstr>
      <vt:lpstr>Wingdings</vt:lpstr>
      <vt:lpstr>Parallax</vt:lpstr>
      <vt:lpstr>PowerPoint Presentation</vt:lpstr>
      <vt:lpstr>Grasping Blockchain Fundamentals</vt:lpstr>
      <vt:lpstr>Tracing Blockchain’s Origin</vt:lpstr>
      <vt:lpstr>1.1 From Bitcoin to blockchain</vt:lpstr>
      <vt:lpstr>1.1 From Bitcoin to blockchain</vt:lpstr>
      <vt:lpstr>1.2 What is blockchain?</vt:lpstr>
      <vt:lpstr>1.2 What is blockchain?</vt:lpstr>
      <vt:lpstr>1.2 What is blockchain?</vt:lpstr>
      <vt:lpstr>1.2 What is blockchain?</vt:lpstr>
      <vt:lpstr>1.2 What is blockchain?</vt:lpstr>
      <vt:lpstr>1.3 Blockchain Programming</vt:lpstr>
      <vt:lpstr>1.3 Blockchain Programming</vt:lpstr>
      <vt:lpstr>1.3 Blockchain Programming</vt:lpstr>
      <vt:lpstr>1.3 Blockchain Programming</vt:lpstr>
      <vt:lpstr>1.3 Blockchain Programming</vt:lpstr>
      <vt:lpstr>1.3 Blockchain Programming</vt:lpstr>
      <vt:lpstr>1.3 Blockchain Programming</vt:lpstr>
      <vt:lpstr>1.3 Blockchain Programming</vt:lpstr>
      <vt:lpstr>1.3 Blockchain Programming</vt:lpstr>
      <vt:lpstr>1.3 Blockchain Programming</vt:lpstr>
      <vt:lpstr>1.3 Blockchain Programming</vt:lpstr>
      <vt:lpstr>1.3 Blockchain Programming</vt:lpstr>
      <vt:lpstr>1.3 Blockchain Programming</vt:lpstr>
      <vt:lpstr>1.3 Blockchain Programming</vt:lpstr>
      <vt:lpstr>1.3 Blockchain Programming</vt:lpstr>
      <vt:lpstr>1.3 Blockchain Programming</vt:lpstr>
      <vt:lpstr>Chapter 2 Smart contracts</vt:lpstr>
      <vt:lpstr>2.1 The concept of a smart contract</vt:lpstr>
      <vt:lpstr>2.1 The concept of a smart contract</vt:lpstr>
      <vt:lpstr>2.1 The concept of a smart contract</vt:lpstr>
      <vt:lpstr>2.2 Design of Smart contract</vt:lpstr>
      <vt:lpstr>2.2 Design of Smart contract</vt:lpstr>
      <vt:lpstr>2.2 Design of Smart contract</vt:lpstr>
      <vt:lpstr>2.2 Design of Smart contract</vt:lpstr>
      <vt:lpstr>2.2 Design of Smart contract</vt:lpstr>
      <vt:lpstr>2.2 Design of Smart contract</vt:lpstr>
      <vt:lpstr>2.2 Design of Smart contract</vt:lpstr>
      <vt:lpstr>2.2 Design of Smart contract</vt:lpstr>
      <vt:lpstr>2.2 Design of Smart contract</vt:lpstr>
      <vt:lpstr>2.3 Development of a smart contract code</vt:lpstr>
      <vt:lpstr>2.3 Development of a smart contract code</vt:lpstr>
      <vt:lpstr>2.3 Development of a smart contract code</vt:lpstr>
      <vt:lpstr>2.3 Development of a smart contract code</vt:lpstr>
      <vt:lpstr>2.4 Deploying and testing the smart contract</vt:lpstr>
      <vt:lpstr>2.4 Deploying and testing the smart contract</vt:lpstr>
      <vt:lpstr>2.4 Deploying and testing the smart contract</vt:lpstr>
      <vt:lpstr>2.4 Deploying and testing the smart contract</vt:lpstr>
      <vt:lpstr>2.4 Deploying and testing the smart contract</vt:lpstr>
      <vt:lpstr>2.4 Deploying and testing the smart contract</vt:lpstr>
      <vt:lpstr>2.5 What makes a blockchain contract smart?</vt:lpstr>
      <vt:lpstr>2.5 What makes a blockchain contract smart?</vt:lpstr>
      <vt:lpstr>2.5 What makes a blockchain contract smart?</vt:lpstr>
      <vt:lpstr>2.6 Decentralized airline system use case</vt:lpstr>
      <vt:lpstr>2.6 Decentralized airline system use case</vt:lpstr>
      <vt:lpstr>2.6 Decentralized airline system use case</vt:lpstr>
      <vt:lpstr>2.6 Decentralized airline system use case</vt:lpstr>
      <vt:lpstr>2.6 Decentralized airline system use case</vt:lpstr>
      <vt:lpstr>2.7 Airlines smart contract</vt:lpstr>
      <vt:lpstr>2.7 Airlines smart contract</vt:lpstr>
      <vt:lpstr>2.7 Airlines smart contract</vt:lpstr>
      <vt:lpstr>2.7 Airlines smart contract</vt:lpstr>
      <vt:lpstr>Thank You</vt:lpstr>
      <vt:lpstr>2.3 Development of a smart contract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104</cp:revision>
  <dcterms:created xsi:type="dcterms:W3CDTF">2022-10-15T04:41:53Z</dcterms:created>
  <dcterms:modified xsi:type="dcterms:W3CDTF">2022-11-28T06:42:59Z</dcterms:modified>
</cp:coreProperties>
</file>