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69"/>
  </p:notesMasterIdLst>
  <p:sldIdLst>
    <p:sldId id="256" r:id="rId2"/>
    <p:sldId id="257" r:id="rId3"/>
    <p:sldId id="273" r:id="rId4"/>
    <p:sldId id="382" r:id="rId5"/>
    <p:sldId id="383" r:id="rId6"/>
    <p:sldId id="384" r:id="rId7"/>
    <p:sldId id="385" r:id="rId8"/>
    <p:sldId id="386" r:id="rId9"/>
    <p:sldId id="261" r:id="rId10"/>
    <p:sldId id="387" r:id="rId11"/>
    <p:sldId id="388" r:id="rId12"/>
    <p:sldId id="389" r:id="rId13"/>
    <p:sldId id="390" r:id="rId14"/>
    <p:sldId id="391" r:id="rId15"/>
    <p:sldId id="392" r:id="rId16"/>
    <p:sldId id="393" r:id="rId17"/>
    <p:sldId id="394" r:id="rId18"/>
    <p:sldId id="395" r:id="rId19"/>
    <p:sldId id="408" r:id="rId20"/>
    <p:sldId id="396" r:id="rId21"/>
    <p:sldId id="397" r:id="rId22"/>
    <p:sldId id="399" r:id="rId23"/>
    <p:sldId id="406" r:id="rId24"/>
    <p:sldId id="407" r:id="rId25"/>
    <p:sldId id="398" r:id="rId26"/>
    <p:sldId id="400" r:id="rId27"/>
    <p:sldId id="401" r:id="rId28"/>
    <p:sldId id="402" r:id="rId29"/>
    <p:sldId id="403" r:id="rId30"/>
    <p:sldId id="404" r:id="rId31"/>
    <p:sldId id="405" r:id="rId32"/>
    <p:sldId id="40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31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5455" autoAdjust="0"/>
  </p:normalViewPr>
  <p:slideViewPr>
    <p:cSldViewPr snapToGrid="0">
      <p:cViewPr varScale="1">
        <p:scale>
          <a:sx n="88" d="100"/>
          <a:sy n="88" d="100"/>
        </p:scale>
        <p:origin x="3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D9DC6-CB34-4F59-BB07-AB039D26720B}" type="datetimeFigureOut">
              <a:rPr lang="en-IN" smtClean="0"/>
              <a:t>07-12-2022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5D9F5-B4D2-4020-905B-2A3D591355B5}" type="slidenum">
              <a:rPr lang="en-IN" smtClean="0"/>
              <a:t>‹#›</a:t>
            </a:fld>
            <a:endParaRPr lang="en-IN"/>
          </a:p>
        </p:txBody>
      </p:sp>
    </p:spTree>
    <p:extLst>
      <p:ext uri="{BB962C8B-B14F-4D97-AF65-F5344CB8AC3E}">
        <p14:creationId xmlns:p14="http://schemas.microsoft.com/office/powerpoint/2010/main" val="10509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DDEB4B-84CF-4EFB-BACB-95E0026D1038}" type="datetime1">
              <a:rPr lang="en-IN" smtClean="0"/>
              <a:t>07-12-2022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375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8FAB6C3-821D-469A-8008-3B64CF333583}" type="datetime1">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52786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2E8EEB-6003-455E-91A1-EED34199327B}"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03529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1341C9-0F6C-4236-B65C-4DD5A47938A4}"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60697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3C638D-DCDF-4EBB-8473-233B4695FE6A}"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94749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16455A-AE30-4AD4-812D-F09188A99C7C}"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15911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F79322-F713-447A-BDDC-CCA8C684C771}"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14380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5D689A-4434-4D9D-954C-B54F5C0051AE}"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66795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58D3AA-9018-4062-A388-06134AD61E72}"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50340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C4D68-7703-4F78-BEA6-F9340079EEFD}"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8089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342B95-B0FD-4104-AE4C-0CE012CA6B46}" type="datetime1">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23046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B211A0-404F-4124-AF4A-8C2C29920F19}" type="datetime1">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5692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BBAA80-8E43-458D-878B-74752F6CDF55}" type="datetime1">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394722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EF41EF-4AEF-4A72-A32A-A41597291952}" type="datetime1">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36018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33527-9B31-44E9-B825-F5E3F6826D84}" type="datetime1">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86926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9CC0A6-5CD6-4DF6-917F-1FB8093B836E}" type="datetime1">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2935808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1F1F65-38CE-457A-8928-C8EB0404F43A}" type="datetime1">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BDA628-2F38-4037-B9BD-85357DC78396}" type="slidenum">
              <a:rPr lang="en-IN" smtClean="0"/>
              <a:t>‹#›</a:t>
            </a:fld>
            <a:endParaRPr lang="en-IN"/>
          </a:p>
        </p:txBody>
      </p:sp>
    </p:spTree>
    <p:extLst>
      <p:ext uri="{BB962C8B-B14F-4D97-AF65-F5344CB8AC3E}">
        <p14:creationId xmlns:p14="http://schemas.microsoft.com/office/powerpoint/2010/main" val="179013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0DB9DB-278F-41D1-8949-802771B10E6C}" type="datetime1">
              <a:rPr lang="en-IN" smtClean="0"/>
              <a:t>07-12-2022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BDA628-2F38-4037-B9BD-85357DC78396}" type="slidenum">
              <a:rPr lang="en-IN" smtClean="0"/>
              <a:t>‹#›</a:t>
            </a:fld>
            <a:endParaRPr lang="en-IN"/>
          </a:p>
        </p:txBody>
      </p:sp>
    </p:spTree>
    <p:extLst>
      <p:ext uri="{BB962C8B-B14F-4D97-AF65-F5344CB8AC3E}">
        <p14:creationId xmlns:p14="http://schemas.microsoft.com/office/powerpoint/2010/main" val="191861349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6698" y="5471747"/>
            <a:ext cx="3440690" cy="988328"/>
          </a:xfrm>
        </p:spPr>
        <p:txBody>
          <a:bodyPr/>
          <a:lstStyle/>
          <a:p>
            <a:r>
              <a:rPr lang="en-US" dirty="0" smtClean="0"/>
              <a:t>Assistant Professor,</a:t>
            </a:r>
          </a:p>
          <a:p>
            <a:r>
              <a:rPr lang="en-US" dirty="0" smtClean="0"/>
              <a:t>Ravi U. Kalkundri</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96" y="1687495"/>
            <a:ext cx="4438646" cy="26631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AutoShape 5"/>
          <p:cNvSpPr>
            <a:spLocks noChangeArrowheads="1"/>
          </p:cNvSpPr>
          <p:nvPr/>
        </p:nvSpPr>
        <p:spPr bwMode="auto">
          <a:xfrm>
            <a:off x="1468244" y="420516"/>
            <a:ext cx="9255513" cy="9064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600" dirty="0">
                <a:ln w="3175" cmpd="sng">
                  <a:noFill/>
                </a:ln>
                <a:latin typeface="+mj-lt"/>
                <a:ea typeface="+mj-ea"/>
                <a:cs typeface="+mj-cs"/>
              </a:rPr>
              <a:t>KLS's </a:t>
            </a:r>
            <a:r>
              <a:rPr lang="en-IN" altLang="en-US" sz="3600" dirty="0" err="1">
                <a:ln w="3175" cmpd="sng">
                  <a:noFill/>
                </a:ln>
                <a:latin typeface="+mj-lt"/>
                <a:ea typeface="+mj-ea"/>
                <a:cs typeface="+mj-cs"/>
              </a:rPr>
              <a:t>Gogte</a:t>
            </a:r>
            <a:r>
              <a:rPr lang="en-IN" altLang="en-US" sz="3600" dirty="0">
                <a:ln w="3175" cmpd="sng">
                  <a:noFill/>
                </a:ln>
                <a:latin typeface="+mj-lt"/>
                <a:ea typeface="+mj-ea"/>
                <a:cs typeface="+mj-cs"/>
              </a:rPr>
              <a:t> Institute of Technology</a:t>
            </a:r>
          </a:p>
          <a:p>
            <a:pPr marL="0" marR="0" lvl="0" indent="0" algn="ctr" defTabSz="914400" rtl="0" eaLnBrk="0" fontAlgn="base" latinLnBrk="0" hangingPunct="0">
              <a:lnSpc>
                <a:spcPct val="100000"/>
              </a:lnSpc>
              <a:spcBef>
                <a:spcPct val="0"/>
              </a:spcBef>
              <a:spcAft>
                <a:spcPct val="0"/>
              </a:spcAft>
              <a:buClrTx/>
              <a:buSzTx/>
              <a:buFontTx/>
              <a:buNone/>
              <a:tabLst/>
            </a:pPr>
            <a:r>
              <a:rPr lang="en-IN" altLang="en-US" sz="3200" dirty="0">
                <a:ln w="3175" cmpd="sng">
                  <a:noFill/>
                </a:ln>
                <a:latin typeface="+mj-lt"/>
                <a:ea typeface="+mj-ea"/>
                <a:cs typeface="+mj-cs"/>
              </a:rPr>
              <a:t>Department of Computer Science &amp;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descr="GIT Good quality.jpg"/>
          <p:cNvPicPr/>
          <p:nvPr/>
        </p:nvPicPr>
        <p:blipFill>
          <a:blip r:embed="rId3"/>
          <a:stretch>
            <a:fillRect/>
          </a:stretch>
        </p:blipFill>
        <p:spPr>
          <a:xfrm>
            <a:off x="10950498" y="254193"/>
            <a:ext cx="973780" cy="1072786"/>
          </a:xfrm>
          <a:prstGeom prst="rect">
            <a:avLst/>
          </a:prstGeom>
          <a:effectLst>
            <a:softEdge rad="12700"/>
          </a:effectLst>
        </p:spPr>
      </p:pic>
      <p:sp>
        <p:nvSpPr>
          <p:cNvPr id="9" name="Subtitle 2"/>
          <p:cNvSpPr txBox="1">
            <a:spLocks/>
          </p:cNvSpPr>
          <p:nvPr/>
        </p:nvSpPr>
        <p:spPr>
          <a:xfrm>
            <a:off x="7661831" y="2524924"/>
            <a:ext cx="4359183"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1900" dirty="0">
                <a:latin typeface="Times New Roman" panose="02020603050405020304" pitchFamily="18" charset="0"/>
                <a:cs typeface="Times New Roman" panose="02020603050405020304" pitchFamily="18" charset="0"/>
              </a:rPr>
              <a:t>Course Name: </a:t>
            </a:r>
            <a:r>
              <a:rPr lang="en-US" sz="1900" b="1" dirty="0">
                <a:latin typeface="Times New Roman" panose="02020603050405020304" pitchFamily="18" charset="0"/>
                <a:cs typeface="Times New Roman" panose="02020603050405020304" pitchFamily="18" charset="0"/>
              </a:rPr>
              <a:t>Block Chain Management </a:t>
            </a:r>
          </a:p>
          <a:p>
            <a:pPr algn="l"/>
            <a:r>
              <a:rPr lang="en-US" sz="1900" dirty="0">
                <a:latin typeface="Times New Roman" panose="02020603050405020304" pitchFamily="18" charset="0"/>
                <a:cs typeface="Times New Roman" panose="02020603050405020304" pitchFamily="18" charset="0"/>
              </a:rPr>
              <a:t>Course Code: </a:t>
            </a:r>
            <a:r>
              <a:rPr lang="en-US" sz="1900" b="1" dirty="0">
                <a:latin typeface="Times New Roman" panose="02020603050405020304" pitchFamily="18" charset="0"/>
                <a:cs typeface="Times New Roman" panose="02020603050405020304" pitchFamily="18" charset="0"/>
              </a:rPr>
              <a:t>18CS743</a:t>
            </a:r>
          </a:p>
        </p:txBody>
      </p:sp>
      <p:sp>
        <p:nvSpPr>
          <p:cNvPr id="10" name="Subtitle 2"/>
          <p:cNvSpPr txBox="1">
            <a:spLocks/>
          </p:cNvSpPr>
          <p:nvPr/>
        </p:nvSpPr>
        <p:spPr>
          <a:xfrm>
            <a:off x="3831312" y="4483419"/>
            <a:ext cx="8092966" cy="98832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200" b="1" dirty="0">
                <a:latin typeface="Times New Roman" panose="02020603050405020304" pitchFamily="18" charset="0"/>
                <a:cs typeface="Times New Roman" panose="02020603050405020304" pitchFamily="18" charset="0"/>
              </a:rPr>
              <a:t>Unit </a:t>
            </a:r>
            <a:r>
              <a:rPr lang="en-US" sz="3200" b="1" dirty="0" smtClean="0">
                <a:latin typeface="Times New Roman" panose="02020603050405020304" pitchFamily="18" charset="0"/>
                <a:cs typeface="Times New Roman" panose="02020603050405020304" pitchFamily="18" charset="0"/>
              </a:rPr>
              <a:t>III </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Techniques For Trust and Integrity</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99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850337"/>
            <a:ext cx="9554830"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3.2.1 </a:t>
            </a:r>
            <a:r>
              <a:rPr lang="en-IN" sz="1600" b="1" dirty="0">
                <a:latin typeface="Times New Roman" panose="02020603050405020304" pitchFamily="18" charset="0"/>
                <a:cs typeface="Times New Roman" panose="02020603050405020304" pitchFamily="18" charset="0"/>
              </a:rPr>
              <a:t>Designing a solution</a:t>
            </a:r>
            <a:endParaRPr lang="en-US" sz="1600" b="1" dirty="0">
              <a:latin typeface="Times New Roman" panose="02020603050405020304" pitchFamily="18" charset="0"/>
              <a:cs typeface="Times New Roman" panose="02020603050405020304" pitchFamily="18" charset="0"/>
            </a:endParaRPr>
          </a:p>
          <a:p>
            <a:pPr algn="just">
              <a:lnSpc>
                <a:spcPct val="180000"/>
              </a:lnSpc>
            </a:pPr>
            <a:r>
              <a:rPr lang="en-US" sz="1600" dirty="0" smtClean="0">
                <a:latin typeface="Times New Roman" panose="02020603050405020304" pitchFamily="18" charset="0"/>
                <a:cs typeface="Times New Roman" panose="02020603050405020304" pitchFamily="18" charset="0"/>
              </a:rPr>
              <a:t>We’ll </a:t>
            </a:r>
            <a:r>
              <a:rPr lang="en-US" sz="1600" dirty="0">
                <a:latin typeface="Times New Roman" panose="02020603050405020304" pitchFamily="18" charset="0"/>
                <a:cs typeface="Times New Roman" panose="02020603050405020304" pitchFamily="18" charset="0"/>
              </a:rPr>
              <a:t>apply the design principles you learned in chapter </a:t>
            </a:r>
            <a:r>
              <a:rPr lang="en-US" sz="1600" dirty="0" smtClean="0">
                <a:latin typeface="Times New Roman" panose="02020603050405020304" pitchFamily="18" charset="0"/>
                <a:cs typeface="Times New Roman" panose="02020603050405020304" pitchFamily="18" charset="0"/>
              </a:rPr>
              <a:t>2</a:t>
            </a:r>
          </a:p>
          <a:p>
            <a:pPr marL="742950" lvl="2" algn="just">
              <a:lnSpc>
                <a:spcPct val="180000"/>
              </a:lnSpc>
            </a:pPr>
            <a:r>
              <a:rPr lang="en-IN" sz="1600" b="1" dirty="0">
                <a:latin typeface="Times New Roman" panose="02020603050405020304" pitchFamily="18" charset="0"/>
                <a:cs typeface="Times New Roman" panose="02020603050405020304" pitchFamily="18" charset="0"/>
              </a:rPr>
              <a:t>DESIGN PRINCIPLE 1 </a:t>
            </a:r>
            <a:r>
              <a:rPr lang="en-IN" sz="1600" dirty="0">
                <a:solidFill>
                  <a:srgbClr val="FF0000"/>
                </a:solidFill>
                <a:latin typeface="Times New Roman" panose="02020603050405020304" pitchFamily="18" charset="0"/>
                <a:cs typeface="Times New Roman" panose="02020603050405020304" pitchFamily="18" charset="0"/>
              </a:rPr>
              <a:t>Design before you code, develop, and deploy a smart contract on a test chain</a:t>
            </a:r>
            <a:r>
              <a:rPr lang="en-IN" sz="1600" dirty="0">
                <a:latin typeface="Times New Roman" panose="02020603050405020304" pitchFamily="18" charset="0"/>
                <a:cs typeface="Times New Roman" panose="02020603050405020304" pitchFamily="18" charset="0"/>
              </a:rPr>
              <a:t>, and thoroughly test it before you deploy it on a production blockchain, because when the smart contract is deployed, it is immutable. </a:t>
            </a:r>
          </a:p>
          <a:p>
            <a:pPr marL="742950" lvl="2" algn="just">
              <a:lnSpc>
                <a:spcPct val="180000"/>
              </a:lnSpc>
            </a:pPr>
            <a:r>
              <a:rPr lang="en-IN" sz="1600" b="1" dirty="0" smtClean="0">
                <a:latin typeface="Times New Roman" panose="02020603050405020304" pitchFamily="18" charset="0"/>
                <a:cs typeface="Times New Roman" panose="02020603050405020304" pitchFamily="18" charset="0"/>
              </a:rPr>
              <a:t>DESIGN </a:t>
            </a:r>
            <a:r>
              <a:rPr lang="en-IN" sz="1600" b="1" dirty="0">
                <a:latin typeface="Times New Roman" panose="02020603050405020304" pitchFamily="18" charset="0"/>
                <a:cs typeface="Times New Roman" panose="02020603050405020304" pitchFamily="18" charset="0"/>
              </a:rPr>
              <a:t>PRINCIPLE 2 </a:t>
            </a:r>
            <a:r>
              <a:rPr lang="en-IN" sz="1600" dirty="0">
                <a:solidFill>
                  <a:srgbClr val="FF0000"/>
                </a:solidFill>
                <a:latin typeface="Times New Roman" panose="02020603050405020304" pitchFamily="18" charset="0"/>
                <a:cs typeface="Times New Roman" panose="02020603050405020304" pitchFamily="18" charset="0"/>
              </a:rPr>
              <a:t>Define the users of and use cases for the system</a:t>
            </a:r>
            <a:r>
              <a:rPr lang="en-IN" sz="1600" dirty="0">
                <a:latin typeface="Times New Roman" panose="02020603050405020304" pitchFamily="18" charset="0"/>
                <a:cs typeface="Times New Roman" panose="02020603050405020304" pitchFamily="18" charset="0"/>
              </a:rPr>
              <a:t>. Users are entities that generate the actions and the input and receive the output from the system you’ll be designing. </a:t>
            </a:r>
          </a:p>
          <a:p>
            <a:pPr marL="742950" lvl="2" algn="just">
              <a:lnSpc>
                <a:spcPct val="180000"/>
              </a:lnSpc>
            </a:pPr>
            <a:r>
              <a:rPr lang="en-US" sz="1600" b="1" dirty="0" smtClean="0">
                <a:latin typeface="Times New Roman" panose="02020603050405020304" pitchFamily="18" charset="0"/>
                <a:cs typeface="Times New Roman" panose="02020603050405020304" pitchFamily="18" charset="0"/>
              </a:rPr>
              <a:t>DESIGN </a:t>
            </a:r>
            <a:r>
              <a:rPr lang="en-US" sz="1600" b="1" dirty="0">
                <a:latin typeface="Times New Roman" panose="02020603050405020304" pitchFamily="18" charset="0"/>
                <a:cs typeface="Times New Roman" panose="02020603050405020304" pitchFamily="18" charset="0"/>
              </a:rPr>
              <a:t>PRINCIPLE 3 </a:t>
            </a:r>
            <a:r>
              <a:rPr lang="en-US" sz="1600" dirty="0">
                <a:solidFill>
                  <a:srgbClr val="FF0000"/>
                </a:solidFill>
                <a:latin typeface="Times New Roman" panose="02020603050405020304" pitchFamily="18" charset="0"/>
                <a:cs typeface="Times New Roman" panose="02020603050405020304" pitchFamily="18" charset="0"/>
              </a:rPr>
              <a:t>Define the data assets, peer participants and their roles, rules to be enforced, and transactions to be recorded</a:t>
            </a:r>
            <a:r>
              <a:rPr lang="en-US" sz="1600" dirty="0">
                <a:latin typeface="Times New Roman" panose="02020603050405020304" pitchFamily="18" charset="0"/>
                <a:cs typeface="Times New Roman" panose="02020603050405020304" pitchFamily="18" charset="0"/>
              </a:rPr>
              <a:t> for the system you’ll be designing</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391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101059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3.2.1 </a:t>
            </a:r>
            <a:r>
              <a:rPr lang="en-IN" sz="1600" b="1" dirty="0">
                <a:latin typeface="Times New Roman" panose="02020603050405020304" pitchFamily="18" charset="0"/>
                <a:cs typeface="Times New Roman" panose="02020603050405020304" pitchFamily="18" charset="0"/>
              </a:rPr>
              <a:t>Designing a solution</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are the recommended steps for solving the ballot problem: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Apply </a:t>
            </a:r>
            <a:r>
              <a:rPr lang="en-US" sz="1600" dirty="0">
                <a:latin typeface="Times New Roman" panose="02020603050405020304" pitchFamily="18" charset="0"/>
                <a:cs typeface="Times New Roman" panose="02020603050405020304" pitchFamily="18" charset="0"/>
              </a:rPr>
              <a:t>design principles 1, 2, and 3 to design the use case diagram; use that </a:t>
            </a:r>
            <a:r>
              <a:rPr lang="en-US" sz="1600" dirty="0" smtClean="0">
                <a:latin typeface="Times New Roman" panose="02020603050405020304" pitchFamily="18" charset="0"/>
                <a:cs typeface="Times New Roman" panose="02020603050405020304" pitchFamily="18" charset="0"/>
              </a:rPr>
              <a:t>diagram </a:t>
            </a:r>
            <a:r>
              <a:rPr lang="en-US" sz="1600" dirty="0">
                <a:latin typeface="Times New Roman" panose="02020603050405020304" pitchFamily="18" charset="0"/>
                <a:cs typeface="Times New Roman" panose="02020603050405020304" pitchFamily="18" charset="0"/>
              </a:rPr>
              <a:t>to discover the users, data assets, and transactions.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design principle 4, design the contract diagram that defines the data, </a:t>
            </a:r>
            <a:r>
              <a:rPr lang="en-US" sz="1600" dirty="0" smtClean="0">
                <a:latin typeface="Times New Roman" panose="02020603050405020304" pitchFamily="18" charset="0"/>
                <a:cs typeface="Times New Roman" panose="02020603050405020304" pitchFamily="18" charset="0"/>
              </a:rPr>
              <a:t>modifiers, </a:t>
            </a:r>
            <a:r>
              <a:rPr lang="en-US" sz="1600" dirty="0">
                <a:latin typeface="Times New Roman" panose="02020603050405020304" pitchFamily="18" charset="0"/>
                <a:cs typeface="Times New Roman" panose="02020603050405020304" pitchFamily="18" charset="0"/>
              </a:rPr>
              <a:t>or rules for verification and validation, and functions.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the contract diagram, develop the smart contract in Solidity.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Compile </a:t>
            </a:r>
            <a:r>
              <a:rPr lang="en-US" sz="1600" dirty="0">
                <a:latin typeface="Times New Roman" panose="02020603050405020304" pitchFamily="18" charset="0"/>
                <a:cs typeface="Times New Roman" panose="02020603050405020304" pitchFamily="18" charset="0"/>
              </a:rPr>
              <a:t>and deploy the smart contract in the Remix IDE, and test it.</a:t>
            </a:r>
          </a:p>
        </p:txBody>
      </p:sp>
    </p:spTree>
    <p:extLst>
      <p:ext uri="{BB962C8B-B14F-4D97-AF65-F5344CB8AC3E}">
        <p14:creationId xmlns:p14="http://schemas.microsoft.com/office/powerpoint/2010/main" val="2536575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101059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3.2.2 </a:t>
            </a:r>
            <a:r>
              <a:rPr lang="en-IN" sz="1600" b="1" dirty="0">
                <a:latin typeface="Times New Roman" panose="02020603050405020304" pitchFamily="18" charset="0"/>
                <a:cs typeface="Times New Roman" panose="02020603050405020304" pitchFamily="18" charset="0"/>
              </a:rPr>
              <a:t>Use case diagram</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Here </a:t>
            </a:r>
            <a:r>
              <a:rPr lang="en-US" sz="1600" dirty="0">
                <a:latin typeface="Times New Roman" panose="02020603050405020304" pitchFamily="18" charset="0"/>
                <a:cs typeface="Times New Roman" panose="02020603050405020304" pitchFamily="18" charset="0"/>
              </a:rPr>
              <a:t>are the recommended steps for solving the ballot problem: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Let’s analyze the ballot problem using the UML diagram use case diagram. This </a:t>
            </a:r>
            <a:r>
              <a:rPr lang="en-US" sz="1600" dirty="0" smtClean="0">
                <a:latin typeface="Times New Roman" panose="02020603050405020304" pitchFamily="18" charset="0"/>
                <a:cs typeface="Times New Roman" panose="02020603050405020304" pitchFamily="18" charset="0"/>
              </a:rPr>
              <a:t>diagram </a:t>
            </a:r>
            <a:r>
              <a:rPr lang="en-US" sz="1600" dirty="0">
                <a:latin typeface="Times New Roman" panose="02020603050405020304" pitchFamily="18" charset="0"/>
                <a:cs typeface="Times New Roman" panose="02020603050405020304" pitchFamily="18" charset="0"/>
              </a:rPr>
              <a:t>is the starting point for achieving the design principles of identifying the users, assets, and transactions.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use case diagram is shown in figure 3.3.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main actors and roles are as follows: </a:t>
            </a:r>
            <a:endParaRPr lang="en-US" sz="1600" dirty="0" smtClean="0">
              <a:latin typeface="Times New Roman" panose="02020603050405020304" pitchFamily="18" charset="0"/>
              <a:cs typeface="Times New Roman" panose="02020603050405020304" pitchFamily="18" charset="0"/>
            </a:endParaRP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chairperson can register voters and also self-register and vote.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Voters </a:t>
            </a:r>
            <a:r>
              <a:rPr lang="en-US" sz="1600" dirty="0">
                <a:latin typeface="Times New Roman" panose="02020603050405020304" pitchFamily="18" charset="0"/>
                <a:cs typeface="Times New Roman" panose="02020603050405020304" pitchFamily="18" charset="0"/>
              </a:rPr>
              <a:t>can vote.</a:t>
            </a:r>
          </a:p>
          <a:p>
            <a:pPr marL="862013" lvl="1"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Anybody </a:t>
            </a:r>
            <a:r>
              <a:rPr lang="en-US" sz="1600" dirty="0">
                <a:latin typeface="Times New Roman" panose="02020603050405020304" pitchFamily="18" charset="0"/>
                <a:cs typeface="Times New Roman" panose="02020603050405020304" pitchFamily="18" charset="0"/>
              </a:rPr>
              <a:t>can request the winner or results of the ballot process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24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23227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3.2.2 </a:t>
            </a:r>
            <a:r>
              <a:rPr lang="en-IN" sz="1600" b="1" dirty="0">
                <a:latin typeface="Times New Roman" panose="02020603050405020304" pitchFamily="18" charset="0"/>
                <a:cs typeface="Times New Roman" panose="02020603050405020304" pitchFamily="18" charset="0"/>
              </a:rPr>
              <a:t>Use case diagram</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use case diagram is shown in figure 3.3. </a:t>
            </a:r>
            <a:endParaRPr lang="en-US" sz="16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929743" y="850337"/>
            <a:ext cx="6781800" cy="5629275"/>
          </a:xfrm>
          <a:prstGeom prst="rect">
            <a:avLst/>
          </a:prstGeom>
        </p:spPr>
      </p:pic>
    </p:spTree>
    <p:extLst>
      <p:ext uri="{BB962C8B-B14F-4D97-AF65-F5344CB8AC3E}">
        <p14:creationId xmlns:p14="http://schemas.microsoft.com/office/powerpoint/2010/main" val="754033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101059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3.2.3 </a:t>
            </a:r>
            <a:r>
              <a:rPr lang="en-US" sz="1600" b="1" dirty="0">
                <a:latin typeface="Times New Roman" panose="02020603050405020304" pitchFamily="18" charset="0"/>
                <a:cs typeface="Times New Roman" panose="02020603050405020304" pitchFamily="18" charset="0"/>
              </a:rPr>
              <a:t>Incremental development of code</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code for the balloting problem will be </a:t>
            </a:r>
            <a:r>
              <a:rPr lang="en-US" sz="1600" dirty="0">
                <a:solidFill>
                  <a:srgbClr val="FF0000"/>
                </a:solidFill>
                <a:latin typeface="Times New Roman" panose="02020603050405020304" pitchFamily="18" charset="0"/>
                <a:cs typeface="Times New Roman" panose="02020603050405020304" pitchFamily="18" charset="0"/>
              </a:rPr>
              <a:t>developed in four incremental steps </a:t>
            </a:r>
            <a:r>
              <a:rPr lang="en-US" sz="1600" dirty="0">
                <a:latin typeface="Times New Roman" panose="02020603050405020304" pitchFamily="18" charset="0"/>
                <a:cs typeface="Times New Roman" panose="02020603050405020304" pitchFamily="18" charset="0"/>
              </a:rPr>
              <a:t>so that you can to learn the smart contract development process.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Also</a:t>
            </a:r>
            <a:r>
              <a:rPr lang="en-US" sz="1600" dirty="0">
                <a:latin typeface="Times New Roman" panose="02020603050405020304" pitchFamily="18" charset="0"/>
                <a:cs typeface="Times New Roman" panose="02020603050405020304" pitchFamily="18" charset="0"/>
              </a:rPr>
              <a:t>, this process will </a:t>
            </a:r>
            <a:r>
              <a:rPr lang="en-US" sz="1600" dirty="0">
                <a:solidFill>
                  <a:srgbClr val="FF0000"/>
                </a:solidFill>
                <a:latin typeface="Times New Roman" panose="02020603050405020304" pitchFamily="18" charset="0"/>
                <a:cs typeface="Times New Roman" panose="02020603050405020304" pitchFamily="18" charset="0"/>
              </a:rPr>
              <a:t>allow you to learn Solidity language </a:t>
            </a:r>
            <a:r>
              <a:rPr lang="en-US" sz="1600" dirty="0">
                <a:latin typeface="Times New Roman" panose="02020603050405020304" pitchFamily="18" charset="0"/>
                <a:cs typeface="Times New Roman" panose="02020603050405020304" pitchFamily="18" charset="0"/>
              </a:rPr>
              <a:t>features by example. The four incremental steps in the development are as follows: </a:t>
            </a:r>
            <a:endParaRPr lang="en-US" sz="1600" dirty="0" smtClean="0">
              <a:latin typeface="Times New Roman" panose="02020603050405020304" pitchFamily="18" charset="0"/>
              <a:cs typeface="Times New Roman" panose="02020603050405020304" pitchFamily="18" charset="0"/>
            </a:endParaRP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BallotV1—</a:t>
            </a:r>
            <a:r>
              <a:rPr lang="en-US" sz="1600" dirty="0" smtClean="0">
                <a:solidFill>
                  <a:srgbClr val="FF0000"/>
                </a:solidFill>
                <a:latin typeface="Times New Roman" panose="02020603050405020304" pitchFamily="18" charset="0"/>
                <a:cs typeface="Times New Roman" panose="02020603050405020304" pitchFamily="18" charset="0"/>
              </a:rPr>
              <a:t>Define </a:t>
            </a:r>
            <a:r>
              <a:rPr lang="en-US" sz="1600" dirty="0">
                <a:solidFill>
                  <a:srgbClr val="FF0000"/>
                </a:solidFill>
                <a:latin typeface="Times New Roman" panose="02020603050405020304" pitchFamily="18" charset="0"/>
                <a:cs typeface="Times New Roman" panose="02020603050405020304" pitchFamily="18" charset="0"/>
              </a:rPr>
              <a:t>the data structures </a:t>
            </a:r>
            <a:r>
              <a:rPr lang="en-US" sz="1600" dirty="0">
                <a:latin typeface="Times New Roman" panose="02020603050405020304" pitchFamily="18" charset="0"/>
                <a:cs typeface="Times New Roman" panose="02020603050405020304" pitchFamily="18" charset="0"/>
              </a:rPr>
              <a:t>for the smart contract, and test them.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BallotV2—</a:t>
            </a:r>
            <a:r>
              <a:rPr lang="en-US" sz="1600" dirty="0" smtClean="0">
                <a:solidFill>
                  <a:srgbClr val="FF0000"/>
                </a:solidFill>
                <a:latin typeface="Times New Roman" panose="02020603050405020304" pitchFamily="18" charset="0"/>
                <a:cs typeface="Times New Roman" panose="02020603050405020304" pitchFamily="18" charset="0"/>
              </a:rPr>
              <a:t>Add </a:t>
            </a:r>
            <a:r>
              <a:rPr lang="en-US" sz="1600" dirty="0">
                <a:solidFill>
                  <a:srgbClr val="FF0000"/>
                </a:solidFill>
                <a:latin typeface="Times New Roman" panose="02020603050405020304" pitchFamily="18" charset="0"/>
                <a:cs typeface="Times New Roman" panose="02020603050405020304" pitchFamily="18" charset="0"/>
              </a:rPr>
              <a:t>the constructor and the function</a:t>
            </a:r>
            <a:r>
              <a:rPr lang="en-US" sz="1600" dirty="0">
                <a:latin typeface="Times New Roman" panose="02020603050405020304" pitchFamily="18" charset="0"/>
                <a:cs typeface="Times New Roman" panose="02020603050405020304" pitchFamily="18" charset="0"/>
              </a:rPr>
              <a:t> to change the state of voting.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BallotV3—Add </a:t>
            </a:r>
            <a:r>
              <a:rPr lang="en-US" sz="1600" dirty="0">
                <a:latin typeface="Times New Roman" panose="02020603050405020304" pitchFamily="18" charset="0"/>
                <a:cs typeface="Times New Roman" panose="02020603050405020304" pitchFamily="18" charset="0"/>
              </a:rPr>
              <a:t>the other functions of the </a:t>
            </a:r>
            <a:r>
              <a:rPr lang="en-US" sz="1600" dirty="0">
                <a:solidFill>
                  <a:srgbClr val="FF0000"/>
                </a:solidFill>
                <a:latin typeface="Times New Roman" panose="02020603050405020304" pitchFamily="18" charset="0"/>
                <a:cs typeface="Times New Roman" panose="02020603050405020304" pitchFamily="18" charset="0"/>
              </a:rPr>
              <a:t>smart contract and a modifier </a:t>
            </a:r>
            <a:r>
              <a:rPr lang="en-US" sz="1600" dirty="0">
                <a:latin typeface="Times New Roman" panose="02020603050405020304" pitchFamily="18" charset="0"/>
                <a:cs typeface="Times New Roman" panose="02020603050405020304" pitchFamily="18" charset="0"/>
              </a:rPr>
              <a:t>to </a:t>
            </a:r>
            <a:r>
              <a:rPr lang="en-US" sz="1600" dirty="0" smtClean="0">
                <a:latin typeface="Times New Roman" panose="02020603050405020304" pitchFamily="18" charset="0"/>
                <a:cs typeface="Times New Roman" panose="02020603050405020304" pitchFamily="18" charset="0"/>
              </a:rPr>
              <a:t>illustrate </a:t>
            </a:r>
            <a:r>
              <a:rPr lang="en-US" sz="1600" dirty="0">
                <a:latin typeface="Times New Roman" panose="02020603050405020304" pitchFamily="18" charset="0"/>
                <a:cs typeface="Times New Roman" panose="02020603050405020304" pitchFamily="18" charset="0"/>
              </a:rPr>
              <a:t>the use of Solidity features for enabling trust. </a:t>
            </a:r>
          </a:p>
          <a:p>
            <a:pPr marL="862013" lvl="1"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BallotV4—Add </a:t>
            </a:r>
            <a:r>
              <a:rPr lang="en-US" sz="1600" dirty="0">
                <a:latin typeface="Times New Roman" panose="02020603050405020304" pitchFamily="18" charset="0"/>
                <a:cs typeface="Times New Roman" panose="02020603050405020304" pitchFamily="18" charset="0"/>
              </a:rPr>
              <a:t>the trust elements </a:t>
            </a:r>
            <a:r>
              <a:rPr lang="en-US" sz="1600" dirty="0">
                <a:solidFill>
                  <a:srgbClr val="FF0000"/>
                </a:solidFill>
                <a:latin typeface="Times New Roman" panose="02020603050405020304" pitchFamily="18" charset="0"/>
                <a:cs typeface="Times New Roman" panose="02020603050405020304" pitchFamily="18" charset="0"/>
              </a:rPr>
              <a:t>require(), revert(), and assert()</a:t>
            </a:r>
            <a:r>
              <a:rPr lang="en-US" sz="1600" dirty="0">
                <a:latin typeface="Times New Roman" panose="02020603050405020304" pitchFamily="18" charset="0"/>
                <a:cs typeface="Times New Roman" panose="02020603050405020304" pitchFamily="18" charset="0"/>
              </a:rPr>
              <a:t>, and the function access </a:t>
            </a:r>
            <a:r>
              <a:rPr lang="en-US" sz="1600" dirty="0" smtClean="0">
                <a:latin typeface="Times New Roman" panose="02020603050405020304" pitchFamily="18" charset="0"/>
                <a:cs typeface="Times New Roman" panose="02020603050405020304" pitchFamily="18" charset="0"/>
              </a:rPr>
              <a:t>modifier.</a:t>
            </a:r>
          </a:p>
        </p:txBody>
      </p:sp>
    </p:spTree>
    <p:extLst>
      <p:ext uri="{BB962C8B-B14F-4D97-AF65-F5344CB8AC3E}">
        <p14:creationId xmlns:p14="http://schemas.microsoft.com/office/powerpoint/2010/main" val="3771084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850337"/>
            <a:ext cx="426042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3.2.4 </a:t>
            </a:r>
            <a:r>
              <a:rPr lang="en-US" sz="1600" b="1" dirty="0">
                <a:latin typeface="Times New Roman" panose="02020603050405020304" pitchFamily="18" charset="0"/>
                <a:cs typeface="Times New Roman" panose="02020603050405020304" pitchFamily="18" charset="0"/>
              </a:rPr>
              <a:t>Users, assets, and transactions</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use this analysis as a guideline and code the two data items identified: </a:t>
            </a:r>
            <a:r>
              <a:rPr lang="en-US" sz="1600" dirty="0">
                <a:solidFill>
                  <a:srgbClr val="FF0000"/>
                </a:solidFill>
                <a:latin typeface="Times New Roman" panose="02020603050405020304" pitchFamily="18" charset="0"/>
                <a:cs typeface="Times New Roman" panose="02020603050405020304" pitchFamily="18" charset="0"/>
              </a:rPr>
              <a:t>voters and proposals</a:t>
            </a:r>
            <a:r>
              <a:rPr lang="en-US" sz="1600" dirty="0">
                <a:latin typeface="Times New Roman" panose="02020603050405020304" pitchFamily="18" charset="0"/>
                <a:cs typeface="Times New Roman" panose="02020603050405020304" pitchFamily="18" charset="0"/>
              </a:rPr>
              <a:t>, as shown in listing 3.1.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phases of the voting specified in the problem statement are also coded into an </a:t>
            </a:r>
            <a:r>
              <a:rPr lang="en-US" sz="1600" dirty="0" err="1">
                <a:latin typeface="Times New Roman" panose="02020603050405020304" pitchFamily="18" charset="0"/>
                <a:cs typeface="Times New Roman" panose="02020603050405020304" pitchFamily="18" charset="0"/>
              </a:rPr>
              <a:t>enum</a:t>
            </a:r>
            <a:r>
              <a:rPr lang="en-US" sz="1600" dirty="0">
                <a:latin typeface="Times New Roman" panose="02020603050405020304" pitchFamily="18" charset="0"/>
                <a:cs typeface="Times New Roman" panose="02020603050405020304" pitchFamily="18" charset="0"/>
              </a:rPr>
              <a:t> or </a:t>
            </a:r>
            <a:r>
              <a:rPr lang="en-US" sz="1600" dirty="0" smtClean="0">
                <a:latin typeface="Times New Roman" panose="02020603050405020304" pitchFamily="18" charset="0"/>
                <a:cs typeface="Times New Roman" panose="02020603050405020304" pitchFamily="18" charset="0"/>
              </a:rPr>
              <a:t>enumerated </a:t>
            </a:r>
            <a:r>
              <a:rPr lang="en-US" sz="1600" dirty="0">
                <a:latin typeface="Times New Roman" panose="02020603050405020304" pitchFamily="18" charset="0"/>
                <a:cs typeface="Times New Roman" panose="02020603050405020304" pitchFamily="18" charset="0"/>
              </a:rPr>
              <a:t>data type</a:t>
            </a:r>
            <a:r>
              <a:rPr lang="en-US" sz="1600" dirty="0" smtClean="0">
                <a:latin typeface="Times New Roman" panose="02020603050405020304" pitchFamily="18" charset="0"/>
                <a:cs typeface="Times New Roman" panose="02020603050405020304" pitchFamily="18" charset="0"/>
              </a:rPr>
              <a:t>.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solidFill>
                  <a:srgbClr val="FF0000"/>
                </a:solidFill>
                <a:latin typeface="Times New Roman" panose="02020603050405020304" pitchFamily="18" charset="0"/>
                <a:cs typeface="Times New Roman" panose="02020603050405020304" pitchFamily="18" charset="0"/>
              </a:rPr>
              <a:t>Voter type and Proposal </a:t>
            </a:r>
            <a:r>
              <a:rPr lang="en-US" sz="1600" dirty="0">
                <a:latin typeface="Times New Roman" panose="02020603050405020304" pitchFamily="18" charset="0"/>
                <a:cs typeface="Times New Roman" panose="02020603050405020304" pitchFamily="18" charset="0"/>
              </a:rPr>
              <a:t>type are defined using the </a:t>
            </a:r>
            <a:r>
              <a:rPr lang="en-US" sz="1600" dirty="0" err="1">
                <a:solidFill>
                  <a:srgbClr val="FF0000"/>
                </a:solidFill>
                <a:latin typeface="Times New Roman" panose="02020603050405020304" pitchFamily="18" charset="0"/>
                <a:cs typeface="Times New Roman" panose="02020603050405020304" pitchFamily="18" charset="0"/>
              </a:rPr>
              <a:t>struct</a:t>
            </a:r>
            <a:r>
              <a:rPr lang="en-US" sz="1600" dirty="0">
                <a:solidFill>
                  <a:srgbClr val="FF0000"/>
                </a:solidFill>
                <a:latin typeface="Times New Roman" panose="02020603050405020304" pitchFamily="18" charset="0"/>
                <a:cs typeface="Times New Roman" panose="02020603050405020304" pitchFamily="18" charset="0"/>
              </a:rPr>
              <a:t> construct</a:t>
            </a:r>
            <a:r>
              <a:rPr lang="en-US" sz="1600" dirty="0">
                <a:latin typeface="Times New Roman" panose="02020603050405020304" pitchFamily="18" charset="0"/>
                <a:cs typeface="Times New Roman" panose="02020603050405020304" pitchFamily="18" charset="0"/>
              </a:rPr>
              <a:t>, and a special voter, </a:t>
            </a:r>
            <a:r>
              <a:rPr lang="en-US" sz="1600" dirty="0" smtClean="0">
                <a:latin typeface="Times New Roman" panose="02020603050405020304" pitchFamily="18" charset="0"/>
                <a:cs typeface="Times New Roman" panose="02020603050405020304" pitchFamily="18" charset="0"/>
              </a:rPr>
              <a:t>chairperson, </a:t>
            </a:r>
            <a:r>
              <a:rPr lang="en-US" sz="1600" dirty="0">
                <a:latin typeface="Times New Roman" panose="02020603050405020304" pitchFamily="18" charset="0"/>
                <a:cs typeface="Times New Roman" panose="02020603050405020304" pitchFamily="18" charset="0"/>
              </a:rPr>
              <a:t>is also defined. </a:t>
            </a:r>
          </a:p>
        </p:txBody>
      </p:sp>
      <p:pic>
        <p:nvPicPr>
          <p:cNvPr id="3" name="Picture 2"/>
          <p:cNvPicPr>
            <a:picLocks noChangeAspect="1"/>
          </p:cNvPicPr>
          <p:nvPr/>
        </p:nvPicPr>
        <p:blipFill>
          <a:blip r:embed="rId3"/>
          <a:stretch>
            <a:fillRect/>
          </a:stretch>
        </p:blipFill>
        <p:spPr>
          <a:xfrm>
            <a:off x="5867401" y="850337"/>
            <a:ext cx="6158054" cy="4133850"/>
          </a:xfrm>
          <a:prstGeom prst="rect">
            <a:avLst/>
          </a:prstGeom>
        </p:spPr>
      </p:pic>
      <p:sp>
        <p:nvSpPr>
          <p:cNvPr id="7" name="Content Placeholder 2"/>
          <p:cNvSpPr txBox="1">
            <a:spLocks/>
          </p:cNvSpPr>
          <p:nvPr/>
        </p:nvSpPr>
        <p:spPr>
          <a:xfrm>
            <a:off x="2532259" y="5500564"/>
            <a:ext cx="8925450" cy="114256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mapping data structure maps the voter account address to the voter details, and an array defines the proposals (numbers) that are being voted on.</a:t>
            </a:r>
          </a:p>
        </p:txBody>
      </p:sp>
    </p:spTree>
    <p:extLst>
      <p:ext uri="{BB962C8B-B14F-4D97-AF65-F5344CB8AC3E}">
        <p14:creationId xmlns:p14="http://schemas.microsoft.com/office/powerpoint/2010/main" val="2751097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850337"/>
            <a:ext cx="9082796"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3.2.4 </a:t>
            </a:r>
            <a:r>
              <a:rPr lang="en-US" sz="1600" b="1" dirty="0">
                <a:latin typeface="Times New Roman" panose="02020603050405020304" pitchFamily="18" charset="0"/>
                <a:cs typeface="Times New Roman" panose="02020603050405020304" pitchFamily="18" charset="0"/>
              </a:rPr>
              <a:t>Users, assets, and </a:t>
            </a:r>
            <a:r>
              <a:rPr lang="en-US" sz="1600" b="1" dirty="0" smtClean="0">
                <a:latin typeface="Times New Roman" panose="02020603050405020304" pitchFamily="18" charset="0"/>
                <a:cs typeface="Times New Roman" panose="02020603050405020304" pitchFamily="18" charset="0"/>
              </a:rPr>
              <a:t>transactions</a:t>
            </a:r>
            <a:endParaRPr lang="en-US" sz="16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996543" y="850337"/>
            <a:ext cx="6165260" cy="5947021"/>
          </a:xfrm>
          <a:prstGeom prst="rect">
            <a:avLst/>
          </a:prstGeom>
        </p:spPr>
      </p:pic>
    </p:spTree>
    <p:extLst>
      <p:ext uri="{BB962C8B-B14F-4D97-AF65-F5344CB8AC3E}">
        <p14:creationId xmlns:p14="http://schemas.microsoft.com/office/powerpoint/2010/main" val="1184693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996453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3.2.5 </a:t>
            </a:r>
            <a:r>
              <a:rPr lang="en-IN" sz="1600" b="1" dirty="0">
                <a:latin typeface="Times New Roman" panose="02020603050405020304" pitchFamily="18" charset="0"/>
                <a:cs typeface="Times New Roman" panose="02020603050405020304" pitchFamily="18" charset="0"/>
              </a:rPr>
              <a:t>Finite state machine diagram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Drawbacks of Use Case Diagram</a:t>
            </a:r>
          </a:p>
          <a:p>
            <a:pPr marL="742950" lvl="2" algn="just">
              <a:lnSpc>
                <a:spcPct val="180000"/>
              </a:lnSpc>
            </a:pPr>
            <a:r>
              <a:rPr lang="en-US" sz="1600" dirty="0">
                <a:latin typeface="Times New Roman" panose="02020603050405020304" pitchFamily="18" charset="0"/>
                <a:cs typeface="Times New Roman" panose="02020603050405020304" pitchFamily="18" charset="0"/>
              </a:rPr>
              <a:t>P</a:t>
            </a:r>
            <a:r>
              <a:rPr lang="en-US" sz="1600" dirty="0" smtClean="0">
                <a:latin typeface="Times New Roman" panose="02020603050405020304" pitchFamily="18" charset="0"/>
                <a:cs typeface="Times New Roman" panose="02020603050405020304" pitchFamily="18" charset="0"/>
              </a:rPr>
              <a:t>rovides </a:t>
            </a:r>
            <a:r>
              <a:rPr lang="en-US" sz="1600" dirty="0">
                <a:latin typeface="Times New Roman" panose="02020603050405020304" pitchFamily="18" charset="0"/>
                <a:cs typeface="Times New Roman" panose="02020603050405020304" pitchFamily="18" charset="0"/>
              </a:rPr>
              <a:t>only static details;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Has </a:t>
            </a:r>
            <a:r>
              <a:rPr lang="en-US" sz="1600" dirty="0">
                <a:latin typeface="Times New Roman" panose="02020603050405020304" pitchFamily="18" charset="0"/>
                <a:cs typeface="Times New Roman" panose="02020603050405020304" pitchFamily="18" charset="0"/>
              </a:rPr>
              <a:t>no way to depict the dynamic timing and state transitions that the ballot process requires.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Diagram </a:t>
            </a:r>
            <a:r>
              <a:rPr lang="en-US" sz="1600" dirty="0">
                <a:latin typeface="Times New Roman" panose="02020603050405020304" pitchFamily="18" charset="0"/>
                <a:cs typeface="Times New Roman" panose="02020603050405020304" pitchFamily="18" charset="0"/>
              </a:rPr>
              <a:t>doesn’t impose the order in which the operations should occur: </a:t>
            </a:r>
            <a:r>
              <a:rPr lang="en-US" sz="1600" dirty="0" smtClean="0">
                <a:latin typeface="Times New Roman" panose="02020603050405020304" pitchFamily="18" charset="0"/>
                <a:cs typeface="Times New Roman" panose="02020603050405020304" pitchFamily="18" charset="0"/>
              </a:rPr>
              <a:t>registration </a:t>
            </a:r>
            <a:r>
              <a:rPr lang="en-US" sz="1600" dirty="0">
                <a:latin typeface="Times New Roman" panose="02020603050405020304" pitchFamily="18" charset="0"/>
                <a:cs typeface="Times New Roman" panose="02020603050405020304" pitchFamily="18" charset="0"/>
              </a:rPr>
              <a:t>period, voting period, and the determination of the winner.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b="1" dirty="0">
                <a:latin typeface="Times New Roman" panose="02020603050405020304" pitchFamily="18" charset="0"/>
                <a:cs typeface="Times New Roman" panose="02020603050405020304" pitchFamily="18" charset="0"/>
              </a:rPr>
              <a:t>DESIGN PRINCIPLE 5 </a:t>
            </a:r>
            <a:r>
              <a:rPr lang="en-US" sz="1600" dirty="0">
                <a:latin typeface="Times New Roman" panose="02020603050405020304" pitchFamily="18" charset="0"/>
                <a:cs typeface="Times New Roman" panose="02020603050405020304" pitchFamily="18" charset="0"/>
              </a:rPr>
              <a:t>Use a finite state machine UML diagram to represent </a:t>
            </a:r>
            <a:r>
              <a:rPr lang="en-US" sz="1600" dirty="0" smtClean="0">
                <a:latin typeface="Times New Roman" panose="02020603050405020304" pitchFamily="18" charset="0"/>
                <a:cs typeface="Times New Roman" panose="02020603050405020304" pitchFamily="18" charset="0"/>
              </a:rPr>
              <a:t>system </a:t>
            </a:r>
            <a:r>
              <a:rPr lang="en-US" sz="1600" dirty="0">
                <a:latin typeface="Times New Roman" panose="02020603050405020304" pitchFamily="18" charset="0"/>
                <a:cs typeface="Times New Roman" panose="02020603050405020304" pitchFamily="18" charset="0"/>
              </a:rPr>
              <a:t>dynamics such as </a:t>
            </a:r>
            <a:r>
              <a:rPr lang="en-US" sz="1600" b="1" dirty="0">
                <a:solidFill>
                  <a:srgbClr val="FF0000"/>
                </a:solidFill>
                <a:latin typeface="Times New Roman" panose="02020603050405020304" pitchFamily="18" charset="0"/>
                <a:cs typeface="Times New Roman" panose="02020603050405020304" pitchFamily="18" charset="0"/>
              </a:rPr>
              <a:t>state transitions </a:t>
            </a:r>
            <a:r>
              <a:rPr lang="en-US" sz="1600" dirty="0">
                <a:latin typeface="Times New Roman" panose="02020603050405020304" pitchFamily="18" charset="0"/>
                <a:cs typeface="Times New Roman" panose="02020603050405020304" pitchFamily="18" charset="0"/>
              </a:rPr>
              <a:t>within a smart contract.</a:t>
            </a:r>
          </a:p>
        </p:txBody>
      </p:sp>
    </p:spTree>
    <p:extLst>
      <p:ext uri="{BB962C8B-B14F-4D97-AF65-F5344CB8AC3E}">
        <p14:creationId xmlns:p14="http://schemas.microsoft.com/office/powerpoint/2010/main" val="2294156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996453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3.2.5 </a:t>
            </a:r>
            <a:r>
              <a:rPr lang="en-IN" sz="1600" b="1" dirty="0">
                <a:latin typeface="Times New Roman" panose="02020603050405020304" pitchFamily="18" charset="0"/>
                <a:cs typeface="Times New Roman" panose="02020603050405020304" pitchFamily="18" charset="0"/>
              </a:rPr>
              <a:t>Finite state machine diagram </a:t>
            </a:r>
            <a:endParaRPr lang="en-US" sz="1600" b="1" dirty="0">
              <a:latin typeface="Times New Roman" panose="02020603050405020304" pitchFamily="18" charset="0"/>
              <a:cs typeface="Times New Roman" panose="02020603050405020304" pitchFamily="18" charset="0"/>
            </a:endParaRPr>
          </a:p>
          <a:p>
            <a:pPr>
              <a:spcBef>
                <a:spcPts val="600"/>
              </a:spcBef>
              <a:spcAft>
                <a:spcPts val="1800"/>
              </a:spcAft>
            </a:pPr>
            <a:r>
              <a:rPr lang="en-US" sz="1800" b="1" u="sng" dirty="0" smtClean="0">
                <a:latin typeface="Times New Roman" panose="02020603050405020304" pitchFamily="18" charset="0"/>
                <a:cs typeface="Times New Roman" panose="02020603050405020304" pitchFamily="18" charset="0"/>
              </a:rPr>
              <a:t>DESIGN PRINCIPLE 1</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Design before you code, develop, and deploy on a test chain, and test before you deploy on a production blockchain, because once the smart contract is deployed it is immutable. </a:t>
            </a:r>
          </a:p>
          <a:p>
            <a:pPr>
              <a:spcBef>
                <a:spcPts val="600"/>
              </a:spcBef>
              <a:spcAft>
                <a:spcPts val="1800"/>
              </a:spcAft>
            </a:pPr>
            <a:r>
              <a:rPr lang="en-US" sz="1800" dirty="0">
                <a:latin typeface="Times New Roman" panose="02020603050405020304" pitchFamily="18" charset="0"/>
                <a:cs typeface="Times New Roman" panose="02020603050405020304" pitchFamily="18" charset="0"/>
              </a:rPr>
              <a:t>DESIGN PRINCIPLE 2 Define the users of and use cases for the system. Users are entities that generate the actions and input and receive the output from the system you’ll be designing.</a:t>
            </a:r>
          </a:p>
          <a:p>
            <a:pPr>
              <a:spcBef>
                <a:spcPts val="600"/>
              </a:spcBef>
              <a:spcAft>
                <a:spcPts val="1800"/>
              </a:spcAft>
            </a:pPr>
            <a:r>
              <a:rPr lang="en-US" sz="1800" dirty="0">
                <a:latin typeface="Times New Roman" panose="02020603050405020304" pitchFamily="18" charset="0"/>
                <a:cs typeface="Times New Roman" panose="02020603050405020304" pitchFamily="18" charset="0"/>
              </a:rPr>
              <a:t>DESIGN PRINCIPLE 3 Define the digital assets, peer participants and their roles, rules to be enforced, and transactions to be recorded for the system you’ll be designing.</a:t>
            </a:r>
          </a:p>
          <a:p>
            <a:pPr>
              <a:spcBef>
                <a:spcPts val="600"/>
              </a:spcBef>
              <a:spcAft>
                <a:spcPts val="1800"/>
              </a:spcAft>
            </a:pPr>
            <a:r>
              <a:rPr lang="en-US" sz="1800" b="1" u="sng" dirty="0" smtClean="0">
                <a:latin typeface="Times New Roman" panose="02020603050405020304" pitchFamily="18" charset="0"/>
                <a:cs typeface="Times New Roman" panose="02020603050405020304" pitchFamily="18" charset="0"/>
              </a:rPr>
              <a:t>DESIGN PRINCIPLE 4 </a:t>
            </a: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a contract diagram that specifies the name, digital assets, functions, and rules for execution of functions and access of data. </a:t>
            </a:r>
          </a:p>
          <a:p>
            <a:pPr>
              <a:spcBef>
                <a:spcPts val="600"/>
              </a:spcBef>
              <a:spcAft>
                <a:spcPts val="1800"/>
              </a:spcAft>
            </a:pPr>
            <a:r>
              <a:rPr lang="en-US" sz="1800" b="1" u="sng" dirty="0" smtClean="0">
                <a:solidFill>
                  <a:srgbClr val="FF0000"/>
                </a:solidFill>
                <a:latin typeface="Times New Roman" panose="02020603050405020304" pitchFamily="18" charset="0"/>
                <a:cs typeface="Times New Roman" panose="02020603050405020304" pitchFamily="18" charset="0"/>
              </a:rPr>
              <a:t>DESIGN PRINCIPLE 5 </a:t>
            </a:r>
            <a:r>
              <a:rPr lang="en-US" sz="1800" dirty="0" smtClean="0">
                <a:solidFill>
                  <a:srgbClr val="FF0000"/>
                </a:solidFill>
                <a:latin typeface="Times New Roman" panose="02020603050405020304" pitchFamily="18" charset="0"/>
                <a:cs typeface="Times New Roman" panose="02020603050405020304" pitchFamily="18" charset="0"/>
              </a:rPr>
              <a:t>Use </a:t>
            </a:r>
            <a:r>
              <a:rPr lang="en-US" sz="1800" dirty="0">
                <a:solidFill>
                  <a:srgbClr val="FF0000"/>
                </a:solidFill>
                <a:latin typeface="Times New Roman" panose="02020603050405020304" pitchFamily="18" charset="0"/>
                <a:cs typeface="Times New Roman" panose="02020603050405020304" pitchFamily="18" charset="0"/>
              </a:rPr>
              <a:t>a finite state machine UML diagram to represent system dynamics such as state transitions within a smart contract.</a:t>
            </a:r>
          </a:p>
          <a:p>
            <a:pPr>
              <a:spcBef>
                <a:spcPts val="600"/>
              </a:spcBef>
              <a:spcAft>
                <a:spcPts val="1800"/>
              </a:spcAft>
            </a:pPr>
            <a:r>
              <a:rPr lang="en-US" sz="1800" b="1" u="sng" dirty="0" smtClean="0">
                <a:latin typeface="Times New Roman" panose="02020603050405020304" pitchFamily="18" charset="0"/>
                <a:cs typeface="Times New Roman" panose="02020603050405020304" pitchFamily="18" charset="0"/>
              </a:rPr>
              <a:t>DESIGN PRINCIPLE 6 </a:t>
            </a:r>
            <a:r>
              <a:rPr lang="en-US" sz="1800" dirty="0" smtClean="0">
                <a:latin typeface="Times New Roman" panose="02020603050405020304" pitchFamily="18" charset="0"/>
                <a:cs typeface="Times New Roman" panose="02020603050405020304" pitchFamily="18" charset="0"/>
              </a:rPr>
              <a:t>Implement </a:t>
            </a:r>
            <a:r>
              <a:rPr lang="en-US" sz="1800" dirty="0">
                <a:latin typeface="Times New Roman" panose="02020603050405020304" pitchFamily="18" charset="0"/>
                <a:cs typeface="Times New Roman" panose="02020603050405020304" pitchFamily="18" charset="0"/>
              </a:rPr>
              <a:t>the verification and validation needed for trust intermediation by using modifiers specifying the rules and conditions in a smart contract.</a:t>
            </a:r>
          </a:p>
          <a:p>
            <a:pPr marL="285750" lvl="1" algn="just">
              <a:lnSpc>
                <a:spcPct val="180000"/>
              </a:lnSpc>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32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19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50337"/>
            <a:ext cx="996453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3.2.5 </a:t>
            </a:r>
            <a:r>
              <a:rPr lang="en-IN" sz="1600" b="1" dirty="0">
                <a:latin typeface="Times New Roman" panose="02020603050405020304" pitchFamily="18" charset="0"/>
                <a:cs typeface="Times New Roman" panose="02020603050405020304" pitchFamily="18" charset="0"/>
              </a:rPr>
              <a:t>Finite state machine diagram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a voting process, voters are registered first, and there usually are deadlines for </a:t>
            </a:r>
            <a:r>
              <a:rPr lang="en-US" sz="1600" dirty="0" smtClean="0">
                <a:latin typeface="Times New Roman" panose="02020603050405020304" pitchFamily="18" charset="0"/>
                <a:cs typeface="Times New Roman" panose="02020603050405020304" pitchFamily="18" charset="0"/>
              </a:rPr>
              <a:t>registration </a:t>
            </a:r>
            <a:r>
              <a:rPr lang="en-US" sz="1600" dirty="0">
                <a:latin typeface="Times New Roman" panose="02020603050405020304" pitchFamily="18" charset="0"/>
                <a:cs typeface="Times New Roman" panose="02020603050405020304" pitchFamily="18" charset="0"/>
              </a:rPr>
              <a:t>and voting.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some U.S. states, you have to be registered 30 days before the election day, and the voting takes place and is completed in a single day for in-person voters.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that is the case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a:latin typeface="Times New Roman" panose="02020603050405020304" pitchFamily="18" charset="0"/>
                <a:cs typeface="Times New Roman" panose="02020603050405020304" pitchFamily="18" charset="0"/>
              </a:rPr>
              <a:t>Registration has to be completed before voting and before a specific deadline. </a:t>
            </a:r>
          </a:p>
          <a:p>
            <a:pPr marL="742950" lvl="2" algn="just">
              <a:lnSpc>
                <a:spcPct val="180000"/>
              </a:lnSpc>
            </a:pPr>
            <a:r>
              <a:rPr lang="en-US" sz="1600" dirty="0">
                <a:latin typeface="Times New Roman" panose="02020603050405020304" pitchFamily="18" charset="0"/>
                <a:cs typeface="Times New Roman" panose="02020603050405020304" pitchFamily="18" charset="0"/>
              </a:rPr>
              <a:t>The functions for the ballot process proceed in a certain sequence. </a:t>
            </a:r>
          </a:p>
          <a:p>
            <a:pPr marL="742950" lvl="2" algn="just">
              <a:lnSpc>
                <a:spcPct val="180000"/>
              </a:lnSpc>
            </a:pPr>
            <a:r>
              <a:rPr lang="en-US" sz="1600" dirty="0">
                <a:latin typeface="Times New Roman" panose="02020603050405020304" pitchFamily="18" charset="0"/>
                <a:cs typeface="Times New Roman" panose="02020603050405020304" pitchFamily="18" charset="0"/>
              </a:rPr>
              <a:t>Voting is open only for a specified period. </a:t>
            </a:r>
          </a:p>
          <a:p>
            <a:pPr marL="742950" lvl="2" algn="just">
              <a:lnSpc>
                <a:spcPct val="180000"/>
              </a:lnSpc>
            </a:pPr>
            <a:r>
              <a:rPr lang="en-US" sz="1600" dirty="0">
                <a:latin typeface="Times New Roman" panose="02020603050405020304" pitchFamily="18" charset="0"/>
                <a:cs typeface="Times New Roman" panose="02020603050405020304" pitchFamily="18" charset="0"/>
              </a:rPr>
              <a:t>The winner can be determined only after the voting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98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Techniques </a:t>
            </a:r>
            <a:r>
              <a:rPr lang="en-US" sz="6600" dirty="0"/>
              <a:t>for trust and integrity</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780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67362"/>
            <a:ext cx="996453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3.2.5 </a:t>
            </a:r>
            <a:r>
              <a:rPr lang="en-IN" sz="1600" b="1" dirty="0">
                <a:latin typeface="Times New Roman" panose="02020603050405020304" pitchFamily="18" charset="0"/>
                <a:cs typeface="Times New Roman" panose="02020603050405020304" pitchFamily="18" charset="0"/>
              </a:rPr>
              <a:t>Finite state machine diagram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Let’s </a:t>
            </a:r>
            <a:r>
              <a:rPr lang="en-US" sz="1600" dirty="0">
                <a:latin typeface="Times New Roman" panose="02020603050405020304" pitchFamily="18" charset="0"/>
                <a:cs typeface="Times New Roman" panose="02020603050405020304" pitchFamily="18" charset="0"/>
              </a:rPr>
              <a:t>apply this design principle and capture the dynamics with a state diagram, as shown in figure 3.5. This FSM is composed of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a:latin typeface="Times New Roman" panose="02020603050405020304" pitchFamily="18" charset="0"/>
                <a:cs typeface="Times New Roman" panose="02020603050405020304" pitchFamily="18" charset="0"/>
              </a:rPr>
              <a:t>States, including a starting state and one or more ending states, indicated by double circles by convention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Transitions </a:t>
            </a:r>
            <a:r>
              <a:rPr lang="en-US" sz="1600" dirty="0">
                <a:latin typeface="Times New Roman" panose="02020603050405020304" pitchFamily="18" charset="0"/>
                <a:cs typeface="Times New Roman" panose="02020603050405020304" pitchFamily="18" charset="0"/>
              </a:rPr>
              <a:t>that take you from one state to another </a:t>
            </a:r>
          </a:p>
          <a:p>
            <a:pPr marL="742950" lvl="2" algn="just">
              <a:lnSpc>
                <a:spcPct val="180000"/>
              </a:lnSpc>
            </a:pPr>
            <a:r>
              <a:rPr lang="en-US" sz="1600" dirty="0">
                <a:latin typeface="Times New Roman" panose="02020603050405020304" pitchFamily="18" charset="0"/>
                <a:cs typeface="Times New Roman" panose="02020603050405020304" pitchFamily="18" charset="0"/>
              </a:rPr>
              <a:t>Inputs that bring about the transitions (T=0, T+10 days, T+11 days) </a:t>
            </a:r>
          </a:p>
          <a:p>
            <a:pPr marL="742950" lvl="2" algn="just">
              <a:lnSpc>
                <a:spcPct val="180000"/>
              </a:lnSpc>
            </a:pPr>
            <a:r>
              <a:rPr lang="en-US" sz="1600" dirty="0">
                <a:latin typeface="Times New Roman" panose="02020603050405020304" pitchFamily="18" charset="0"/>
                <a:cs typeface="Times New Roman" panose="02020603050405020304" pitchFamily="18" charset="0"/>
              </a:rPr>
              <a:t>Zero or more outputs during transitions. Registration (</a:t>
            </a:r>
            <a:r>
              <a:rPr lang="en-US" sz="1600" dirty="0" err="1">
                <a:latin typeface="Times New Roman" panose="02020603050405020304" pitchFamily="18" charset="0"/>
                <a:cs typeface="Times New Roman" panose="02020603050405020304" pitchFamily="18" charset="0"/>
              </a:rPr>
              <a:t>Regs</a:t>
            </a:r>
            <a:r>
              <a:rPr lang="en-US" sz="1600" dirty="0">
                <a:latin typeface="Times New Roman" panose="02020603050405020304" pitchFamily="18" charset="0"/>
                <a:cs typeface="Times New Roman" panose="02020603050405020304" pitchFamily="18" charset="0"/>
              </a:rPr>
              <a:t>), voting (Vote), and counting (</a:t>
            </a:r>
            <a:r>
              <a:rPr lang="en-US" sz="1600" dirty="0" smtClean="0">
                <a:latin typeface="Times New Roman" panose="02020603050405020304" pitchFamily="18" charset="0"/>
                <a:cs typeface="Times New Roman" panose="02020603050405020304" pitchFamily="18" charset="0"/>
              </a:rPr>
              <a:t>Done).</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893543" y="4439999"/>
            <a:ext cx="7391400" cy="2276475"/>
          </a:xfrm>
          <a:prstGeom prst="rect">
            <a:avLst/>
          </a:prstGeom>
        </p:spPr>
      </p:pic>
    </p:spTree>
    <p:extLst>
      <p:ext uri="{BB962C8B-B14F-4D97-AF65-F5344CB8AC3E}">
        <p14:creationId xmlns:p14="http://schemas.microsoft.com/office/powerpoint/2010/main" val="1105514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67362"/>
            <a:ext cx="996453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3.2.6 </a:t>
            </a:r>
            <a:r>
              <a:rPr lang="en-IN" sz="1600" b="1" dirty="0">
                <a:latin typeface="Times New Roman" panose="02020603050405020304" pitchFamily="18" charset="0"/>
                <a:cs typeface="Times New Roman" panose="02020603050405020304" pitchFamily="18" charset="0"/>
              </a:rPr>
              <a:t>Trust intermediation</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Typically</a:t>
            </a:r>
            <a:r>
              <a:rPr lang="en-US" sz="1600" dirty="0">
                <a:latin typeface="Times New Roman" panose="02020603050405020304" pitchFamily="18" charset="0"/>
                <a:cs typeface="Times New Roman" panose="02020603050405020304" pitchFamily="18" charset="0"/>
              </a:rPr>
              <a:t>, verification, validation, and exceptions in </a:t>
            </a:r>
            <a:r>
              <a:rPr lang="en-US" sz="1600" dirty="0">
                <a:solidFill>
                  <a:srgbClr val="FF0000"/>
                </a:solidFill>
                <a:latin typeface="Times New Roman" panose="02020603050405020304" pitchFamily="18" charset="0"/>
                <a:cs typeface="Times New Roman" panose="02020603050405020304" pitchFamily="18" charset="0"/>
              </a:rPr>
              <a:t>problems are specified by rules </a:t>
            </a:r>
            <a:r>
              <a:rPr lang="en-US" sz="1600" dirty="0">
                <a:latin typeface="Times New Roman" panose="02020603050405020304" pitchFamily="18" charset="0"/>
                <a:cs typeface="Times New Roman" panose="02020603050405020304" pitchFamily="18" charset="0"/>
              </a:rPr>
              <a:t>to be enforced and conditions to be checked.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Additionally</a:t>
            </a:r>
            <a:r>
              <a:rPr lang="en-US" sz="1600" dirty="0">
                <a:latin typeface="Times New Roman" panose="02020603050405020304" pitchFamily="18" charset="0"/>
                <a:cs typeface="Times New Roman" panose="02020603050405020304" pitchFamily="18" charset="0"/>
              </a:rPr>
              <a:t>, in a blockchain-based </a:t>
            </a:r>
            <a:r>
              <a:rPr lang="en-US" sz="1600" dirty="0" smtClean="0">
                <a:latin typeface="Times New Roman" panose="02020603050405020304" pitchFamily="18" charset="0"/>
                <a:cs typeface="Times New Roman" panose="02020603050405020304" pitchFamily="18" charset="0"/>
              </a:rPr>
              <a:t>application, </a:t>
            </a:r>
            <a:r>
              <a:rPr lang="en-US" sz="1600" dirty="0">
                <a:solidFill>
                  <a:srgbClr val="FF0000"/>
                </a:solidFill>
                <a:latin typeface="Times New Roman" panose="02020603050405020304" pitchFamily="18" charset="0"/>
                <a:cs typeface="Times New Roman" panose="02020603050405020304" pitchFamily="18" charset="0"/>
              </a:rPr>
              <a:t>you should revert or abort any transactions </a:t>
            </a:r>
            <a:r>
              <a:rPr lang="en-US" sz="1600" dirty="0">
                <a:latin typeface="Times New Roman" panose="02020603050405020304" pitchFamily="18" charset="0"/>
                <a:cs typeface="Times New Roman" panose="02020603050405020304" pitchFamily="18" charset="0"/>
              </a:rPr>
              <a:t>that </a:t>
            </a:r>
            <a:r>
              <a:rPr lang="en-US" sz="1600" b="1" dirty="0">
                <a:solidFill>
                  <a:srgbClr val="FF0000"/>
                </a:solidFill>
                <a:latin typeface="Times New Roman" panose="02020603050405020304" pitchFamily="18" charset="0"/>
                <a:cs typeface="Times New Roman" panose="02020603050405020304" pitchFamily="18" charset="0"/>
              </a:rPr>
              <a:t>violate trust </a:t>
            </a:r>
            <a:r>
              <a:rPr lang="en-US" sz="1600" dirty="0">
                <a:latin typeface="Times New Roman" panose="02020603050405020304" pitchFamily="18" charset="0"/>
                <a:cs typeface="Times New Roman" panose="02020603050405020304" pitchFamily="18" charset="0"/>
              </a:rPr>
              <a:t>(represented by a rule) to </a:t>
            </a:r>
            <a:r>
              <a:rPr lang="en-US" sz="1600" dirty="0">
                <a:solidFill>
                  <a:srgbClr val="FF0000"/>
                </a:solidFill>
                <a:latin typeface="Times New Roman" panose="02020603050405020304" pitchFamily="18" charset="0"/>
                <a:cs typeface="Times New Roman" panose="02020603050405020304" pitchFamily="18" charset="0"/>
              </a:rPr>
              <a:t>prevent bad or unauthorized transactions from becoming part of the immutable ledger </a:t>
            </a:r>
            <a:r>
              <a:rPr lang="en-US" sz="1600" dirty="0">
                <a:latin typeface="Times New Roman" panose="02020603050405020304" pitchFamily="18" charset="0"/>
                <a:cs typeface="Times New Roman" panose="02020603050405020304" pitchFamily="18" charset="0"/>
              </a:rPr>
              <a:t>of the </a:t>
            </a:r>
            <a:r>
              <a:rPr lang="en-US" sz="1600" dirty="0" smtClean="0">
                <a:latin typeface="Times New Roman" panose="02020603050405020304" pitchFamily="18" charset="0"/>
                <a:cs typeface="Times New Roman" panose="02020603050405020304" pitchFamily="18" charset="0"/>
              </a:rPr>
              <a:t>blockchain.</a:t>
            </a:r>
          </a:p>
        </p:txBody>
      </p:sp>
    </p:spTree>
    <p:extLst>
      <p:ext uri="{BB962C8B-B14F-4D97-AF65-F5344CB8AC3E}">
        <p14:creationId xmlns:p14="http://schemas.microsoft.com/office/powerpoint/2010/main" val="18102358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67362"/>
            <a:ext cx="98665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3.2.7 </a:t>
            </a:r>
            <a:r>
              <a:rPr lang="en-US" sz="1600" b="1" dirty="0">
                <a:latin typeface="Times New Roman" panose="02020603050405020304" pitchFamily="18" charset="0"/>
                <a:cs typeface="Times New Roman" panose="02020603050405020304" pitchFamily="18" charset="0"/>
              </a:rPr>
              <a:t>Defining and using modifiers</a:t>
            </a:r>
          </a:p>
          <a:p>
            <a:pPr marL="285750" lvl="1" algn="just">
              <a:lnSpc>
                <a:spcPct val="180000"/>
              </a:lnSpc>
            </a:pPr>
            <a:r>
              <a:rPr lang="en-US" sz="1600" b="1" u="sng"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Modifiers are a language feature that </a:t>
            </a:r>
            <a:r>
              <a:rPr lang="en-US" sz="1600" dirty="0">
                <a:solidFill>
                  <a:srgbClr val="FF0000"/>
                </a:solidFill>
                <a:latin typeface="Times New Roman" panose="02020603050405020304" pitchFamily="18" charset="0"/>
                <a:cs typeface="Times New Roman" panose="02020603050405020304" pitchFamily="18" charset="0"/>
              </a:rPr>
              <a:t>supports explicit specification of rules </a:t>
            </a:r>
            <a:r>
              <a:rPr lang="en-US" sz="1600" dirty="0">
                <a:latin typeface="Times New Roman" panose="02020603050405020304" pitchFamily="18" charset="0"/>
                <a:cs typeface="Times New Roman" panose="02020603050405020304" pitchFamily="18" charset="0"/>
              </a:rPr>
              <a:t>for </a:t>
            </a:r>
            <a:r>
              <a:rPr lang="en-US" sz="1600" dirty="0">
                <a:solidFill>
                  <a:srgbClr val="FF0000"/>
                </a:solidFill>
                <a:latin typeface="Times New Roman" panose="02020603050405020304" pitchFamily="18" charset="0"/>
                <a:cs typeface="Times New Roman" panose="02020603050405020304" pitchFamily="18" charset="0"/>
              </a:rPr>
              <a:t>validation</a:t>
            </a:r>
            <a:r>
              <a:rPr lang="en-US" sz="1600" dirty="0">
                <a:latin typeface="Times New Roman" panose="02020603050405020304" pitchFamily="18" charset="0"/>
                <a:cs typeface="Times New Roman" panose="02020603050405020304" pitchFamily="18" charset="0"/>
              </a:rPr>
              <a:t> and </a:t>
            </a:r>
            <a:r>
              <a:rPr lang="en-US" sz="1600" dirty="0">
                <a:solidFill>
                  <a:srgbClr val="FF0000"/>
                </a:solidFill>
                <a:latin typeface="Times New Roman" panose="02020603050405020304" pitchFamily="18" charset="0"/>
                <a:cs typeface="Times New Roman" panose="02020603050405020304" pitchFamily="18" charset="0"/>
              </a:rPr>
              <a:t>verification</a:t>
            </a:r>
            <a:r>
              <a:rPr lang="en-US" sz="1600" dirty="0">
                <a:latin typeface="Times New Roman" panose="02020603050405020304" pitchFamily="18" charset="0"/>
                <a:cs typeface="Times New Roman" panose="02020603050405020304" pitchFamily="18" charset="0"/>
              </a:rPr>
              <a:t>. These are the </a:t>
            </a:r>
            <a:r>
              <a:rPr lang="en-US" sz="1600" dirty="0">
                <a:solidFill>
                  <a:srgbClr val="FF0000"/>
                </a:solidFill>
                <a:latin typeface="Times New Roman" panose="02020603050405020304" pitchFamily="18" charset="0"/>
                <a:cs typeface="Times New Roman" panose="02020603050405020304" pitchFamily="18" charset="0"/>
              </a:rPr>
              <a:t>gatekeepers that do the verification and validation</a:t>
            </a:r>
            <a:r>
              <a:rPr lang="en-US" sz="1600" dirty="0">
                <a:latin typeface="Times New Roman" panose="02020603050405020304" pitchFamily="18" charset="0"/>
                <a:cs typeface="Times New Roman" panose="02020603050405020304" pitchFamily="18" charset="0"/>
              </a:rPr>
              <a:t>, and thus are specifically meant for realizing trust.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Solidity </a:t>
            </a:r>
            <a:r>
              <a:rPr lang="en-US" sz="1600" dirty="0">
                <a:latin typeface="Times New Roman" panose="02020603050405020304" pitchFamily="18" charset="0"/>
                <a:cs typeface="Times New Roman" panose="02020603050405020304" pitchFamily="18" charset="0"/>
              </a:rPr>
              <a:t>provides various language features and functions that address these trust requirements.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82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67362"/>
            <a:ext cx="98665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3.2.7 </a:t>
            </a:r>
            <a:r>
              <a:rPr lang="en-US" sz="1600" b="1" dirty="0">
                <a:latin typeface="Times New Roman" panose="02020603050405020304" pitchFamily="18" charset="0"/>
                <a:cs typeface="Times New Roman" panose="02020603050405020304" pitchFamily="18" charset="0"/>
              </a:rPr>
              <a:t>Defining and using modifiers</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language features are as follows:</a:t>
            </a: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Modifiers </a:t>
            </a:r>
            <a:r>
              <a:rPr lang="en-US" sz="1600" dirty="0">
                <a:solidFill>
                  <a:srgbClr val="FF0000"/>
                </a:solidFill>
                <a:latin typeface="Times New Roman" panose="02020603050405020304" pitchFamily="18" charset="0"/>
                <a:cs typeface="Times New Roman" panose="02020603050405020304" pitchFamily="18" charset="0"/>
              </a:rPr>
              <a:t>specify access control rules to verify and manage </a:t>
            </a:r>
            <a:r>
              <a:rPr lang="en-US" sz="1600" dirty="0">
                <a:latin typeface="Times New Roman" panose="02020603050405020304" pitchFamily="18" charset="0"/>
                <a:cs typeface="Times New Roman" panose="02020603050405020304" pitchFamily="18" charset="0"/>
              </a:rPr>
              <a:t>who has control of data and functions to establish trust and privacy. </a:t>
            </a: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modifiers are also called access </a:t>
            </a:r>
            <a:r>
              <a:rPr lang="en-US" sz="1600" dirty="0" smtClean="0">
                <a:latin typeface="Times New Roman" panose="02020603050405020304" pitchFamily="18" charset="0"/>
                <a:cs typeface="Times New Roman" panose="02020603050405020304" pitchFamily="18" charset="0"/>
              </a:rPr>
              <a:t>modifiers </a:t>
            </a:r>
            <a:r>
              <a:rPr lang="en-US" sz="1600" dirty="0">
                <a:latin typeface="Times New Roman" panose="02020603050405020304" pitchFamily="18" charset="0"/>
                <a:cs typeface="Times New Roman" panose="02020603050405020304" pitchFamily="18" charset="0"/>
              </a:rPr>
              <a:t>to distinguish them from the visibility modifiers (public and private) of functions and data.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require(condition) declaration validates the </a:t>
            </a:r>
            <a:r>
              <a:rPr lang="en-US" sz="1600" dirty="0">
                <a:solidFill>
                  <a:srgbClr val="FF0000"/>
                </a:solidFill>
                <a:latin typeface="Times New Roman" panose="02020603050405020304" pitchFamily="18" charset="0"/>
                <a:cs typeface="Times New Roman" panose="02020603050405020304" pitchFamily="18" charset="0"/>
              </a:rPr>
              <a:t>condition passed as a </a:t>
            </a:r>
            <a:r>
              <a:rPr lang="en-US" sz="1600" dirty="0" smtClean="0">
                <a:solidFill>
                  <a:srgbClr val="FF0000"/>
                </a:solidFill>
                <a:latin typeface="Times New Roman" panose="02020603050405020304" pitchFamily="18" charset="0"/>
                <a:cs typeface="Times New Roman" panose="02020603050405020304" pitchFamily="18" charset="0"/>
              </a:rPr>
              <a:t>parameter </a:t>
            </a:r>
            <a:r>
              <a:rPr lang="en-US" sz="1600" dirty="0">
                <a:solidFill>
                  <a:srgbClr val="FF0000"/>
                </a:solidFill>
                <a:latin typeface="Times New Roman" panose="02020603050405020304" pitchFamily="18" charset="0"/>
                <a:cs typeface="Times New Roman" panose="02020603050405020304" pitchFamily="18" charset="0"/>
              </a:rPr>
              <a:t>and reverts the transaction if the check fails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revert() statement allows you to </a:t>
            </a:r>
            <a:r>
              <a:rPr lang="en-US" sz="1600" dirty="0">
                <a:solidFill>
                  <a:srgbClr val="FF0000"/>
                </a:solidFill>
                <a:latin typeface="Times New Roman" panose="02020603050405020304" pitchFamily="18" charset="0"/>
                <a:cs typeface="Times New Roman" panose="02020603050405020304" pitchFamily="18" charset="0"/>
              </a:rPr>
              <a:t>revert a transaction and also prevent it from being recorded </a:t>
            </a:r>
            <a:r>
              <a:rPr lang="en-US" sz="1600" dirty="0">
                <a:latin typeface="Times New Roman" panose="02020603050405020304" pitchFamily="18" charset="0"/>
                <a:cs typeface="Times New Roman" panose="02020603050405020304" pitchFamily="18" charset="0"/>
              </a:rPr>
              <a:t>on the blockchain.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assert(condition) </a:t>
            </a:r>
            <a:r>
              <a:rPr lang="en-US" sz="1600" dirty="0">
                <a:solidFill>
                  <a:srgbClr val="FF0000"/>
                </a:solidFill>
                <a:latin typeface="Times New Roman" panose="02020603050405020304" pitchFamily="18" charset="0"/>
                <a:cs typeface="Times New Roman" panose="02020603050405020304" pitchFamily="18" charset="0"/>
              </a:rPr>
              <a:t>declaration validates the condition of the variable or data during the execution of a function and reverts the transaction if the check fails</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47398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67362"/>
            <a:ext cx="98665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3.2.7 </a:t>
            </a:r>
            <a:r>
              <a:rPr lang="en-US" sz="1600" b="1" dirty="0">
                <a:latin typeface="Times New Roman" panose="02020603050405020304" pitchFamily="18" charset="0"/>
                <a:cs typeface="Times New Roman" panose="02020603050405020304" pitchFamily="18" charset="0"/>
              </a:rPr>
              <a:t>Defining and using modifiers</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Contract </a:t>
            </a:r>
            <a:r>
              <a:rPr lang="en-US" sz="1600" dirty="0">
                <a:latin typeface="Times New Roman" panose="02020603050405020304" pitchFamily="18" charset="0"/>
                <a:cs typeface="Times New Roman" panose="02020603050405020304" pitchFamily="18" charset="0"/>
              </a:rPr>
              <a:t>diagram with </a:t>
            </a:r>
            <a:r>
              <a:rPr lang="en-US" sz="1600" dirty="0" smtClean="0">
                <a:latin typeface="Times New Roman" panose="02020603050405020304" pitchFamily="18" charset="0"/>
                <a:cs typeface="Times New Roman" panose="02020603050405020304" pitchFamily="18" charset="0"/>
              </a:rPr>
              <a:t>modifiers</a:t>
            </a:r>
            <a:endParaRPr lang="en-US" sz="1600"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159686" y="1698172"/>
            <a:ext cx="7551383" cy="5011376"/>
          </a:xfrm>
          <a:prstGeom prst="rect">
            <a:avLst/>
          </a:prstGeom>
        </p:spPr>
      </p:pic>
    </p:spTree>
    <p:extLst>
      <p:ext uri="{BB962C8B-B14F-4D97-AF65-F5344CB8AC3E}">
        <p14:creationId xmlns:p14="http://schemas.microsoft.com/office/powerpoint/2010/main" val="1878463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3.3 </a:t>
            </a:r>
            <a:r>
              <a:rPr lang="en-IN" dirty="0"/>
              <a:t>Testing</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1803" y="903399"/>
            <a:ext cx="321811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Testing </a:t>
            </a:r>
            <a:r>
              <a:rPr lang="en-US" sz="1600" dirty="0">
                <a:latin typeface="Times New Roman" panose="02020603050405020304" pitchFamily="18" charset="0"/>
                <a:cs typeface="Times New Roman" panose="02020603050405020304" pitchFamily="18" charset="0"/>
              </a:rPr>
              <a:t>of smart contracts is a crucial step in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design process</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a:latin typeface="Times New Roman" panose="02020603050405020304" pitchFamily="18" charset="0"/>
                <a:cs typeface="Times New Roman" panose="02020603050405020304" pitchFamily="18" charset="0"/>
              </a:rPr>
              <a:t>Figure 3.7 shows a screenshot taken during the testing of the Ballot smart contract.</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819922" y="1380041"/>
            <a:ext cx="6893049" cy="4977216"/>
          </a:xfrm>
          <a:prstGeom prst="rect">
            <a:avLst/>
          </a:prstGeom>
        </p:spPr>
      </p:pic>
    </p:spTree>
    <p:extLst>
      <p:ext uri="{BB962C8B-B14F-4D97-AF65-F5344CB8AC3E}">
        <p14:creationId xmlns:p14="http://schemas.microsoft.com/office/powerpoint/2010/main" val="2082049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3.3 </a:t>
            </a:r>
            <a:r>
              <a:rPr lang="en-IN" dirty="0"/>
              <a:t>Testing</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790586"/>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robust testing process includes two different types of testing: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b="1" u="sng" dirty="0" smtClean="0">
                <a:latin typeface="Times New Roman" panose="02020603050405020304" pitchFamily="18" charset="0"/>
                <a:cs typeface="Times New Roman" panose="02020603050405020304" pitchFamily="18" charset="0"/>
              </a:rPr>
              <a:t>Positive </a:t>
            </a:r>
            <a:r>
              <a:rPr lang="en-US" sz="1600" b="1" u="sng" dirty="0">
                <a:latin typeface="Times New Roman" panose="02020603050405020304" pitchFamily="18" charset="0"/>
                <a:cs typeface="Times New Roman" panose="02020603050405020304" pitchFamily="18" charset="0"/>
              </a:rPr>
              <a:t>tests</a:t>
            </a:r>
            <a:r>
              <a:rPr lang="en-US" sz="1600" dirty="0">
                <a:latin typeface="Times New Roman" panose="02020603050405020304" pitchFamily="18" charset="0"/>
                <a:cs typeface="Times New Roman" panose="02020603050405020304" pitchFamily="18" charset="0"/>
              </a:rPr>
              <a:t>—When given a valid set of data inputs, make sure that the smart contract performs correctly and as expected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b="1" u="sng" dirty="0" smtClean="0">
                <a:latin typeface="Times New Roman" panose="02020603050405020304" pitchFamily="18" charset="0"/>
                <a:cs typeface="Times New Roman" panose="02020603050405020304" pitchFamily="18" charset="0"/>
              </a:rPr>
              <a:t>Negative </a:t>
            </a:r>
            <a:r>
              <a:rPr lang="en-US" sz="1600" b="1" u="sng" dirty="0">
                <a:latin typeface="Times New Roman" panose="02020603050405020304" pitchFamily="18" charset="0"/>
                <a:cs typeface="Times New Roman" panose="02020603050405020304" pitchFamily="18" charset="0"/>
              </a:rPr>
              <a:t>tests</a:t>
            </a:r>
            <a:r>
              <a:rPr lang="en-US" sz="1600" dirty="0">
                <a:latin typeface="Times New Roman" panose="02020603050405020304" pitchFamily="18" charset="0"/>
                <a:cs typeface="Times New Roman" panose="02020603050405020304" pitchFamily="18" charset="0"/>
              </a:rPr>
              <a:t>—When given invalid data inputs, make sure that the smart </a:t>
            </a:r>
            <a:r>
              <a:rPr lang="en-US" sz="1600" dirty="0" smtClean="0">
                <a:latin typeface="Times New Roman" panose="02020603050405020304" pitchFamily="18" charset="0"/>
                <a:cs typeface="Times New Roman" panose="02020603050405020304" pitchFamily="18" charset="0"/>
              </a:rPr>
              <a:t>contract </a:t>
            </a:r>
            <a:r>
              <a:rPr lang="en-US" sz="1600" dirty="0">
                <a:latin typeface="Times New Roman" panose="02020603050405020304" pitchFamily="18" charset="0"/>
                <a:cs typeface="Times New Roman" panose="02020603050405020304" pitchFamily="18" charset="0"/>
              </a:rPr>
              <a:t>catches errors during verification and validation and that functions revert.</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25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3.3 </a:t>
            </a:r>
            <a:r>
              <a:rPr lang="en-IN" dirty="0"/>
              <a:t>Testing</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790586"/>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3.3.1 </a:t>
            </a:r>
            <a:r>
              <a:rPr lang="en-IN" sz="1600" b="1" dirty="0">
                <a:latin typeface="Times New Roman" panose="02020603050405020304" pitchFamily="18" charset="0"/>
                <a:cs typeface="Times New Roman" panose="02020603050405020304" pitchFamily="18" charset="0"/>
              </a:rPr>
              <a:t>Positive tests</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robust testing process includes two different types of testing: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Let’s begin testing with the positive tests. In the Remix IDE, follow these steps: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Register </a:t>
            </a:r>
            <a:r>
              <a:rPr lang="en-US" sz="1600" dirty="0">
                <a:latin typeface="Times New Roman" panose="02020603050405020304" pitchFamily="18" charset="0"/>
                <a:cs typeface="Times New Roman" panose="02020603050405020304" pitchFamily="18" charset="0"/>
              </a:rPr>
              <a:t>three more voters (recall that the constructor already registers the chairperson). Copy and paste the second account number from the Account drop-down box (0x147 . . .) into the register() function’s parameter box. You can copy it from your notepad or use the little copy button to the right of where the account number is displayed in the IDE. Make sure that the chairperson’s account (0xca3 . . .) is selected in the Account box, and click the register </a:t>
            </a:r>
            <a:r>
              <a:rPr lang="en-US" sz="1600" dirty="0" smtClean="0">
                <a:latin typeface="Times New Roman" panose="02020603050405020304" pitchFamily="18" charset="0"/>
                <a:cs typeface="Times New Roman" panose="02020603050405020304" pitchFamily="18" charset="0"/>
              </a:rPr>
              <a:t>button </a:t>
            </a:r>
            <a:r>
              <a:rPr lang="en-US" sz="1600" dirty="0">
                <a:latin typeface="Times New Roman" panose="02020603050405020304" pitchFamily="18" charset="0"/>
                <a:cs typeface="Times New Roman" panose="02020603050405020304" pitchFamily="18" charset="0"/>
              </a:rPr>
              <a:t>in the user interface. (Recall that only the chairperson can register voters.)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Repeat </a:t>
            </a:r>
            <a:r>
              <a:rPr lang="en-US" sz="1600" dirty="0">
                <a:latin typeface="Times New Roman" panose="02020603050405020304" pitchFamily="18" charset="0"/>
                <a:cs typeface="Times New Roman" panose="02020603050405020304" pitchFamily="18" charset="0"/>
              </a:rPr>
              <a:t>step 1 for two more voter accounts.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stateChange</a:t>
            </a:r>
            <a:r>
              <a:rPr lang="en-US" sz="1600" dirty="0">
                <a:latin typeface="Times New Roman" panose="02020603050405020304" pitchFamily="18" charset="0"/>
                <a:cs typeface="Times New Roman" panose="02020603050405020304" pitchFamily="18" charset="0"/>
              </a:rPr>
              <a:t>() function to change the state to 2 or </a:t>
            </a:r>
            <a:r>
              <a:rPr lang="en-US" sz="1600" dirty="0" err="1">
                <a:latin typeface="Times New Roman" panose="02020603050405020304" pitchFamily="18" charset="0"/>
                <a:cs typeface="Times New Roman" panose="02020603050405020304" pitchFamily="18" charset="0"/>
              </a:rPr>
              <a:t>Phase.Vote</a:t>
            </a:r>
            <a:r>
              <a:rPr lang="en-US" sz="1600" dirty="0">
                <a:latin typeface="Times New Roman" panose="02020603050405020304" pitchFamily="18" charset="0"/>
                <a:cs typeface="Times New Roman" panose="02020603050405020304" pitchFamily="18" charset="0"/>
              </a:rPr>
              <a:t>. (Make sure that the chairperson’s account is selected in the Account box before you click the </a:t>
            </a:r>
            <a:r>
              <a:rPr lang="en-US" sz="1600" dirty="0" err="1">
                <a:latin typeface="Times New Roman" panose="02020603050405020304" pitchFamily="18" charset="0"/>
                <a:cs typeface="Times New Roman" panose="02020603050405020304" pitchFamily="18" charset="0"/>
              </a:rPr>
              <a:t>stateChange</a:t>
            </a:r>
            <a:r>
              <a:rPr lang="en-US" sz="1600" dirty="0">
                <a:latin typeface="Times New Roman" panose="02020603050405020304" pitchFamily="18" charset="0"/>
                <a:cs typeface="Times New Roman" panose="02020603050405020304" pitchFamily="18" charset="0"/>
              </a:rPr>
              <a:t> button.) Click the state button representing the public variable state. If you see the number 2, you are ready to vote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139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3.3 </a:t>
            </a:r>
            <a:r>
              <a:rPr lang="en-IN" dirty="0"/>
              <a:t>Testing</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790586"/>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IN" sz="1600" b="1" dirty="0" smtClean="0">
                <a:latin typeface="Times New Roman" panose="02020603050405020304" pitchFamily="18" charset="0"/>
                <a:cs typeface="Times New Roman" panose="02020603050405020304" pitchFamily="18" charset="0"/>
              </a:rPr>
              <a:t>3.3.1 </a:t>
            </a:r>
            <a:r>
              <a:rPr lang="en-IN" sz="1600" b="1" dirty="0">
                <a:latin typeface="Times New Roman" panose="02020603050405020304" pitchFamily="18" charset="0"/>
                <a:cs typeface="Times New Roman" panose="02020603050405020304" pitchFamily="18" charset="0"/>
              </a:rPr>
              <a:t>Positive tests</a:t>
            </a:r>
            <a:endParaRPr lang="en-US" sz="1600" b="1"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startAt="4"/>
            </a:pPr>
            <a:r>
              <a:rPr lang="en-US" sz="1600" dirty="0" smtClean="0">
                <a:latin typeface="Times New Roman" panose="02020603050405020304" pitchFamily="18" charset="0"/>
                <a:cs typeface="Times New Roman" panose="02020603050405020304" pitchFamily="18" charset="0"/>
              </a:rPr>
              <a:t>With </a:t>
            </a:r>
            <a:r>
              <a:rPr lang="en-US" sz="1600" dirty="0">
                <a:latin typeface="Times New Roman" panose="02020603050405020304" pitchFamily="18" charset="0"/>
                <a:cs typeface="Times New Roman" panose="02020603050405020304" pitchFamily="18" charset="0"/>
              </a:rPr>
              <a:t>the chairperson’s account selected in the Account box, enter 2 in the vote() function’s parameter box—that is, the chair is voting for proposal </a:t>
            </a:r>
            <a:r>
              <a:rPr lang="en-US" sz="1600" dirty="0" smtClean="0">
                <a:latin typeface="Times New Roman" panose="02020603050405020304" pitchFamily="18" charset="0"/>
                <a:cs typeface="Times New Roman" panose="02020603050405020304" pitchFamily="18" charset="0"/>
              </a:rPr>
              <a:t>number </a:t>
            </a:r>
            <a:r>
              <a:rPr lang="en-US" sz="1600" dirty="0">
                <a:latin typeface="Times New Roman" panose="02020603050405020304" pitchFamily="18" charset="0"/>
                <a:cs typeface="Times New Roman" panose="02020603050405020304" pitchFamily="18" charset="0"/>
              </a:rPr>
              <a:t>2—and click the vote button.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startAt="4"/>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Account box, select the second account that was registered in step 1 of this test sequence. Enter 1 for the proposal number in the vote() function’s parameter box, and click the vote button.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startAt="4"/>
            </a:pPr>
            <a:r>
              <a:rPr lang="en-US" sz="1600" dirty="0" smtClean="0">
                <a:latin typeface="Times New Roman" panose="02020603050405020304" pitchFamily="18" charset="0"/>
                <a:cs typeface="Times New Roman" panose="02020603050405020304" pitchFamily="18" charset="0"/>
              </a:rPr>
              <a:t>Repeat </a:t>
            </a:r>
            <a:r>
              <a:rPr lang="en-US" sz="1600" dirty="0">
                <a:latin typeface="Times New Roman" panose="02020603050405020304" pitchFamily="18" charset="0"/>
                <a:cs typeface="Times New Roman" panose="02020603050405020304" pitchFamily="18" charset="0"/>
              </a:rPr>
              <a:t>step 5 for the other two voter account numbers. Now you are set to test the results.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startAt="4"/>
            </a:pPr>
            <a:r>
              <a:rPr lang="en-US" sz="1600" dirty="0" smtClean="0">
                <a:latin typeface="Times New Roman" panose="02020603050405020304" pitchFamily="18" charset="0"/>
                <a:cs typeface="Times New Roman" panose="02020603050405020304" pitchFamily="18" charset="0"/>
              </a:rPr>
              <a:t>Change </a:t>
            </a:r>
            <a:r>
              <a:rPr lang="en-US" sz="1600" dirty="0">
                <a:latin typeface="Times New Roman" panose="02020603050405020304" pitchFamily="18" charset="0"/>
                <a:cs typeface="Times New Roman" panose="02020603050405020304" pitchFamily="18" charset="0"/>
              </a:rPr>
              <a:t>the state (from the chairperson’s account) by using the </a:t>
            </a:r>
            <a:r>
              <a:rPr lang="en-US" sz="1600" dirty="0" err="1" smtClean="0">
                <a:latin typeface="Times New Roman" panose="02020603050405020304" pitchFamily="18" charset="0"/>
                <a:cs typeface="Times New Roman" panose="02020603050405020304" pitchFamily="18" charset="0"/>
              </a:rPr>
              <a:t>stateChange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function with parameter 3. state should now be </a:t>
            </a:r>
            <a:r>
              <a:rPr lang="en-US" sz="1600" dirty="0" err="1">
                <a:latin typeface="Times New Roman" panose="02020603050405020304" pitchFamily="18" charset="0"/>
                <a:cs typeface="Times New Roman" panose="02020603050405020304" pitchFamily="18" charset="0"/>
              </a:rPr>
              <a:t>Phase.Done</a:t>
            </a:r>
            <a:r>
              <a:rPr lang="en-US" sz="1600" dirty="0">
                <a:latin typeface="Times New Roman" panose="02020603050405020304" pitchFamily="18" charset="0"/>
                <a:cs typeface="Times New Roman" panose="02020603050405020304" pitchFamily="18" charset="0"/>
              </a:rPr>
              <a:t>, or 3. Now you can call the </a:t>
            </a:r>
            <a:r>
              <a:rPr lang="en-US" sz="1600" dirty="0" err="1">
                <a:latin typeface="Times New Roman" panose="02020603050405020304" pitchFamily="18" charset="0"/>
                <a:cs typeface="Times New Roman" panose="02020603050405020304" pitchFamily="18" charset="0"/>
              </a:rPr>
              <a:t>reqWinner</a:t>
            </a:r>
            <a:r>
              <a:rPr lang="en-US" sz="1600" dirty="0">
                <a:latin typeface="Times New Roman" panose="02020603050405020304" pitchFamily="18" charset="0"/>
                <a:cs typeface="Times New Roman" panose="02020603050405020304" pitchFamily="18" charset="0"/>
              </a:rPr>
              <a:t>() function that does the counting. Click the </a:t>
            </a:r>
            <a:r>
              <a:rPr lang="en-US" sz="1600" dirty="0" err="1">
                <a:latin typeface="Times New Roman" panose="02020603050405020304" pitchFamily="18" charset="0"/>
                <a:cs typeface="Times New Roman" panose="02020603050405020304" pitchFamily="18" charset="0"/>
              </a:rPr>
              <a:t>reqWinner</a:t>
            </a:r>
            <a:r>
              <a:rPr lang="en-US" sz="1600" dirty="0">
                <a:latin typeface="Times New Roman" panose="02020603050405020304" pitchFamily="18" charset="0"/>
                <a:cs typeface="Times New Roman" panose="02020603050405020304" pitchFamily="18" charset="0"/>
              </a:rPr>
              <a:t> button, and the winner should show up as proposal number 1.</a:t>
            </a:r>
          </a:p>
        </p:txBody>
      </p:sp>
    </p:spTree>
    <p:extLst>
      <p:ext uri="{BB962C8B-B14F-4D97-AF65-F5344CB8AC3E}">
        <p14:creationId xmlns:p14="http://schemas.microsoft.com/office/powerpoint/2010/main" val="2613781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3.3 </a:t>
            </a:r>
            <a:r>
              <a:rPr lang="en-IN" dirty="0"/>
              <a:t>Testing</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29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790586"/>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80000"/>
              </a:lnSpc>
              <a:buNone/>
            </a:pPr>
            <a:r>
              <a:rPr lang="en-US" sz="1600" b="1" dirty="0" smtClean="0">
                <a:latin typeface="Times New Roman" panose="02020603050405020304" pitchFamily="18" charset="0"/>
                <a:cs typeface="Times New Roman" panose="02020603050405020304" pitchFamily="18" charset="0"/>
              </a:rPr>
              <a:t>3.3.2 </a:t>
            </a:r>
            <a:r>
              <a:rPr lang="en-US" sz="1600" b="1" dirty="0">
                <a:latin typeface="Times New Roman" panose="02020603050405020304" pitchFamily="18" charset="0"/>
                <a:cs typeface="Times New Roman" panose="02020603050405020304" pitchFamily="18" charset="0"/>
              </a:rPr>
              <a:t>Negative tests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tests might be an </a:t>
            </a:r>
            <a:r>
              <a:rPr lang="en-US" sz="1600" dirty="0">
                <a:solidFill>
                  <a:srgbClr val="FF0000"/>
                </a:solidFill>
                <a:latin typeface="Times New Roman" panose="02020603050405020304" pitchFamily="18" charset="0"/>
                <a:cs typeface="Times New Roman" panose="02020603050405020304" pitchFamily="18" charset="0"/>
              </a:rPr>
              <a:t>exhaustive list of tests covering </a:t>
            </a:r>
            <a:r>
              <a:rPr lang="en-US" sz="1600" dirty="0">
                <a:latin typeface="Times New Roman" panose="02020603050405020304" pitchFamily="18" charset="0"/>
                <a:cs typeface="Times New Roman" panose="02020603050405020304" pitchFamily="18" charset="0"/>
              </a:rPr>
              <a:t>every possible scenario or a </a:t>
            </a:r>
            <a:r>
              <a:rPr lang="en-US" sz="1600" dirty="0">
                <a:solidFill>
                  <a:srgbClr val="FF0000"/>
                </a:solidFill>
                <a:latin typeface="Times New Roman" panose="02020603050405020304" pitchFamily="18" charset="0"/>
                <a:cs typeface="Times New Roman" panose="02020603050405020304" pitchFamily="18" charset="0"/>
              </a:rPr>
              <a:t>minimal set of tests covering </a:t>
            </a:r>
            <a:r>
              <a:rPr lang="en-US" sz="1600" dirty="0">
                <a:latin typeface="Times New Roman" panose="02020603050405020304" pitchFamily="18" charset="0"/>
                <a:cs typeface="Times New Roman" panose="02020603050405020304" pitchFamily="18" charset="0"/>
              </a:rPr>
              <a:t>only the most likely conditions.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Three </a:t>
            </a:r>
            <a:r>
              <a:rPr lang="en-US" sz="1600" dirty="0">
                <a:latin typeface="Times New Roman" panose="02020603050405020304" pitchFamily="18" charset="0"/>
                <a:cs typeface="Times New Roman" panose="02020603050405020304" pitchFamily="18" charset="0"/>
              </a:rPr>
              <a:t>representative negative test scenarios and the steps for executing them in the Remix IDE are given here: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Account </a:t>
            </a:r>
            <a:r>
              <a:rPr lang="en-US" sz="1600" dirty="0">
                <a:latin typeface="Times New Roman" panose="02020603050405020304" pitchFamily="18" charset="0"/>
                <a:cs typeface="Times New Roman" panose="02020603050405020304" pitchFamily="18" charset="0"/>
              </a:rPr>
              <a:t>other than chairperson registers a voter. This </a:t>
            </a:r>
            <a:r>
              <a:rPr lang="en-US" sz="1600" dirty="0">
                <a:solidFill>
                  <a:srgbClr val="FF0000"/>
                </a:solidFill>
                <a:latin typeface="Times New Roman" panose="02020603050405020304" pitchFamily="18" charset="0"/>
                <a:cs typeface="Times New Roman" panose="02020603050405020304" pitchFamily="18" charset="0"/>
              </a:rPr>
              <a:t>transaction should be rejected </a:t>
            </a:r>
            <a:r>
              <a:rPr lang="en-US" sz="1600" dirty="0">
                <a:latin typeface="Times New Roman" panose="02020603050405020304" pitchFamily="18" charset="0"/>
                <a:cs typeface="Times New Roman" panose="02020603050405020304" pitchFamily="18" charset="0"/>
              </a:rPr>
              <a:t>in the register() function’s regular code validation</a:t>
            </a:r>
            <a:r>
              <a:rPr lang="en-US" sz="1600" dirty="0" smtClean="0">
                <a:latin typeface="Times New Roman" panose="02020603050405020304" pitchFamily="18" charset="0"/>
                <a:cs typeface="Times New Roman" panose="02020603050405020304" pitchFamily="18" charset="0"/>
              </a:rPr>
              <a:t>.</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The smart contract is in the state </a:t>
            </a:r>
            <a:r>
              <a:rPr lang="en-US" sz="1600" dirty="0" err="1">
                <a:latin typeface="Times New Roman" panose="02020603050405020304" pitchFamily="18" charset="0"/>
                <a:cs typeface="Times New Roman" panose="02020603050405020304" pitchFamily="18" charset="0"/>
              </a:rPr>
              <a:t>Phase.Done</a:t>
            </a:r>
            <a:r>
              <a:rPr lang="en-US" sz="1600" dirty="0">
                <a:latin typeface="Times New Roman" panose="02020603050405020304" pitchFamily="18" charset="0"/>
                <a:cs typeface="Times New Roman" panose="02020603050405020304" pitchFamily="18" charset="0"/>
              </a:rPr>
              <a:t>, and an account tries to vote. The modifier </a:t>
            </a:r>
            <a:r>
              <a:rPr lang="en-US" sz="1600" dirty="0" err="1">
                <a:solidFill>
                  <a:srgbClr val="FF0000"/>
                </a:solidFill>
                <a:latin typeface="Times New Roman" panose="02020603050405020304" pitchFamily="18" charset="0"/>
                <a:cs typeface="Times New Roman" panose="02020603050405020304" pitchFamily="18" charset="0"/>
              </a:rPr>
              <a:t>validPhase</a:t>
            </a:r>
            <a:r>
              <a:rPr lang="en-US" sz="1600" dirty="0">
                <a:solidFill>
                  <a:srgbClr val="FF0000"/>
                </a:solidFill>
                <a:latin typeface="Times New Roman" panose="02020603050405020304" pitchFamily="18" charset="0"/>
                <a:cs typeface="Times New Roman" panose="02020603050405020304" pitchFamily="18" charset="0"/>
              </a:rPr>
              <a:t> should reject this transaction</a:t>
            </a:r>
            <a:r>
              <a:rPr lang="en-US" sz="1600" dirty="0">
                <a:latin typeface="Times New Roman" panose="02020603050405020304" pitchFamily="18" charset="0"/>
                <a:cs typeface="Times New Roman" panose="02020603050405020304" pitchFamily="18" charset="0"/>
              </a:rPr>
              <a:t>.</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An account tries to vote for a </a:t>
            </a:r>
            <a:r>
              <a:rPr lang="en-US" sz="1600" dirty="0">
                <a:solidFill>
                  <a:srgbClr val="FF0000"/>
                </a:solidFill>
                <a:latin typeface="Times New Roman" panose="02020603050405020304" pitchFamily="18" charset="0"/>
                <a:cs typeface="Times New Roman" panose="02020603050405020304" pitchFamily="18" charset="0"/>
              </a:rPr>
              <a:t>proposal number that doesn’t exist</a:t>
            </a:r>
            <a:r>
              <a:rPr lang="en-US" sz="1600" dirty="0">
                <a:latin typeface="Times New Roman" panose="02020603050405020304" pitchFamily="18" charset="0"/>
                <a:cs typeface="Times New Roman" panose="02020603050405020304" pitchFamily="18" charset="0"/>
              </a:rPr>
              <a:t>. This </a:t>
            </a:r>
            <a:r>
              <a:rPr lang="en-US" sz="1600" dirty="0" smtClean="0">
                <a:solidFill>
                  <a:srgbClr val="FF0000"/>
                </a:solidFill>
                <a:latin typeface="Times New Roman" panose="02020603050405020304" pitchFamily="18" charset="0"/>
                <a:cs typeface="Times New Roman" panose="02020603050405020304" pitchFamily="18" charset="0"/>
              </a:rPr>
              <a:t>transaction </a:t>
            </a:r>
            <a:r>
              <a:rPr lang="en-US" sz="1600" dirty="0">
                <a:solidFill>
                  <a:srgbClr val="FF0000"/>
                </a:solidFill>
                <a:latin typeface="Times New Roman" panose="02020603050405020304" pitchFamily="18" charset="0"/>
                <a:cs typeface="Times New Roman" panose="02020603050405020304" pitchFamily="18" charset="0"/>
              </a:rPr>
              <a:t>is rejected </a:t>
            </a:r>
            <a:r>
              <a:rPr lang="en-US" sz="1600" dirty="0">
                <a:latin typeface="Times New Roman" panose="02020603050405020304" pitchFamily="18" charset="0"/>
                <a:cs typeface="Times New Roman" panose="02020603050405020304" pitchFamily="18" charset="0"/>
              </a:rPr>
              <a:t>by the condition in the vote() function</a:t>
            </a:r>
          </a:p>
          <a:p>
            <a:pPr marL="800100" lvl="2" indent="-342900" algn="just">
              <a:lnSpc>
                <a:spcPct val="180000"/>
              </a:lnSpc>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9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a:t>
            </a:r>
            <a:r>
              <a:rPr lang="en-US" dirty="0"/>
              <a:t>Essentials of trust and integrity</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60486"/>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3.1.1 Trust</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Trust </a:t>
            </a:r>
            <a:r>
              <a:rPr lang="en-US" sz="1600" dirty="0">
                <a:solidFill>
                  <a:srgbClr val="FF0000"/>
                </a:solidFill>
                <a:latin typeface="Times New Roman" panose="02020603050405020304" pitchFamily="18" charset="0"/>
                <a:cs typeface="Times New Roman" panose="02020603050405020304" pitchFamily="18" charset="0"/>
              </a:rPr>
              <a:t>means different things in different contexts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Trust </a:t>
            </a:r>
            <a:r>
              <a:rPr lang="en-US" sz="1600" dirty="0">
                <a:latin typeface="Times New Roman" panose="02020603050405020304" pitchFamily="18" charset="0"/>
                <a:cs typeface="Times New Roman" panose="02020603050405020304" pitchFamily="18" charset="0"/>
              </a:rPr>
              <a:t>is an </a:t>
            </a:r>
            <a:r>
              <a:rPr lang="en-US" sz="1600" dirty="0">
                <a:solidFill>
                  <a:srgbClr val="FF0000"/>
                </a:solidFill>
                <a:latin typeface="Times New Roman" panose="02020603050405020304" pitchFamily="18" charset="0"/>
                <a:cs typeface="Times New Roman" panose="02020603050405020304" pitchFamily="18" charset="0"/>
              </a:rPr>
              <a:t>essential criterion </a:t>
            </a:r>
            <a:r>
              <a:rPr lang="en-US" sz="1600" dirty="0">
                <a:latin typeface="Times New Roman" panose="02020603050405020304" pitchFamily="18" charset="0"/>
                <a:cs typeface="Times New Roman" panose="02020603050405020304" pitchFamily="18" charset="0"/>
              </a:rPr>
              <a:t>for the success of any system.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b="1" dirty="0" smtClean="0">
                <a:latin typeface="Times New Roman" panose="02020603050405020304" pitchFamily="18" charset="0"/>
                <a:cs typeface="Times New Roman" panose="02020603050405020304" pitchFamily="18" charset="0"/>
              </a:rPr>
              <a:t>DEFINITION: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Trust is a </a:t>
            </a:r>
            <a:r>
              <a:rPr lang="en-US" sz="1600" dirty="0">
                <a:solidFill>
                  <a:srgbClr val="FF0000"/>
                </a:solidFill>
                <a:latin typeface="Times New Roman" panose="02020603050405020304" pitchFamily="18" charset="0"/>
                <a:cs typeface="Times New Roman" panose="02020603050405020304" pitchFamily="18" charset="0"/>
              </a:rPr>
              <a:t>measure of confidence</a:t>
            </a:r>
            <a:r>
              <a:rPr lang="en-US" sz="1600" dirty="0">
                <a:latin typeface="Times New Roman" panose="02020603050405020304" pitchFamily="18" charset="0"/>
                <a:cs typeface="Times New Roman" panose="02020603050405020304" pitchFamily="18" charset="0"/>
              </a:rPr>
              <a:t> in the credibility of a peer </a:t>
            </a:r>
            <a:r>
              <a:rPr lang="en-US" sz="1600" dirty="0" smtClean="0">
                <a:latin typeface="Times New Roman" panose="02020603050405020304" pitchFamily="18" charset="0"/>
                <a:cs typeface="Times New Roman" panose="02020603050405020304" pitchFamily="18" charset="0"/>
              </a:rPr>
              <a:t>participant </a:t>
            </a:r>
            <a:r>
              <a:rPr lang="en-US" sz="1600" dirty="0">
                <a:latin typeface="Times New Roman" panose="02020603050405020304" pitchFamily="18" charset="0"/>
                <a:cs typeface="Times New Roman" panose="02020603050405020304" pitchFamily="18" charset="0"/>
              </a:rPr>
              <a:t>in a system. Trust in a blockchain-based system is established by </a:t>
            </a:r>
            <a:r>
              <a:rPr lang="en-US" sz="1600" dirty="0" smtClean="0">
                <a:latin typeface="Times New Roman" panose="02020603050405020304" pitchFamily="18" charset="0"/>
                <a:cs typeface="Times New Roman" panose="02020603050405020304" pitchFamily="18" charset="0"/>
              </a:rPr>
              <a:t>verification </a:t>
            </a:r>
            <a:r>
              <a:rPr lang="en-US" sz="1600" dirty="0">
                <a:latin typeface="Times New Roman" panose="02020603050405020304" pitchFamily="18" charset="0"/>
                <a:cs typeface="Times New Roman" panose="02020603050405020304" pitchFamily="18" charset="0"/>
              </a:rPr>
              <a:t>and validation of relevant participant data and transactions, and by immutable recording of appropriate information done with the consensus of the stakeholders. </a:t>
            </a:r>
          </a:p>
        </p:txBody>
      </p:sp>
    </p:spTree>
    <p:extLst>
      <p:ext uri="{BB962C8B-B14F-4D97-AF65-F5344CB8AC3E}">
        <p14:creationId xmlns:p14="http://schemas.microsoft.com/office/powerpoint/2010/main" val="3490905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3.4 </a:t>
            </a:r>
            <a:r>
              <a:rPr lang="en-US" dirty="0"/>
              <a:t>Using modifiers, require(), and revert()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1062938"/>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You’ve </a:t>
            </a:r>
            <a:r>
              <a:rPr lang="en-US" sz="1600" dirty="0">
                <a:latin typeface="Times New Roman" panose="02020603050405020304" pitchFamily="18" charset="0"/>
                <a:cs typeface="Times New Roman" panose="02020603050405020304" pitchFamily="18" charset="0"/>
              </a:rPr>
              <a:t>learned how to define a rule by using the modifier feature in Solidity.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What </a:t>
            </a:r>
            <a:r>
              <a:rPr lang="en-US" sz="1600" dirty="0">
                <a:latin typeface="Times New Roman" panose="02020603050405020304" pitchFamily="18" charset="0"/>
                <a:cs typeface="Times New Roman" panose="02020603050405020304" pitchFamily="18" charset="0"/>
              </a:rPr>
              <a:t>if you have more than one rule for executing a function?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apply a series of rules (access modifiers) to a function invocation.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What </a:t>
            </a:r>
            <a:r>
              <a:rPr lang="en-US" sz="1600" dirty="0">
                <a:latin typeface="Times New Roman" panose="02020603050405020304" pitchFamily="18" charset="0"/>
                <a:cs typeface="Times New Roman" panose="02020603050405020304" pitchFamily="18" charset="0"/>
              </a:rPr>
              <a:t>if a condition is to be checked during or after the execution of the statements within a function?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893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3.4 </a:t>
            </a:r>
            <a:r>
              <a:rPr lang="en-US" dirty="0"/>
              <a:t>Using modifiers, require(), and revert()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95372"/>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this case, you can use a </a:t>
            </a:r>
            <a:r>
              <a:rPr lang="en-US" sz="1600" dirty="0">
                <a:solidFill>
                  <a:srgbClr val="FF0000"/>
                </a:solidFill>
                <a:latin typeface="Times New Roman" panose="02020603050405020304" pitchFamily="18" charset="0"/>
                <a:cs typeface="Times New Roman" panose="02020603050405020304" pitchFamily="18" charset="0"/>
              </a:rPr>
              <a:t>require() clause </a:t>
            </a:r>
            <a:r>
              <a:rPr lang="en-US" sz="1600" dirty="0">
                <a:latin typeface="Times New Roman" panose="02020603050405020304" pitchFamily="18" charset="0"/>
                <a:cs typeface="Times New Roman" panose="02020603050405020304" pitchFamily="18" charset="0"/>
              </a:rPr>
              <a:t>that </a:t>
            </a:r>
            <a:r>
              <a:rPr lang="en-US" sz="1600" dirty="0">
                <a:solidFill>
                  <a:srgbClr val="FF0000"/>
                </a:solidFill>
                <a:latin typeface="Times New Roman" panose="02020603050405020304" pitchFamily="18" charset="0"/>
                <a:cs typeface="Times New Roman" panose="02020603050405020304" pitchFamily="18" charset="0"/>
              </a:rPr>
              <a:t>reverts the function</a:t>
            </a:r>
            <a:r>
              <a:rPr lang="en-US" sz="1600" dirty="0">
                <a:latin typeface="Times New Roman" panose="02020603050405020304" pitchFamily="18" charset="0"/>
                <a:cs typeface="Times New Roman" panose="02020603050405020304" pitchFamily="18" charset="0"/>
              </a:rPr>
              <a:t> if the condition specified within it fails.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modifier </a:t>
            </a:r>
            <a:r>
              <a:rPr lang="en-US" sz="1600" dirty="0" err="1">
                <a:latin typeface="Times New Roman" panose="02020603050405020304" pitchFamily="18" charset="0"/>
                <a:cs typeface="Times New Roman" panose="02020603050405020304" pitchFamily="18" charset="0"/>
              </a:rPr>
              <a:t>validPhase</a:t>
            </a:r>
            <a:r>
              <a:rPr lang="en-US" sz="1600" dirty="0">
                <a:latin typeface="Times New Roman" panose="02020603050405020304" pitchFamily="18" charset="0"/>
                <a:cs typeface="Times New Roman" panose="02020603050405020304" pitchFamily="18" charset="0"/>
              </a:rPr>
              <a:t> specified in the Ballot smart contract </a:t>
            </a:r>
            <a:r>
              <a:rPr lang="en-US" sz="1600" dirty="0">
                <a:solidFill>
                  <a:srgbClr val="FF0000"/>
                </a:solidFill>
                <a:latin typeface="Times New Roman" panose="02020603050405020304" pitchFamily="18" charset="0"/>
                <a:cs typeface="Times New Roman" panose="02020603050405020304" pitchFamily="18" charset="0"/>
              </a:rPr>
              <a:t>uses a require() </a:t>
            </a:r>
            <a:r>
              <a:rPr lang="en-US" sz="1600" dirty="0">
                <a:latin typeface="Times New Roman" panose="02020603050405020304" pitchFamily="18" charset="0"/>
                <a:cs typeface="Times New Roman" panose="02020603050405020304" pitchFamily="18" charset="0"/>
              </a:rPr>
              <a:t>clause for </a:t>
            </a:r>
            <a:r>
              <a:rPr lang="en-US" sz="1600" dirty="0">
                <a:solidFill>
                  <a:srgbClr val="FF0000"/>
                </a:solidFill>
                <a:latin typeface="Times New Roman" panose="02020603050405020304" pitchFamily="18" charset="0"/>
                <a:cs typeface="Times New Roman" panose="02020603050405020304" pitchFamily="18" charset="0"/>
              </a:rPr>
              <a:t>checking the condition inside it and, if it fails, reverts the transaction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the Ballot example, a single modifier was used in the function headers to </a:t>
            </a:r>
            <a:r>
              <a:rPr lang="en-US" sz="1600" dirty="0" smtClean="0">
                <a:latin typeface="Times New Roman" panose="02020603050405020304" pitchFamily="18" charset="0"/>
                <a:cs typeface="Times New Roman" panose="02020603050405020304" pitchFamily="18" charset="0"/>
              </a:rPr>
              <a:t>validate </a:t>
            </a:r>
            <a:r>
              <a:rPr lang="en-US" sz="1600" dirty="0">
                <a:latin typeface="Times New Roman" panose="02020603050405020304" pitchFamily="18" charset="0"/>
                <a:cs typeface="Times New Roman" panose="02020603050405020304" pitchFamily="18" charset="0"/>
              </a:rPr>
              <a:t>the system parameters.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Recall </a:t>
            </a:r>
            <a:r>
              <a:rPr lang="en-US" sz="1600" dirty="0">
                <a:latin typeface="Times New Roman" panose="02020603050405020304" pitchFamily="18" charset="0"/>
                <a:cs typeface="Times New Roman" panose="02020603050405020304" pitchFamily="18" charset="0"/>
              </a:rPr>
              <a:t>that the </a:t>
            </a:r>
            <a:r>
              <a:rPr lang="en-US" sz="1600" dirty="0" err="1">
                <a:latin typeface="Times New Roman" panose="02020603050405020304" pitchFamily="18" charset="0"/>
                <a:cs typeface="Times New Roman" panose="02020603050405020304" pitchFamily="18" charset="0"/>
              </a:rPr>
              <a:t>validPhase</a:t>
            </a:r>
            <a:r>
              <a:rPr lang="en-US" sz="1600" dirty="0">
                <a:latin typeface="Times New Roman" panose="02020603050405020304" pitchFamily="18" charset="0"/>
                <a:cs typeface="Times New Roman" panose="02020603050405020304" pitchFamily="18" charset="0"/>
              </a:rPr>
              <a:t> modifier enforces that all three functions—vote(), register(), and </a:t>
            </a:r>
            <a:r>
              <a:rPr lang="en-US" sz="1600" dirty="0" err="1">
                <a:latin typeface="Times New Roman" panose="02020603050405020304" pitchFamily="18" charset="0"/>
                <a:cs typeface="Times New Roman" panose="02020603050405020304" pitchFamily="18" charset="0"/>
              </a:rPr>
              <a:t>reqWinner</a:t>
            </a:r>
            <a:r>
              <a:rPr lang="en-US" sz="1600" dirty="0">
                <a:latin typeface="Times New Roman" panose="02020603050405020304" pitchFamily="18" charset="0"/>
                <a:cs typeface="Times New Roman" panose="02020603050405020304" pitchFamily="18" charset="0"/>
              </a:rPr>
              <a:t>()—are in the correct phase when they are invoked.</a:t>
            </a:r>
          </a:p>
          <a:p>
            <a:pPr marL="800100" lvl="2" indent="-342900" algn="just">
              <a:lnSpc>
                <a:spcPct val="180000"/>
              </a:lnSpc>
              <a:buFont typeface="+mj-lt"/>
              <a:buAutoNum type="arabicPeriod"/>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886059" y="3906862"/>
            <a:ext cx="7439025" cy="2781300"/>
          </a:xfrm>
          <a:prstGeom prst="rect">
            <a:avLst/>
          </a:prstGeom>
        </p:spPr>
      </p:pic>
    </p:spTree>
    <p:extLst>
      <p:ext uri="{BB962C8B-B14F-4D97-AF65-F5344CB8AC3E}">
        <p14:creationId xmlns:p14="http://schemas.microsoft.com/office/powerpoint/2010/main" val="2549204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3.4 </a:t>
            </a:r>
            <a:r>
              <a:rPr lang="en-US" dirty="0"/>
              <a:t>Using modifiers, require(), and revert()</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95372"/>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apply multiple modifiers to a function by specifying them in a whitespace-separated list.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Modifiers </a:t>
            </a:r>
            <a:r>
              <a:rPr lang="en-US" sz="1600" dirty="0">
                <a:latin typeface="Times New Roman" panose="02020603050405020304" pitchFamily="18" charset="0"/>
                <a:cs typeface="Times New Roman" panose="02020603050405020304" pitchFamily="18" charset="0"/>
              </a:rPr>
              <a:t>are evaluated in the order in which they’re presented, so if the outcome of one modifier depends on that of another, make sure that you order the modifiers in the right sequence.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In Ballotv3.sol, which uses the access modifiers </a:t>
            </a:r>
            <a:r>
              <a:rPr lang="en-US" sz="1600" dirty="0" err="1">
                <a:latin typeface="Times New Roman" panose="02020603050405020304" pitchFamily="18" charset="0"/>
                <a:cs typeface="Times New Roman" panose="02020603050405020304" pitchFamily="18" charset="0"/>
              </a:rPr>
              <a:t>validPhase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onlyChair</a:t>
            </a:r>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validPhase</a:t>
            </a:r>
            <a:r>
              <a:rPr lang="en-US" sz="1600" dirty="0">
                <a:latin typeface="Times New Roman" panose="02020603050405020304" pitchFamily="18" charset="0"/>
                <a:cs typeface="Times New Roman" panose="02020603050405020304" pitchFamily="18" charset="0"/>
              </a:rPr>
              <a:t> modifier may take precedence and be applied first.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other words, if the phase is incorrect, you don’t have to check who is invoking the register() function.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header of the register() function, therefore, becomes </a:t>
            </a:r>
            <a:endParaRPr lang="en-US" sz="1600" dirty="0" smtClean="0">
              <a:latin typeface="Times New Roman" panose="02020603050405020304" pitchFamily="18" charset="0"/>
              <a:cs typeface="Times New Roman" panose="02020603050405020304" pitchFamily="18" charset="0"/>
            </a:endParaRPr>
          </a:p>
          <a:p>
            <a:pPr marL="0" lvl="1" indent="0" algn="just">
              <a:lnSpc>
                <a:spcPct val="180000"/>
              </a:lnSpc>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Function </a:t>
            </a:r>
            <a:r>
              <a:rPr lang="en-US" sz="1600" dirty="0">
                <a:latin typeface="Times New Roman" panose="02020603050405020304" pitchFamily="18" charset="0"/>
                <a:cs typeface="Times New Roman" panose="02020603050405020304" pitchFamily="18" charset="0"/>
              </a:rPr>
              <a:t>register(address voter) public </a:t>
            </a:r>
            <a:r>
              <a:rPr lang="en-US" sz="1600" dirty="0" err="1">
                <a:latin typeface="Times New Roman" panose="02020603050405020304" pitchFamily="18" charset="0"/>
                <a:cs typeface="Times New Roman" panose="02020603050405020304" pitchFamily="18" charset="0"/>
              </a:rPr>
              <a:t>validPhase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Phase.Regs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onlyChair</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441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3.5 </a:t>
            </a:r>
            <a:r>
              <a:rPr lang="en-IN" dirty="0"/>
              <a:t>Assert() declarations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95372"/>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a:latin typeface="Times New Roman" panose="02020603050405020304" pitchFamily="18" charset="0"/>
                <a:cs typeface="Times New Roman" panose="02020603050405020304" pitchFamily="18" charset="0"/>
              </a:rPr>
              <a:t>assert(), which asserts that a condition is met during the computation process inside a function</a:t>
            </a:r>
          </a:p>
          <a:p>
            <a:pPr marL="285750" lvl="1" algn="just">
              <a:lnSpc>
                <a:spcPct val="180000"/>
              </a:lnSpc>
            </a:pPr>
            <a:r>
              <a:rPr lang="en-US" sz="1600" dirty="0">
                <a:latin typeface="Times New Roman" panose="02020603050405020304" pitchFamily="18" charset="0"/>
                <a:cs typeface="Times New Roman" panose="02020603050405020304" pitchFamily="18" charset="0"/>
              </a:rPr>
              <a:t>Suppose that you would like at least three votes (or majority votes) to be cast for the winning proposal in the ballot problem we’ve been discussing.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enforce this rule by using an assert() clause at the end of the </a:t>
            </a:r>
            <a:r>
              <a:rPr lang="en-US" sz="1600" dirty="0" err="1">
                <a:latin typeface="Times New Roman" panose="02020603050405020304" pitchFamily="18" charset="0"/>
                <a:cs typeface="Times New Roman" panose="02020603050405020304" pitchFamily="18" charset="0"/>
              </a:rPr>
              <a:t>reqWinner</a:t>
            </a:r>
            <a:r>
              <a:rPr lang="en-US" sz="1600" dirty="0">
                <a:latin typeface="Times New Roman" panose="02020603050405020304" pitchFamily="18" charset="0"/>
                <a:cs typeface="Times New Roman" panose="02020603050405020304" pitchFamily="18" charset="0"/>
              </a:rPr>
              <a:t>() function</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validate the parameters not only on entry to a smart contract function, but also at </a:t>
            </a:r>
            <a:r>
              <a:rPr lang="en-US" sz="1600" dirty="0" smtClean="0">
                <a:latin typeface="Times New Roman" panose="02020603050405020304" pitchFamily="18" charset="0"/>
                <a:cs typeface="Times New Roman" panose="02020603050405020304" pitchFamily="18" charset="0"/>
              </a:rPr>
              <a:t>various </a:t>
            </a:r>
            <a:r>
              <a:rPr lang="en-US" sz="1600" dirty="0">
                <a:latin typeface="Times New Roman" panose="02020603050405020304" pitchFamily="18" charset="0"/>
                <a:cs typeface="Times New Roman" panose="02020603050405020304" pitchFamily="18" charset="0"/>
              </a:rPr>
              <a:t>stages of computation inside a function.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Using </a:t>
            </a:r>
            <a:r>
              <a:rPr lang="en-US" sz="1600" dirty="0">
                <a:latin typeface="Times New Roman" panose="02020603050405020304" pitchFamily="18" charset="0"/>
                <a:cs typeface="Times New Roman" panose="02020603050405020304" pitchFamily="18" charset="0"/>
              </a:rPr>
              <a:t>assert(</a:t>
            </a:r>
            <a:r>
              <a:rPr lang="en-US" sz="1600" dirty="0" err="1">
                <a:latin typeface="Times New Roman" panose="02020603050405020304" pitchFamily="18" charset="0"/>
                <a:cs typeface="Times New Roman" panose="02020603050405020304" pitchFamily="18" charset="0"/>
              </a:rPr>
              <a:t>winningVoteCount</a:t>
            </a:r>
            <a:r>
              <a:rPr lang="en-US" sz="1600" dirty="0">
                <a:latin typeface="Times New Roman" panose="02020603050405020304" pitchFamily="18" charset="0"/>
                <a:cs typeface="Times New Roman" panose="02020603050405020304" pitchFamily="18" charset="0"/>
              </a:rPr>
              <a:t>&gt;=3) will cause the function to revert if a vote count of 1 or 2 is the highest or number of voters is less than 3.</a:t>
            </a:r>
          </a:p>
        </p:txBody>
      </p:sp>
    </p:spTree>
    <p:extLst>
      <p:ext uri="{BB962C8B-B14F-4D97-AF65-F5344CB8AC3E}">
        <p14:creationId xmlns:p14="http://schemas.microsoft.com/office/powerpoint/2010/main" val="4262861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3.5 </a:t>
            </a:r>
            <a:r>
              <a:rPr lang="en-IN" dirty="0"/>
              <a:t>Assert() declarations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95372"/>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a:latin typeface="Times New Roman" panose="02020603050405020304" pitchFamily="18" charset="0"/>
                <a:cs typeface="Times New Roman" panose="02020603050405020304" pitchFamily="18" charset="0"/>
              </a:rPr>
              <a:t>assert(), which asserts that a condition is met during the computation process inside a function</a:t>
            </a:r>
          </a:p>
          <a:p>
            <a:pPr marL="285750" lvl="1" algn="just">
              <a:lnSpc>
                <a:spcPct val="180000"/>
              </a:lnSpc>
            </a:pPr>
            <a:r>
              <a:rPr lang="en-US" sz="1600" dirty="0">
                <a:latin typeface="Times New Roman" panose="02020603050405020304" pitchFamily="18" charset="0"/>
                <a:cs typeface="Times New Roman" panose="02020603050405020304" pitchFamily="18" charset="0"/>
              </a:rPr>
              <a:t>Listing 3.7 shows the Ballot smart contract code with these incremental </a:t>
            </a:r>
            <a:r>
              <a:rPr lang="en-US" sz="1600" dirty="0" err="1">
                <a:latin typeface="Times New Roman" panose="02020603050405020304" pitchFamily="18" charset="0"/>
                <a:cs typeface="Times New Roman" panose="02020603050405020304" pitchFamily="18" charset="0"/>
              </a:rPr>
              <a:t>improvements</a:t>
            </a:r>
            <a:r>
              <a:rPr lang="en-US" sz="1600" dirty="0">
                <a:latin typeface="Times New Roman" panose="02020603050405020304" pitchFamily="18" charset="0"/>
                <a:cs typeface="Times New Roman" panose="02020603050405020304" pitchFamily="18" charset="0"/>
              </a:rPr>
              <a:t>: another modifier, </a:t>
            </a:r>
            <a:r>
              <a:rPr lang="en-US" sz="1600" dirty="0" err="1">
                <a:latin typeface="Times New Roman" panose="02020603050405020304" pitchFamily="18" charset="0"/>
                <a:cs typeface="Times New Roman" panose="02020603050405020304" pitchFamily="18" charset="0"/>
              </a:rPr>
              <a:t>onlyChair</a:t>
            </a:r>
            <a:r>
              <a:rPr lang="en-US" sz="1600" dirty="0">
                <a:latin typeface="Times New Roman" panose="02020603050405020304" pitchFamily="18" charset="0"/>
                <a:cs typeface="Times New Roman" panose="02020603050405020304" pitchFamily="18" charset="0"/>
              </a:rPr>
              <a:t>, and the assert() function.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combination of revert(), require(), and assert() along with modifiers and their proper use will help you address exceptions through verification and validation, resulting in robust trust intermediation by the smart contracts. require() used instead of an if </a:t>
            </a:r>
            <a:r>
              <a:rPr lang="en-US" sz="1600" dirty="0" smtClean="0">
                <a:latin typeface="Times New Roman" panose="02020603050405020304" pitchFamily="18" charset="0"/>
                <a:cs typeface="Times New Roman" panose="02020603050405020304" pitchFamily="18" charset="0"/>
              </a:rPr>
              <a:t>statement </a:t>
            </a:r>
            <a:r>
              <a:rPr lang="en-US" sz="1600" dirty="0">
                <a:latin typeface="Times New Roman" panose="02020603050405020304" pitchFamily="18" charset="0"/>
                <a:cs typeface="Times New Roman" panose="02020603050405020304" pitchFamily="18" charset="0"/>
              </a:rPr>
              <a:t>means that a transaction will be reverted if a condition fails.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the function call reverts, no </a:t>
            </a:r>
            <a:r>
              <a:rPr lang="en-US" sz="1600" dirty="0" err="1">
                <a:latin typeface="Times New Roman" panose="02020603050405020304" pitchFamily="18" charset="0"/>
                <a:cs typeface="Times New Roman" panose="02020603050405020304" pitchFamily="18" charset="0"/>
              </a:rPr>
              <a:t>Tx</a:t>
            </a:r>
            <a:r>
              <a:rPr lang="en-US" sz="1600" dirty="0">
                <a:latin typeface="Times New Roman" panose="02020603050405020304" pitchFamily="18" charset="0"/>
                <a:cs typeface="Times New Roman" panose="02020603050405020304" pitchFamily="18" charset="0"/>
              </a:rPr>
              <a:t> is recorded on the blockchain for this function call. It is critical to understand that revert() stops the </a:t>
            </a:r>
            <a:r>
              <a:rPr lang="en-US" sz="1600" dirty="0" err="1">
                <a:latin typeface="Times New Roman" panose="02020603050405020304" pitchFamily="18" charset="0"/>
                <a:cs typeface="Times New Roman" panose="02020603050405020304" pitchFamily="18" charset="0"/>
              </a:rPr>
              <a:t>Tx</a:t>
            </a:r>
            <a:r>
              <a:rPr lang="en-US" sz="1600" dirty="0">
                <a:latin typeface="Times New Roman" panose="02020603050405020304" pitchFamily="18" charset="0"/>
                <a:cs typeface="Times New Roman" panose="02020603050405020304" pitchFamily="18" charset="0"/>
              </a:rPr>
              <a:t> from happening</a:t>
            </a:r>
          </a:p>
        </p:txBody>
      </p:sp>
    </p:spTree>
    <p:extLst>
      <p:ext uri="{BB962C8B-B14F-4D97-AF65-F5344CB8AC3E}">
        <p14:creationId xmlns:p14="http://schemas.microsoft.com/office/powerpoint/2010/main" val="2222212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3.5 </a:t>
            </a:r>
            <a:r>
              <a:rPr lang="en-IN" dirty="0"/>
              <a:t>Assert() declarations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895372"/>
            <a:ext cx="99971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729025" y="790586"/>
            <a:ext cx="6153718" cy="5990260"/>
          </a:xfrm>
          <a:prstGeom prst="rect">
            <a:avLst/>
          </a:prstGeom>
        </p:spPr>
      </p:pic>
    </p:spTree>
    <p:extLst>
      <p:ext uri="{BB962C8B-B14F-4D97-AF65-F5344CB8AC3E}">
        <p14:creationId xmlns:p14="http://schemas.microsoft.com/office/powerpoint/2010/main" val="1989510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3.5 </a:t>
            </a:r>
            <a:r>
              <a:rPr lang="en-IN" dirty="0"/>
              <a:t>Assert() declarations</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Functions </a:t>
            </a:r>
            <a:r>
              <a:rPr lang="en-US" sz="1600" dirty="0">
                <a:latin typeface="Times New Roman" panose="02020603050405020304" pitchFamily="18" charset="0"/>
                <a:cs typeface="Times New Roman" panose="02020603050405020304" pitchFamily="18" charset="0"/>
              </a:rPr>
              <a:t>assert() and require() </a:t>
            </a:r>
            <a:r>
              <a:rPr lang="en-US" sz="1600" dirty="0">
                <a:solidFill>
                  <a:srgbClr val="FF0000"/>
                </a:solidFill>
                <a:latin typeface="Times New Roman" panose="02020603050405020304" pitchFamily="18" charset="0"/>
                <a:cs typeface="Times New Roman" panose="02020603050405020304" pitchFamily="18" charset="0"/>
              </a:rPr>
              <a:t>are similar </a:t>
            </a:r>
            <a:r>
              <a:rPr lang="en-US" sz="1600" dirty="0">
                <a:latin typeface="Times New Roman" panose="02020603050405020304" pitchFamily="18" charset="0"/>
                <a:cs typeface="Times New Roman" panose="02020603050405020304" pitchFamily="18" charset="0"/>
              </a:rPr>
              <a:t>in that </a:t>
            </a:r>
            <a:r>
              <a:rPr lang="en-US" sz="1600" dirty="0">
                <a:solidFill>
                  <a:srgbClr val="FF0000"/>
                </a:solidFill>
                <a:latin typeface="Times New Roman" panose="02020603050405020304" pitchFamily="18" charset="0"/>
                <a:cs typeface="Times New Roman" panose="02020603050405020304" pitchFamily="18" charset="0"/>
              </a:rPr>
              <a:t>both check conditions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revert the transaction if the check fails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use require() for </a:t>
            </a:r>
            <a:r>
              <a:rPr lang="en-US" sz="1600" dirty="0">
                <a:solidFill>
                  <a:srgbClr val="FF0000"/>
                </a:solidFill>
                <a:latin typeface="Times New Roman" panose="02020603050405020304" pitchFamily="18" charset="0"/>
                <a:cs typeface="Times New Roman" panose="02020603050405020304" pitchFamily="18" charset="0"/>
              </a:rPr>
              <a:t>common validations </a:t>
            </a:r>
            <a:r>
              <a:rPr lang="en-US" sz="1600" dirty="0">
                <a:latin typeface="Times New Roman" panose="02020603050405020304" pitchFamily="18" charset="0"/>
                <a:cs typeface="Times New Roman" panose="02020603050405020304" pitchFamily="18" charset="0"/>
              </a:rPr>
              <a:t>such as </a:t>
            </a:r>
            <a:r>
              <a:rPr lang="en-US" sz="1600" dirty="0">
                <a:solidFill>
                  <a:srgbClr val="FF0000"/>
                </a:solidFill>
                <a:latin typeface="Times New Roman" panose="02020603050405020304" pitchFamily="18" charset="0"/>
                <a:cs typeface="Times New Roman" panose="02020603050405020304" pitchFamily="18" charset="0"/>
              </a:rPr>
              <a:t>checking the limits of a variable’s </a:t>
            </a:r>
            <a:r>
              <a:rPr lang="en-US" sz="1600" dirty="0">
                <a:latin typeface="Times New Roman" panose="02020603050405020304" pitchFamily="18" charset="0"/>
                <a:cs typeface="Times New Roman" panose="02020603050405020304" pitchFamily="18" charset="0"/>
              </a:rPr>
              <a:t>value (such as age &gt;= 18).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expect require() to </a:t>
            </a:r>
            <a:r>
              <a:rPr lang="en-US" sz="1600" dirty="0">
                <a:solidFill>
                  <a:srgbClr val="FF0000"/>
                </a:solidFill>
                <a:latin typeface="Times New Roman" panose="02020603050405020304" pitchFamily="18" charset="0"/>
                <a:cs typeface="Times New Roman" panose="02020603050405020304" pitchFamily="18" charset="0"/>
              </a:rPr>
              <a:t>fail sometimes</a:t>
            </a:r>
            <a:r>
              <a:rPr lang="en-US" sz="1600" dirty="0">
                <a:latin typeface="Times New Roman" panose="02020603050405020304" pitchFamily="18" charset="0"/>
                <a:cs typeface="Times New Roman" panose="02020603050405020304" pitchFamily="18" charset="0"/>
              </a:rPr>
              <a:t>; that is </a:t>
            </a:r>
            <a:r>
              <a:rPr lang="en-US" sz="1600" dirty="0">
                <a:solidFill>
                  <a:srgbClr val="FF0000"/>
                </a:solidFill>
                <a:latin typeface="Times New Roman" panose="02020603050405020304" pitchFamily="18" charset="0"/>
                <a:cs typeface="Times New Roman" panose="02020603050405020304" pitchFamily="18" charset="0"/>
              </a:rPr>
              <a:t>reasonable. assert() </a:t>
            </a:r>
            <a:r>
              <a:rPr lang="en-US" sz="1600" dirty="0">
                <a:latin typeface="Times New Roman" panose="02020603050405020304" pitchFamily="18" charset="0"/>
                <a:cs typeface="Times New Roman" panose="02020603050405020304" pitchFamily="18" charset="0"/>
              </a:rPr>
              <a:t>is meant for </a:t>
            </a:r>
            <a:r>
              <a:rPr lang="en-US" sz="1600" dirty="0">
                <a:solidFill>
                  <a:srgbClr val="FF0000"/>
                </a:solidFill>
                <a:latin typeface="Times New Roman" panose="02020603050405020304" pitchFamily="18" charset="0"/>
                <a:cs typeface="Times New Roman" panose="02020603050405020304" pitchFamily="18" charset="0"/>
              </a:rPr>
              <a:t>handling exceptions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expect that this condition </a:t>
            </a:r>
            <a:r>
              <a:rPr lang="en-US" sz="1600" dirty="0">
                <a:solidFill>
                  <a:srgbClr val="FF0000"/>
                </a:solidFill>
                <a:latin typeface="Times New Roman" panose="02020603050405020304" pitchFamily="18" charset="0"/>
                <a:cs typeface="Times New Roman" panose="02020603050405020304" pitchFamily="18" charset="0"/>
              </a:rPr>
              <a:t>should not normally </a:t>
            </a:r>
            <a:r>
              <a:rPr lang="en-US" sz="1600" dirty="0" smtClean="0">
                <a:solidFill>
                  <a:srgbClr val="FF0000"/>
                </a:solidFill>
                <a:latin typeface="Times New Roman" panose="02020603050405020304" pitchFamily="18" charset="0"/>
                <a:cs typeface="Times New Roman" panose="02020603050405020304" pitchFamily="18" charset="0"/>
              </a:rPr>
              <a:t>fail</a:t>
            </a:r>
            <a:r>
              <a:rPr lang="en-US" sz="1600" dirty="0" smtClean="0">
                <a:latin typeface="Times New Roman" panose="02020603050405020304" pitchFamily="18" charset="0"/>
                <a:cs typeface="Times New Roman" panose="02020603050405020304" pitchFamily="18" charset="0"/>
              </a:rPr>
              <a:t>, for </a:t>
            </a:r>
            <a:r>
              <a:rPr lang="en-US" sz="1600" dirty="0">
                <a:latin typeface="Times New Roman" panose="02020603050405020304" pitchFamily="18" charset="0"/>
                <a:cs typeface="Times New Roman" panose="02020603050405020304" pitchFamily="18" charset="0"/>
              </a:rPr>
              <a:t>example, you might use assert(headcount == 44).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If a failure occurs </a:t>
            </a:r>
            <a:r>
              <a:rPr lang="en-US" sz="1600" dirty="0">
                <a:latin typeface="Times New Roman" panose="02020603050405020304" pitchFamily="18" charset="0"/>
                <a:cs typeface="Times New Roman" panose="02020603050405020304" pitchFamily="18" charset="0"/>
              </a:rPr>
              <a:t>in the middle of the night! On a </a:t>
            </a:r>
            <a:r>
              <a:rPr lang="en-US" sz="1600" dirty="0" smtClean="0">
                <a:latin typeface="Times New Roman" panose="02020603050405020304" pitchFamily="18" charset="0"/>
                <a:cs typeface="Times New Roman" panose="02020603050405020304" pitchFamily="18" charset="0"/>
              </a:rPr>
              <a:t>serious </a:t>
            </a:r>
            <a:r>
              <a:rPr lang="en-US" sz="1600" dirty="0">
                <a:latin typeface="Times New Roman" panose="02020603050405020304" pitchFamily="18" charset="0"/>
                <a:cs typeface="Times New Roman" panose="02020603050405020304" pitchFamily="18" charset="0"/>
              </a:rPr>
              <a:t>note, an </a:t>
            </a:r>
            <a:r>
              <a:rPr lang="en-US" sz="1600" dirty="0">
                <a:solidFill>
                  <a:srgbClr val="FF0000"/>
                </a:solidFill>
                <a:latin typeface="Times New Roman" panose="02020603050405020304" pitchFamily="18" charset="0"/>
                <a:cs typeface="Times New Roman" panose="02020603050405020304" pitchFamily="18" charset="0"/>
              </a:rPr>
              <a:t>assert() failure costs a lot more </a:t>
            </a:r>
            <a:r>
              <a:rPr lang="en-US" sz="1600" dirty="0">
                <a:latin typeface="Times New Roman" panose="02020603050405020304" pitchFamily="18" charset="0"/>
                <a:cs typeface="Times New Roman" panose="02020603050405020304" pitchFamily="18" charset="0"/>
              </a:rPr>
              <a:t>in wasted blockchain gas (</a:t>
            </a:r>
            <a:r>
              <a:rPr lang="en-US" sz="1600" dirty="0">
                <a:solidFill>
                  <a:srgbClr val="FF0000"/>
                </a:solidFill>
                <a:latin typeface="Times New Roman" panose="02020603050405020304" pitchFamily="18" charset="0"/>
                <a:cs typeface="Times New Roman" panose="02020603050405020304" pitchFamily="18" charset="0"/>
              </a:rPr>
              <a:t>execution cost</a:t>
            </a:r>
            <a:r>
              <a:rPr lang="en-US" sz="1600" dirty="0">
                <a:latin typeface="Times New Roman" panose="02020603050405020304" pitchFamily="18" charset="0"/>
                <a:cs typeface="Times New Roman" panose="02020603050405020304" pitchFamily="18" charset="0"/>
              </a:rPr>
              <a:t>) than require() reverting, so be selective about what to use when.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assert() </a:t>
            </a:r>
            <a:r>
              <a:rPr lang="en-US" sz="1600" dirty="0">
                <a:solidFill>
                  <a:srgbClr val="FF0000"/>
                </a:solidFill>
                <a:latin typeface="Times New Roman" panose="02020603050405020304" pitchFamily="18" charset="0"/>
                <a:cs typeface="Times New Roman" panose="02020603050405020304" pitchFamily="18" charset="0"/>
              </a:rPr>
              <a:t>sparingly for managing </a:t>
            </a:r>
            <a:r>
              <a:rPr lang="en-US" sz="1600" dirty="0" smtClean="0">
                <a:solidFill>
                  <a:srgbClr val="FF0000"/>
                </a:solidFill>
                <a:latin typeface="Times New Roman" panose="02020603050405020304" pitchFamily="18" charset="0"/>
                <a:cs typeface="Times New Roman" panose="02020603050405020304" pitchFamily="18" charset="0"/>
              </a:rPr>
              <a:t>exceptions</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Use </a:t>
            </a:r>
            <a:r>
              <a:rPr lang="en-US" sz="1600" dirty="0">
                <a:latin typeface="Times New Roman" panose="02020603050405020304" pitchFamily="18" charset="0"/>
                <a:cs typeface="Times New Roman" panose="02020603050405020304" pitchFamily="18" charset="0"/>
              </a:rPr>
              <a:t>require() for </a:t>
            </a:r>
            <a:r>
              <a:rPr lang="en-US" sz="1600" dirty="0">
                <a:solidFill>
                  <a:srgbClr val="FF0000"/>
                </a:solidFill>
                <a:latin typeface="Times New Roman" panose="02020603050405020304" pitchFamily="18" charset="0"/>
                <a:cs typeface="Times New Roman" panose="02020603050405020304" pitchFamily="18" charset="0"/>
              </a:rPr>
              <a:t>validation of data</a:t>
            </a: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computations</a:t>
            </a:r>
            <a:r>
              <a:rPr lang="en-US" sz="1600" dirty="0">
                <a:latin typeface="Times New Roman" panose="02020603050405020304" pitchFamily="18" charset="0"/>
                <a:cs typeface="Times New Roman" panose="02020603050405020304" pitchFamily="18" charset="0"/>
              </a:rPr>
              <a:t>, and </a:t>
            </a:r>
            <a:r>
              <a:rPr lang="en-US" sz="1600" dirty="0">
                <a:solidFill>
                  <a:srgbClr val="FF0000"/>
                </a:solidFill>
                <a:latin typeface="Times New Roman" panose="02020603050405020304" pitchFamily="18" charset="0"/>
                <a:cs typeface="Times New Roman" panose="02020603050405020304" pitchFamily="18" charset="0"/>
              </a:rPr>
              <a:t>parameter values</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combination of </a:t>
            </a:r>
            <a:r>
              <a:rPr lang="en-US" sz="1600" dirty="0">
                <a:solidFill>
                  <a:srgbClr val="FF0000"/>
                </a:solidFill>
                <a:latin typeface="Times New Roman" panose="02020603050405020304" pitchFamily="18" charset="0"/>
                <a:cs typeface="Times New Roman" panose="02020603050405020304" pitchFamily="18" charset="0"/>
              </a:rPr>
              <a:t>revert(), require(), and assert() </a:t>
            </a:r>
            <a:r>
              <a:rPr lang="en-US" sz="1600" dirty="0">
                <a:latin typeface="Times New Roman" panose="02020603050405020304" pitchFamily="18" charset="0"/>
                <a:cs typeface="Times New Roman" panose="02020603050405020304" pitchFamily="18" charset="0"/>
              </a:rPr>
              <a:t>along with modifiers and their proper use will </a:t>
            </a:r>
            <a:r>
              <a:rPr lang="en-US" sz="1600" dirty="0">
                <a:solidFill>
                  <a:srgbClr val="FF0000"/>
                </a:solidFill>
                <a:latin typeface="Times New Roman" panose="02020603050405020304" pitchFamily="18" charset="0"/>
                <a:cs typeface="Times New Roman" panose="02020603050405020304" pitchFamily="18" charset="0"/>
              </a:rPr>
              <a:t>help you address exceptions</a:t>
            </a:r>
            <a:r>
              <a:rPr lang="en-US" sz="1600" dirty="0">
                <a:latin typeface="Times New Roman" panose="02020603050405020304" pitchFamily="18" charset="0"/>
                <a:cs typeface="Times New Roman" panose="02020603050405020304" pitchFamily="18" charset="0"/>
              </a:rPr>
              <a:t> through </a:t>
            </a:r>
            <a:r>
              <a:rPr lang="en-US" sz="1600" dirty="0">
                <a:solidFill>
                  <a:srgbClr val="FF0000"/>
                </a:solidFill>
                <a:latin typeface="Times New Roman" panose="02020603050405020304" pitchFamily="18" charset="0"/>
                <a:cs typeface="Times New Roman" panose="02020603050405020304" pitchFamily="18" charset="0"/>
              </a:rPr>
              <a:t>verification and validation</a:t>
            </a:r>
            <a:r>
              <a:rPr lang="en-US" sz="1600" dirty="0">
                <a:latin typeface="Times New Roman" panose="02020603050405020304" pitchFamily="18" charset="0"/>
                <a:cs typeface="Times New Roman" panose="02020603050405020304" pitchFamily="18" charset="0"/>
              </a:rPr>
              <a:t>, resulting in </a:t>
            </a:r>
            <a:r>
              <a:rPr lang="en-US" sz="1600" dirty="0">
                <a:solidFill>
                  <a:srgbClr val="FF0000"/>
                </a:solidFill>
                <a:latin typeface="Times New Roman" panose="02020603050405020304" pitchFamily="18" charset="0"/>
                <a:cs typeface="Times New Roman" panose="02020603050405020304" pitchFamily="18" charset="0"/>
              </a:rPr>
              <a:t>robust trust intermediation </a:t>
            </a:r>
            <a:r>
              <a:rPr lang="en-US" sz="1600" dirty="0">
                <a:latin typeface="Times New Roman" panose="02020603050405020304" pitchFamily="18" charset="0"/>
                <a:cs typeface="Times New Roman" panose="02020603050405020304" pitchFamily="18" charset="0"/>
              </a:rPr>
              <a:t>by the smart contracts. require() used instead of an if statement means that a transaction will be reverted if a condition fails. </a:t>
            </a:r>
          </a:p>
        </p:txBody>
      </p:sp>
    </p:spTree>
    <p:extLst>
      <p:ext uri="{BB962C8B-B14F-4D97-AF65-F5344CB8AC3E}">
        <p14:creationId xmlns:p14="http://schemas.microsoft.com/office/powerpoint/2010/main" val="17448299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a:t>From smart contracts to </a:t>
            </a:r>
            <a:r>
              <a:rPr lang="en-US" sz="6600" dirty="0" err="1"/>
              <a:t>Dapps</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884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designed and developed the core component of a blockchain application: the smart contract.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But </a:t>
            </a:r>
            <a:r>
              <a:rPr lang="en-US" sz="1600" dirty="0">
                <a:latin typeface="Times New Roman" panose="02020603050405020304" pitchFamily="18" charset="0"/>
                <a:cs typeface="Times New Roman" panose="02020603050405020304" pitchFamily="18" charset="0"/>
              </a:rPr>
              <a:t>the </a:t>
            </a:r>
            <a:r>
              <a:rPr lang="en-US" sz="1600" dirty="0">
                <a:solidFill>
                  <a:srgbClr val="FF0000"/>
                </a:solidFill>
                <a:latin typeface="Times New Roman" panose="02020603050405020304" pitchFamily="18" charset="0"/>
                <a:cs typeface="Times New Roman" panose="02020603050405020304" pitchFamily="18" charset="0"/>
              </a:rPr>
              <a:t>logic coded </a:t>
            </a:r>
            <a:r>
              <a:rPr lang="en-US" sz="1600" dirty="0">
                <a:latin typeface="Times New Roman" panose="02020603050405020304" pitchFamily="18" charset="0"/>
                <a:cs typeface="Times New Roman" panose="02020603050405020304" pitchFamily="18" charset="0"/>
              </a:rPr>
              <a:t>in a smart contract </a:t>
            </a:r>
            <a:r>
              <a:rPr lang="en-US" sz="1600" dirty="0">
                <a:solidFill>
                  <a:srgbClr val="FF0000"/>
                </a:solidFill>
                <a:latin typeface="Times New Roman" panose="02020603050405020304" pitchFamily="18" charset="0"/>
                <a:cs typeface="Times New Roman" panose="02020603050405020304" pitchFamily="18" charset="0"/>
              </a:rPr>
              <a:t>cannot act alone</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need </a:t>
            </a:r>
            <a:r>
              <a:rPr lang="en-US" sz="1600" dirty="0">
                <a:solidFill>
                  <a:srgbClr val="FF0000"/>
                </a:solidFill>
                <a:latin typeface="Times New Roman" panose="02020603050405020304" pitchFamily="18" charset="0"/>
                <a:cs typeface="Times New Roman" panose="02020603050405020304" pitchFamily="18" charset="0"/>
              </a:rPr>
              <a:t>user-facing applications </a:t>
            </a:r>
            <a:r>
              <a:rPr lang="en-US" sz="1600" dirty="0">
                <a:latin typeface="Times New Roman" panose="02020603050405020304" pitchFamily="18" charset="0"/>
                <a:cs typeface="Times New Roman" panose="02020603050405020304" pitchFamily="18" charset="0"/>
              </a:rPr>
              <a:t>that will </a:t>
            </a:r>
            <a:r>
              <a:rPr lang="en-US" sz="1600" dirty="0">
                <a:solidFill>
                  <a:srgbClr val="FF0000"/>
                </a:solidFill>
                <a:latin typeface="Times New Roman" panose="02020603050405020304" pitchFamily="18" charset="0"/>
                <a:cs typeface="Times New Roman" panose="02020603050405020304" pitchFamily="18" charset="0"/>
              </a:rPr>
              <a:t>trigger the smart </a:t>
            </a:r>
            <a:r>
              <a:rPr lang="en-US" sz="1600" dirty="0" smtClean="0">
                <a:solidFill>
                  <a:srgbClr val="FF0000"/>
                </a:solidFill>
                <a:latin typeface="Times New Roman" panose="02020603050405020304" pitchFamily="18" charset="0"/>
                <a:cs typeface="Times New Roman" panose="02020603050405020304" pitchFamily="18" charset="0"/>
              </a:rPr>
              <a:t>contract </a:t>
            </a:r>
            <a:r>
              <a:rPr lang="en-US" sz="1600" dirty="0">
                <a:solidFill>
                  <a:srgbClr val="FF0000"/>
                </a:solidFill>
                <a:latin typeface="Times New Roman" panose="02020603050405020304" pitchFamily="18" charset="0"/>
                <a:cs typeface="Times New Roman" panose="02020603050405020304" pitchFamily="18" charset="0"/>
              </a:rPr>
              <a:t>functions and blockchain services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applications </a:t>
            </a:r>
            <a:r>
              <a:rPr lang="en-US" sz="1600" dirty="0">
                <a:solidFill>
                  <a:srgbClr val="FF0000"/>
                </a:solidFill>
                <a:latin typeface="Times New Roman" panose="02020603050405020304" pitchFamily="18" charset="0"/>
                <a:cs typeface="Times New Roman" panose="02020603050405020304" pitchFamily="18" charset="0"/>
              </a:rPr>
              <a:t>invoke smart contract functions</a:t>
            </a:r>
            <a:r>
              <a:rPr lang="en-US" sz="1600" dirty="0">
                <a:latin typeface="Times New Roman" panose="02020603050405020304" pitchFamily="18" charset="0"/>
                <a:cs typeface="Times New Roman" panose="02020603050405020304" pitchFamily="18" charset="0"/>
              </a:rPr>
              <a:t>, which in turn </a:t>
            </a:r>
            <a:r>
              <a:rPr lang="en-US" sz="1600" dirty="0">
                <a:solidFill>
                  <a:srgbClr val="FF0000"/>
                </a:solidFill>
                <a:latin typeface="Times New Roman" panose="02020603050405020304" pitchFamily="18" charset="0"/>
                <a:cs typeface="Times New Roman" panose="02020603050405020304" pitchFamily="18" charset="0"/>
              </a:rPr>
              <a:t>verify</a:t>
            </a:r>
            <a:r>
              <a:rPr lang="en-US" sz="1600" dirty="0">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validate</a:t>
            </a:r>
            <a:r>
              <a:rPr lang="en-US" sz="1600" dirty="0">
                <a:latin typeface="Times New Roman" panose="02020603050405020304" pitchFamily="18" charset="0"/>
                <a:cs typeface="Times New Roman" panose="02020603050405020304" pitchFamily="18" charset="0"/>
              </a:rPr>
              <a:t>, and </a:t>
            </a:r>
            <a:r>
              <a:rPr lang="en-US" sz="1600" dirty="0">
                <a:solidFill>
                  <a:srgbClr val="FF0000"/>
                </a:solidFill>
                <a:latin typeface="Times New Roman" panose="02020603050405020304" pitchFamily="18" charset="0"/>
                <a:cs typeface="Times New Roman" panose="02020603050405020304" pitchFamily="18" charset="0"/>
              </a:rPr>
              <a:t>record</a:t>
            </a:r>
            <a:r>
              <a:rPr lang="en-US" sz="1600" dirty="0">
                <a:latin typeface="Times New Roman" panose="02020603050405020304" pitchFamily="18" charset="0"/>
                <a:cs typeface="Times New Roman" panose="02020603050405020304" pitchFamily="18" charset="0"/>
              </a:rPr>
              <a:t> the resulting transactions and data on the distributed ledger of the blockchain.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Here you’ll learn about the structure of this larger system, called a </a:t>
            </a:r>
            <a:r>
              <a:rPr lang="en-US" sz="1600" b="1" u="sng" dirty="0">
                <a:latin typeface="Times New Roman" panose="02020603050405020304" pitchFamily="18" charset="0"/>
                <a:cs typeface="Times New Roman" panose="02020603050405020304" pitchFamily="18" charset="0"/>
              </a:rPr>
              <a:t>Decentralized Application (</a:t>
            </a:r>
            <a:r>
              <a:rPr lang="en-US" sz="1600" b="1" u="sng" dirty="0" err="1">
                <a:latin typeface="Times New Roman" panose="02020603050405020304" pitchFamily="18" charset="0"/>
                <a:cs typeface="Times New Roman" panose="02020603050405020304" pitchFamily="18" charset="0"/>
              </a:rPr>
              <a:t>Dapp</a:t>
            </a:r>
            <a:r>
              <a:rPr lang="en-US" sz="1600" b="1" u="sng"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explore the techniques and tools for developing </a:t>
            </a:r>
            <a:r>
              <a:rPr lang="en-US" sz="1600" dirty="0" err="1">
                <a:latin typeface="Times New Roman" panose="02020603050405020304" pitchFamily="18" charset="0"/>
                <a:cs typeface="Times New Roman" panose="02020603050405020304" pitchFamily="18" charset="0"/>
              </a:rPr>
              <a:t>Dapps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270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39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Recall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stack and the definition of a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from chapter 1, shown in figure 4.1</a:t>
            </a:r>
            <a:r>
              <a:rPr lang="en-US" sz="1600" dirty="0" smtClean="0">
                <a:latin typeface="Times New Roman" panose="02020603050405020304" pitchFamily="18" charset="0"/>
                <a:cs typeface="Times New Roman" panose="02020603050405020304" pitchFamily="18" charset="0"/>
              </a:rPr>
              <a:t>.</a:t>
            </a:r>
          </a:p>
          <a:p>
            <a:pPr marL="285750" lvl="1" algn="just">
              <a:lnSpc>
                <a:spcPct val="180000"/>
              </a:lnSpc>
            </a:pPr>
            <a:r>
              <a:rPr lang="en-US" sz="1600" b="1" u="sng"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Dapps</a:t>
            </a:r>
            <a:r>
              <a:rPr lang="en-US" sz="1600" dirty="0">
                <a:latin typeface="Times New Roman" panose="02020603050405020304" pitchFamily="18" charset="0"/>
                <a:cs typeface="Times New Roman" panose="02020603050405020304" pitchFamily="18" charset="0"/>
              </a:rPr>
              <a:t> are </a:t>
            </a:r>
            <a:r>
              <a:rPr lang="en-US" sz="1600" dirty="0">
                <a:solidFill>
                  <a:srgbClr val="FF0000"/>
                </a:solidFill>
                <a:latin typeface="Times New Roman" panose="02020603050405020304" pitchFamily="18" charset="0"/>
                <a:cs typeface="Times New Roman" panose="02020603050405020304" pitchFamily="18" charset="0"/>
              </a:rPr>
              <a:t>web or enterprise appli</a:t>
            </a:r>
            <a:r>
              <a:rPr lang="en-US" sz="1600" dirty="0">
                <a:latin typeface="Times New Roman" panose="02020603050405020304" pitchFamily="18" charset="0"/>
                <a:cs typeface="Times New Roman" panose="02020603050405020304" pitchFamily="18" charset="0"/>
              </a:rPr>
              <a:t>cations that </a:t>
            </a:r>
            <a:r>
              <a:rPr lang="en-US" sz="1600" dirty="0">
                <a:solidFill>
                  <a:srgbClr val="FF0000"/>
                </a:solidFill>
                <a:latin typeface="Times New Roman" panose="02020603050405020304" pitchFamily="18" charset="0"/>
                <a:cs typeface="Times New Roman" panose="02020603050405020304" pitchFamily="18" charset="0"/>
              </a:rPr>
              <a:t>contain </a:t>
            </a:r>
            <a:r>
              <a:rPr lang="en-US" sz="1600" dirty="0" smtClean="0">
                <a:solidFill>
                  <a:srgbClr val="FF0000"/>
                </a:solidFill>
                <a:latin typeface="Times New Roman" panose="02020603050405020304" pitchFamily="18" charset="0"/>
                <a:cs typeface="Times New Roman" panose="02020603050405020304" pitchFamily="18" charset="0"/>
              </a:rPr>
              <a:t>decentralized </a:t>
            </a:r>
            <a:r>
              <a:rPr lang="en-US" sz="1600" dirty="0">
                <a:solidFill>
                  <a:srgbClr val="FF0000"/>
                </a:solidFill>
                <a:latin typeface="Times New Roman" panose="02020603050405020304" pitchFamily="18" charset="0"/>
                <a:cs typeface="Times New Roman" panose="02020603050405020304" pitchFamily="18" charset="0"/>
              </a:rPr>
              <a:t>smart contract logic </a:t>
            </a:r>
            <a:r>
              <a:rPr lang="en-US" sz="1600" dirty="0">
                <a:latin typeface="Times New Roman" panose="02020603050405020304" pitchFamily="18" charset="0"/>
                <a:cs typeface="Times New Roman" panose="02020603050405020304" pitchFamily="18" charset="0"/>
              </a:rPr>
              <a:t>to invoke blockchain functions.</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883812" y="3237024"/>
            <a:ext cx="9553575" cy="2466975"/>
          </a:xfrm>
          <a:prstGeom prst="rect">
            <a:avLst/>
          </a:prstGeom>
        </p:spPr>
      </p:pic>
    </p:spTree>
    <p:extLst>
      <p:ext uri="{BB962C8B-B14F-4D97-AF65-F5344CB8AC3E}">
        <p14:creationId xmlns:p14="http://schemas.microsoft.com/office/powerpoint/2010/main" val="265860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a:t>
            </a:r>
            <a:r>
              <a:rPr lang="en-US" dirty="0"/>
              <a:t>Essentials of trust and integrity</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60486"/>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3.1.1 Trust</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3.1, </a:t>
            </a:r>
            <a:r>
              <a:rPr lang="en-US" sz="1600" dirty="0" smtClean="0">
                <a:latin typeface="Times New Roman" panose="02020603050405020304" pitchFamily="18" charset="0"/>
                <a:cs typeface="Times New Roman" panose="02020603050405020304" pitchFamily="18" charset="0"/>
              </a:rPr>
              <a:t>we can </a:t>
            </a:r>
            <a:r>
              <a:rPr lang="en-US" sz="1600" dirty="0">
                <a:latin typeface="Times New Roman" panose="02020603050405020304" pitchFamily="18" charset="0"/>
                <a:cs typeface="Times New Roman" panose="02020603050405020304" pitchFamily="18" charset="0"/>
              </a:rPr>
              <a:t>identify the various </a:t>
            </a:r>
            <a:r>
              <a:rPr lang="en-US" sz="1600" dirty="0" smtClean="0">
                <a:latin typeface="Times New Roman" panose="02020603050405020304" pitchFamily="18" charset="0"/>
                <a:cs typeface="Times New Roman" panose="02020603050405020304" pitchFamily="18" charset="0"/>
              </a:rPr>
              <a:t>components </a:t>
            </a:r>
            <a:r>
              <a:rPr lang="en-US" sz="1600" dirty="0">
                <a:latin typeface="Times New Roman" panose="02020603050405020304" pitchFamily="18" charset="0"/>
                <a:cs typeface="Times New Roman" panose="02020603050405020304" pitchFamily="18" charset="0"/>
              </a:rPr>
              <a:t>of trust and integrity before we explore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concepts further.</a:t>
            </a:r>
          </a:p>
        </p:txBody>
      </p:sp>
      <p:pic>
        <p:nvPicPr>
          <p:cNvPr id="3" name="Picture 2"/>
          <p:cNvPicPr>
            <a:picLocks noChangeAspect="1"/>
          </p:cNvPicPr>
          <p:nvPr/>
        </p:nvPicPr>
        <p:blipFill>
          <a:blip r:embed="rId3"/>
          <a:stretch>
            <a:fillRect/>
          </a:stretch>
        </p:blipFill>
        <p:spPr>
          <a:xfrm>
            <a:off x="3059659" y="2173484"/>
            <a:ext cx="6893637" cy="4528087"/>
          </a:xfrm>
          <a:prstGeom prst="rect">
            <a:avLst/>
          </a:prstGeom>
        </p:spPr>
      </p:pic>
    </p:spTree>
    <p:extLst>
      <p:ext uri="{BB962C8B-B14F-4D97-AF65-F5344CB8AC3E}">
        <p14:creationId xmlns:p14="http://schemas.microsoft.com/office/powerpoint/2010/main" val="1222891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4.2 depicts two nodes connected by a blockchain network.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If </a:t>
            </a:r>
            <a:r>
              <a:rPr lang="en-US" sz="1600" dirty="0">
                <a:latin typeface="Times New Roman" panose="02020603050405020304" pitchFamily="18" charset="0"/>
                <a:cs typeface="Times New Roman" panose="02020603050405020304" pitchFamily="18" charset="0"/>
              </a:rPr>
              <a:t>you were to </a:t>
            </a:r>
            <a:r>
              <a:rPr lang="en-US" sz="1600" dirty="0" err="1">
                <a:latin typeface="Times New Roman" panose="02020603050405020304" pitchFamily="18" charset="0"/>
                <a:cs typeface="Times New Roman" panose="02020603050405020304" pitchFamily="18" charset="0"/>
              </a:rPr>
              <a:t>separate</a:t>
            </a:r>
            <a:r>
              <a:rPr lang="en-US" sz="1600" dirty="0">
                <a:latin typeface="Times New Roman" panose="02020603050405020304" pitchFamily="18" charset="0"/>
                <a:cs typeface="Times New Roman" panose="02020603050405020304" pitchFamily="18" charset="0"/>
              </a:rPr>
              <a:t> the second layer of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stack (figure 4.1) in these two nodes from its </a:t>
            </a:r>
            <a:r>
              <a:rPr lang="en-US" sz="1600" dirty="0" smtClean="0">
                <a:latin typeface="Times New Roman" panose="02020603050405020304" pitchFamily="18" charset="0"/>
                <a:cs typeface="Times New Roman" panose="02020603050405020304" pitchFamily="18" charset="0"/>
              </a:rPr>
              <a:t>surrounding </a:t>
            </a:r>
            <a:r>
              <a:rPr lang="en-US" sz="1600" dirty="0">
                <a:latin typeface="Times New Roman" panose="02020603050405020304" pitchFamily="18" charset="0"/>
                <a:cs typeface="Times New Roman" panose="02020603050405020304" pitchFamily="18" charset="0"/>
              </a:rPr>
              <a:t>layers (as indicated by the dotted lines in figure 4.2) and take a peek, you’d see the APIs, ports, server code, and other scripts integrating the layers.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components </a:t>
            </a:r>
            <a:r>
              <a:rPr lang="en-US" sz="1600" dirty="0">
                <a:latin typeface="Times New Roman" panose="02020603050405020304" pitchFamily="18" charset="0"/>
                <a:cs typeface="Times New Roman" panose="02020603050405020304" pitchFamily="18" charset="0"/>
              </a:rPr>
              <a:t>are the ones you will work on while developing a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968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4.2 depicts two nodes connected by a blockchain network.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660305" y="1444679"/>
            <a:ext cx="7526792" cy="5254117"/>
          </a:xfrm>
          <a:prstGeom prst="rect">
            <a:avLst/>
          </a:prstGeom>
        </p:spPr>
      </p:pic>
    </p:spTree>
    <p:extLst>
      <p:ext uri="{BB962C8B-B14F-4D97-AF65-F5344CB8AC3E}">
        <p14:creationId xmlns:p14="http://schemas.microsoft.com/office/powerpoint/2010/main" val="1985821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Starting </a:t>
            </a:r>
            <a:r>
              <a:rPr lang="en-US" sz="1600" dirty="0">
                <a:latin typeface="Times New Roman" panose="02020603050405020304" pitchFamily="18" charset="0"/>
                <a:cs typeface="Times New Roman" panose="02020603050405020304" pitchFamily="18" charset="0"/>
              </a:rPr>
              <a:t>at the top, the users (actors) or processes acting on behalf of users invoke the UI </a:t>
            </a:r>
            <a:r>
              <a:rPr lang="en-US" sz="1600" dirty="0" smtClean="0">
                <a:latin typeface="Times New Roman" panose="02020603050405020304" pitchFamily="18" charset="0"/>
                <a:cs typeface="Times New Roman" panose="02020603050405020304" pitchFamily="18" charset="0"/>
              </a:rPr>
              <a:t>functions.</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functions use web application software and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APIs to connect to smart contract </a:t>
            </a:r>
            <a:r>
              <a:rPr lang="en-US" sz="1600" dirty="0" smtClean="0">
                <a:latin typeface="Times New Roman" panose="02020603050405020304" pitchFamily="18" charset="0"/>
                <a:cs typeface="Times New Roman" panose="02020603050405020304" pitchFamily="18" charset="0"/>
              </a:rPr>
              <a:t>functions.</a:t>
            </a:r>
          </a:p>
          <a:p>
            <a:pPr marL="285750" lvl="1" algn="just">
              <a:lnSpc>
                <a:spcPct val="180000"/>
              </a:lnSpc>
            </a:pPr>
            <a:r>
              <a:rPr lang="en-US" sz="1600" dirty="0" err="1" smtClean="0">
                <a:latin typeface="Times New Roman" panose="02020603050405020304" pitchFamily="18" charset="0"/>
                <a:cs typeface="Times New Roman" panose="02020603050405020304" pitchFamily="18" charset="0"/>
              </a:rPr>
              <a:t>Txs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representing the smart contract function invocations are recorded on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follow the operational flow in a node from an actor to the </a:t>
            </a:r>
            <a:r>
              <a:rPr lang="en-US" sz="1600" dirty="0" smtClean="0">
                <a:latin typeface="Times New Roman" panose="02020603050405020304" pitchFamily="18" charset="0"/>
                <a:cs typeface="Times New Roman" panose="02020603050405020304" pitchFamily="18" charset="0"/>
              </a:rPr>
              <a:t>consistent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recording on both nodes via the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 network</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figure also illustrates how a </a:t>
            </a:r>
            <a:r>
              <a:rPr lang="en-US" sz="1600" dirty="0" err="1">
                <a:latin typeface="Times New Roman" panose="02020603050405020304" pitchFamily="18" charset="0"/>
                <a:cs typeface="Times New Roman" panose="02020603050405020304" pitchFamily="18" charset="0"/>
              </a:rPr>
              <a:t>blockchain</a:t>
            </a:r>
            <a:r>
              <a:rPr lang="en-US" sz="1600" dirty="0">
                <a:latin typeface="Times New Roman" panose="02020603050405020304" pitchFamily="18" charset="0"/>
                <a:cs typeface="Times New Roman" panose="02020603050405020304" pitchFamily="18" charset="0"/>
              </a:rPr>
              <a:t>-based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is not a standalone application but is </a:t>
            </a:r>
            <a:r>
              <a:rPr lang="en-US" sz="1600" dirty="0" smtClean="0">
                <a:latin typeface="Times New Roman" panose="02020603050405020304" pitchFamily="18" charset="0"/>
                <a:cs typeface="Times New Roman" panose="02020603050405020304" pitchFamily="18" charset="0"/>
              </a:rPr>
              <a:t>dependent </a:t>
            </a:r>
            <a:r>
              <a:rPr lang="en-US" sz="1600" dirty="0">
                <a:latin typeface="Times New Roman" panose="02020603050405020304" pitchFamily="18" charset="0"/>
                <a:cs typeface="Times New Roman" panose="02020603050405020304" pitchFamily="18" charset="0"/>
              </a:rPr>
              <a:t>on its host operating system’s file system, ports, and network capabilities. </a:t>
            </a:r>
          </a:p>
        </p:txBody>
      </p:sp>
    </p:spTree>
    <p:extLst>
      <p:ext uri="{BB962C8B-B14F-4D97-AF65-F5344CB8AC3E}">
        <p14:creationId xmlns:p14="http://schemas.microsoft.com/office/powerpoint/2010/main" val="24042463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US" dirty="0" smtClean="0"/>
              <a:t>4 Introduction</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To develop </a:t>
            </a:r>
            <a:r>
              <a:rPr lang="en-US" sz="1600" dirty="0">
                <a:latin typeface="Times New Roman" panose="02020603050405020304" pitchFamily="18" charset="0"/>
                <a:cs typeface="Times New Roman" panose="02020603050405020304" pitchFamily="18" charset="0"/>
              </a:rPr>
              <a:t>and program the top two layers of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stack of a blockchain </a:t>
            </a:r>
            <a:r>
              <a:rPr lang="en-US" sz="1600" dirty="0" smtClean="0">
                <a:latin typeface="Times New Roman" panose="02020603050405020304" pitchFamily="18" charset="0"/>
                <a:cs typeface="Times New Roman" panose="02020603050405020304" pitchFamily="18" charset="0"/>
              </a:rPr>
              <a:t>network, we must keep in mind that blockchain programming </a:t>
            </a:r>
            <a:r>
              <a:rPr lang="en-US" sz="1600" dirty="0">
                <a:latin typeface="Times New Roman" panose="02020603050405020304" pitchFamily="18" charset="0"/>
                <a:cs typeface="Times New Roman" panose="02020603050405020304" pitchFamily="18" charset="0"/>
              </a:rPr>
              <a:t>is complex and that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stack is different from a traditional web stack.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Following </a:t>
            </a:r>
            <a:r>
              <a:rPr lang="en-US" sz="1600" dirty="0">
                <a:latin typeface="Times New Roman" panose="02020603050405020304" pitchFamily="18" charset="0"/>
                <a:cs typeface="Times New Roman" panose="02020603050405020304" pitchFamily="18" charset="0"/>
              </a:rPr>
              <a:t>are some of the artifacts and techniques that you’ll use for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development: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every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project, a -app module for the web application and a -contract module for smart contracts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web server and a package manager (Node.js and the Node Package Manager [</a:t>
            </a:r>
            <a:r>
              <a:rPr lang="en-US" sz="1600" dirty="0" err="1">
                <a:latin typeface="Times New Roman" panose="02020603050405020304" pitchFamily="18" charset="0"/>
                <a:cs typeface="Times New Roman" panose="02020603050405020304" pitchFamily="18" charset="0"/>
              </a:rPr>
              <a:t>npm</a:t>
            </a:r>
            <a:r>
              <a:rPr lang="en-US" sz="1600" dirty="0" smtClean="0">
                <a:latin typeface="Times New Roman" panose="02020603050405020304" pitchFamily="18" charset="0"/>
                <a:cs typeface="Times New Roman" panose="02020603050405020304" pitchFamily="18" charset="0"/>
              </a:rPr>
              <a:t>])</a:t>
            </a: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 A </a:t>
            </a:r>
            <a:r>
              <a:rPr lang="en-US" sz="1600" dirty="0">
                <a:latin typeface="Times New Roman" panose="02020603050405020304" pitchFamily="18" charset="0"/>
                <a:cs typeface="Times New Roman" panose="02020603050405020304" pitchFamily="18" charset="0"/>
              </a:rPr>
              <a:t>blockchain provider (such as Ganache) called web3 provider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development tool, the Truffle suite (IDE) that provides an integrated </a:t>
            </a:r>
            <a:r>
              <a:rPr lang="en-US" sz="1600" dirty="0" smtClean="0">
                <a:latin typeface="Times New Roman" panose="02020603050405020304" pitchFamily="18" charset="0"/>
                <a:cs typeface="Times New Roman" panose="02020603050405020304" pitchFamily="18" charset="0"/>
              </a:rPr>
              <a:t>environment </a:t>
            </a:r>
            <a:r>
              <a:rPr lang="en-US" sz="1600" dirty="0">
                <a:latin typeface="Times New Roman" panose="02020603050405020304" pitchFamily="18" charset="0"/>
                <a:cs typeface="Times New Roman" panose="02020603050405020304" pitchFamily="18" charset="0"/>
              </a:rPr>
              <a:t>to deploy and test a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742950" lvl="2" algn="just">
              <a:lnSpc>
                <a:spcPct val="180000"/>
              </a:lnSpc>
            </a:pPr>
            <a:r>
              <a:rPr lang="en-US" sz="1600" dirty="0" smtClean="0">
                <a:latin typeface="Times New Roman" panose="02020603050405020304" pitchFamily="18" charset="0"/>
                <a:cs typeface="Times New Roman" panose="02020603050405020304" pitchFamily="18" charset="0"/>
              </a:rPr>
              <a:t>Account </a:t>
            </a:r>
            <a:r>
              <a:rPr lang="en-US" sz="1600" dirty="0">
                <a:latin typeface="Times New Roman" panose="02020603050405020304" pitchFamily="18" charset="0"/>
                <a:cs typeface="Times New Roman" panose="02020603050405020304" pitchFamily="18" charset="0"/>
              </a:rPr>
              <a:t>management using the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browser plugin</a:t>
            </a:r>
          </a:p>
        </p:txBody>
      </p:sp>
    </p:spTree>
    <p:extLst>
      <p:ext uri="{BB962C8B-B14F-4D97-AF65-F5344CB8AC3E}">
        <p14:creationId xmlns:p14="http://schemas.microsoft.com/office/powerpoint/2010/main" val="409758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IN" sz="1600" dirty="0" smtClean="0">
                <a:latin typeface="Times New Roman" panose="02020603050405020304" pitchFamily="18" charset="0"/>
                <a:cs typeface="Times New Roman" panose="02020603050405020304" pitchFamily="18" charset="0"/>
              </a:rPr>
              <a:t>Truffle is an integrated development environment and testing framework that provides a suite of features and commands for end-to-end </a:t>
            </a:r>
            <a:r>
              <a:rPr lang="en-IN" sz="1600" dirty="0" err="1" smtClean="0">
                <a:latin typeface="Times New Roman" panose="02020603050405020304" pitchFamily="18" charset="0"/>
                <a:cs typeface="Times New Roman" panose="02020603050405020304" pitchFamily="18" charset="0"/>
              </a:rPr>
              <a:t>Ethereum</a:t>
            </a:r>
            <a:r>
              <a:rPr lang="en-IN" sz="1600" dirty="0" smtClean="0">
                <a:latin typeface="Times New Roman" panose="02020603050405020304" pitchFamily="18" charset="0"/>
                <a:cs typeface="Times New Roman" panose="02020603050405020304" pitchFamily="18" charset="0"/>
              </a:rPr>
              <a:t>-based </a:t>
            </a:r>
            <a:r>
              <a:rPr lang="en-IN" sz="1600" dirty="0" err="1" smtClean="0">
                <a:latin typeface="Times New Roman" panose="02020603050405020304" pitchFamily="18" charset="0"/>
                <a:cs typeface="Times New Roman" panose="02020603050405020304" pitchFamily="18" charset="0"/>
              </a:rPr>
              <a:t>Dapp</a:t>
            </a:r>
            <a:r>
              <a:rPr lang="en-IN" sz="1600" dirty="0" smtClean="0">
                <a:latin typeface="Times New Roman" panose="02020603050405020304" pitchFamily="18" charset="0"/>
                <a:cs typeface="Times New Roman" panose="02020603050405020304" pitchFamily="18" charset="0"/>
              </a:rPr>
              <a:t> development, including commands for </a:t>
            </a:r>
          </a:p>
          <a:p>
            <a:pPr marL="742950" lvl="2" algn="just">
              <a:lnSpc>
                <a:spcPct val="180000"/>
              </a:lnSpc>
            </a:pPr>
            <a:r>
              <a:rPr lang="en-IN" sz="1600" dirty="0">
                <a:latin typeface="Times New Roman" panose="02020603050405020304" pitchFamily="18" charset="0"/>
                <a:cs typeface="Times New Roman" panose="02020603050405020304" pitchFamily="18" charset="0"/>
              </a:rPr>
              <a:t>Initializing a template or base directory structure for a </a:t>
            </a:r>
            <a:r>
              <a:rPr lang="en-IN" sz="1600" dirty="0" err="1">
                <a:latin typeface="Times New Roman" panose="02020603050405020304" pitchFamily="18" charset="0"/>
                <a:cs typeface="Times New Roman" panose="02020603050405020304" pitchFamily="18" charset="0"/>
              </a:rPr>
              <a:t>Dapp</a:t>
            </a:r>
            <a:r>
              <a:rPr lang="en-IN" sz="1600" dirty="0">
                <a:latin typeface="Times New Roman" panose="02020603050405020304" pitchFamily="18" charset="0"/>
                <a:cs typeface="Times New Roman" panose="02020603050405020304" pitchFamily="18" charset="0"/>
              </a:rPr>
              <a:t> (truffle </a:t>
            </a:r>
            <a:r>
              <a:rPr lang="en-IN" sz="1600" dirty="0" err="1">
                <a:latin typeface="Times New Roman" panose="02020603050405020304" pitchFamily="18" charset="0"/>
                <a:cs typeface="Times New Roman" panose="02020603050405020304" pitchFamily="18" charset="0"/>
              </a:rPr>
              <a:t>init</a:t>
            </a:r>
            <a:r>
              <a:rPr lang="en-IN" sz="1600" dirty="0">
                <a:latin typeface="Times New Roman" panose="02020603050405020304" pitchFamily="18" charset="0"/>
                <a:cs typeface="Times New Roman" panose="02020603050405020304" pitchFamily="18" charset="0"/>
              </a:rPr>
              <a:t>) </a:t>
            </a:r>
          </a:p>
          <a:p>
            <a:pPr marL="742950" lvl="2" algn="just">
              <a:lnSpc>
                <a:spcPct val="180000"/>
              </a:lnSpc>
            </a:pPr>
            <a:r>
              <a:rPr lang="en-IN" sz="1600" dirty="0">
                <a:latin typeface="Times New Roman" panose="02020603050405020304" pitchFamily="18" charset="0"/>
                <a:cs typeface="Times New Roman" panose="02020603050405020304" pitchFamily="18" charset="0"/>
              </a:rPr>
              <a:t>Compiling and deploying smart contracts (truffle compile) </a:t>
            </a:r>
          </a:p>
          <a:p>
            <a:pPr marL="742950" lvl="2" algn="just">
              <a:lnSpc>
                <a:spcPct val="180000"/>
              </a:lnSpc>
            </a:pPr>
            <a:r>
              <a:rPr lang="en-IN" sz="1600" dirty="0">
                <a:latin typeface="Times New Roman" panose="02020603050405020304" pitchFamily="18" charset="0"/>
                <a:cs typeface="Times New Roman" panose="02020603050405020304" pitchFamily="18" charset="0"/>
              </a:rPr>
              <a:t>Launching a personal blockchain for testing with a console (truffle develop) </a:t>
            </a:r>
          </a:p>
          <a:p>
            <a:pPr marL="742950" lvl="2" algn="just">
              <a:lnSpc>
                <a:spcPct val="180000"/>
              </a:lnSpc>
            </a:pPr>
            <a:r>
              <a:rPr lang="en-IN" sz="1600" dirty="0">
                <a:latin typeface="Times New Roman" panose="02020603050405020304" pitchFamily="18" charset="0"/>
                <a:cs typeface="Times New Roman" panose="02020603050405020304" pitchFamily="18" charset="0"/>
              </a:rPr>
              <a:t>Running migration scripts for deploying smart contracts (truffle migrate) </a:t>
            </a:r>
          </a:p>
          <a:p>
            <a:pPr marL="742950" lvl="2" algn="just">
              <a:lnSpc>
                <a:spcPct val="180000"/>
              </a:lnSpc>
            </a:pPr>
            <a:r>
              <a:rPr lang="en-IN" sz="1600" dirty="0">
                <a:latin typeface="Times New Roman" panose="02020603050405020304" pitchFamily="18" charset="0"/>
                <a:cs typeface="Times New Roman" panose="02020603050405020304" pitchFamily="18" charset="0"/>
              </a:rPr>
              <a:t>Opening a command-line interface to Truffle for testing without the </a:t>
            </a:r>
            <a:r>
              <a:rPr lang="en-IN" sz="1600" dirty="0" err="1">
                <a:latin typeface="Times New Roman" panose="02020603050405020304" pitchFamily="18" charset="0"/>
                <a:cs typeface="Times New Roman" panose="02020603050405020304" pitchFamily="18" charset="0"/>
              </a:rPr>
              <a:t>Dapp</a:t>
            </a:r>
            <a:r>
              <a:rPr lang="en-IN" sz="1600" dirty="0">
                <a:latin typeface="Times New Roman" panose="02020603050405020304" pitchFamily="18" charset="0"/>
                <a:cs typeface="Times New Roman" panose="02020603050405020304" pitchFamily="18" charset="0"/>
              </a:rPr>
              <a:t> UI (truffle console) </a:t>
            </a:r>
          </a:p>
          <a:p>
            <a:pPr marL="742950" lvl="2" algn="just">
              <a:lnSpc>
                <a:spcPct val="180000"/>
              </a:lnSpc>
            </a:pPr>
            <a:r>
              <a:rPr lang="en-IN" sz="1600" dirty="0">
                <a:latin typeface="Times New Roman" panose="02020603050405020304" pitchFamily="18" charset="0"/>
                <a:cs typeface="Times New Roman" panose="02020603050405020304" pitchFamily="18" charset="0"/>
              </a:rPr>
              <a:t>Testing the deployed contract (truffle test)</a:t>
            </a:r>
            <a:r>
              <a:rPr lang="en-US" sz="1600" dirty="0">
                <a:latin typeface="Times New Roman" panose="02020603050405020304" pitchFamily="18" charset="0"/>
                <a:cs typeface="Times New Roman" panose="02020603050405020304" pitchFamily="18" charset="0"/>
              </a:rPr>
              <a:t>A web server and a package manager (Node.js and the Node Package Manager [</a:t>
            </a:r>
            <a:r>
              <a:rPr lang="en-US" sz="1600" dirty="0" err="1">
                <a:latin typeface="Times New Roman" panose="02020603050405020304" pitchFamily="18" charset="0"/>
                <a:cs typeface="Times New Roman" panose="02020603050405020304" pitchFamily="18" charset="0"/>
              </a:rPr>
              <a:t>npm</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defTabSz="457200" rtl="0">
              <a:spcBef>
                <a:spcPct val="0"/>
              </a:spcBef>
            </a:pPr>
            <a:r>
              <a:rPr lang="en-US" sz="3600" kern="1200" smtClean="0">
                <a:ln w="3175" cmpd="sng">
                  <a:noFill/>
                </a:ln>
                <a:solidFill>
                  <a:schemeClr val="tx1"/>
                </a:solidFill>
                <a:latin typeface="+mj-lt"/>
                <a:ea typeface="+mj-ea"/>
                <a:cs typeface="+mj-cs"/>
              </a:rPr>
              <a:t>4.1 Dapp development using Truffle </a:t>
            </a:r>
            <a:endParaRPr lang="en-IN" sz="3600" kern="12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8902099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4.1.1 </a:t>
            </a:r>
            <a:r>
              <a:rPr lang="en-US" sz="1600" b="1" dirty="0">
                <a:latin typeface="Times New Roman" panose="02020603050405020304" pitchFamily="18" charset="0"/>
                <a:cs typeface="Times New Roman" panose="02020603050405020304" pitchFamily="18" charset="0"/>
              </a:rPr>
              <a:t>The development process </a:t>
            </a:r>
            <a:endParaRPr lang="en-US" sz="1600" b="1"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Here are the major steps in the development process: </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Analyze the problem statement; design and represent the solution guided by design principles and UML diagrams. </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Develop and test the smart contract, using the Remix web IDE. </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Code the end-to-end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test and deploy it on test </a:t>
            </a:r>
            <a:r>
              <a:rPr lang="en-US" sz="1600" dirty="0" err="1">
                <a:latin typeface="Times New Roman" panose="02020603050405020304" pitchFamily="18" charset="0"/>
                <a:cs typeface="Times New Roman" panose="02020603050405020304" pitchFamily="18" charset="0"/>
              </a:rPr>
              <a:t>blockchains</a:t>
            </a:r>
            <a:r>
              <a:rPr lang="en-US" sz="1600" dirty="0">
                <a:latin typeface="Times New Roman" panose="02020603050405020304" pitchFamily="18" charset="0"/>
                <a:cs typeface="Times New Roman" panose="02020603050405020304" pitchFamily="18" charset="0"/>
              </a:rPr>
              <a:t>, and migrate it to main networks using the Truffle IDE.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Ready to launch a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development project? </a:t>
            </a:r>
          </a:p>
        </p:txBody>
      </p:sp>
      <p:sp>
        <p:nvSpPr>
          <p:cNvPr id="7" name="Title 1"/>
          <p:cNvSpPr>
            <a:spLocks noGrp="1"/>
          </p:cNvSpPr>
          <p:nvPr>
            <p:ph type="title"/>
          </p:nvPr>
        </p:nvSpPr>
        <p:spPr>
          <a:xfrm>
            <a:off x="1606974" y="209158"/>
            <a:ext cx="9633455" cy="641179"/>
          </a:xfrm>
        </p:spPr>
        <p:txBody>
          <a:bodyPr>
            <a:normAutofit/>
          </a:bodyPr>
          <a:lstStyle/>
          <a:p>
            <a:pPr lvl="1" algn="l" defTabSz="457200" rtl="0">
              <a:spcBef>
                <a:spcPct val="0"/>
              </a:spcBef>
            </a:pPr>
            <a:r>
              <a:rPr lang="en-US" sz="3600" kern="1200" dirty="0">
                <a:ln w="3175" cmpd="sng">
                  <a:noFill/>
                </a:ln>
                <a:solidFill>
                  <a:schemeClr val="tx1"/>
                </a:solidFill>
                <a:latin typeface="+mj-lt"/>
                <a:ea typeface="+mj-ea"/>
                <a:cs typeface="+mj-cs"/>
              </a:rPr>
              <a:t>4.1 </a:t>
            </a:r>
            <a:r>
              <a:rPr lang="en-US" sz="3600" kern="1200" dirty="0" err="1">
                <a:ln w="3175" cmpd="sng">
                  <a:noFill/>
                </a:ln>
                <a:solidFill>
                  <a:schemeClr val="tx1"/>
                </a:solidFill>
                <a:latin typeface="+mj-lt"/>
                <a:ea typeface="+mj-ea"/>
                <a:cs typeface="+mj-cs"/>
              </a:rPr>
              <a:t>Dapp</a:t>
            </a:r>
            <a:r>
              <a:rPr lang="en-US" sz="3600" kern="1200" dirty="0">
                <a:ln w="3175" cmpd="sng">
                  <a:noFill/>
                </a:ln>
                <a:solidFill>
                  <a:schemeClr val="tx1"/>
                </a:solidFill>
                <a:latin typeface="+mj-lt"/>
                <a:ea typeface="+mj-ea"/>
                <a:cs typeface="+mj-cs"/>
              </a:rPr>
              <a:t> development using Truffle </a:t>
            </a:r>
            <a:endParaRPr lang="en-IN" sz="3600" kern="12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7675888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a:bodyPr>
          <a:lstStyle/>
          <a:p>
            <a:pPr lvl="1" algn="l" defTabSz="457200" rtl="0">
              <a:spcBef>
                <a:spcPct val="0"/>
              </a:spcBef>
            </a:pPr>
            <a:r>
              <a:rPr lang="en-US" sz="3600" kern="1200" dirty="0">
                <a:ln w="3175" cmpd="sng">
                  <a:noFill/>
                </a:ln>
                <a:solidFill>
                  <a:schemeClr val="tx1"/>
                </a:solidFill>
                <a:latin typeface="+mj-lt"/>
                <a:ea typeface="+mj-ea"/>
                <a:cs typeface="+mj-cs"/>
              </a:rPr>
              <a:t>4.1 </a:t>
            </a:r>
            <a:r>
              <a:rPr lang="en-US" sz="3600" kern="1200" dirty="0" err="1">
                <a:ln w="3175" cmpd="sng">
                  <a:noFill/>
                </a:ln>
                <a:solidFill>
                  <a:schemeClr val="tx1"/>
                </a:solidFill>
                <a:latin typeface="+mj-lt"/>
                <a:ea typeface="+mj-ea"/>
                <a:cs typeface="+mj-cs"/>
              </a:rPr>
              <a:t>Dapp</a:t>
            </a:r>
            <a:r>
              <a:rPr lang="en-US" sz="3600" kern="1200" dirty="0">
                <a:ln w="3175" cmpd="sng">
                  <a:noFill/>
                </a:ln>
                <a:solidFill>
                  <a:schemeClr val="tx1"/>
                </a:solidFill>
                <a:latin typeface="+mj-lt"/>
                <a:ea typeface="+mj-ea"/>
                <a:cs typeface="+mj-cs"/>
              </a:rPr>
              <a:t> development using Truffle </a:t>
            </a:r>
            <a:endParaRPr lang="en-IN" sz="3600" kern="1200" dirty="0">
              <a:ln w="3175" cmpd="sng">
                <a:noFill/>
              </a:ln>
              <a:solidFill>
                <a:schemeClr val="tx1"/>
              </a:solidFill>
              <a:latin typeface="+mj-lt"/>
              <a:ea typeface="+mj-ea"/>
              <a:cs typeface="+mj-cs"/>
            </a:endParaRP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78845"/>
            <a:ext cx="1031730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smtClean="0">
                <a:latin typeface="Times New Roman" panose="02020603050405020304" pitchFamily="18" charset="0"/>
                <a:cs typeface="Times New Roman" panose="02020603050405020304" pitchFamily="18" charset="0"/>
              </a:rPr>
              <a:t>4.1.2 </a:t>
            </a:r>
            <a:r>
              <a:rPr lang="en-IN" sz="1600" b="1" dirty="0">
                <a:latin typeface="Times New Roman" panose="02020603050405020304" pitchFamily="18" charset="0"/>
                <a:cs typeface="Times New Roman" panose="02020603050405020304" pitchFamily="18" charset="0"/>
              </a:rPr>
              <a:t>Installing Truffle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Follow </a:t>
            </a:r>
            <a:r>
              <a:rPr lang="en-US" sz="1600" dirty="0">
                <a:latin typeface="Times New Roman" panose="02020603050405020304" pitchFamily="18" charset="0"/>
                <a:cs typeface="Times New Roman" panose="02020603050405020304" pitchFamily="18" charset="0"/>
              </a:rPr>
              <a:t>these steps to install the required software packages: </a:t>
            </a:r>
            <a:endParaRPr lang="en-US" sz="1600" dirty="0" smtClean="0">
              <a:latin typeface="Times New Roman" panose="02020603050405020304" pitchFamily="18" charset="0"/>
              <a:cs typeface="Times New Roman" panose="02020603050405020304" pitchFamily="18" charset="0"/>
            </a:endParaRPr>
          </a:p>
          <a:p>
            <a:pPr marL="719138" lvl="2" indent="-342900" algn="just">
              <a:lnSpc>
                <a:spcPct val="180000"/>
              </a:lnSpc>
              <a:buFont typeface="+mj-lt"/>
              <a:buAutoNum type="arabicPeriod"/>
            </a:pPr>
            <a:r>
              <a:rPr lang="en-US" sz="1400" dirty="0" smtClean="0">
                <a:latin typeface="Times New Roman" panose="02020603050405020304" pitchFamily="18" charset="0"/>
                <a:cs typeface="Times New Roman" panose="02020603050405020304" pitchFamily="18" charset="0"/>
              </a:rPr>
              <a:t>Install </a:t>
            </a:r>
            <a:r>
              <a:rPr lang="en-US" sz="1400" dirty="0">
                <a:latin typeface="Times New Roman" panose="02020603050405020304" pitchFamily="18" charset="0"/>
                <a:cs typeface="Times New Roman" panose="02020603050405020304" pitchFamily="18" charset="0"/>
              </a:rPr>
              <a:t>the operating system: For Linux, download and install Ubuntu Linux LTS. You can also use CentOS, Arch Linux, </a:t>
            </a:r>
            <a:r>
              <a:rPr lang="en-US" sz="1400" dirty="0" err="1">
                <a:latin typeface="Times New Roman" panose="02020603050405020304" pitchFamily="18" charset="0"/>
                <a:cs typeface="Times New Roman" panose="02020603050405020304" pitchFamily="18" charset="0"/>
              </a:rPr>
              <a:t>OpenSUSE</a:t>
            </a:r>
            <a:r>
              <a:rPr lang="en-US" sz="1400" dirty="0">
                <a:latin typeface="Times New Roman" panose="02020603050405020304" pitchFamily="18" charset="0"/>
                <a:cs typeface="Times New Roman" panose="02020603050405020304" pitchFamily="18" charset="0"/>
              </a:rPr>
              <a:t>, or other distributions. </a:t>
            </a:r>
            <a:r>
              <a:rPr lang="en-US" sz="1400" dirty="0" smtClean="0">
                <a:latin typeface="Times New Roman" panose="02020603050405020304" pitchFamily="18" charset="0"/>
                <a:cs typeface="Times New Roman" panose="02020603050405020304" pitchFamily="18" charset="0"/>
              </a:rPr>
              <a:t>For </a:t>
            </a:r>
            <a:r>
              <a:rPr lang="en-US" sz="1400" dirty="0">
                <a:latin typeface="Times New Roman" panose="02020603050405020304" pitchFamily="18" charset="0"/>
                <a:cs typeface="Times New Roman" panose="02020603050405020304" pitchFamily="18" charset="0"/>
              </a:rPr>
              <a:t>Windows, make sure that you have a 64-bit machine with the Windows 10 operating system. </a:t>
            </a:r>
          </a:p>
          <a:p>
            <a:pPr marL="719138"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Install the browser. Download Chrome from https://www.google.com/chrome, and follow setup to complete the installation process. Google Chrome should start automatically when installation is complete. </a:t>
            </a:r>
          </a:p>
          <a:p>
            <a:pPr marL="719138"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Download and install Node.js and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LTS from https://nodejs.org/en. You can also install these packages from the repositories by running the following commands in a terminal window.</a:t>
            </a:r>
          </a:p>
          <a:p>
            <a:pPr marL="719138"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Check the installation and versions (node v12.16.0 and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6.13.4 and later)</a:t>
            </a:r>
          </a:p>
          <a:p>
            <a:pPr marL="719138" lvl="2" indent="-342900" algn="just">
              <a:lnSpc>
                <a:spcPct val="180000"/>
              </a:lnSpc>
              <a:buFont typeface="+mj-lt"/>
              <a:buAutoNum type="arabicPeriod"/>
            </a:pPr>
            <a:r>
              <a:rPr lang="en-US" sz="1400" dirty="0">
                <a:latin typeface="Times New Roman" panose="02020603050405020304" pitchFamily="18" charset="0"/>
                <a:cs typeface="Times New Roman" panose="02020603050405020304" pitchFamily="18" charset="0"/>
              </a:rPr>
              <a:t>Install the Truffle suite (IDE) from its GitHub repository at https://github.com/ </a:t>
            </a:r>
            <a:r>
              <a:rPr lang="en-US" sz="1400" dirty="0" err="1">
                <a:latin typeface="Times New Roman" panose="02020603050405020304" pitchFamily="18" charset="0"/>
                <a:cs typeface="Times New Roman" panose="02020603050405020304" pitchFamily="18" charset="0"/>
              </a:rPr>
              <a:t>trufflesuite</a:t>
            </a:r>
            <a:r>
              <a:rPr lang="en-US" sz="1400" dirty="0">
                <a:latin typeface="Times New Roman" panose="02020603050405020304" pitchFamily="18" charset="0"/>
                <a:cs typeface="Times New Roman" panose="02020603050405020304" pitchFamily="18" charset="0"/>
              </a:rPr>
              <a:t>/truffle or via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as follows, and verify that its version is 5.1.X or later: </a:t>
            </a:r>
            <a:r>
              <a:rPr lang="en-US" sz="1400" dirty="0" err="1">
                <a:latin typeface="Times New Roman" panose="02020603050405020304" pitchFamily="18" charset="0"/>
                <a:cs typeface="Times New Roman" panose="02020603050405020304" pitchFamily="18" charset="0"/>
              </a:rPr>
              <a:t>npm</a:t>
            </a:r>
            <a:r>
              <a:rPr lang="en-US" sz="1400" dirty="0">
                <a:latin typeface="Times New Roman" panose="02020603050405020304" pitchFamily="18" charset="0"/>
                <a:cs typeface="Times New Roman" panose="02020603050405020304" pitchFamily="18" charset="0"/>
              </a:rPr>
              <a:t> install -g truffle</a:t>
            </a:r>
            <a:r>
              <a:rPr lang="en-IN" sz="1400" dirty="0">
                <a:latin typeface="Times New Roman" panose="02020603050405020304" pitchFamily="18" charset="0"/>
                <a:cs typeface="Times New Roman" panose="02020603050405020304" pitchFamily="18" charset="0"/>
              </a:rPr>
              <a:t>Operating system—Linux Ubuntu 18.04, </a:t>
            </a:r>
            <a:r>
              <a:rPr lang="en-IN" sz="1400" dirty="0" err="1">
                <a:latin typeface="Times New Roman" panose="02020603050405020304" pitchFamily="18" charset="0"/>
                <a:cs typeface="Times New Roman" panose="02020603050405020304" pitchFamily="18" charset="0"/>
              </a:rPr>
              <a:t>macOS</a:t>
            </a:r>
            <a:r>
              <a:rPr lang="en-IN" sz="1400" dirty="0">
                <a:latin typeface="Times New Roman" panose="02020603050405020304" pitchFamily="18" charset="0"/>
                <a:cs typeface="Times New Roman" panose="02020603050405020304" pitchFamily="18" charset="0"/>
              </a:rPr>
              <a:t> (Sierra or later), or Windows 10 (or later)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506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4.1.3 </a:t>
            </a:r>
            <a:r>
              <a:rPr lang="en-US" sz="1600" b="1" dirty="0">
                <a:latin typeface="Times New Roman" panose="02020603050405020304" pitchFamily="18" charset="0"/>
                <a:cs typeface="Times New Roman" panose="02020603050405020304" pitchFamily="18" charset="0"/>
              </a:rPr>
              <a:t>Building the </a:t>
            </a:r>
            <a:r>
              <a:rPr lang="en-US" sz="1600" b="1" dirty="0" err="1">
                <a:latin typeface="Times New Roman" panose="02020603050405020304" pitchFamily="18" charset="0"/>
                <a:cs typeface="Times New Roman" panose="02020603050405020304" pitchFamily="18" charset="0"/>
              </a:rPr>
              <a:t>Dapp</a:t>
            </a:r>
            <a:r>
              <a:rPr lang="en-US" sz="1600" b="1" dirty="0">
                <a:latin typeface="Times New Roman" panose="02020603050405020304" pitchFamily="18" charset="0"/>
                <a:cs typeface="Times New Roman" panose="02020603050405020304" pitchFamily="18" charset="0"/>
              </a:rPr>
              <a:t> stack </a:t>
            </a:r>
            <a:endParaRPr lang="en-US" sz="1600" b="1"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next steps focus on the upper levels of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stack (figure 4.3), and </a:t>
            </a:r>
            <a:r>
              <a:rPr lang="en-US" sz="1600" dirty="0" smtClean="0">
                <a:latin typeface="Times New Roman" panose="02020603050405020304" pitchFamily="18" charset="0"/>
                <a:cs typeface="Times New Roman" panose="02020603050405020304" pitchFamily="18" charset="0"/>
              </a:rPr>
              <a:t>correspond </a:t>
            </a:r>
            <a:r>
              <a:rPr lang="en-US" sz="1600" dirty="0">
                <a:latin typeface="Times New Roman" panose="02020603050405020304" pitchFamily="18" charset="0"/>
                <a:cs typeface="Times New Roman" panose="02020603050405020304" pitchFamily="18" charset="0"/>
              </a:rPr>
              <a:t>to the following list of tasks (recall that this stack was introduced at a high level in chapter 1):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Install </a:t>
            </a:r>
            <a:r>
              <a:rPr lang="en-US" sz="1600" dirty="0">
                <a:latin typeface="Times New Roman" panose="02020603050405020304" pitchFamily="18" charset="0"/>
                <a:cs typeface="Times New Roman" panose="02020603050405020304" pitchFamily="18" charset="0"/>
              </a:rPr>
              <a:t>a local blockchain layer (section 4.2).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Develop </a:t>
            </a:r>
            <a:r>
              <a:rPr lang="en-US" sz="1600" dirty="0">
                <a:latin typeface="Times New Roman" panose="02020603050405020304" pitchFamily="18" charset="0"/>
                <a:cs typeface="Times New Roman" panose="02020603050405020304" pitchFamily="18" charset="0"/>
              </a:rPr>
              <a:t>a smart contract layer and deploy (section 4.3).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Develop </a:t>
            </a:r>
            <a:r>
              <a:rPr lang="en-US" sz="1600" dirty="0">
                <a:latin typeface="Times New Roman" panose="02020603050405020304" pitchFamily="18" charset="0"/>
                <a:cs typeface="Times New Roman" panose="02020603050405020304" pitchFamily="18" charset="0"/>
              </a:rPr>
              <a:t>the web application UI layer (section 4.4). </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Configure </a:t>
            </a:r>
            <a:r>
              <a:rPr lang="en-US" sz="1600" dirty="0">
                <a:latin typeface="Times New Roman" panose="02020603050405020304" pitchFamily="18" charset="0"/>
                <a:cs typeface="Times New Roman" panose="02020603050405020304" pitchFamily="18" charset="0"/>
              </a:rPr>
              <a:t>the web server and develop glue code connecting the UI to the smart contract layer (section 4.4).</a:t>
            </a:r>
            <a:endParaRPr lang="en-IN"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IN" sz="1600" dirty="0">
                <a:latin typeface="Times New Roman" panose="02020603050405020304" pitchFamily="18" charset="0"/>
                <a:cs typeface="Times New Roman" panose="02020603050405020304" pitchFamily="18" charset="0"/>
              </a:rPr>
              <a:t>Initializing a template or base directory structure for a </a:t>
            </a:r>
            <a:r>
              <a:rPr lang="en-IN" sz="1600" dirty="0" err="1">
                <a:latin typeface="Times New Roman" panose="02020603050405020304" pitchFamily="18" charset="0"/>
                <a:cs typeface="Times New Roman" panose="02020603050405020304" pitchFamily="18" charset="0"/>
              </a:rPr>
              <a:t>Dapp</a:t>
            </a:r>
            <a:r>
              <a:rPr lang="en-IN" sz="1600" dirty="0">
                <a:latin typeface="Times New Roman" panose="02020603050405020304" pitchFamily="18" charset="0"/>
                <a:cs typeface="Times New Roman" panose="02020603050405020304" pitchFamily="18" charset="0"/>
              </a:rPr>
              <a:t> (truffle </a:t>
            </a:r>
            <a:r>
              <a:rPr lang="en-IN" sz="1600" dirty="0" err="1">
                <a:latin typeface="Times New Roman" panose="02020603050405020304" pitchFamily="18" charset="0"/>
                <a:cs typeface="Times New Roman" panose="02020603050405020304" pitchFamily="18" charset="0"/>
              </a:rPr>
              <a:t>init</a:t>
            </a:r>
            <a:r>
              <a:rPr lang="en-IN"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1606974" y="209158"/>
            <a:ext cx="9633455" cy="641179"/>
          </a:xfrm>
        </p:spPr>
        <p:txBody>
          <a:bodyPr>
            <a:normAutofit/>
          </a:bodyPr>
          <a:lstStyle/>
          <a:p>
            <a:pPr lvl="1" algn="l" defTabSz="457200" rtl="0">
              <a:spcBef>
                <a:spcPct val="0"/>
              </a:spcBef>
            </a:pPr>
            <a:r>
              <a:rPr lang="en-US" sz="3600" kern="1200" dirty="0">
                <a:ln w="3175" cmpd="sng">
                  <a:noFill/>
                </a:ln>
                <a:solidFill>
                  <a:schemeClr val="tx1"/>
                </a:solidFill>
                <a:latin typeface="+mj-lt"/>
                <a:ea typeface="+mj-ea"/>
                <a:cs typeface="+mj-cs"/>
              </a:rPr>
              <a:t>4.1 </a:t>
            </a:r>
            <a:r>
              <a:rPr lang="en-US" sz="3600" kern="1200" dirty="0" err="1">
                <a:ln w="3175" cmpd="sng">
                  <a:noFill/>
                </a:ln>
                <a:solidFill>
                  <a:schemeClr val="tx1"/>
                </a:solidFill>
                <a:latin typeface="+mj-lt"/>
                <a:ea typeface="+mj-ea"/>
                <a:cs typeface="+mj-cs"/>
              </a:rPr>
              <a:t>Dapp</a:t>
            </a:r>
            <a:r>
              <a:rPr lang="en-US" sz="3600" kern="1200" dirty="0">
                <a:ln w="3175" cmpd="sng">
                  <a:noFill/>
                </a:ln>
                <a:solidFill>
                  <a:schemeClr val="tx1"/>
                </a:solidFill>
                <a:latin typeface="+mj-lt"/>
                <a:ea typeface="+mj-ea"/>
                <a:cs typeface="+mj-cs"/>
              </a:rPr>
              <a:t> development using Truffle </a:t>
            </a:r>
            <a:endParaRPr lang="en-IN" sz="3600" kern="12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4122526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4.1.3 </a:t>
            </a:r>
            <a:r>
              <a:rPr lang="en-US" sz="1600" b="1" dirty="0">
                <a:latin typeface="Times New Roman" panose="02020603050405020304" pitchFamily="18" charset="0"/>
                <a:cs typeface="Times New Roman" panose="02020603050405020304" pitchFamily="18" charset="0"/>
              </a:rPr>
              <a:t>Building the </a:t>
            </a:r>
            <a:r>
              <a:rPr lang="en-US" sz="1600" b="1" dirty="0" err="1">
                <a:latin typeface="Times New Roman" panose="02020603050405020304" pitchFamily="18" charset="0"/>
                <a:cs typeface="Times New Roman" panose="02020603050405020304" pitchFamily="18" charset="0"/>
              </a:rPr>
              <a:t>Dapp</a:t>
            </a:r>
            <a:r>
              <a:rPr lang="en-US" sz="1600" b="1" dirty="0">
                <a:latin typeface="Times New Roman" panose="02020603050405020304" pitchFamily="18" charset="0"/>
                <a:cs typeface="Times New Roman" panose="02020603050405020304" pitchFamily="18" charset="0"/>
              </a:rPr>
              <a:t> stack </a:t>
            </a:r>
            <a:endParaRPr lang="en-US" sz="1600" b="1"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986768" y="2145293"/>
            <a:ext cx="7234918" cy="3860327"/>
          </a:xfrm>
          <a:prstGeom prst="rect">
            <a:avLst/>
          </a:prstGeom>
        </p:spPr>
      </p:pic>
      <p:sp>
        <p:nvSpPr>
          <p:cNvPr id="8"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algn="l" defTabSz="457200" rtl="0">
              <a:spcBef>
                <a:spcPct val="0"/>
              </a:spcBef>
            </a:pPr>
            <a:r>
              <a:rPr lang="en-US" sz="3600" kern="1200" smtClean="0">
                <a:ln w="3175" cmpd="sng">
                  <a:noFill/>
                </a:ln>
                <a:solidFill>
                  <a:schemeClr val="tx1"/>
                </a:solidFill>
                <a:latin typeface="+mj-lt"/>
                <a:ea typeface="+mj-ea"/>
                <a:cs typeface="+mj-cs"/>
              </a:rPr>
              <a:t>4.1 Dapp development using Truffle </a:t>
            </a:r>
            <a:endParaRPr lang="en-IN" sz="3600" kern="12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2028629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49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the blockchain layer, several options are available, from the simulated VM that you used in the Remix IDE to a full-blown </a:t>
            </a:r>
            <a:r>
              <a:rPr lang="en-US" sz="1600" dirty="0" err="1">
                <a:latin typeface="Times New Roman" panose="02020603050405020304" pitchFamily="18" charset="0"/>
                <a:cs typeface="Times New Roman" panose="02020603050405020304" pitchFamily="18" charset="0"/>
              </a:rPr>
              <a:t>Geth</a:t>
            </a:r>
            <a:r>
              <a:rPr lang="en-US" sz="1600" dirty="0">
                <a:latin typeface="Times New Roman" panose="02020603050405020304" pitchFamily="18" charset="0"/>
                <a:cs typeface="Times New Roman" panose="02020603050405020304" pitchFamily="18" charset="0"/>
              </a:rPr>
              <a:t> (Go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client.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Download </a:t>
            </a:r>
            <a:r>
              <a:rPr lang="en-US" sz="1600" dirty="0">
                <a:latin typeface="Times New Roman" panose="02020603050405020304" pitchFamily="18" charset="0"/>
                <a:cs typeface="Times New Roman" panose="02020603050405020304" pitchFamily="18" charset="0"/>
              </a:rPr>
              <a:t>Ganache from https://www.trufflesuite.com/ganache, and install it by clicking the downloaded file and clicking the </a:t>
            </a:r>
            <a:r>
              <a:rPr lang="en-US" sz="1600" dirty="0" err="1">
                <a:latin typeface="Times New Roman" panose="02020603050405020304" pitchFamily="18" charset="0"/>
                <a:cs typeface="Times New Roman" panose="02020603050405020304" pitchFamily="18" charset="0"/>
              </a:rPr>
              <a:t>Quickstart</a:t>
            </a:r>
            <a:r>
              <a:rPr lang="en-US" sz="1600" dirty="0">
                <a:latin typeface="Times New Roman" panose="02020603050405020304" pitchFamily="18" charset="0"/>
                <a:cs typeface="Times New Roman" panose="02020603050405020304" pitchFamily="18" charset="0"/>
              </a:rPr>
              <a:t> button.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Ganache </a:t>
            </a:r>
            <a:r>
              <a:rPr lang="en-US" sz="1600" dirty="0">
                <a:latin typeface="Times New Roman" panose="02020603050405020304" pitchFamily="18" charset="0"/>
                <a:cs typeface="Times New Roman" panose="02020603050405020304" pitchFamily="18" charset="0"/>
              </a:rPr>
              <a:t>is also an </a:t>
            </a:r>
            <a:r>
              <a:rPr lang="en-US" sz="1600" dirty="0" err="1">
                <a:latin typeface="Times New Roman" panose="02020603050405020304" pitchFamily="18" charset="0"/>
                <a:cs typeface="Times New Roman" panose="02020603050405020304" pitchFamily="18" charset="0"/>
              </a:rPr>
              <a:t>Ethereum</a:t>
            </a:r>
            <a:r>
              <a:rPr lang="en-US" sz="1600" dirty="0">
                <a:latin typeface="Times New Roman" panose="02020603050405020304" pitchFamily="18" charset="0"/>
                <a:cs typeface="Times New Roman" panose="02020603050405020304" pitchFamily="18" charset="0"/>
              </a:rPr>
              <a:t> client, and by default, it is configured to run on the localhost.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Uses:</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It’s ideal for testing your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prototypes; </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It provides ten accounts, each with 100 mock ether for paying for the gas points for execution as well as for transferring among accounts. </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ln w="3175" cmpd="sng">
                  <a:noFill/>
                </a:ln>
                <a:solidFill>
                  <a:schemeClr val="tx1"/>
                </a:solidFill>
                <a:latin typeface="+mj-lt"/>
                <a:ea typeface="+mj-ea"/>
                <a:cs typeface="+mj-cs"/>
              </a:rPr>
              <a:t>4.2 </a:t>
            </a:r>
            <a:r>
              <a:rPr lang="en-US" sz="3600" dirty="0">
                <a:ln w="3175" cmpd="sng">
                  <a:noFill/>
                </a:ln>
                <a:solidFill>
                  <a:schemeClr val="tx1"/>
                </a:solidFill>
                <a:latin typeface="+mj-lt"/>
                <a:ea typeface="+mj-ea"/>
                <a:cs typeface="+mj-cs"/>
              </a:rPr>
              <a:t>Install Ganache test chain</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916199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a:t>
            </a:r>
            <a:r>
              <a:rPr lang="en-US" dirty="0"/>
              <a:t>Essentials of trust and integrity</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60486"/>
            <a:ext cx="100189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3.1.1 Trust</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establish trust by </a:t>
            </a:r>
            <a:r>
              <a:rPr lang="en-US" sz="1600" dirty="0">
                <a:solidFill>
                  <a:srgbClr val="FF0000"/>
                </a:solidFill>
                <a:latin typeface="Times New Roman" panose="02020603050405020304" pitchFamily="18" charset="0"/>
                <a:cs typeface="Times New Roman" panose="02020603050405020304" pitchFamily="18" charset="0"/>
              </a:rPr>
              <a:t>verification and validation</a:t>
            </a:r>
            <a:r>
              <a:rPr lang="en-US" sz="1600" dirty="0">
                <a:latin typeface="Times New Roman" panose="02020603050405020304" pitchFamily="18" charset="0"/>
                <a:cs typeface="Times New Roman" panose="02020603050405020304" pitchFamily="18" charset="0"/>
              </a:rPr>
              <a:t>; this aspect is shown in figure 3.2 as </a:t>
            </a:r>
            <a:r>
              <a:rPr lang="en-US" sz="1600" dirty="0" smtClean="0">
                <a:latin typeface="Times New Roman" panose="02020603050405020304" pitchFamily="18" charset="0"/>
                <a:cs typeface="Times New Roman" panose="02020603050405020304" pitchFamily="18" charset="0"/>
              </a:rPr>
              <a:t>fundamental </a:t>
            </a:r>
            <a:r>
              <a:rPr lang="en-US" sz="1600" dirty="0">
                <a:latin typeface="Times New Roman" panose="02020603050405020304" pitchFamily="18" charset="0"/>
                <a:cs typeface="Times New Roman" panose="02020603050405020304" pitchFamily="18" charset="0"/>
              </a:rPr>
              <a:t>elements of trust (1a and 1b). </a:t>
            </a:r>
            <a:endParaRPr lang="en-US" sz="1600"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219575" y="2034321"/>
            <a:ext cx="3905250" cy="4667250"/>
          </a:xfrm>
          <a:prstGeom prst="rect">
            <a:avLst/>
          </a:prstGeom>
        </p:spPr>
      </p:pic>
    </p:spTree>
    <p:extLst>
      <p:ext uri="{BB962C8B-B14F-4D97-AF65-F5344CB8AC3E}">
        <p14:creationId xmlns:p14="http://schemas.microsoft.com/office/powerpoint/2010/main" val="41955309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Its </a:t>
            </a:r>
            <a:r>
              <a:rPr lang="en-US" sz="1600" dirty="0">
                <a:latin typeface="Times New Roman" panose="02020603050405020304" pitchFamily="18" charset="0"/>
                <a:cs typeface="Times New Roman" panose="02020603050405020304" pitchFamily="18" charset="0"/>
              </a:rPr>
              <a:t>blockchain interface is shown in figure 4.4</a:t>
            </a:r>
            <a:r>
              <a:rPr lang="en-US" sz="1600" dirty="0" smtClean="0">
                <a:latin typeface="Times New Roman" panose="02020603050405020304" pitchFamily="18" charset="0"/>
                <a:cs typeface="Times New Roman" panose="02020603050405020304" pitchFamily="18" charset="0"/>
              </a:rPr>
              <a:t>.</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ln w="3175" cmpd="sng">
                  <a:noFill/>
                </a:ln>
                <a:solidFill>
                  <a:schemeClr val="tx1"/>
                </a:solidFill>
                <a:latin typeface="+mj-lt"/>
                <a:ea typeface="+mj-ea"/>
                <a:cs typeface="+mj-cs"/>
              </a:rPr>
              <a:t>4.2 </a:t>
            </a:r>
            <a:r>
              <a:rPr lang="en-US" sz="3600" dirty="0">
                <a:ln w="3175" cmpd="sng">
                  <a:noFill/>
                </a:ln>
                <a:solidFill>
                  <a:schemeClr val="tx1"/>
                </a:solidFill>
                <a:latin typeface="+mj-lt"/>
                <a:ea typeface="+mj-ea"/>
                <a:cs typeface="+mj-cs"/>
              </a:rPr>
              <a:t>Install Ganache test chain</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3882456" y="1581390"/>
            <a:ext cx="8041822" cy="5183024"/>
          </a:xfrm>
          <a:prstGeom prst="rect">
            <a:avLst/>
          </a:prstGeom>
        </p:spPr>
      </p:pic>
      <p:sp>
        <p:nvSpPr>
          <p:cNvPr id="8" name="Content Placeholder 2"/>
          <p:cNvSpPr txBox="1">
            <a:spLocks/>
          </p:cNvSpPr>
          <p:nvPr/>
        </p:nvSpPr>
        <p:spPr>
          <a:xfrm>
            <a:off x="1149774" y="1944382"/>
            <a:ext cx="2623881"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set of seed words or mnemonics; copy and </a:t>
            </a:r>
            <a:r>
              <a:rPr lang="en-US" sz="1600" dirty="0" smtClean="0">
                <a:latin typeface="Times New Roman" panose="02020603050405020304" pitchFamily="18" charset="0"/>
                <a:cs typeface="Times New Roman" panose="02020603050405020304" pitchFamily="18" charset="0"/>
              </a:rPr>
              <a:t>save them </a:t>
            </a:r>
            <a:r>
              <a:rPr lang="en-US" sz="1600" dirty="0">
                <a:latin typeface="Times New Roman" panose="02020603050405020304" pitchFamily="18" charset="0"/>
                <a:cs typeface="Times New Roman" panose="02020603050405020304" pitchFamily="18" charset="0"/>
              </a:rPr>
              <a:t>somewhere, because you’ll need them to </a:t>
            </a:r>
            <a:r>
              <a:rPr lang="en-US" sz="1600" b="1" dirty="0">
                <a:solidFill>
                  <a:srgbClr val="FF0000"/>
                </a:solidFill>
                <a:latin typeface="Times New Roman" panose="02020603050405020304" pitchFamily="18" charset="0"/>
                <a:cs typeface="Times New Roman" panose="02020603050405020304" pitchFamily="18" charset="0"/>
              </a:rPr>
              <a:t>authenticate access </a:t>
            </a:r>
            <a:r>
              <a:rPr lang="en-US" sz="1600" dirty="0">
                <a:latin typeface="Times New Roman" panose="02020603050405020304" pitchFamily="18" charset="0"/>
                <a:cs typeface="Times New Roman" panose="02020603050405020304" pitchFamily="18" charset="0"/>
              </a:rPr>
              <a:t>to the chain during testing of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35831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problem statement is repeated here for your convenience.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PROBLEM </a:t>
            </a:r>
            <a:r>
              <a:rPr lang="en-US" sz="1600" dirty="0">
                <a:latin typeface="Times New Roman" panose="02020603050405020304" pitchFamily="18" charset="0"/>
                <a:cs typeface="Times New Roman" panose="02020603050405020304" pitchFamily="18" charset="0"/>
              </a:rPr>
              <a:t>STATEMENT </a:t>
            </a:r>
            <a:endParaRPr lang="en-US" sz="1600" dirty="0" smtClean="0">
              <a:latin typeface="Times New Roman" panose="02020603050405020304" pitchFamily="18" charset="0"/>
              <a:cs typeface="Times New Roman" panose="02020603050405020304" pitchFamily="18" charset="0"/>
            </a:endParaRPr>
          </a:p>
          <a:p>
            <a:pPr marL="800100" lvl="3" indent="0" algn="just">
              <a:lnSpc>
                <a:spcPct val="180000"/>
              </a:lnSpc>
              <a:buNone/>
            </a:pPr>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an online ballot application. People vote to choose a proposal from a set of proposals. A chairperson registers the people who can vote, and only registered voters can vote (only once) on a proposal of their choice. The chairperson’s vote is weighted twice (x2) as heavily as </a:t>
            </a:r>
            <a:r>
              <a:rPr lang="en-US" dirty="0" smtClean="0">
                <a:latin typeface="Times New Roman" panose="02020603050405020304" pitchFamily="18" charset="0"/>
                <a:cs typeface="Times New Roman" panose="02020603050405020304" pitchFamily="18" charset="0"/>
              </a:rPr>
              <a:t>regular </a:t>
            </a:r>
            <a:r>
              <a:rPr lang="en-US" dirty="0">
                <a:latin typeface="Times New Roman" panose="02020603050405020304" pitchFamily="18" charset="0"/>
                <a:cs typeface="Times New Roman" panose="02020603050405020304" pitchFamily="18" charset="0"/>
              </a:rPr>
              <a:t>people’s votes. The ballot process goes through four states (</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Regs</a:t>
            </a:r>
            <a:r>
              <a:rPr lang="en-US" dirty="0">
                <a:latin typeface="Times New Roman" panose="02020603050405020304" pitchFamily="18" charset="0"/>
                <a:cs typeface="Times New Roman" panose="02020603050405020304" pitchFamily="18" charset="0"/>
              </a:rPr>
              <a:t>, Vote, Done), and the respective operations (initialize, register, vote, count votes) can be performed only in the corresponding </a:t>
            </a:r>
            <a:r>
              <a:rPr lang="en-US" dirty="0" smtClean="0">
                <a:latin typeface="Times New Roman" panose="02020603050405020304" pitchFamily="18" charset="0"/>
                <a:cs typeface="Times New Roman" panose="02020603050405020304" pitchFamily="18" charset="0"/>
              </a:rPr>
              <a:t>states.</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Voting </a:t>
            </a:r>
            <a:r>
              <a:rPr lang="en-US" sz="1600" dirty="0">
                <a:latin typeface="Times New Roman" panose="02020603050405020304" pitchFamily="18" charset="0"/>
                <a:cs typeface="Times New Roman" panose="02020603050405020304" pitchFamily="18" charset="0"/>
              </a:rPr>
              <a:t>phase transitions are usually </a:t>
            </a:r>
            <a:r>
              <a:rPr lang="en-US" sz="1600" b="1" dirty="0">
                <a:solidFill>
                  <a:srgbClr val="FF0000"/>
                </a:solidFill>
                <a:latin typeface="Times New Roman" panose="02020603050405020304" pitchFamily="18" charset="0"/>
                <a:cs typeface="Times New Roman" panose="02020603050405020304" pitchFamily="18" charset="0"/>
              </a:rPr>
              <a:t>dealt with outside the balloting </a:t>
            </a:r>
            <a:r>
              <a:rPr lang="en-US" sz="1600" b="1" dirty="0" smtClean="0">
                <a:solidFill>
                  <a:srgbClr val="FF0000"/>
                </a:solidFill>
                <a:latin typeface="Times New Roman" panose="02020603050405020304" pitchFamily="18" charset="0"/>
                <a:cs typeface="Times New Roman" panose="02020603050405020304" pitchFamily="18" charset="0"/>
              </a:rPr>
              <a:t>process</a:t>
            </a:r>
            <a:r>
              <a:rPr lang="en-US" sz="1600" dirty="0" smtClean="0">
                <a:latin typeface="Times New Roman" panose="02020603050405020304" pitchFamily="18" charset="0"/>
                <a:cs typeface="Times New Roman" panose="02020603050405020304" pitchFamily="18" charset="0"/>
              </a:rPr>
              <a:t>.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We’ll </a:t>
            </a:r>
            <a:r>
              <a:rPr lang="en-US" sz="1600" dirty="0">
                <a:latin typeface="Times New Roman" panose="02020603050405020304" pitchFamily="18" charset="0"/>
                <a:cs typeface="Times New Roman" panose="02020603050405020304" pitchFamily="18" charset="0"/>
              </a:rPr>
              <a:t>assume that an </a:t>
            </a:r>
            <a:r>
              <a:rPr lang="en-US" sz="1600" b="1" dirty="0">
                <a:solidFill>
                  <a:srgbClr val="FF0000"/>
                </a:solidFill>
                <a:latin typeface="Times New Roman" panose="02020603050405020304" pitchFamily="18" charset="0"/>
                <a:cs typeface="Times New Roman" panose="02020603050405020304" pitchFamily="18" charset="0"/>
              </a:rPr>
              <a:t>authority</a:t>
            </a:r>
            <a:r>
              <a:rPr lang="en-US" sz="1600" dirty="0">
                <a:latin typeface="Times New Roman" panose="02020603050405020304" pitchFamily="18" charset="0"/>
                <a:cs typeface="Times New Roman" panose="02020603050405020304" pitchFamily="18" charset="0"/>
              </a:rPr>
              <a:t> (such as an </a:t>
            </a:r>
            <a:r>
              <a:rPr lang="en-US" sz="1600" dirty="0">
                <a:solidFill>
                  <a:srgbClr val="FF0000"/>
                </a:solidFill>
                <a:latin typeface="Times New Roman" panose="02020603050405020304" pitchFamily="18" charset="0"/>
                <a:cs typeface="Times New Roman" panose="02020603050405020304" pitchFamily="18" charset="0"/>
              </a:rPr>
              <a:t>election </a:t>
            </a:r>
            <a:r>
              <a:rPr lang="en-US" sz="1600" dirty="0" smtClean="0">
                <a:solidFill>
                  <a:srgbClr val="FF0000"/>
                </a:solidFill>
                <a:latin typeface="Times New Roman" panose="02020603050405020304" pitchFamily="18" charset="0"/>
                <a:cs typeface="Times New Roman" panose="02020603050405020304" pitchFamily="18" charset="0"/>
              </a:rPr>
              <a:t>commission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outside the chain </a:t>
            </a:r>
            <a:r>
              <a:rPr lang="en-US" sz="1600" b="1" dirty="0">
                <a:solidFill>
                  <a:srgbClr val="FF0000"/>
                </a:solidFill>
                <a:latin typeface="Times New Roman" panose="02020603050405020304" pitchFamily="18" charset="0"/>
                <a:cs typeface="Times New Roman" panose="02020603050405020304" pitchFamily="18" charset="0"/>
              </a:rPr>
              <a:t>manages the voting stages</a:t>
            </a:r>
            <a:r>
              <a:rPr lang="en-US" sz="1600" dirty="0">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4.3 </a:t>
            </a:r>
            <a:r>
              <a:rPr lang="en-US" sz="3600" dirty="0"/>
              <a:t>Develop the smart contract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2246645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4.3.1 </a:t>
            </a:r>
            <a:r>
              <a:rPr lang="en-US" sz="1600" b="1" dirty="0">
                <a:latin typeface="Times New Roman" panose="02020603050405020304" pitchFamily="18" charset="0"/>
                <a:cs typeface="Times New Roman" panose="02020603050405020304" pitchFamily="18" charset="0"/>
              </a:rPr>
              <a:t>Create a project folder </a:t>
            </a:r>
            <a:endParaRPr lang="en-US" sz="1600" b="1"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first step is creating and initializing a standard directory structure to house your contracts.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Truffle </a:t>
            </a:r>
            <a:r>
              <a:rPr lang="en-US" sz="1600" dirty="0">
                <a:latin typeface="Times New Roman" panose="02020603050405020304" pitchFamily="18" charset="0"/>
                <a:cs typeface="Times New Roman" panose="02020603050405020304" pitchFamily="18" charset="0"/>
              </a:rPr>
              <a:t>provides a template directory with the required structure.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These items are the Ballot smart contract artifacts. Files and folders are as follows: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b="1" dirty="0">
                <a:solidFill>
                  <a:srgbClr val="FF0000"/>
                </a:solidFill>
                <a:latin typeface="Times New Roman" panose="02020603050405020304" pitchFamily="18" charset="0"/>
                <a:cs typeface="Times New Roman" panose="02020603050405020304" pitchFamily="18" charset="0"/>
              </a:rPr>
              <a:t>contracts</a:t>
            </a:r>
            <a:r>
              <a:rPr lang="en-US" sz="1600" dirty="0">
                <a:latin typeface="Times New Roman" panose="02020603050405020304" pitchFamily="18" charset="0"/>
                <a:cs typeface="Times New Roman" panose="02020603050405020304" pitchFamily="18" charset="0"/>
              </a:rPr>
              <a:t>/—Solidity source files for your smart contracts. An important contract called </a:t>
            </a:r>
            <a:r>
              <a:rPr lang="en-US" sz="1600" dirty="0" err="1">
                <a:latin typeface="Times New Roman" panose="02020603050405020304" pitchFamily="18" charset="0"/>
                <a:cs typeface="Times New Roman" panose="02020603050405020304" pitchFamily="18" charset="0"/>
              </a:rPr>
              <a:t>Migrations.sol</a:t>
            </a:r>
            <a:r>
              <a:rPr lang="en-US" sz="1600" dirty="0">
                <a:latin typeface="Times New Roman" panose="02020603050405020304" pitchFamily="18" charset="0"/>
                <a:cs typeface="Times New Roman" panose="02020603050405020304" pitchFamily="18" charset="0"/>
              </a:rPr>
              <a:t> is here; this smart contract has the script for facilitating the deployment of other smart contracts of a project. </a:t>
            </a:r>
          </a:p>
          <a:p>
            <a:pPr marL="800100" lvl="2" indent="-342900" algn="just">
              <a:lnSpc>
                <a:spcPct val="180000"/>
              </a:lnSpc>
              <a:buFont typeface="+mj-lt"/>
              <a:buAutoNum type="arabicPeriod"/>
            </a:pPr>
            <a:r>
              <a:rPr lang="en-US" sz="1600" b="1" dirty="0">
                <a:solidFill>
                  <a:srgbClr val="FF0000"/>
                </a:solidFill>
                <a:latin typeface="Times New Roman" panose="02020603050405020304" pitchFamily="18" charset="0"/>
                <a:cs typeface="Times New Roman" panose="02020603050405020304" pitchFamily="18" charset="0"/>
              </a:rPr>
              <a:t>migrations</a:t>
            </a:r>
            <a:r>
              <a:rPr lang="en-US" sz="1600" dirty="0">
                <a:latin typeface="Times New Roman" panose="02020603050405020304" pitchFamily="18" charset="0"/>
                <a:cs typeface="Times New Roman" panose="02020603050405020304" pitchFamily="18" charset="0"/>
              </a:rPr>
              <a:t>/—Truffle uses a migration system to handle smart contract deployments. Migration is an additional script (in JavaScript) that keeps track of changes in the contracts under development. </a:t>
            </a:r>
          </a:p>
          <a:p>
            <a:pPr marL="800100" lvl="2" indent="-342900" algn="just">
              <a:lnSpc>
                <a:spcPct val="180000"/>
              </a:lnSpc>
              <a:buFont typeface="+mj-lt"/>
              <a:buAutoNum type="arabicPeriod"/>
            </a:pPr>
            <a:r>
              <a:rPr lang="en-US" sz="1600" b="1" dirty="0">
                <a:solidFill>
                  <a:srgbClr val="FF0000"/>
                </a:solidFill>
                <a:latin typeface="Times New Roman" panose="02020603050405020304" pitchFamily="18" charset="0"/>
                <a:cs typeface="Times New Roman" panose="02020603050405020304" pitchFamily="18" charset="0"/>
              </a:rPr>
              <a:t>test</a:t>
            </a:r>
            <a:r>
              <a:rPr lang="en-US" sz="1600" dirty="0">
                <a:latin typeface="Times New Roman" panose="02020603050405020304" pitchFamily="18" charset="0"/>
                <a:cs typeface="Times New Roman" panose="02020603050405020304" pitchFamily="18" charset="0"/>
              </a:rPr>
              <a:t>/—JavaScript and Solidity tests for your smart contracts. </a:t>
            </a:r>
          </a:p>
          <a:p>
            <a:pPr marL="800100" lvl="2" indent="-342900" algn="just">
              <a:lnSpc>
                <a:spcPct val="180000"/>
              </a:lnSpc>
              <a:buFont typeface="+mj-lt"/>
              <a:buAutoNum type="arabicPeriod"/>
            </a:pPr>
            <a:r>
              <a:rPr lang="en-US" sz="1600" b="1" dirty="0">
                <a:solidFill>
                  <a:srgbClr val="FF0000"/>
                </a:solidFill>
                <a:latin typeface="Times New Roman" panose="02020603050405020304" pitchFamily="18" charset="0"/>
                <a:cs typeface="Times New Roman" panose="02020603050405020304" pitchFamily="18" charset="0"/>
              </a:rPr>
              <a:t>truffle-config.js</a:t>
            </a:r>
            <a:r>
              <a:rPr lang="en-US" sz="1600" dirty="0">
                <a:latin typeface="Times New Roman" panose="02020603050405020304" pitchFamily="18" charset="0"/>
                <a:cs typeface="Times New Roman" panose="02020603050405020304" pitchFamily="18" charset="0"/>
              </a:rPr>
              <a:t>—Truffle configuration file, containing, for example, configuration for the blockchain network ID, IP, and RPC port number.</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4.3 </a:t>
            </a:r>
            <a:r>
              <a:rPr lang="en-US" sz="3600" dirty="0"/>
              <a:t>Develop the smart contract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6947997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4782940"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4.3.1 </a:t>
            </a:r>
            <a:r>
              <a:rPr lang="en-US" sz="1600" b="1" dirty="0">
                <a:latin typeface="Times New Roman" panose="02020603050405020304" pitchFamily="18" charset="0"/>
                <a:cs typeface="Times New Roman" panose="02020603050405020304" pitchFamily="18" charset="0"/>
              </a:rPr>
              <a:t>Create a project folder </a:t>
            </a:r>
            <a:endParaRPr lang="en-US" sz="1600" b="1"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directory structure initialized by the truffle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command is shown in figure 4.5.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You’ve </a:t>
            </a:r>
            <a:r>
              <a:rPr lang="en-US" sz="1600" dirty="0">
                <a:latin typeface="Times New Roman" panose="02020603050405020304" pitchFamily="18" charset="0"/>
                <a:cs typeface="Times New Roman" panose="02020603050405020304" pitchFamily="18" charset="0"/>
              </a:rPr>
              <a:t>got to be in the correct directory when executing Truffle commands; </a:t>
            </a:r>
            <a:r>
              <a:rPr lang="en-US" sz="1600" dirty="0" smtClean="0">
                <a:latin typeface="Times New Roman" panose="02020603050405020304" pitchFamily="18" charset="0"/>
                <a:cs typeface="Times New Roman" panose="02020603050405020304" pitchFamily="18" charset="0"/>
              </a:rPr>
              <a:t>otherwise, </a:t>
            </a:r>
            <a:r>
              <a:rPr lang="en-US" sz="1600" dirty="0">
                <a:latin typeface="Times New Roman" panose="02020603050405020304" pitchFamily="18" charset="0"/>
                <a:cs typeface="Times New Roman" panose="02020603050405020304" pitchFamily="18" charset="0"/>
              </a:rPr>
              <a:t>the commands will result in an error.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You’ll </a:t>
            </a:r>
            <a:r>
              <a:rPr lang="en-US" sz="1600" dirty="0">
                <a:latin typeface="Times New Roman" panose="02020603050405020304" pitchFamily="18" charset="0"/>
                <a:cs typeface="Times New Roman" panose="02020603050405020304" pitchFamily="18" charset="0"/>
              </a:rPr>
              <a:t>use this directory structure as a guideline for Truffle-based development.</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4.3 </a:t>
            </a:r>
            <a:r>
              <a:rPr lang="en-US" sz="3600" dirty="0"/>
              <a:t>Develop the smart contract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6608309" y="1128031"/>
            <a:ext cx="4767262" cy="5002171"/>
          </a:xfrm>
          <a:prstGeom prst="rect">
            <a:avLst/>
          </a:prstGeom>
        </p:spPr>
      </p:pic>
    </p:spTree>
    <p:extLst>
      <p:ext uri="{BB962C8B-B14F-4D97-AF65-F5344CB8AC3E}">
        <p14:creationId xmlns:p14="http://schemas.microsoft.com/office/powerpoint/2010/main" val="555757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987974" y="983995"/>
            <a:ext cx="9633455" cy="230349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4.3.2 </a:t>
            </a:r>
            <a:r>
              <a:rPr lang="en-US" sz="1600" b="1" dirty="0">
                <a:latin typeface="Times New Roman" panose="02020603050405020304" pitchFamily="18" charset="0"/>
                <a:cs typeface="Times New Roman" panose="02020603050405020304" pitchFamily="18" charset="0"/>
              </a:rPr>
              <a:t>Add smart contract and compile</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a:t>
            </a:r>
            <a:r>
              <a:rPr lang="en-US" sz="1600" dirty="0">
                <a:latin typeface="Times New Roman" panose="02020603050405020304" pitchFamily="18" charset="0"/>
                <a:cs typeface="Times New Roman" panose="02020603050405020304" pitchFamily="18" charset="0"/>
              </a:rPr>
              <a:t>it’s time to add the smart contract.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Solidity contract in this case is </a:t>
            </a:r>
            <a:r>
              <a:rPr lang="en-US" sz="1600" dirty="0" err="1">
                <a:latin typeface="Times New Roman" panose="02020603050405020304" pitchFamily="18" charset="0"/>
                <a:cs typeface="Times New Roman" panose="02020603050405020304" pitchFamily="18" charset="0"/>
              </a:rPr>
              <a:t>Ballot.sol</a:t>
            </a:r>
            <a:r>
              <a:rPr lang="en-US" sz="1600" dirty="0">
                <a:latin typeface="Times New Roman" panose="02020603050405020304" pitchFamily="18" charset="0"/>
                <a:cs typeface="Times New Roman" panose="02020603050405020304" pitchFamily="18" charset="0"/>
              </a:rPr>
              <a:t> from listing 4.1. Run the following commands to navigate to the contracts </a:t>
            </a:r>
            <a:r>
              <a:rPr lang="en-US" sz="1600" dirty="0" smtClean="0">
                <a:latin typeface="Times New Roman" panose="02020603050405020304" pitchFamily="18" charset="0"/>
                <a:cs typeface="Times New Roman" panose="02020603050405020304" pitchFamily="18" charset="0"/>
              </a:rPr>
              <a:t>directory.</a:t>
            </a:r>
          </a:p>
          <a:p>
            <a:pPr marL="0" lvl="1" indent="0" algn="just">
              <a:lnSpc>
                <a:spcPct val="180000"/>
              </a:lnSpc>
              <a:buNone/>
            </a:pPr>
            <a:endParaRPr lang="en-US" sz="1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4.3 </a:t>
            </a:r>
            <a:r>
              <a:rPr lang="en-US" sz="3600" dirty="0"/>
              <a:t>Develop the smart contract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5656988" y="3007737"/>
            <a:ext cx="6313671" cy="2598406"/>
          </a:xfrm>
          <a:prstGeom prst="rect">
            <a:avLst/>
          </a:prstGeom>
        </p:spPr>
      </p:pic>
      <p:sp>
        <p:nvSpPr>
          <p:cNvPr id="9" name="Content Placeholder 2"/>
          <p:cNvSpPr txBox="1">
            <a:spLocks/>
          </p:cNvSpPr>
          <p:nvPr/>
        </p:nvSpPr>
        <p:spPr>
          <a:xfrm>
            <a:off x="1302174" y="3287486"/>
            <a:ext cx="4282197" cy="1986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smtClean="0">
                <a:latin typeface="Times New Roman" panose="02020603050405020304" pitchFamily="18" charset="0"/>
                <a:cs typeface="Times New Roman" panose="02020603050405020304" pitchFamily="18" charset="0"/>
              </a:rPr>
              <a:t>4.3.3 Configure blockchain network</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Now edit the truffle-config.js file in the ballot-contract directory so that it matches listing 4.2. </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This file is the configuration file for the test blockchain you’ll deploy next,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1100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85246"/>
            <a:ext cx="9997197"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4.3.4 </a:t>
            </a:r>
            <a:r>
              <a:rPr lang="en-US" sz="1600" b="1" dirty="0">
                <a:latin typeface="Times New Roman" panose="02020603050405020304" pitchFamily="18" charset="0"/>
                <a:cs typeface="Times New Roman" panose="02020603050405020304" pitchFamily="18" charset="0"/>
              </a:rPr>
              <a:t>Deploy the smart contract</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b="1" dirty="0">
                <a:solidFill>
                  <a:srgbClr val="FF0000"/>
                </a:solidFill>
                <a:latin typeface="Times New Roman" panose="02020603050405020304" pitchFamily="18" charset="0"/>
                <a:cs typeface="Times New Roman" panose="02020603050405020304" pitchFamily="18" charset="0"/>
              </a:rPr>
              <a:t>last step </a:t>
            </a:r>
            <a:r>
              <a:rPr lang="en-US" sz="1600" dirty="0">
                <a:latin typeface="Times New Roman" panose="02020603050405020304" pitchFamily="18" charset="0"/>
                <a:cs typeface="Times New Roman" panose="02020603050405020304" pitchFamily="18" charset="0"/>
              </a:rPr>
              <a:t>before you deploy is </a:t>
            </a:r>
            <a:r>
              <a:rPr lang="en-US" sz="1600" dirty="0">
                <a:solidFill>
                  <a:srgbClr val="FF0000"/>
                </a:solidFill>
                <a:latin typeface="Times New Roman" panose="02020603050405020304" pitchFamily="18" charset="0"/>
                <a:cs typeface="Times New Roman" panose="02020603050405020304" pitchFamily="18" charset="0"/>
              </a:rPr>
              <a:t>adding a file to the migrations directory </a:t>
            </a:r>
            <a:r>
              <a:rPr lang="en-US" sz="1600" dirty="0">
                <a:latin typeface="Times New Roman" panose="02020603050405020304" pitchFamily="18" charset="0"/>
                <a:cs typeface="Times New Roman" panose="02020603050405020304" pitchFamily="18" charset="0"/>
              </a:rPr>
              <a:t>to deploy your smart contract.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this case, the smart contract is called Ballot, and to deploy it, you’ll </a:t>
            </a:r>
            <a:r>
              <a:rPr lang="en-US" sz="1600" dirty="0">
                <a:solidFill>
                  <a:srgbClr val="FF0000"/>
                </a:solidFill>
                <a:latin typeface="Times New Roman" panose="02020603050405020304" pitchFamily="18" charset="0"/>
                <a:cs typeface="Times New Roman" panose="02020603050405020304" pitchFamily="18" charset="0"/>
              </a:rPr>
              <a:t>add a migration script</a:t>
            </a:r>
            <a:r>
              <a:rPr lang="en-US" sz="1600" dirty="0">
                <a:latin typeface="Times New Roman" panose="02020603050405020304" pitchFamily="18" charset="0"/>
                <a:cs typeface="Times New Roman" panose="02020603050405020304" pitchFamily="18" charset="0"/>
              </a:rPr>
              <a:t> named </a:t>
            </a:r>
            <a:r>
              <a:rPr lang="en-US" sz="1600" dirty="0">
                <a:solidFill>
                  <a:srgbClr val="FF0000"/>
                </a:solidFill>
                <a:latin typeface="Times New Roman" panose="02020603050405020304" pitchFamily="18" charset="0"/>
                <a:cs typeface="Times New Roman" panose="02020603050405020304" pitchFamily="18" charset="0"/>
              </a:rPr>
              <a:t>2_deploy_contracts.js</a:t>
            </a:r>
            <a:r>
              <a:rPr lang="en-US" sz="1600" dirty="0">
                <a:latin typeface="Times New Roman" panose="02020603050405020304" pitchFamily="18" charset="0"/>
                <a:cs typeface="Times New Roman" panose="02020603050405020304" pitchFamily="18" charset="0"/>
              </a:rPr>
              <a:t> to the migrations directory.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file’s contents are shown in the next listing.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name of the </a:t>
            </a:r>
            <a:r>
              <a:rPr lang="en-US" sz="1600" dirty="0">
                <a:solidFill>
                  <a:srgbClr val="FF0000"/>
                </a:solidFill>
                <a:latin typeface="Times New Roman" panose="02020603050405020304" pitchFamily="18" charset="0"/>
                <a:cs typeface="Times New Roman" panose="02020603050405020304" pitchFamily="18" charset="0"/>
              </a:rPr>
              <a:t>artifact should be the same as the smart contract name </a:t>
            </a:r>
            <a:r>
              <a:rPr lang="en-US" sz="1600" dirty="0">
                <a:latin typeface="Times New Roman" panose="02020603050405020304" pitchFamily="18" charset="0"/>
                <a:cs typeface="Times New Roman" panose="02020603050405020304" pitchFamily="18" charset="0"/>
              </a:rPr>
              <a:t>at the top—in this case, Ballot.</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4.3 </a:t>
            </a:r>
            <a:r>
              <a:rPr lang="en-US" sz="3600" dirty="0"/>
              <a:t>Develop the smart contract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2330223" y="4348611"/>
            <a:ext cx="7465941" cy="1627646"/>
          </a:xfrm>
          <a:prstGeom prst="rect">
            <a:avLst/>
          </a:prstGeom>
        </p:spPr>
      </p:pic>
    </p:spTree>
    <p:extLst>
      <p:ext uri="{BB962C8B-B14F-4D97-AF65-F5344CB8AC3E}">
        <p14:creationId xmlns:p14="http://schemas.microsoft.com/office/powerpoint/2010/main" val="6564338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Blockchain </a:t>
            </a:r>
            <a:r>
              <a:rPr lang="en-US" sz="1600" dirty="0">
                <a:latin typeface="Times New Roman" panose="02020603050405020304" pitchFamily="18" charset="0"/>
                <a:cs typeface="Times New Roman" panose="02020603050405020304" pitchFamily="18" charset="0"/>
              </a:rPr>
              <a:t>infrastructure </a:t>
            </a:r>
            <a:r>
              <a:rPr lang="en-US" sz="1600" dirty="0">
                <a:solidFill>
                  <a:srgbClr val="FF0000"/>
                </a:solidFill>
                <a:latin typeface="Times New Roman" panose="02020603050405020304" pitchFamily="18" charset="0"/>
                <a:cs typeface="Times New Roman" panose="02020603050405020304" pitchFamily="18" charset="0"/>
              </a:rPr>
              <a:t>hosts the smart contract and the </a:t>
            </a:r>
            <a:r>
              <a:rPr lang="en-US" sz="1600" dirty="0" err="1">
                <a:solidFill>
                  <a:srgbClr val="FF0000"/>
                </a:solidFill>
                <a:latin typeface="Times New Roman" panose="02020603050405020304" pitchFamily="18" charset="0"/>
                <a:cs typeface="Times New Roman" panose="02020603050405020304" pitchFamily="18" charset="0"/>
              </a:rPr>
              <a:t>Ethereum</a:t>
            </a:r>
            <a:r>
              <a:rPr lang="en-US" sz="1600" dirty="0">
                <a:solidFill>
                  <a:srgbClr val="FF0000"/>
                </a:solidFill>
                <a:latin typeface="Times New Roman" panose="02020603050405020304" pitchFamily="18" charset="0"/>
                <a:cs typeface="Times New Roman" panose="02020603050405020304" pitchFamily="18" charset="0"/>
              </a:rPr>
              <a:t> VM </a:t>
            </a:r>
            <a:r>
              <a:rPr lang="en-US" sz="1600" dirty="0">
                <a:latin typeface="Times New Roman" panose="02020603050405020304" pitchFamily="18" charset="0"/>
                <a:cs typeface="Times New Roman" panose="02020603050405020304" pitchFamily="18" charset="0"/>
              </a:rPr>
              <a:t>(figure 4.3) on which the smart contract code is run.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web application provides a </a:t>
            </a:r>
            <a:r>
              <a:rPr lang="en-US" sz="1600" dirty="0">
                <a:solidFill>
                  <a:srgbClr val="FF0000"/>
                </a:solidFill>
                <a:latin typeface="Times New Roman" panose="02020603050405020304" pitchFamily="18" charset="0"/>
                <a:cs typeface="Times New Roman" panose="02020603050405020304" pitchFamily="18" charset="0"/>
              </a:rPr>
              <a:t>convenient means </a:t>
            </a:r>
            <a:r>
              <a:rPr lang="en-US" sz="1600" dirty="0">
                <a:latin typeface="Times New Roman" panose="02020603050405020304" pitchFamily="18" charset="0"/>
                <a:cs typeface="Times New Roman" panose="02020603050405020304" pitchFamily="18" charset="0"/>
              </a:rPr>
              <a:t>for a user to interact with the smart contract. </a:t>
            </a:r>
            <a:endParaRPr lang="en-US" sz="1600"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2940852" y="2768372"/>
            <a:ext cx="6747434" cy="3575665"/>
          </a:xfrm>
          <a:prstGeom prst="rect">
            <a:avLst/>
          </a:prstGeom>
        </p:spPr>
      </p:pic>
    </p:spTree>
    <p:extLst>
      <p:ext uri="{BB962C8B-B14F-4D97-AF65-F5344CB8AC3E}">
        <p14:creationId xmlns:p14="http://schemas.microsoft.com/office/powerpoint/2010/main" val="2965457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build the web client front end, you’ll </a:t>
            </a:r>
            <a:r>
              <a:rPr lang="en-US" sz="1600" dirty="0" smtClean="0">
                <a:latin typeface="Times New Roman" panose="02020603050405020304" pitchFamily="18" charset="0"/>
                <a:cs typeface="Times New Roman" panose="02020603050405020304" pitchFamily="18" charset="0"/>
              </a:rPr>
              <a:t>need</a:t>
            </a:r>
          </a:p>
          <a:p>
            <a:pPr marL="800100" lvl="2" indent="-342900" algn="just">
              <a:lnSpc>
                <a:spcPct val="180000"/>
              </a:lnSpc>
              <a:buFont typeface="+mj-lt"/>
              <a:buAutoNum type="arabicPeriod"/>
            </a:pPr>
            <a:r>
              <a:rPr lang="en-IN" sz="1600" dirty="0">
                <a:latin typeface="Times New Roman" panose="02020603050405020304" pitchFamily="18" charset="0"/>
                <a:cs typeface="Times New Roman" panose="02020603050405020304" pitchFamily="18" charset="0"/>
              </a:rPr>
              <a:t>HTML, JavaScript, and CSS for </a:t>
            </a:r>
            <a:r>
              <a:rPr lang="en-IN" sz="1600" dirty="0">
                <a:solidFill>
                  <a:srgbClr val="FF0000"/>
                </a:solidFill>
                <a:latin typeface="Times New Roman" panose="02020603050405020304" pitchFamily="18" charset="0"/>
                <a:cs typeface="Times New Roman" panose="02020603050405020304" pitchFamily="18" charset="0"/>
              </a:rPr>
              <a:t>rendering the server </a:t>
            </a:r>
            <a:r>
              <a:rPr lang="en-IN" sz="1600" dirty="0">
                <a:latin typeface="Times New Roman" panose="02020603050405020304" pitchFamily="18" charset="0"/>
                <a:cs typeface="Times New Roman" panose="02020603050405020304" pitchFamily="18" charset="0"/>
              </a:rPr>
              <a:t>contents for user interaction </a:t>
            </a:r>
            <a:endParaRPr lang="en-IN"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server to </a:t>
            </a:r>
            <a:r>
              <a:rPr lang="en-IN" sz="1600" dirty="0">
                <a:solidFill>
                  <a:srgbClr val="FF0000"/>
                </a:solidFill>
                <a:latin typeface="Times New Roman" panose="02020603050405020304" pitchFamily="18" charset="0"/>
                <a:cs typeface="Times New Roman" panose="02020603050405020304" pitchFamily="18" charset="0"/>
              </a:rPr>
              <a:t>host the base entry script </a:t>
            </a:r>
            <a:r>
              <a:rPr lang="en-IN" sz="1600" dirty="0">
                <a:latin typeface="Times New Roman" panose="02020603050405020304" pitchFamily="18" charset="0"/>
                <a:cs typeface="Times New Roman" panose="02020603050405020304" pitchFamily="18" charset="0"/>
              </a:rPr>
              <a:t>defined in index.js </a:t>
            </a:r>
            <a:endParaRPr lang="en-IN"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Server </a:t>
            </a:r>
            <a:r>
              <a:rPr lang="en-IN" sz="1600" dirty="0">
                <a:latin typeface="Times New Roman" panose="02020603050405020304" pitchFamily="18" charset="0"/>
                <a:cs typeface="Times New Roman" panose="02020603050405020304" pitchFamily="18" charset="0"/>
              </a:rPr>
              <a:t>code (app.js) </a:t>
            </a:r>
            <a:r>
              <a:rPr lang="en-IN" sz="1600" dirty="0">
                <a:solidFill>
                  <a:srgbClr val="FF0000"/>
                </a:solidFill>
                <a:latin typeface="Times New Roman" panose="02020603050405020304" pitchFamily="18" charset="0"/>
                <a:cs typeface="Times New Roman" panose="02020603050405020304" pitchFamily="18" charset="0"/>
              </a:rPr>
              <a:t>linking the web server and web client </a:t>
            </a:r>
            <a:endParaRPr lang="en-IN" sz="1600" dirty="0" smtClean="0">
              <a:solidFill>
                <a:srgbClr val="FF0000"/>
              </a:solidFill>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Additional </a:t>
            </a:r>
            <a:r>
              <a:rPr lang="en-IN" sz="1600" dirty="0">
                <a:solidFill>
                  <a:srgbClr val="FF0000"/>
                </a:solidFill>
                <a:latin typeface="Times New Roman" panose="02020603050405020304" pitchFamily="18" charset="0"/>
                <a:cs typeface="Times New Roman" panose="02020603050405020304" pitchFamily="18" charset="0"/>
              </a:rPr>
              <a:t>wrappers and plugins </a:t>
            </a:r>
            <a:r>
              <a:rPr lang="en-IN" sz="1600" dirty="0">
                <a:latin typeface="Times New Roman" panose="02020603050405020304" pitchFamily="18" charset="0"/>
                <a:cs typeface="Times New Roman" panose="02020603050405020304" pitchFamily="18" charset="0"/>
              </a:rPr>
              <a:t>for any </a:t>
            </a:r>
            <a:r>
              <a:rPr lang="en-IN" sz="1600" dirty="0">
                <a:solidFill>
                  <a:srgbClr val="FF0000"/>
                </a:solidFill>
                <a:latin typeface="Times New Roman" panose="02020603050405020304" pitchFamily="18" charset="0"/>
                <a:cs typeface="Times New Roman" panose="02020603050405020304" pitchFamily="18" charset="0"/>
              </a:rPr>
              <a:t>frameworks</a:t>
            </a:r>
            <a:r>
              <a:rPr lang="en-IN" sz="1600" dirty="0">
                <a:latin typeface="Times New Roman" panose="02020603050405020304" pitchFamily="18" charset="0"/>
                <a:cs typeface="Times New Roman" panose="02020603050405020304" pitchFamily="18" charset="0"/>
              </a:rPr>
              <a:t> such as Bootstrap and the web3 API </a:t>
            </a:r>
            <a:endParaRPr lang="en-IN"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IN" sz="1600" dirty="0" smtClean="0">
                <a:latin typeface="Times New Roman" panose="02020603050405020304" pitchFamily="18" charset="0"/>
                <a:cs typeface="Times New Roman" panose="02020603050405020304" pitchFamily="18" charset="0"/>
              </a:rPr>
              <a:t>A </a:t>
            </a:r>
            <a:r>
              <a:rPr lang="en-IN" sz="1600" dirty="0">
                <a:solidFill>
                  <a:srgbClr val="FF0000"/>
                </a:solidFill>
                <a:latin typeface="Times New Roman" panose="02020603050405020304" pitchFamily="18" charset="0"/>
                <a:cs typeface="Times New Roman" panose="02020603050405020304" pitchFamily="18" charset="0"/>
              </a:rPr>
              <a:t>package configuration </a:t>
            </a:r>
            <a:r>
              <a:rPr lang="en-IN" sz="1600" dirty="0">
                <a:latin typeface="Times New Roman" panose="02020603050405020304" pitchFamily="18" charset="0"/>
                <a:cs typeface="Times New Roman" panose="02020603050405020304" pitchFamily="18" charset="0"/>
              </a:rPr>
              <a:t>file, </a:t>
            </a:r>
            <a:r>
              <a:rPr lang="en-IN" sz="1600" dirty="0" err="1">
                <a:latin typeface="Times New Roman" panose="02020603050405020304" pitchFamily="18" charset="0"/>
                <a:cs typeface="Times New Roman" panose="02020603050405020304" pitchFamily="18" charset="0"/>
              </a:rPr>
              <a:t>package.json</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test/—JavaScript and Solidity tests for your smart contracts. </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42917568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These </a:t>
            </a:r>
            <a:r>
              <a:rPr lang="en-US" sz="1600" dirty="0">
                <a:latin typeface="Times New Roman" panose="02020603050405020304" pitchFamily="18" charset="0"/>
                <a:cs typeface="Times New Roman" panose="02020603050405020304" pitchFamily="18" charset="0"/>
              </a:rPr>
              <a:t>items are </a:t>
            </a:r>
            <a:r>
              <a:rPr lang="en-US" sz="1600" dirty="0">
                <a:solidFill>
                  <a:srgbClr val="FF0000"/>
                </a:solidFill>
                <a:latin typeface="Times New Roman" panose="02020603050405020304" pitchFamily="18" charset="0"/>
                <a:cs typeface="Times New Roman" panose="02020603050405020304" pitchFamily="18" charset="0"/>
              </a:rPr>
              <a:t>organized in a standard project directory structure</a:t>
            </a:r>
            <a:r>
              <a:rPr lang="en-US" sz="1600" dirty="0">
                <a:latin typeface="Times New Roman" panose="02020603050405020304" pitchFamily="18" charset="0"/>
                <a:cs typeface="Times New Roman" panose="02020603050405020304" pitchFamily="18" charset="0"/>
              </a:rPr>
              <a:t>, as shown in figure 4.6.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the left is the </a:t>
            </a:r>
            <a:r>
              <a:rPr lang="en-US" sz="1600" dirty="0">
                <a:solidFill>
                  <a:srgbClr val="FF0000"/>
                </a:solidFill>
                <a:latin typeface="Times New Roman" panose="02020603050405020304" pitchFamily="18" charset="0"/>
                <a:cs typeface="Times New Roman" panose="02020603050405020304" pitchFamily="18" charset="0"/>
              </a:rPr>
              <a:t>ballot-contract directory</a:t>
            </a:r>
            <a:r>
              <a:rPr lang="en-US" sz="1600" dirty="0">
                <a:latin typeface="Times New Roman" panose="02020603050405020304" pitchFamily="18" charset="0"/>
                <a:cs typeface="Times New Roman" panose="02020603050405020304" pitchFamily="18" charset="0"/>
              </a:rPr>
              <a:t>, and on the right, you see the </a:t>
            </a:r>
            <a:r>
              <a:rPr lang="en-US" sz="1600" dirty="0">
                <a:solidFill>
                  <a:srgbClr val="FF0000"/>
                </a:solidFill>
                <a:latin typeface="Times New Roman" panose="02020603050405020304" pitchFamily="18" charset="0"/>
                <a:cs typeface="Times New Roman" panose="02020603050405020304" pitchFamily="18" charset="0"/>
              </a:rPr>
              <a:t>contents of ballot-app</a:t>
            </a:r>
            <a:r>
              <a:rPr lang="en-US" sz="1600" dirty="0">
                <a:latin typeface="Times New Roman" panose="02020603050405020304" pitchFamily="18" charset="0"/>
                <a:cs typeface="Times New Roman" panose="02020603050405020304" pitchFamily="18" charset="0"/>
              </a:rPr>
              <a:t>. </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2512226" y="2377167"/>
            <a:ext cx="7840087" cy="3854491"/>
          </a:xfrm>
          <a:prstGeom prst="rect">
            <a:avLst/>
          </a:prstGeom>
        </p:spPr>
      </p:pic>
    </p:spTree>
    <p:extLst>
      <p:ext uri="{BB962C8B-B14F-4D97-AF65-F5344CB8AC3E}">
        <p14:creationId xmlns:p14="http://schemas.microsoft.com/office/powerpoint/2010/main" val="30784998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59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a:latin typeface="Times New Roman" panose="02020603050405020304" pitchFamily="18" charset="0"/>
                <a:cs typeface="Times New Roman" panose="02020603050405020304" pitchFamily="18" charset="0"/>
              </a:rPr>
              <a:t>4.4.1 Develop ballot-app</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This structure is the standard directory format you’ll use for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development.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The only other directory in </a:t>
            </a:r>
            <a:r>
              <a:rPr lang="en-US" sz="1600" dirty="0" smtClean="0">
                <a:latin typeface="Times New Roman" panose="02020603050405020304" pitchFamily="18" charset="0"/>
                <a:cs typeface="Times New Roman" panose="02020603050405020304" pitchFamily="18" charset="0"/>
              </a:rPr>
              <a:t>the </a:t>
            </a:r>
            <a:r>
              <a:rPr lang="en-US" sz="1600" dirty="0" err="1" smtClean="0">
                <a:latin typeface="Times New Roman" panose="02020603050405020304" pitchFamily="18" charset="0"/>
                <a:cs typeface="Times New Roman" panose="02020603050405020304" pitchFamily="18" charset="0"/>
              </a:rPr>
              <a:t>ballot</a:t>
            </a:r>
            <a:r>
              <a:rPr lang="en-US" sz="1600" dirty="0" err="1">
                <a:latin typeface="Times New Roman" panose="02020603050405020304" pitchFamily="18" charset="0"/>
                <a:cs typeface="Times New Roman" panose="02020603050405020304" pitchFamily="18" charset="0"/>
              </a:rPr>
              <a:t>app</a:t>
            </a:r>
            <a:r>
              <a:rPr lang="en-US" sz="1600" dirty="0">
                <a:latin typeface="Times New Roman" panose="02020603050405020304" pitchFamily="18" charset="0"/>
                <a:cs typeface="Times New Roman" panose="02020603050405020304" pitchFamily="18" charset="0"/>
              </a:rPr>
              <a:t> is the </a:t>
            </a:r>
            <a:r>
              <a:rPr lang="en-US" sz="1600" dirty="0" err="1">
                <a:latin typeface="Times New Roman" panose="02020603050405020304" pitchFamily="18" charset="0"/>
                <a:cs typeface="Times New Roman" panose="02020603050405020304" pitchFamily="18" charset="0"/>
              </a:rPr>
              <a:t>src</a:t>
            </a:r>
            <a:r>
              <a:rPr lang="en-US" sz="1600" dirty="0">
                <a:latin typeface="Times New Roman" panose="02020603050405020304" pitchFamily="18" charset="0"/>
                <a:cs typeface="Times New Roman" panose="02020603050405020304" pitchFamily="18" charset="0"/>
              </a:rPr>
              <a:t> directory (figure 4.7), which contains </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dirty="0">
                <a:solidFill>
                  <a:srgbClr val="FF0000"/>
                </a:solidFill>
                <a:latin typeface="Times New Roman" panose="02020603050405020304" pitchFamily="18" charset="0"/>
                <a:cs typeface="Times New Roman" panose="02020603050405020304" pitchFamily="18" charset="0"/>
              </a:rPr>
              <a:t>usual artifacts for a web page </a:t>
            </a:r>
            <a:r>
              <a:rPr lang="en-US" sz="1600" dirty="0">
                <a:latin typeface="Times New Roman" panose="02020603050405020304" pitchFamily="18" charset="0"/>
                <a:cs typeface="Times New Roman" panose="02020603050405020304" pitchFamily="18" charset="0"/>
              </a:rPr>
              <a:t>(CSS, fonts, images, JavaScript).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dirty="0">
                <a:solidFill>
                  <a:srgbClr val="FF0000"/>
                </a:solidFill>
                <a:latin typeface="Times New Roman" panose="02020603050405020304" pitchFamily="18" charset="0"/>
                <a:cs typeface="Times New Roman" panose="02020603050405020304" pitchFamily="18" charset="0"/>
              </a:rPr>
              <a:t>landing page for the web application </a:t>
            </a:r>
            <a:r>
              <a:rPr lang="en-US" sz="1600" dirty="0">
                <a:latin typeface="Times New Roman" panose="02020603050405020304" pitchFamily="18" charset="0"/>
                <a:cs typeface="Times New Roman" panose="02020603050405020304" pitchFamily="18" charset="0"/>
              </a:rPr>
              <a:t>(index.html).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err="1">
                <a:latin typeface="Times New Roman" panose="02020603050405020304" pitchFamily="18" charset="0"/>
                <a:cs typeface="Times New Roman" panose="02020603050405020304" pitchFamily="18" charset="0"/>
              </a:rPr>
              <a:t>proposals.json</a:t>
            </a:r>
            <a:r>
              <a:rPr lang="en-US" sz="1600" dirty="0">
                <a:latin typeface="Times New Roman" panose="02020603050405020304" pitchFamily="18" charset="0"/>
                <a:cs typeface="Times New Roman" panose="02020603050405020304" pitchFamily="18" charset="0"/>
              </a:rPr>
              <a:t>, which </a:t>
            </a:r>
            <a:r>
              <a:rPr lang="en-US" sz="1600" dirty="0">
                <a:solidFill>
                  <a:srgbClr val="FF0000"/>
                </a:solidFill>
                <a:latin typeface="Times New Roman" panose="02020603050405020304" pitchFamily="18" charset="0"/>
                <a:cs typeface="Times New Roman" panose="02020603050405020304" pitchFamily="18" charset="0"/>
              </a:rPr>
              <a:t>holds details about the proposals being voted </a:t>
            </a:r>
            <a:r>
              <a:rPr lang="en-US" sz="1600" dirty="0">
                <a:latin typeface="Times New Roman" panose="02020603050405020304" pitchFamily="18" charset="0"/>
                <a:cs typeface="Times New Roman" panose="02020603050405020304" pitchFamily="18" charset="0"/>
              </a:rPr>
              <a:t>on. (Images for the proposals are in the images subdirectory.)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app.js</a:t>
            </a:r>
            <a:r>
              <a:rPr lang="en-US" sz="1600" dirty="0">
                <a:latin typeface="Times New Roman" panose="02020603050405020304" pitchFamily="18" charset="0"/>
                <a:cs typeface="Times New Roman" panose="02020603050405020304" pitchFamily="18" charset="0"/>
              </a:rPr>
              <a:t>, the </a:t>
            </a:r>
            <a:r>
              <a:rPr lang="en-US" sz="1600" dirty="0">
                <a:solidFill>
                  <a:srgbClr val="FF0000"/>
                </a:solidFill>
                <a:latin typeface="Times New Roman" panose="02020603050405020304" pitchFamily="18" charset="0"/>
                <a:cs typeface="Times New Roman" panose="02020603050405020304" pitchFamily="18" charset="0"/>
              </a:rPr>
              <a:t>glue code </a:t>
            </a:r>
            <a:r>
              <a:rPr lang="en-US" sz="1600" dirty="0" smtClean="0">
                <a:solidFill>
                  <a:srgbClr val="FF0000"/>
                </a:solidFill>
                <a:latin typeface="Times New Roman" panose="02020603050405020304" pitchFamily="18" charset="0"/>
                <a:cs typeface="Times New Roman" panose="02020603050405020304" pitchFamily="18" charset="0"/>
              </a:rPr>
              <a:t>connecting </a:t>
            </a:r>
            <a:r>
              <a:rPr lang="en-US" sz="1600" dirty="0">
                <a:solidFill>
                  <a:srgbClr val="FF0000"/>
                </a:solidFill>
                <a:latin typeface="Times New Roman" panose="02020603050405020304" pitchFamily="18" charset="0"/>
                <a:cs typeface="Times New Roman" panose="02020603050405020304" pitchFamily="18" charset="0"/>
              </a:rPr>
              <a:t>the web server layer </a:t>
            </a:r>
            <a:r>
              <a:rPr lang="en-US" sz="1600" dirty="0">
                <a:latin typeface="Times New Roman" panose="02020603050405020304" pitchFamily="18" charset="0"/>
                <a:cs typeface="Times New Roman" panose="02020603050405020304" pitchFamily="18" charset="0"/>
              </a:rPr>
              <a:t>and the </a:t>
            </a:r>
            <a:r>
              <a:rPr lang="en-US" sz="1600" dirty="0">
                <a:solidFill>
                  <a:srgbClr val="FF0000"/>
                </a:solidFill>
                <a:latin typeface="Times New Roman" panose="02020603050405020304" pitchFamily="18" charset="0"/>
                <a:cs typeface="Times New Roman" panose="02020603050405020304" pitchFamily="18" charset="0"/>
              </a:rPr>
              <a:t>smart contract layer</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can review the files for the web app by unzipping src.zip in the codebase for this chapter and cloning it into the ballot-app folder</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90151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a:t>
            </a:r>
            <a:r>
              <a:rPr lang="en-US" dirty="0"/>
              <a:t>Essentials of trust and integrity</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60486"/>
            <a:ext cx="100189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a:latin typeface="Times New Roman" panose="02020603050405020304" pitchFamily="18" charset="0"/>
                <a:cs typeface="Times New Roman" panose="02020603050405020304" pitchFamily="18" charset="0"/>
              </a:rPr>
              <a:t>3.1.1 Trust</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To </a:t>
            </a:r>
            <a:r>
              <a:rPr lang="en-US" sz="1600" dirty="0">
                <a:latin typeface="Times New Roman" panose="02020603050405020304" pitchFamily="18" charset="0"/>
                <a:cs typeface="Times New Roman" panose="02020603050405020304" pitchFamily="18" charset="0"/>
              </a:rPr>
              <a:t>understand the difference between verification and validation, let’s consider these real-world examples: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Verification </a:t>
            </a:r>
            <a:r>
              <a:rPr lang="en-US" sz="1600" dirty="0">
                <a:latin typeface="Times New Roman" panose="02020603050405020304" pitchFamily="18" charset="0"/>
                <a:cs typeface="Times New Roman" panose="02020603050405020304" pitchFamily="18" charset="0"/>
              </a:rPr>
              <a:t>(1a) is </a:t>
            </a:r>
            <a:r>
              <a:rPr lang="en-US" sz="1600" dirty="0">
                <a:solidFill>
                  <a:srgbClr val="FF0000"/>
                </a:solidFill>
                <a:latin typeface="Times New Roman" panose="02020603050405020304" pitchFamily="18" charset="0"/>
                <a:cs typeface="Times New Roman" panose="02020603050405020304" pitchFamily="18" charset="0"/>
              </a:rPr>
              <a:t>similar to a Transportation Security </a:t>
            </a:r>
            <a:r>
              <a:rPr lang="en-US" sz="1600" dirty="0" smtClean="0">
                <a:solidFill>
                  <a:srgbClr val="FF0000"/>
                </a:solidFill>
                <a:latin typeface="Times New Roman" panose="02020603050405020304" pitchFamily="18" charset="0"/>
                <a:cs typeface="Times New Roman" panose="02020603050405020304" pitchFamily="18" charset="0"/>
              </a:rPr>
              <a:t>Administration </a:t>
            </a:r>
            <a:r>
              <a:rPr lang="en-US" sz="1600" dirty="0">
                <a:solidFill>
                  <a:srgbClr val="FF0000"/>
                </a:solidFill>
                <a:latin typeface="Times New Roman" panose="02020603050405020304" pitchFamily="18" charset="0"/>
                <a:cs typeface="Times New Roman" panose="02020603050405020304" pitchFamily="18" charset="0"/>
              </a:rPr>
              <a:t>(TSA)</a:t>
            </a:r>
            <a:r>
              <a:rPr lang="en-US" sz="1600" dirty="0">
                <a:latin typeface="Times New Roman" panose="02020603050405020304" pitchFamily="18" charset="0"/>
                <a:cs typeface="Times New Roman" panose="02020603050405020304" pitchFamily="18" charset="0"/>
              </a:rPr>
              <a:t> agent </a:t>
            </a:r>
            <a:r>
              <a:rPr lang="en-US" sz="1600" dirty="0">
                <a:solidFill>
                  <a:srgbClr val="FF0000"/>
                </a:solidFill>
                <a:latin typeface="Times New Roman" panose="02020603050405020304" pitchFamily="18" charset="0"/>
                <a:cs typeface="Times New Roman" panose="02020603050405020304" pitchFamily="18" charset="0"/>
              </a:rPr>
              <a:t>checking your identification </a:t>
            </a:r>
            <a:r>
              <a:rPr lang="en-US" sz="1600" dirty="0">
                <a:latin typeface="Times New Roman" panose="02020603050405020304" pitchFamily="18" charset="0"/>
                <a:cs typeface="Times New Roman" panose="02020603050405020304" pitchFamily="18" charset="0"/>
              </a:rPr>
              <a:t>at an airport security checkpoint. Verification is about </a:t>
            </a:r>
            <a:r>
              <a:rPr lang="en-US" sz="1600" dirty="0">
                <a:solidFill>
                  <a:srgbClr val="FF0000"/>
                </a:solidFill>
                <a:latin typeface="Times New Roman" panose="02020603050405020304" pitchFamily="18" charset="0"/>
                <a:cs typeface="Times New Roman" panose="02020603050405020304" pitchFamily="18" charset="0"/>
              </a:rPr>
              <a:t>general rules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Validation </a:t>
            </a:r>
            <a:r>
              <a:rPr lang="en-US" sz="1600" dirty="0">
                <a:latin typeface="Times New Roman" panose="02020603050405020304" pitchFamily="18" charset="0"/>
                <a:cs typeface="Times New Roman" panose="02020603050405020304" pitchFamily="18" charset="0"/>
              </a:rPr>
              <a:t>(1b) is similar to an </a:t>
            </a:r>
            <a:r>
              <a:rPr lang="en-US" sz="1600" dirty="0" smtClean="0">
                <a:solidFill>
                  <a:srgbClr val="FF0000"/>
                </a:solidFill>
                <a:latin typeface="Times New Roman" panose="02020603050405020304" pitchFamily="18" charset="0"/>
                <a:cs typeface="Times New Roman" panose="02020603050405020304" pitchFamily="18" charset="0"/>
              </a:rPr>
              <a:t>airline's </a:t>
            </a:r>
            <a:r>
              <a:rPr lang="en-US" sz="1600" dirty="0">
                <a:solidFill>
                  <a:srgbClr val="FF0000"/>
                </a:solidFill>
                <a:latin typeface="Times New Roman" panose="02020603050405020304" pitchFamily="18" charset="0"/>
                <a:cs typeface="Times New Roman" panose="02020603050405020304" pitchFamily="18" charset="0"/>
              </a:rPr>
              <a:t>gate agent </a:t>
            </a:r>
            <a:r>
              <a:rPr lang="en-US" sz="1600" dirty="0">
                <a:latin typeface="Times New Roman" panose="02020603050405020304" pitchFamily="18" charset="0"/>
                <a:cs typeface="Times New Roman" panose="02020603050405020304" pitchFamily="18" charset="0"/>
              </a:rPr>
              <a:t>making sure that you have a </a:t>
            </a:r>
            <a:r>
              <a:rPr lang="en-US" sz="1600" dirty="0">
                <a:solidFill>
                  <a:srgbClr val="FF0000"/>
                </a:solidFill>
                <a:latin typeface="Times New Roman" panose="02020603050405020304" pitchFamily="18" charset="0"/>
                <a:cs typeface="Times New Roman" panose="02020603050405020304" pitchFamily="18" charset="0"/>
              </a:rPr>
              <a:t>valid boarding pass</a:t>
            </a:r>
            <a:r>
              <a:rPr lang="en-US" sz="1600" dirty="0">
                <a:latin typeface="Times New Roman" panose="02020603050405020304" pitchFamily="18" charset="0"/>
                <a:cs typeface="Times New Roman" panose="02020603050405020304" pitchFamily="18" charset="0"/>
              </a:rPr>
              <a:t>. Validation is about </a:t>
            </a:r>
            <a:r>
              <a:rPr lang="en-US" sz="1600" dirty="0" smtClean="0">
                <a:solidFill>
                  <a:srgbClr val="FF0000"/>
                </a:solidFill>
                <a:latin typeface="Times New Roman" panose="02020603050405020304" pitchFamily="18" charset="0"/>
                <a:cs typeface="Times New Roman" panose="02020603050405020304" pitchFamily="18" charset="0"/>
              </a:rPr>
              <a:t>application specific </a:t>
            </a:r>
            <a:r>
              <a:rPr lang="en-US" sz="1600" dirty="0">
                <a:solidFill>
                  <a:srgbClr val="FF0000"/>
                </a:solidFill>
                <a:latin typeface="Times New Roman" panose="02020603050405020304" pitchFamily="18" charset="0"/>
                <a:cs typeface="Times New Roman" panose="02020603050405020304" pitchFamily="18" charset="0"/>
              </a:rPr>
              <a:t>rules</a:t>
            </a:r>
            <a:r>
              <a:rPr lang="en-US" sz="1600" dirty="0" smtClean="0">
                <a:latin typeface="Times New Roman" panose="02020603050405020304" pitchFamily="18" charset="0"/>
                <a:cs typeface="Times New Roman" panose="02020603050405020304" pitchFamily="18" charset="0"/>
              </a:rPr>
              <a:t>.</a:t>
            </a:r>
          </a:p>
          <a:p>
            <a:pPr marL="631825" indent="-342900" algn="just">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dirty="0">
                <a:solidFill>
                  <a:srgbClr val="FF0000"/>
                </a:solidFill>
                <a:latin typeface="Times New Roman" panose="02020603050405020304" pitchFamily="18" charset="0"/>
                <a:cs typeface="Times New Roman" panose="02020603050405020304" pitchFamily="18" charset="0"/>
              </a:rPr>
              <a:t>recording (1d) is similar to TSA’s and the airline’s centralized database updated </a:t>
            </a:r>
            <a:r>
              <a:rPr lang="en-US" sz="1600" dirty="0">
                <a:latin typeface="Times New Roman" panose="02020603050405020304" pitchFamily="18" charset="0"/>
                <a:cs typeface="Times New Roman" panose="02020603050405020304" pitchFamily="18" charset="0"/>
              </a:rPr>
              <a:t>with the traveler’s status. In the case of blockchain, the differences are that </a:t>
            </a:r>
            <a:r>
              <a:rPr lang="en-US" sz="1600" dirty="0">
                <a:solidFill>
                  <a:srgbClr val="FF0000"/>
                </a:solidFill>
                <a:latin typeface="Times New Roman" panose="02020603050405020304" pitchFamily="18" charset="0"/>
                <a:cs typeface="Times New Roman" panose="02020603050405020304" pitchFamily="18" charset="0"/>
              </a:rPr>
              <a:t>recording is on a distributed immutable ledger </a:t>
            </a:r>
            <a:r>
              <a:rPr lang="en-US" sz="1600" dirty="0">
                <a:latin typeface="Times New Roman" panose="02020603050405020304" pitchFamily="18" charset="0"/>
                <a:cs typeface="Times New Roman" panose="02020603050405020304" pitchFamily="18" charset="0"/>
              </a:rPr>
              <a:t>and the use of </a:t>
            </a:r>
            <a:r>
              <a:rPr lang="en-US" sz="1600" dirty="0">
                <a:solidFill>
                  <a:srgbClr val="FF0000"/>
                </a:solidFill>
                <a:latin typeface="Times New Roman" panose="02020603050405020304" pitchFamily="18" charset="0"/>
                <a:cs typeface="Times New Roman" panose="02020603050405020304" pitchFamily="18" charset="0"/>
              </a:rPr>
              <a:t>consensus protocol (1c</a:t>
            </a:r>
            <a:r>
              <a:rPr lang="en-US" sz="1600" dirty="0" smtClean="0">
                <a:solidFill>
                  <a:srgbClr val="FF0000"/>
                </a:solidFill>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a:t>
            </a:r>
          </a:p>
          <a:p>
            <a:pPr algn="just">
              <a:lnSpc>
                <a:spcPct val="170000"/>
              </a:lnSpc>
            </a:pPr>
            <a:r>
              <a:rPr lang="en-US" sz="1600" dirty="0">
                <a:latin typeface="Times New Roman" panose="02020603050405020304" pitchFamily="18" charset="0"/>
                <a:cs typeface="Times New Roman" panose="02020603050405020304" pitchFamily="18" charset="0"/>
              </a:rPr>
              <a:t>The bottom two cells </a:t>
            </a:r>
            <a:r>
              <a:rPr lang="en-US" sz="1600" dirty="0">
                <a:solidFill>
                  <a:srgbClr val="FF0000"/>
                </a:solidFill>
                <a:latin typeface="Times New Roman" panose="02020603050405020304" pitchFamily="18" charset="0"/>
                <a:cs typeface="Times New Roman" panose="02020603050405020304" pitchFamily="18" charset="0"/>
              </a:rPr>
              <a:t>(1c and 1d) </a:t>
            </a:r>
            <a:r>
              <a:rPr lang="en-US" sz="1600" dirty="0">
                <a:latin typeface="Times New Roman" panose="02020603050405020304" pitchFamily="18" charset="0"/>
                <a:cs typeface="Times New Roman" panose="02020603050405020304" pitchFamily="18" charset="0"/>
              </a:rPr>
              <a:t>of the trust quad chart in figure 3.2, </a:t>
            </a:r>
            <a:r>
              <a:rPr lang="en-US" sz="1600" dirty="0">
                <a:solidFill>
                  <a:srgbClr val="FF0000"/>
                </a:solidFill>
                <a:latin typeface="Times New Roman" panose="02020603050405020304" pitchFamily="18" charset="0"/>
                <a:cs typeface="Times New Roman" panose="02020603050405020304" pitchFamily="18" charset="0"/>
              </a:rPr>
              <a:t>consensus and immutable distributed recording,</a:t>
            </a:r>
            <a:r>
              <a:rPr lang="en-US" sz="1600" dirty="0">
                <a:latin typeface="Times New Roman" panose="02020603050405020304" pitchFamily="18" charset="0"/>
                <a:cs typeface="Times New Roman" panose="02020603050405020304" pitchFamily="18" charset="0"/>
              </a:rPr>
              <a:t> are the responsibility of the blockchain </a:t>
            </a:r>
            <a:r>
              <a:rPr lang="en-US" sz="1600" dirty="0" smtClean="0">
                <a:latin typeface="Times New Roman" panose="02020603050405020304" pitchFamily="18" charset="0"/>
                <a:cs typeface="Times New Roman" panose="02020603050405020304" pitchFamily="18" charset="0"/>
              </a:rPr>
              <a:t>protocol.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3852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60</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056982" y="2082093"/>
            <a:ext cx="4555663" cy="111142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a:latin typeface="Times New Roman" panose="02020603050405020304" pitchFamily="18" charset="0"/>
                <a:cs typeface="Times New Roman" panose="02020603050405020304" pitchFamily="18" charset="0"/>
              </a:rPr>
              <a:t>4.4.1 Develop </a:t>
            </a:r>
            <a:r>
              <a:rPr lang="en-IN" sz="1600" b="1" dirty="0" smtClean="0">
                <a:latin typeface="Times New Roman" panose="02020603050405020304" pitchFamily="18" charset="0"/>
                <a:cs typeface="Times New Roman" panose="02020603050405020304" pitchFamily="18" charset="0"/>
              </a:rPr>
              <a:t>ballot-app</a:t>
            </a:r>
          </a:p>
          <a:p>
            <a:pPr marL="285750" lvl="1" algn="just">
              <a:lnSpc>
                <a:spcPct val="18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src</a:t>
            </a:r>
            <a:r>
              <a:rPr lang="en-US" sz="1600" dirty="0">
                <a:latin typeface="Times New Roman" panose="02020603050405020304" pitchFamily="18" charset="0"/>
                <a:cs typeface="Times New Roman" panose="02020603050405020304" pitchFamily="18" charset="0"/>
              </a:rPr>
              <a:t> directory </a:t>
            </a:r>
            <a:r>
              <a:rPr lang="en-US" sz="1600" dirty="0">
                <a:solidFill>
                  <a:srgbClr val="FF0000"/>
                </a:solidFill>
                <a:latin typeface="Times New Roman" panose="02020603050405020304" pitchFamily="18" charset="0"/>
                <a:cs typeface="Times New Roman" panose="02020603050405020304" pitchFamily="18" charset="0"/>
              </a:rPr>
              <a:t>contains the source </a:t>
            </a:r>
            <a:r>
              <a:rPr lang="en-US" sz="1600" dirty="0">
                <a:latin typeface="Times New Roman" panose="02020603050405020304" pitchFamily="18" charset="0"/>
                <a:cs typeface="Times New Roman" panose="02020603050405020304" pitchFamily="18" charset="0"/>
              </a:rPr>
              <a:t>for the web application part.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Communication </a:t>
            </a:r>
            <a:r>
              <a:rPr lang="en-US" sz="1600" dirty="0">
                <a:latin typeface="Times New Roman" panose="02020603050405020304" pitchFamily="18" charset="0"/>
                <a:cs typeface="Times New Roman" panose="02020603050405020304" pitchFamily="18" charset="0"/>
              </a:rPr>
              <a:t>from the web client to the blockchain server is through JSON over RPC. </a:t>
            </a:r>
          </a:p>
        </p:txBody>
      </p:sp>
      <p:sp>
        <p:nvSpPr>
          <p:cNvPr id="7" name="Title 1"/>
          <p:cNvSpPr txBox="1">
            <a:spLocks/>
          </p:cNvSpPr>
          <p:nvPr/>
        </p:nvSpPr>
        <p:spPr>
          <a:xfrm>
            <a:off x="1920339" y="18581"/>
            <a:ext cx="4358397" cy="207684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7113120" y="254193"/>
            <a:ext cx="3336903" cy="6481681"/>
          </a:xfrm>
          <a:prstGeom prst="rect">
            <a:avLst/>
          </a:prstGeom>
        </p:spPr>
      </p:pic>
    </p:spTree>
    <p:extLst>
      <p:ext uri="{BB962C8B-B14F-4D97-AF65-F5344CB8AC3E}">
        <p14:creationId xmlns:p14="http://schemas.microsoft.com/office/powerpoint/2010/main" val="33343824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61</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174010" y="678845"/>
            <a:ext cx="898779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4.4.2 </a:t>
            </a:r>
            <a:r>
              <a:rPr lang="en-US" sz="1600" b="1" dirty="0">
                <a:latin typeface="Times New Roman" panose="02020603050405020304" pitchFamily="18" charset="0"/>
                <a:cs typeface="Times New Roman" panose="02020603050405020304" pitchFamily="18" charset="0"/>
              </a:rPr>
              <a:t>Launch the ballot-app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At </a:t>
            </a:r>
            <a:r>
              <a:rPr lang="en-US" sz="1600" dirty="0">
                <a:latin typeface="Times New Roman" panose="02020603050405020304" pitchFamily="18" charset="0"/>
                <a:cs typeface="Times New Roman" panose="02020603050405020304" pitchFamily="18" charset="0"/>
              </a:rPr>
              <a:t>this point, you have </a:t>
            </a:r>
            <a:r>
              <a:rPr lang="en-US" sz="1600" dirty="0" smtClean="0">
                <a:solidFill>
                  <a:srgbClr val="FF0000"/>
                </a:solidFill>
                <a:latin typeface="Times New Roman" panose="02020603050405020304" pitchFamily="18" charset="0"/>
                <a:cs typeface="Times New Roman" panose="02020603050405020304" pitchFamily="18" charset="0"/>
              </a:rPr>
              <a:t>assembled all the components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the Ballot-</a:t>
            </a:r>
            <a:r>
              <a:rPr lang="en-US" sz="1600" dirty="0" err="1">
                <a:latin typeface="Times New Roman" panose="02020603050405020304" pitchFamily="18" charset="0"/>
                <a:cs typeface="Times New Roman" panose="02020603050405020304" pitchFamily="18" charset="0"/>
              </a:rPr>
              <a:t>Dapp</a:t>
            </a:r>
            <a:r>
              <a:rPr lang="en-US" sz="1600" dirty="0" smtClean="0">
                <a:latin typeface="Times New Roman" panose="02020603050405020304" pitchFamily="18" charset="0"/>
                <a:cs typeface="Times New Roman" panose="02020603050405020304" pitchFamily="18" charset="0"/>
              </a:rPr>
              <a:t>.</a:t>
            </a:r>
          </a:p>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4.4.3 </a:t>
            </a:r>
            <a:r>
              <a:rPr lang="en-US" sz="1600" b="1" dirty="0">
                <a:latin typeface="Times New Roman" panose="02020603050405020304" pitchFamily="18" charset="0"/>
                <a:cs typeface="Times New Roman" panose="02020603050405020304" pitchFamily="18" charset="0"/>
              </a:rPr>
              <a:t>Install </a:t>
            </a:r>
            <a:r>
              <a:rPr lang="en-US" sz="1600" b="1" dirty="0" err="1">
                <a:latin typeface="Times New Roman" panose="02020603050405020304" pitchFamily="18" charset="0"/>
                <a:cs typeface="Times New Roman" panose="02020603050405020304" pitchFamily="18" charset="0"/>
              </a:rPr>
              <a:t>MetaMask</a:t>
            </a:r>
            <a:r>
              <a:rPr lang="en-US" sz="1600" b="1" dirty="0">
                <a:latin typeface="Times New Roman" panose="02020603050405020304" pitchFamily="18" charset="0"/>
                <a:cs typeface="Times New Roman" panose="02020603050405020304" pitchFamily="18" charset="0"/>
              </a:rPr>
              <a:t> wallet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You </a:t>
            </a:r>
            <a:r>
              <a:rPr lang="en-US" sz="1600" dirty="0">
                <a:latin typeface="Times New Roman" panose="02020603050405020304" pitchFamily="18" charset="0"/>
                <a:cs typeface="Times New Roman" panose="02020603050405020304" pitchFamily="18" charset="0"/>
              </a:rPr>
              <a:t>have one more step—</a:t>
            </a:r>
            <a:r>
              <a:rPr lang="en-US" sz="1600" dirty="0">
                <a:solidFill>
                  <a:srgbClr val="FF0000"/>
                </a:solidFill>
                <a:latin typeface="Times New Roman" panose="02020603050405020304" pitchFamily="18" charset="0"/>
                <a:cs typeface="Times New Roman" panose="02020603050405020304" pitchFamily="18" charset="0"/>
              </a:rPr>
              <a:t>installing </a:t>
            </a:r>
            <a:r>
              <a:rPr lang="en-US" sz="1600" dirty="0" err="1" smtClean="0">
                <a:solidFill>
                  <a:srgbClr val="FF0000"/>
                </a:solidFill>
                <a:latin typeface="Times New Roman" panose="02020603050405020304" pitchFamily="18" charset="0"/>
                <a:cs typeface="Times New Roman" panose="02020603050405020304" pitchFamily="18" charset="0"/>
              </a:rPr>
              <a:t>MetaMask</a:t>
            </a:r>
            <a:r>
              <a:rPr lang="en-US" sz="1600" dirty="0" smtClean="0">
                <a:latin typeface="Times New Roman" panose="02020603050405020304" pitchFamily="18" charset="0"/>
                <a:cs typeface="Times New Roman" panose="02020603050405020304" pitchFamily="18" charset="0"/>
              </a:rPr>
              <a:t>—to complete </a:t>
            </a:r>
            <a:r>
              <a:rPr lang="en-US" sz="1600" dirty="0">
                <a:latin typeface="Times New Roman" panose="02020603050405020304" pitchFamily="18" charset="0"/>
                <a:cs typeface="Times New Roman" panose="02020603050405020304" pitchFamily="18" charset="0"/>
              </a:rPr>
              <a:t>before you begin testing the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Before you test </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dirty="0">
                <a:solidFill>
                  <a:srgbClr val="FF0000"/>
                </a:solidFill>
                <a:latin typeface="Times New Roman" panose="02020603050405020304" pitchFamily="18" charset="0"/>
                <a:cs typeface="Times New Roman" panose="02020603050405020304" pitchFamily="18" charset="0"/>
              </a:rPr>
              <a:t>account addresses </a:t>
            </a:r>
            <a:r>
              <a:rPr lang="en-US" sz="1600" dirty="0">
                <a:latin typeface="Times New Roman" panose="02020603050405020304" pitchFamily="18" charset="0"/>
                <a:cs typeface="Times New Roman" panose="02020603050405020304" pitchFamily="18" charset="0"/>
              </a:rPr>
              <a:t>are needed to </a:t>
            </a:r>
            <a:r>
              <a:rPr lang="en-US" sz="1600" dirty="0">
                <a:solidFill>
                  <a:srgbClr val="FF0000"/>
                </a:solidFill>
                <a:latin typeface="Times New Roman" panose="02020603050405020304" pitchFamily="18" charset="0"/>
                <a:cs typeface="Times New Roman" panose="02020603050405020304" pitchFamily="18" charset="0"/>
              </a:rPr>
              <a:t>identify the decentralized </a:t>
            </a:r>
            <a:r>
              <a:rPr lang="en-US" sz="1600" dirty="0">
                <a:solidFill>
                  <a:srgbClr val="FF0000"/>
                </a:solidFill>
                <a:latin typeface="Times New Roman" panose="02020603050405020304" pitchFamily="18" charset="0"/>
                <a:cs typeface="Times New Roman" panose="02020603050405020304" pitchFamily="18" charset="0"/>
              </a:rPr>
              <a:t>participants</a:t>
            </a:r>
            <a:r>
              <a:rPr lang="en-US" sz="1600" dirty="0">
                <a:latin typeface="Times New Roman" panose="02020603050405020304" pitchFamily="18" charset="0"/>
                <a:cs typeface="Times New Roman" panose="02020603050405020304" pitchFamily="18" charset="0"/>
              </a:rPr>
              <a:t>.</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Transactions </a:t>
            </a:r>
            <a:r>
              <a:rPr lang="en-US" sz="1600" dirty="0">
                <a:latin typeface="Times New Roman" panose="02020603050405020304" pitchFamily="18" charset="0"/>
                <a:cs typeface="Times New Roman" panose="02020603050405020304" pitchFamily="18" charset="0"/>
              </a:rPr>
              <a:t>have to be </a:t>
            </a:r>
            <a:r>
              <a:rPr lang="en-US" sz="1600" dirty="0">
                <a:solidFill>
                  <a:srgbClr val="FF0000"/>
                </a:solidFill>
                <a:latin typeface="Times New Roman" panose="02020603050405020304" pitchFamily="18" charset="0"/>
                <a:cs typeface="Times New Roman" panose="02020603050405020304" pitchFamily="18" charset="0"/>
              </a:rPr>
              <a:t>digitally signed </a:t>
            </a:r>
            <a:r>
              <a:rPr lang="en-US" sz="1600" dirty="0">
                <a:latin typeface="Times New Roman" panose="02020603050405020304" pitchFamily="18" charset="0"/>
                <a:cs typeface="Times New Roman" panose="02020603050405020304" pitchFamily="18" charset="0"/>
              </a:rPr>
              <a:t>and </a:t>
            </a:r>
            <a:r>
              <a:rPr lang="en-US" sz="1600" dirty="0">
                <a:solidFill>
                  <a:srgbClr val="FF0000"/>
                </a:solidFill>
                <a:latin typeface="Times New Roman" panose="02020603050405020304" pitchFamily="18" charset="0"/>
                <a:cs typeface="Times New Roman" panose="02020603050405020304" pitchFamily="18" charset="0"/>
              </a:rPr>
              <a:t>confirmed by the participant </a:t>
            </a:r>
            <a:r>
              <a:rPr lang="en-US" sz="1600" dirty="0">
                <a:latin typeface="Times New Roman" panose="02020603050405020304" pitchFamily="18" charset="0"/>
                <a:cs typeface="Times New Roman" panose="02020603050405020304" pitchFamily="18" charset="0"/>
              </a:rPr>
              <a:t>(sender of </a:t>
            </a:r>
            <a:r>
              <a:rPr lang="en-US" sz="1600" dirty="0" err="1">
                <a:latin typeface="Times New Roman" panose="02020603050405020304" pitchFamily="18" charset="0"/>
                <a:cs typeface="Times New Roman" panose="02020603050405020304" pitchFamily="18" charset="0"/>
              </a:rPr>
              <a:t>Txs</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balance of the account has to be </a:t>
            </a:r>
            <a:r>
              <a:rPr lang="en-US" sz="1600" dirty="0">
                <a:solidFill>
                  <a:srgbClr val="FF0000"/>
                </a:solidFill>
                <a:latin typeface="Times New Roman" panose="02020603050405020304" pitchFamily="18" charset="0"/>
                <a:cs typeface="Times New Roman" panose="02020603050405020304" pitchFamily="18" charset="0"/>
              </a:rPr>
              <a:t>verified</a:t>
            </a:r>
            <a:r>
              <a:rPr lang="en-US" sz="1600" dirty="0">
                <a:latin typeface="Times New Roman" panose="02020603050405020304" pitchFamily="18" charset="0"/>
                <a:cs typeface="Times New Roman" panose="02020603050405020304" pitchFamily="18" charset="0"/>
              </a:rPr>
              <a:t> to ensure that it </a:t>
            </a:r>
            <a:r>
              <a:rPr lang="en-US" sz="1600" dirty="0">
                <a:solidFill>
                  <a:srgbClr val="FF0000"/>
                </a:solidFill>
                <a:latin typeface="Times New Roman" panose="02020603050405020304" pitchFamily="18" charset="0"/>
                <a:cs typeface="Times New Roman" panose="02020603050405020304" pitchFamily="18" charset="0"/>
              </a:rPr>
              <a:t>has </a:t>
            </a:r>
            <a:r>
              <a:rPr lang="en-US" sz="1600" dirty="0">
                <a:solidFill>
                  <a:srgbClr val="FF0000"/>
                </a:solidFill>
                <a:latin typeface="Times New Roman" panose="02020603050405020304" pitchFamily="18" charset="0"/>
                <a:cs typeface="Times New Roman" panose="02020603050405020304" pitchFamily="18" charset="0"/>
              </a:rPr>
              <a:t>sufficient </a:t>
            </a:r>
            <a:r>
              <a:rPr lang="en-US" sz="1600" dirty="0">
                <a:solidFill>
                  <a:srgbClr val="FF0000"/>
                </a:solidFill>
                <a:latin typeface="Times New Roman" panose="02020603050405020304" pitchFamily="18" charset="0"/>
                <a:cs typeface="Times New Roman" panose="02020603050405020304" pitchFamily="18" charset="0"/>
              </a:rPr>
              <a:t>ether </a:t>
            </a:r>
            <a:r>
              <a:rPr lang="en-US" sz="1600" dirty="0">
                <a:latin typeface="Times New Roman" panose="02020603050405020304" pitchFamily="18" charset="0"/>
                <a:cs typeface="Times New Roman" panose="02020603050405020304" pitchFamily="18" charset="0"/>
              </a:rPr>
              <a:t>(gas points) to pay for the cost of execution of functions.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You need a mechanism for </a:t>
            </a:r>
            <a:r>
              <a:rPr lang="en-US" sz="1600" dirty="0">
                <a:solidFill>
                  <a:srgbClr val="FF0000"/>
                </a:solidFill>
                <a:latin typeface="Times New Roman" panose="02020603050405020304" pitchFamily="18" charset="0"/>
                <a:cs typeface="Times New Roman" panose="02020603050405020304" pitchFamily="18" charset="0"/>
              </a:rPr>
              <a:t>accomplishing all these important operations</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this purpose, you’ll use a convenient </a:t>
            </a:r>
            <a:r>
              <a:rPr lang="en-US" sz="1600" dirty="0">
                <a:solidFill>
                  <a:srgbClr val="FF0000"/>
                </a:solidFill>
                <a:latin typeface="Times New Roman" panose="02020603050405020304" pitchFamily="18" charset="0"/>
                <a:cs typeface="Times New Roman" panose="02020603050405020304" pitchFamily="18" charset="0"/>
              </a:rPr>
              <a:t>browser plugin called </a:t>
            </a:r>
            <a:r>
              <a:rPr lang="en-US" sz="1600" dirty="0" err="1">
                <a:solidFill>
                  <a:srgbClr val="FF0000"/>
                </a:solidFill>
                <a:latin typeface="Times New Roman" panose="02020603050405020304" pitchFamily="18" charset="0"/>
                <a:cs typeface="Times New Roman" panose="02020603050405020304" pitchFamily="18" charset="0"/>
              </a:rPr>
              <a:t>MetaMask</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6934814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62</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4.4.3 </a:t>
            </a:r>
            <a:r>
              <a:rPr lang="en-US" sz="1600" b="1" dirty="0">
                <a:latin typeface="Times New Roman" panose="02020603050405020304" pitchFamily="18" charset="0"/>
                <a:cs typeface="Times New Roman" panose="02020603050405020304" pitchFamily="18" charset="0"/>
              </a:rPr>
              <a:t>Install </a:t>
            </a:r>
            <a:r>
              <a:rPr lang="en-US" sz="1600" b="1" dirty="0" err="1">
                <a:latin typeface="Times New Roman" panose="02020603050405020304" pitchFamily="18" charset="0"/>
                <a:cs typeface="Times New Roman" panose="02020603050405020304" pitchFamily="18" charset="0"/>
              </a:rPr>
              <a:t>MetaMask</a:t>
            </a:r>
            <a:r>
              <a:rPr lang="en-US" sz="1600" b="1" dirty="0">
                <a:latin typeface="Times New Roman" panose="02020603050405020304" pitchFamily="18" charset="0"/>
                <a:cs typeface="Times New Roman" panose="02020603050405020304" pitchFamily="18" charset="0"/>
              </a:rPr>
              <a:t> wallet </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err="1" smtClean="0">
                <a:latin typeface="Times New Roman" panose="02020603050405020304" pitchFamily="18" charset="0"/>
                <a:cs typeface="Times New Roman" panose="02020603050405020304" pitchFamily="18" charset="0"/>
              </a:rPr>
              <a:t>MetaMask</a:t>
            </a:r>
            <a:r>
              <a:rPr lang="en-US" sz="1600" dirty="0" smtClean="0">
                <a:latin typeface="Times New Roman" panose="02020603050405020304" pitchFamily="18" charset="0"/>
                <a:cs typeface="Times New Roman" panose="02020603050405020304" pitchFamily="18" charset="0"/>
              </a:rPr>
              <a:t> connects </a:t>
            </a:r>
            <a:r>
              <a:rPr lang="en-US" sz="1600" dirty="0">
                <a:latin typeface="Times New Roman" panose="02020603050405020304" pitchFamily="18" charset="0"/>
                <a:cs typeface="Times New Roman" panose="02020603050405020304" pitchFamily="18" charset="0"/>
              </a:rPr>
              <a:t>web clients to the web server and blockchain provider through the RPC port, as shown in figure 4.8.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Features of </a:t>
            </a:r>
            <a:r>
              <a:rPr lang="en-US" sz="1600" dirty="0" err="1" smtClean="0">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described </a:t>
            </a:r>
            <a:r>
              <a:rPr lang="en-US" sz="1600" dirty="0">
                <a:latin typeface="Times New Roman" panose="02020603050405020304" pitchFamily="18" charset="0"/>
                <a:cs typeface="Times New Roman" panose="02020603050405020304" pitchFamily="18" charset="0"/>
              </a:rPr>
              <a:t>as a crypto </a:t>
            </a:r>
            <a:r>
              <a:rPr lang="en-US" sz="1600" dirty="0" smtClean="0">
                <a:latin typeface="Times New Roman" panose="02020603050405020304" pitchFamily="18" charset="0"/>
                <a:cs typeface="Times New Roman" panose="02020603050405020304" pitchFamily="18" charset="0"/>
              </a:rPr>
              <a:t>wallet and a gateway </a:t>
            </a:r>
            <a:r>
              <a:rPr lang="en-US" sz="1600" dirty="0">
                <a:latin typeface="Times New Roman" panose="02020603050405020304" pitchFamily="18" charset="0"/>
                <a:cs typeface="Times New Roman" panose="02020603050405020304" pitchFamily="18" charset="0"/>
              </a:rPr>
              <a:t>to blockchain </a:t>
            </a:r>
            <a:r>
              <a:rPr lang="en-US" sz="1600" dirty="0">
                <a:latin typeface="Times New Roman" panose="02020603050405020304" pitchFamily="18" charset="0"/>
                <a:cs typeface="Times New Roman" panose="02020603050405020304" pitchFamily="18" charset="0"/>
              </a:rPr>
              <a:t>applications</a:t>
            </a: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intelligent digital </a:t>
            </a:r>
            <a:r>
              <a:rPr lang="en-US" sz="1600" dirty="0" smtClean="0">
                <a:latin typeface="Times New Roman" panose="02020603050405020304" pitchFamily="18" charset="0"/>
                <a:cs typeface="Times New Roman" panose="02020603050405020304" pitchFamily="18" charset="0"/>
              </a:rPr>
              <a:t>wallet</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acts </a:t>
            </a:r>
            <a:r>
              <a:rPr lang="en-US" sz="1600" dirty="0">
                <a:latin typeface="Times New Roman" panose="02020603050405020304" pitchFamily="18" charset="0"/>
                <a:cs typeface="Times New Roman" panose="02020603050405020304" pitchFamily="18" charset="0"/>
              </a:rPr>
              <a:t>as a proxy between the web client and the blockchain server.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securely </a:t>
            </a:r>
            <a:r>
              <a:rPr lang="en-US" sz="1600" dirty="0">
                <a:latin typeface="Times New Roman" panose="02020603050405020304" pitchFamily="18" charset="0"/>
                <a:cs typeface="Times New Roman" panose="02020603050405020304" pitchFamily="18" charset="0"/>
              </a:rPr>
              <a:t>manages the </a:t>
            </a:r>
            <a:r>
              <a:rPr lang="en-US" sz="1600" dirty="0">
                <a:latin typeface="Times New Roman" panose="02020603050405020304" pitchFamily="18" charset="0"/>
                <a:cs typeface="Times New Roman" panose="02020603050405020304" pitchFamily="18" charset="0"/>
              </a:rPr>
              <a:t>accounts </a:t>
            </a:r>
            <a:r>
              <a:rPr lang="en-US" sz="1600" dirty="0">
                <a:latin typeface="Times New Roman" panose="02020603050405020304" pitchFamily="18" charset="0"/>
                <a:cs typeface="Times New Roman" panose="02020603050405020304" pitchFamily="18" charset="0"/>
              </a:rPr>
              <a:t>created on the blockchain and their balances in ether, and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a:latin typeface="Times New Roman" panose="02020603050405020304" pitchFamily="18" charset="0"/>
                <a:cs typeface="Times New Roman" panose="02020603050405020304" pitchFamily="18" charset="0"/>
              </a:rPr>
              <a:t>digitally </a:t>
            </a:r>
            <a:r>
              <a:rPr lang="en-US" sz="1600" dirty="0">
                <a:latin typeface="Times New Roman" panose="02020603050405020304" pitchFamily="18" charset="0"/>
                <a:cs typeface="Times New Roman" panose="02020603050405020304" pitchFamily="18" charset="0"/>
              </a:rPr>
              <a:t>signs the transactions issued by the participant accounts. </a:t>
            </a: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22462444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63</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78845"/>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4.4.3 </a:t>
            </a:r>
            <a:r>
              <a:rPr lang="en-US" sz="1600" b="1" dirty="0">
                <a:latin typeface="Times New Roman" panose="02020603050405020304" pitchFamily="18" charset="0"/>
                <a:cs typeface="Times New Roman" panose="02020603050405020304" pitchFamily="18" charset="0"/>
              </a:rPr>
              <a:t>Install </a:t>
            </a:r>
            <a:r>
              <a:rPr lang="en-US" sz="1600" b="1" dirty="0" err="1">
                <a:latin typeface="Times New Roman" panose="02020603050405020304" pitchFamily="18" charset="0"/>
                <a:cs typeface="Times New Roman" panose="02020603050405020304" pitchFamily="18" charset="0"/>
              </a:rPr>
              <a:t>MetaMask</a:t>
            </a:r>
            <a:r>
              <a:rPr lang="en-US" sz="1600" b="1" dirty="0">
                <a:latin typeface="Times New Roman" panose="02020603050405020304" pitchFamily="18" charset="0"/>
                <a:cs typeface="Times New Roman" panose="02020603050405020304" pitchFamily="18" charset="0"/>
              </a:rPr>
              <a:t> wallet </a:t>
            </a:r>
            <a:endParaRPr lang="en-US" sz="1600" b="1"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2829486" y="1179917"/>
            <a:ext cx="8121012" cy="5471255"/>
          </a:xfrm>
          <a:prstGeom prst="rect">
            <a:avLst/>
          </a:prstGeom>
        </p:spPr>
      </p:pic>
    </p:spTree>
    <p:extLst>
      <p:ext uri="{BB962C8B-B14F-4D97-AF65-F5344CB8AC3E}">
        <p14:creationId xmlns:p14="http://schemas.microsoft.com/office/powerpoint/2010/main" val="12122570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64</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smtClean="0">
                <a:latin typeface="Times New Roman" panose="02020603050405020304" pitchFamily="18" charset="0"/>
                <a:cs typeface="Times New Roman" panose="02020603050405020304" pitchFamily="18" charset="0"/>
              </a:rPr>
              <a:t>4.4 </a:t>
            </a:r>
            <a:r>
              <a:rPr lang="en-IN" sz="1600" b="1" dirty="0">
                <a:latin typeface="Times New Roman" panose="02020603050405020304" pitchFamily="18" charset="0"/>
                <a:cs typeface="Times New Roman" panose="02020603050405020304" pitchFamily="18" charset="0"/>
              </a:rPr>
              <a:t>Interact with Ballot-</a:t>
            </a:r>
            <a:r>
              <a:rPr lang="en-IN" sz="1600" b="1" dirty="0" err="1">
                <a:latin typeface="Times New Roman" panose="02020603050405020304" pitchFamily="18" charset="0"/>
                <a:cs typeface="Times New Roman" panose="02020603050405020304" pitchFamily="18" charset="0"/>
              </a:rPr>
              <a:t>Dapp</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Start </a:t>
            </a:r>
            <a:r>
              <a:rPr lang="en-US" sz="1600" dirty="0">
                <a:latin typeface="Times New Roman" panose="02020603050405020304" pitchFamily="18" charset="0"/>
                <a:cs typeface="Times New Roman" panose="02020603050405020304" pitchFamily="18" charset="0"/>
              </a:rPr>
              <a:t>a web  browser, </a:t>
            </a:r>
            <a:r>
              <a:rPr lang="en-US" sz="1600" dirty="0">
                <a:latin typeface="Times New Roman" panose="02020603050405020304" pitchFamily="18" charset="0"/>
                <a:cs typeface="Times New Roman" panose="02020603050405020304" pitchFamily="18" charset="0"/>
              </a:rPr>
              <a:t>then click the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symbol in the top-right corner of the browser window a small window opens. </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points of interest in figure 4.10 are indicated by 4A–4F. </a:t>
            </a:r>
            <a:endParaRPr lang="en-US" sz="1600"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a:latin typeface="Times New Roman" panose="02020603050405020304" pitchFamily="18" charset="0"/>
                <a:cs typeface="Times New Roman" panose="02020603050405020304" pitchFamily="18" charset="0"/>
              </a:rPr>
              <a:t>Make </a:t>
            </a:r>
            <a:r>
              <a:rPr lang="en-US" sz="1600" dirty="0">
                <a:latin typeface="Times New Roman" panose="02020603050405020304" pitchFamily="18" charset="0"/>
                <a:cs typeface="Times New Roman" panose="02020603050405020304" pitchFamily="18" charset="0"/>
              </a:rPr>
              <a:t>sure that you can locate these points on the web page and in the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window: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4A </a:t>
            </a:r>
            <a:r>
              <a:rPr lang="en-US" sz="1600" dirty="0">
                <a:latin typeface="Times New Roman" panose="02020603050405020304" pitchFamily="18" charset="0"/>
                <a:cs typeface="Times New Roman" panose="02020603050405020304" pitchFamily="18" charset="0"/>
              </a:rPr>
              <a:t>is the opening screen.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4B</a:t>
            </a:r>
            <a:r>
              <a:rPr lang="en-US" sz="1600" dirty="0">
                <a:latin typeface="Times New Roman" panose="02020603050405020304" pitchFamily="18" charset="0"/>
                <a:cs typeface="Times New Roman" panose="02020603050405020304" pitchFamily="18" charset="0"/>
              </a:rPr>
              <a:t>, 4C, and 4D are the Register, Vote, and Declare Winner buttons for contract functions</a:t>
            </a:r>
            <a:r>
              <a:rPr lang="en-US" sz="1600" dirty="0">
                <a:latin typeface="Times New Roman" panose="02020603050405020304" pitchFamily="18" charset="0"/>
                <a:cs typeface="Times New Roman" panose="02020603050405020304" pitchFamily="18" charset="0"/>
              </a:rPr>
              <a:t>.</a:t>
            </a: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4E </a:t>
            </a:r>
            <a:r>
              <a:rPr lang="en-US" sz="1600" dirty="0">
                <a:latin typeface="Times New Roman" panose="02020603050405020304" pitchFamily="18" charset="0"/>
                <a:cs typeface="Times New Roman" panose="02020603050405020304" pitchFamily="18" charset="0"/>
              </a:rPr>
              <a:t>is the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plugin’s drop-down screen. </a:t>
            </a:r>
            <a:endParaRPr lang="en-US" sz="1600" dirty="0">
              <a:latin typeface="Times New Roman" panose="02020603050405020304" pitchFamily="18" charset="0"/>
              <a:cs typeface="Times New Roman" panose="02020603050405020304" pitchFamily="18" charset="0"/>
            </a:endParaRPr>
          </a:p>
          <a:p>
            <a:pPr marL="800100" lvl="2" indent="-342900" algn="just">
              <a:lnSpc>
                <a:spcPct val="180000"/>
              </a:lnSpc>
              <a:buFont typeface="+mj-lt"/>
              <a:buAutoNum type="arabicPeriod"/>
            </a:pPr>
            <a:r>
              <a:rPr lang="en-US" sz="1600" dirty="0" smtClean="0">
                <a:latin typeface="Times New Roman" panose="02020603050405020304" pitchFamily="18" charset="0"/>
                <a:cs typeface="Times New Roman" panose="02020603050405020304" pitchFamily="18" charset="0"/>
              </a:rPr>
              <a:t>4F </a:t>
            </a:r>
            <a:r>
              <a:rPr lang="en-US" sz="1600" dirty="0">
                <a:latin typeface="Times New Roman" panose="02020603050405020304" pitchFamily="18" charset="0"/>
                <a:cs typeface="Times New Roman" panose="02020603050405020304" pitchFamily="18" charset="0"/>
              </a:rPr>
              <a:t>is the account icon on </a:t>
            </a:r>
            <a:r>
              <a:rPr lang="en-US" sz="1600" dirty="0" err="1">
                <a:latin typeface="Times New Roman" panose="02020603050405020304" pitchFamily="18" charset="0"/>
                <a:cs typeface="Times New Roman" panose="02020603050405020304" pitchFamily="18" charset="0"/>
              </a:rPr>
              <a:t>MetaMask</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described </a:t>
            </a:r>
            <a:r>
              <a:rPr lang="en-US" sz="1600" dirty="0">
                <a:latin typeface="Times New Roman" panose="02020603050405020304" pitchFamily="18" charset="0"/>
                <a:cs typeface="Times New Roman" panose="02020603050405020304" pitchFamily="18" charset="0"/>
              </a:rPr>
              <a:t>as a crypto </a:t>
            </a:r>
            <a:r>
              <a:rPr lang="en-US" sz="1600" dirty="0" smtClean="0">
                <a:latin typeface="Times New Roman" panose="02020603050405020304" pitchFamily="18" charset="0"/>
                <a:cs typeface="Times New Roman" panose="02020603050405020304" pitchFamily="18" charset="0"/>
              </a:rPr>
              <a:t>wallet</a:t>
            </a:r>
            <a:endParaRPr lang="en-US" sz="1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2222334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65</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678845"/>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IN" sz="1600" b="1" dirty="0" smtClean="0">
                <a:latin typeface="Times New Roman" panose="02020603050405020304" pitchFamily="18" charset="0"/>
                <a:cs typeface="Times New Roman" panose="02020603050405020304" pitchFamily="18" charset="0"/>
              </a:rPr>
              <a:t>4.4 </a:t>
            </a:r>
            <a:r>
              <a:rPr lang="en-IN" sz="1600" b="1" dirty="0">
                <a:latin typeface="Times New Roman" panose="02020603050405020304" pitchFamily="18" charset="0"/>
                <a:cs typeface="Times New Roman" panose="02020603050405020304" pitchFamily="18" charset="0"/>
              </a:rPr>
              <a:t>Interact with Ballot-</a:t>
            </a:r>
            <a:r>
              <a:rPr lang="en-IN" sz="1600" b="1" dirty="0" err="1">
                <a:latin typeface="Times New Roman" panose="02020603050405020304" pitchFamily="18" charset="0"/>
                <a:cs typeface="Times New Roman" panose="02020603050405020304" pitchFamily="18" charset="0"/>
              </a:rPr>
              <a:t>Dapp</a:t>
            </a:r>
            <a:endParaRPr lang="en-US" sz="1600" b="1" dirty="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4.10 are indicated by 4A–4F. </a:t>
            </a:r>
            <a:endParaRPr lang="en-US" sz="1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pic>
        <p:nvPicPr>
          <p:cNvPr id="2" name="Picture 1"/>
          <p:cNvPicPr>
            <a:picLocks noChangeAspect="1"/>
          </p:cNvPicPr>
          <p:nvPr/>
        </p:nvPicPr>
        <p:blipFill>
          <a:blip r:embed="rId3"/>
          <a:stretch>
            <a:fillRect/>
          </a:stretch>
        </p:blipFill>
        <p:spPr>
          <a:xfrm>
            <a:off x="2436904" y="1751631"/>
            <a:ext cx="8724900" cy="4905375"/>
          </a:xfrm>
          <a:prstGeom prst="rect">
            <a:avLst/>
          </a:prstGeom>
        </p:spPr>
      </p:pic>
    </p:spTree>
    <p:extLst>
      <p:ext uri="{BB962C8B-B14F-4D97-AF65-F5344CB8AC3E}">
        <p14:creationId xmlns:p14="http://schemas.microsoft.com/office/powerpoint/2010/main" val="27393997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66</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5" y="985246"/>
            <a:ext cx="9343524" cy="519664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lvl="1" indent="0" algn="just">
              <a:lnSpc>
                <a:spcPct val="180000"/>
              </a:lnSpc>
              <a:buNone/>
            </a:pPr>
            <a:r>
              <a:rPr lang="en-US" sz="1600" b="1" dirty="0" smtClean="0">
                <a:latin typeface="Times New Roman" panose="02020603050405020304" pitchFamily="18" charset="0"/>
                <a:cs typeface="Times New Roman" panose="02020603050405020304" pitchFamily="18" charset="0"/>
              </a:rPr>
              <a:t>4.4.5 </a:t>
            </a:r>
            <a:r>
              <a:rPr lang="en-US" sz="1600" b="1" dirty="0">
                <a:latin typeface="Times New Roman" panose="02020603050405020304" pitchFamily="18" charset="0"/>
                <a:cs typeface="Times New Roman" panose="02020603050405020304" pitchFamily="18" charset="0"/>
              </a:rPr>
              <a:t>Connect web client to smart contract</a:t>
            </a: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One </a:t>
            </a:r>
            <a:r>
              <a:rPr lang="en-US" sz="1600" dirty="0">
                <a:latin typeface="Times New Roman" panose="02020603050405020304" pitchFamily="18" charset="0"/>
                <a:cs typeface="Times New Roman" panose="02020603050405020304" pitchFamily="18" charset="0"/>
              </a:rPr>
              <a:t>more piece of code is important for </a:t>
            </a:r>
            <a:r>
              <a:rPr lang="en-US" sz="1600" dirty="0" err="1">
                <a:latin typeface="Times New Roman" panose="02020603050405020304" pitchFamily="18" charset="0"/>
                <a:cs typeface="Times New Roman" panose="02020603050405020304" pitchFamily="18" charset="0"/>
              </a:rPr>
              <a:t>Dapp</a:t>
            </a:r>
            <a:r>
              <a:rPr lang="en-US" sz="1600" dirty="0">
                <a:latin typeface="Times New Roman" panose="02020603050405020304" pitchFamily="18" charset="0"/>
                <a:cs typeface="Times New Roman" panose="02020603050405020304" pitchFamily="18" charset="0"/>
              </a:rPr>
              <a:t> development: the piece that connects the web app to the smart contract</a:t>
            </a:r>
            <a:r>
              <a:rPr lang="en-US" sz="1600" dirty="0">
                <a:latin typeface="Times New Roman" panose="02020603050405020304" pitchFamily="18" charset="0"/>
                <a:cs typeface="Times New Roman" panose="02020603050405020304" pitchFamily="18" charset="0"/>
              </a:rPr>
              <a:t>.</a:t>
            </a:r>
          </a:p>
          <a:p>
            <a:pPr marL="285750" lvl="1" algn="just">
              <a:lnSpc>
                <a:spcPct val="180000"/>
              </a:lnSpc>
            </a:pPr>
            <a:r>
              <a:rPr lang="en-US" sz="1600" dirty="0">
                <a:latin typeface="Times New Roman" panose="02020603050405020304" pitchFamily="18" charset="0"/>
                <a:cs typeface="Times New Roman" panose="02020603050405020304" pitchFamily="18" charset="0"/>
              </a:rPr>
              <a:t>app.js is the glue that connects the web client to the smart contract through a set of handler functions. </a:t>
            </a:r>
            <a:endParaRPr lang="en-US" sz="1600" dirty="0" smtClean="0">
              <a:latin typeface="Times New Roman" panose="02020603050405020304" pitchFamily="18" charset="0"/>
              <a:cs typeface="Times New Roman" panose="02020603050405020304" pitchFamily="18" charset="0"/>
            </a:endParaRPr>
          </a:p>
          <a:p>
            <a:pPr marL="285750" lvl="1" algn="just">
              <a:lnSpc>
                <a:spcPct val="180000"/>
              </a:lnSpc>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code provisions the web3 and smart contract services for the web front end to call and invoke.</a:t>
            </a:r>
          </a:p>
          <a:p>
            <a:pPr marL="285750" lvl="1" algn="just">
              <a:lnSpc>
                <a:spcPct val="180000"/>
              </a:lnSpc>
            </a:pPr>
            <a:endParaRPr lang="en-US" sz="16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606974" y="209158"/>
            <a:ext cx="9633455" cy="64117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1" defTabSz="457200">
              <a:spcBef>
                <a:spcPct val="0"/>
              </a:spcBef>
            </a:pPr>
            <a:r>
              <a:rPr lang="en-US" sz="3600" dirty="0" smtClean="0"/>
              <a:t>4.4 </a:t>
            </a:r>
            <a:r>
              <a:rPr lang="en-US" sz="3600" dirty="0"/>
              <a:t>Develop and configure the web application</a:t>
            </a:r>
            <a:r>
              <a:rPr lang="en-US" sz="3600" dirty="0" smtClean="0"/>
              <a:t> </a:t>
            </a:r>
            <a:endParaRPr lang="en-IN" sz="3600" dirty="0">
              <a:ln w="3175" cmpd="sng">
                <a:noFill/>
              </a:ln>
              <a:solidFill>
                <a:schemeClr val="tx1"/>
              </a:solidFill>
              <a:latin typeface="+mj-lt"/>
              <a:ea typeface="+mj-ea"/>
              <a:cs typeface="+mj-cs"/>
            </a:endParaRPr>
          </a:p>
        </p:txBody>
      </p:sp>
    </p:spTree>
    <p:extLst>
      <p:ext uri="{BB962C8B-B14F-4D97-AF65-F5344CB8AC3E}">
        <p14:creationId xmlns:p14="http://schemas.microsoft.com/office/powerpoint/2010/main" val="39612274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804" y="2258122"/>
            <a:ext cx="7369757" cy="641179"/>
          </a:xfrm>
        </p:spPr>
        <p:txBody>
          <a:bodyPr>
            <a:noAutofit/>
          </a:bodyPr>
          <a:lstStyle/>
          <a:p>
            <a:pPr algn="l"/>
            <a:r>
              <a:rPr lang="en-US" sz="6600" dirty="0" smtClean="0"/>
              <a:t>Thank You</a:t>
            </a:r>
            <a:endParaRPr lang="en-IN" sz="6600"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67</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567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a:t>
            </a:r>
            <a:r>
              <a:rPr lang="en-US" dirty="0"/>
              <a:t>Essentials of trust and integrity</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7</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60486"/>
            <a:ext cx="10018969"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3.1.2 Integrity</a:t>
            </a:r>
            <a:endParaRPr lang="en-US" sz="1600" b="1" dirty="0">
              <a:latin typeface="Times New Roman" panose="02020603050405020304" pitchFamily="18" charset="0"/>
              <a:cs typeface="Times New Roman" panose="02020603050405020304" pitchFamily="18" charset="0"/>
            </a:endParaRPr>
          </a:p>
          <a:p>
            <a:pPr algn="just">
              <a:lnSpc>
                <a:spcPct val="170000"/>
              </a:lnSpc>
            </a:pPr>
            <a:r>
              <a:rPr lang="en-US" sz="1600" dirty="0" smtClean="0">
                <a:latin typeface="Times New Roman" panose="02020603050405020304" pitchFamily="18" charset="0"/>
                <a:cs typeface="Times New Roman" panose="02020603050405020304" pitchFamily="18" charset="0"/>
              </a:rPr>
              <a:t>Integrity </a:t>
            </a:r>
            <a:r>
              <a:rPr lang="en-US" sz="1600" dirty="0">
                <a:latin typeface="Times New Roman" panose="02020603050405020304" pitchFamily="18" charset="0"/>
                <a:cs typeface="Times New Roman" panose="02020603050405020304" pitchFamily="18" charset="0"/>
              </a:rPr>
              <a:t>is about the truthfulness of the participants, the messages they send, the data, and the operations of the system under consideration. </a:t>
            </a:r>
            <a:endParaRPr lang="en-US" sz="1600" dirty="0" smtClean="0">
              <a:latin typeface="Times New Roman" panose="02020603050405020304" pitchFamily="18" charset="0"/>
              <a:cs typeface="Times New Roman" panose="02020603050405020304" pitchFamily="18" charset="0"/>
            </a:endParaRPr>
          </a:p>
          <a:p>
            <a:pPr algn="just">
              <a:lnSpc>
                <a:spcPct val="170000"/>
              </a:lnSpc>
            </a:pPr>
            <a:r>
              <a:rPr lang="en-US" sz="1600" b="1" dirty="0" smtClean="0">
                <a:latin typeface="Times New Roman" panose="02020603050405020304" pitchFamily="18" charset="0"/>
                <a:cs typeface="Times New Roman" panose="02020603050405020304" pitchFamily="18" charset="0"/>
              </a:rPr>
              <a:t>DEFINITION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Integrity, in the context of blockchain, means ensuring the </a:t>
            </a:r>
            <a:r>
              <a:rPr lang="en-US" sz="1600" dirty="0" err="1">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and privacy of data and confidentiality of transactions. </a:t>
            </a:r>
          </a:p>
        </p:txBody>
      </p:sp>
    </p:spTree>
    <p:extLst>
      <p:ext uri="{BB962C8B-B14F-4D97-AF65-F5344CB8AC3E}">
        <p14:creationId xmlns:p14="http://schemas.microsoft.com/office/powerpoint/2010/main" val="355553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371012"/>
            <a:ext cx="7369757" cy="641179"/>
          </a:xfrm>
        </p:spPr>
        <p:txBody>
          <a:bodyPr>
            <a:normAutofit fontScale="90000"/>
          </a:bodyPr>
          <a:lstStyle/>
          <a:p>
            <a:pPr algn="l"/>
            <a:r>
              <a:rPr lang="en-US" dirty="0" smtClean="0"/>
              <a:t>3.1 Essentials of trust and integrity </a:t>
            </a:r>
            <a:endParaRPr lang="en-IN" dirty="0"/>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8</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726716" y="1012191"/>
            <a:ext cx="489179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70000"/>
              </a:lnSpc>
              <a:buNone/>
            </a:pPr>
            <a:r>
              <a:rPr lang="en-IN" sz="1600" b="1" dirty="0" smtClean="0">
                <a:latin typeface="Times New Roman" panose="02020603050405020304" pitchFamily="18" charset="0"/>
                <a:cs typeface="Times New Roman" panose="02020603050405020304" pitchFamily="18" charset="0"/>
              </a:rPr>
              <a:t>3.1.2 Integrity</a:t>
            </a:r>
            <a:endParaRPr lang="en-US" sz="1600" b="1" dirty="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Integrity</a:t>
            </a:r>
            <a:r>
              <a:rPr lang="en-US" sz="1600" dirty="0">
                <a:latin typeface="Times New Roman" panose="02020603050405020304" pitchFamily="18" charset="0"/>
                <a:cs typeface="Times New Roman" panose="02020603050405020304" pitchFamily="18" charset="0"/>
              </a:rPr>
              <a:t>, shown in the second quad of figure 3.1, begins with a </a:t>
            </a:r>
            <a:r>
              <a:rPr lang="en-US" sz="1600" dirty="0">
                <a:solidFill>
                  <a:srgbClr val="FF0000"/>
                </a:solidFill>
                <a:latin typeface="Times New Roman" panose="02020603050405020304" pitchFamily="18" charset="0"/>
                <a:cs typeface="Times New Roman" panose="02020603050405020304" pitchFamily="18" charset="0"/>
              </a:rPr>
              <a:t>method for uniquely identifying the peer participant </a:t>
            </a:r>
            <a:r>
              <a:rPr lang="en-US" sz="1600" dirty="0">
                <a:latin typeface="Times New Roman" panose="02020603050405020304" pitchFamily="18" charset="0"/>
                <a:cs typeface="Times New Roman" panose="02020603050405020304" pitchFamily="18" charset="0"/>
              </a:rPr>
              <a:t>on the node.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a decentralized system, n</a:t>
            </a:r>
            <a:r>
              <a:rPr lang="en-US" sz="1600" dirty="0">
                <a:solidFill>
                  <a:srgbClr val="FF0000"/>
                </a:solidFill>
                <a:latin typeface="Times New Roman" panose="02020603050405020304" pitchFamily="18" charset="0"/>
                <a:cs typeface="Times New Roman" panose="02020603050405020304" pitchFamily="18" charset="0"/>
              </a:rPr>
              <a:t>o username and password identify</a:t>
            </a:r>
            <a:r>
              <a:rPr lang="en-US" sz="1600" dirty="0">
                <a:latin typeface="Times New Roman" panose="02020603050405020304" pitchFamily="18" charset="0"/>
                <a:cs typeface="Times New Roman" panose="02020603050405020304" pitchFamily="18" charset="0"/>
              </a:rPr>
              <a:t> who you are, as in a centralized system. Blockchain account address is a simple way to specify a unique identity for a participant. </a:t>
            </a:r>
            <a:endParaRPr lang="en-US" sz="1600" dirty="0" smtClean="0">
              <a:latin typeface="Times New Roman" panose="02020603050405020304" pitchFamily="18" charset="0"/>
              <a:cs typeface="Times New Roman" panose="02020603050405020304" pitchFamily="18" charset="0"/>
            </a:endParaRPr>
          </a:p>
          <a:p>
            <a:pPr marL="631825" indent="-342900" algn="just">
              <a:lnSpc>
                <a:spcPct val="170000"/>
              </a:lnSpc>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elements of </a:t>
            </a:r>
            <a:r>
              <a:rPr lang="en-US" sz="1600" dirty="0">
                <a:solidFill>
                  <a:srgbClr val="FF0000"/>
                </a:solidFill>
                <a:latin typeface="Times New Roman" panose="02020603050405020304" pitchFamily="18" charset="0"/>
                <a:cs typeface="Times New Roman" panose="02020603050405020304" pitchFamily="18" charset="0"/>
              </a:rPr>
              <a:t>integrity—identity, security, privacy, and confidentiality</a:t>
            </a:r>
            <a:r>
              <a:rPr lang="en-US" sz="1600" dirty="0">
                <a:latin typeface="Times New Roman" panose="02020603050405020304" pitchFamily="18" charset="0"/>
                <a:cs typeface="Times New Roman" panose="02020603050405020304" pitchFamily="18" charset="0"/>
              </a:rPr>
              <a:t> (figure 3.1, 2a to 2d)—are based predominantly on the private-public key pair concept.</a:t>
            </a:r>
          </a:p>
        </p:txBody>
      </p:sp>
      <p:pic>
        <p:nvPicPr>
          <p:cNvPr id="3" name="Picture 2"/>
          <p:cNvPicPr>
            <a:picLocks noChangeAspect="1"/>
          </p:cNvPicPr>
          <p:nvPr/>
        </p:nvPicPr>
        <p:blipFill>
          <a:blip r:embed="rId3"/>
          <a:stretch>
            <a:fillRect/>
          </a:stretch>
        </p:blipFill>
        <p:spPr>
          <a:xfrm>
            <a:off x="6827118" y="1259133"/>
            <a:ext cx="4570225" cy="5437567"/>
          </a:xfrm>
          <a:prstGeom prst="rect">
            <a:avLst/>
          </a:prstGeom>
        </p:spPr>
      </p:pic>
    </p:spTree>
    <p:extLst>
      <p:ext uri="{BB962C8B-B14F-4D97-AF65-F5344CB8AC3E}">
        <p14:creationId xmlns:p14="http://schemas.microsoft.com/office/powerpoint/2010/main" val="291674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974" y="209158"/>
            <a:ext cx="9633455" cy="641179"/>
          </a:xfrm>
        </p:spPr>
        <p:txBody>
          <a:bodyPr>
            <a:normAutofit fontScale="90000"/>
          </a:bodyPr>
          <a:lstStyle/>
          <a:p>
            <a:pPr algn="l"/>
            <a:r>
              <a:rPr lang="en-IN" dirty="0" smtClean="0"/>
              <a:t>3.2 Digital </a:t>
            </a:r>
            <a:r>
              <a:rPr lang="en-IN" dirty="0"/>
              <a:t>democracy problem</a:t>
            </a:r>
          </a:p>
        </p:txBody>
      </p:sp>
      <p:pic>
        <p:nvPicPr>
          <p:cNvPr id="4" name="Picture 3" descr="GIT Good quality.jpg"/>
          <p:cNvPicPr/>
          <p:nvPr/>
        </p:nvPicPr>
        <p:blipFill>
          <a:blip r:embed="rId2"/>
          <a:stretch>
            <a:fillRect/>
          </a:stretch>
        </p:blipFill>
        <p:spPr>
          <a:xfrm>
            <a:off x="10950498" y="254193"/>
            <a:ext cx="973780" cy="1072786"/>
          </a:xfrm>
          <a:prstGeom prst="rect">
            <a:avLst/>
          </a:prstGeom>
          <a:effectLst>
            <a:softEdge rad="12700"/>
          </a:effectLst>
        </p:spPr>
      </p:pic>
      <p:sp>
        <p:nvSpPr>
          <p:cNvPr id="5" name="Slide Number Placeholder 4"/>
          <p:cNvSpPr>
            <a:spLocks noGrp="1"/>
          </p:cNvSpPr>
          <p:nvPr>
            <p:ph type="sldNum" sz="quarter" idx="12"/>
          </p:nvPr>
        </p:nvSpPr>
        <p:spPr>
          <a:xfrm>
            <a:off x="11161804" y="6180641"/>
            <a:ext cx="551167" cy="365125"/>
          </a:xfrm>
        </p:spPr>
        <p:txBody>
          <a:bodyPr/>
          <a:lstStyle/>
          <a:p>
            <a:fld id="{18BDA628-2F38-4037-B9BD-85357DC78396}" type="slidenum">
              <a:rPr lang="en-IN" sz="1600" smtClean="0">
                <a:latin typeface="Times New Roman" panose="02020603050405020304" pitchFamily="18" charset="0"/>
                <a:cs typeface="Times New Roman" panose="02020603050405020304" pitchFamily="18" charset="0"/>
              </a:rPr>
              <a:t>9</a:t>
            </a:fld>
            <a:endParaRPr lang="en-IN"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606974" y="976949"/>
            <a:ext cx="9644487" cy="515161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80000"/>
              </a:lnSpc>
            </a:pPr>
            <a:r>
              <a:rPr lang="en-US" sz="1600" dirty="0" smtClean="0">
                <a:latin typeface="Times New Roman" panose="02020603050405020304" pitchFamily="18" charset="0"/>
                <a:cs typeface="Times New Roman" panose="02020603050405020304" pitchFamily="18" charset="0"/>
              </a:rPr>
              <a:t>Digital </a:t>
            </a:r>
            <a:r>
              <a:rPr lang="en-US" sz="1600" dirty="0">
                <a:latin typeface="Times New Roman" panose="02020603050405020304" pitchFamily="18" charset="0"/>
                <a:cs typeface="Times New Roman" panose="02020603050405020304" pitchFamily="18" charset="0"/>
              </a:rPr>
              <a:t>democracy encompasses many things, from simple digital identity cards in India to e-residency in Estonia. </a:t>
            </a:r>
            <a:endParaRPr lang="en-US" sz="1600" dirty="0" smtClean="0">
              <a:latin typeface="Times New Roman" panose="02020603050405020304" pitchFamily="18" charset="0"/>
              <a:cs typeface="Times New Roman" panose="02020603050405020304" pitchFamily="18" charset="0"/>
            </a:endParaRPr>
          </a:p>
          <a:p>
            <a:pPr algn="just">
              <a:lnSpc>
                <a:spcPct val="180000"/>
              </a:lnSpc>
            </a:pPr>
            <a:r>
              <a:rPr lang="en-US" sz="1600" dirty="0" smtClean="0">
                <a:latin typeface="Times New Roman" panose="02020603050405020304" pitchFamily="18" charset="0"/>
                <a:cs typeface="Times New Roman" panose="02020603050405020304" pitchFamily="18" charset="0"/>
              </a:rPr>
              <a:t>We are concerned </a:t>
            </a:r>
            <a:r>
              <a:rPr lang="en-US" sz="1600" dirty="0">
                <a:latin typeface="Times New Roman" panose="02020603050405020304" pitchFamily="18" charset="0"/>
                <a:cs typeface="Times New Roman" panose="02020603050405020304" pitchFamily="18" charset="0"/>
              </a:rPr>
              <a:t>with </a:t>
            </a:r>
            <a:r>
              <a:rPr lang="en-US" sz="1600" dirty="0" smtClean="0">
                <a:latin typeface="Times New Roman" panose="02020603050405020304" pitchFamily="18" charset="0"/>
                <a:cs typeface="Times New Roman" panose="02020603050405020304" pitchFamily="18" charset="0"/>
              </a:rPr>
              <a:t>systems </a:t>
            </a:r>
            <a:r>
              <a:rPr lang="en-US" sz="1600" dirty="0">
                <a:latin typeface="Times New Roman" panose="02020603050405020304" pitchFamily="18" charset="0"/>
                <a:cs typeface="Times New Roman" panose="02020603050405020304" pitchFamily="18" charset="0"/>
              </a:rPr>
              <a:t>that enable democracy by using digitization, such as internet-based </a:t>
            </a:r>
            <a:r>
              <a:rPr lang="en-US" sz="1600" dirty="0" smtClean="0">
                <a:latin typeface="Times New Roman" panose="02020603050405020304" pitchFamily="18" charset="0"/>
                <a:cs typeface="Times New Roman" panose="02020603050405020304" pitchFamily="18" charset="0"/>
              </a:rPr>
              <a:t>communication </a:t>
            </a:r>
            <a:r>
              <a:rPr lang="en-US" sz="1600" dirty="0">
                <a:latin typeface="Times New Roman" panose="02020603050405020304" pitchFamily="18" charset="0"/>
                <a:cs typeface="Times New Roman" panose="02020603050405020304" pitchFamily="18" charset="0"/>
              </a:rPr>
              <a:t>and information systems—in particular, using internet-based electronic </a:t>
            </a:r>
            <a:r>
              <a:rPr lang="en-US" sz="1600" dirty="0">
                <a:solidFill>
                  <a:srgbClr val="FF0000"/>
                </a:solidFill>
                <a:latin typeface="Times New Roman" panose="02020603050405020304" pitchFamily="18" charset="0"/>
                <a:cs typeface="Times New Roman" panose="02020603050405020304" pitchFamily="18" charset="0"/>
              </a:rPr>
              <a:t>voting systems </a:t>
            </a:r>
            <a:r>
              <a:rPr lang="en-US" sz="1600" dirty="0">
                <a:latin typeface="Times New Roman" panose="02020603050405020304" pitchFamily="18" charset="0"/>
                <a:cs typeface="Times New Roman" panose="02020603050405020304" pitchFamily="18" charset="0"/>
              </a:rPr>
              <a:t>instead of paper ballots or mechanical machines</a:t>
            </a:r>
            <a:r>
              <a:rPr lang="en-US" sz="1600" dirty="0" smtClean="0">
                <a:latin typeface="Times New Roman" panose="02020603050405020304" pitchFamily="18" charset="0"/>
                <a:cs typeface="Times New Roman" panose="02020603050405020304" pitchFamily="18" charset="0"/>
              </a:rPr>
              <a:t>.</a:t>
            </a:r>
          </a:p>
          <a:p>
            <a:pPr algn="just">
              <a:lnSpc>
                <a:spcPct val="180000"/>
              </a:lnSpc>
            </a:pPr>
            <a:r>
              <a:rPr lang="en-US" sz="1600" b="1" u="sng" dirty="0">
                <a:latin typeface="Times New Roman" panose="02020603050405020304" pitchFamily="18" charset="0"/>
                <a:cs typeface="Times New Roman" panose="02020603050405020304" pitchFamily="18" charset="0"/>
              </a:rPr>
              <a:t>PROBLEM STATEMENT </a:t>
            </a:r>
            <a:endParaRPr lang="en-US" sz="1600" b="1" u="sng" dirty="0" smtClean="0">
              <a:latin typeface="Times New Roman" panose="02020603050405020304" pitchFamily="18" charset="0"/>
              <a:cs typeface="Times New Roman" panose="02020603050405020304" pitchFamily="18" charset="0"/>
            </a:endParaRPr>
          </a:p>
          <a:p>
            <a:pPr lvl="1" algn="just">
              <a:lnSpc>
                <a:spcPct val="180000"/>
              </a:lnSpc>
            </a:pPr>
            <a:r>
              <a:rPr lang="en-US" sz="1600" dirty="0" smtClean="0">
                <a:latin typeface="Times New Roman" panose="02020603050405020304" pitchFamily="18" charset="0"/>
                <a:cs typeface="Times New Roman" panose="02020603050405020304" pitchFamily="18" charset="0"/>
              </a:rPr>
              <a:t>Consider </a:t>
            </a:r>
            <a:r>
              <a:rPr lang="en-US" sz="1600" dirty="0">
                <a:latin typeface="Times New Roman" panose="02020603050405020304" pitchFamily="18" charset="0"/>
                <a:cs typeface="Times New Roman" panose="02020603050405020304" pitchFamily="18" charset="0"/>
              </a:rPr>
              <a:t>an online ballot application. People vote to choose a proposal from a set of proposals. A chairperson registers the people who can vote, and only registered voters can vote (only once) on a proposal of their choice. The chairperson’s vote is weighted twice (x2) as heavily as </a:t>
            </a:r>
            <a:r>
              <a:rPr lang="en-US" sz="1600" dirty="0" smtClean="0">
                <a:latin typeface="Times New Roman" panose="02020603050405020304" pitchFamily="18" charset="0"/>
                <a:cs typeface="Times New Roman" panose="02020603050405020304" pitchFamily="18" charset="0"/>
              </a:rPr>
              <a:t>regular </a:t>
            </a:r>
            <a:r>
              <a:rPr lang="en-US" sz="1600" dirty="0">
                <a:latin typeface="Times New Roman" panose="02020603050405020304" pitchFamily="18" charset="0"/>
                <a:cs typeface="Times New Roman" panose="02020603050405020304" pitchFamily="18" charset="0"/>
              </a:rPr>
              <a:t>people’s votes. The ballot process goes through four states (</a:t>
            </a:r>
            <a:r>
              <a:rPr lang="en-US" sz="1600" dirty="0" err="1">
                <a:latin typeface="Times New Roman" panose="02020603050405020304" pitchFamily="18" charset="0"/>
                <a:cs typeface="Times New Roman" panose="02020603050405020304" pitchFamily="18" charset="0"/>
              </a:rPr>
              <a:t>Init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Regs</a:t>
            </a:r>
            <a:r>
              <a:rPr lang="en-US" sz="1600" dirty="0">
                <a:latin typeface="Times New Roman" panose="02020603050405020304" pitchFamily="18" charset="0"/>
                <a:cs typeface="Times New Roman" panose="02020603050405020304" pitchFamily="18" charset="0"/>
              </a:rPr>
              <a:t>, Vote, Done), and the respective operations (initialize, register, vote, count votes) can be performed only in the corresponding states.</a:t>
            </a:r>
          </a:p>
        </p:txBody>
      </p:sp>
    </p:spTree>
    <p:extLst>
      <p:ext uri="{BB962C8B-B14F-4D97-AF65-F5344CB8AC3E}">
        <p14:creationId xmlns:p14="http://schemas.microsoft.com/office/powerpoint/2010/main" val="25727381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2810</TotalTime>
  <Words>5881</Words>
  <Application>Microsoft Office PowerPoint</Application>
  <PresentationFormat>Widescreen</PresentationFormat>
  <Paragraphs>434</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Corbel</vt:lpstr>
      <vt:lpstr>Times New Roman</vt:lpstr>
      <vt:lpstr>Parallax</vt:lpstr>
      <vt:lpstr>PowerPoint Presentation</vt:lpstr>
      <vt:lpstr>Techniques for trust and integrity</vt:lpstr>
      <vt:lpstr>3.1 Essentials of trust and integrity</vt:lpstr>
      <vt:lpstr>3.1 Essentials of trust and integrity</vt:lpstr>
      <vt:lpstr>3.1 Essentials of trust and integrity</vt:lpstr>
      <vt:lpstr>3.1 Essentials of trust and integrity</vt:lpstr>
      <vt:lpstr>3.1 Essentials of trust and integrity</vt:lpstr>
      <vt:lpstr>3.1 Essentials of trust and integrity </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3.2 Digital democracy problem</vt:lpstr>
      <vt:lpstr>3.3 Testing</vt:lpstr>
      <vt:lpstr>3.3 Testing</vt:lpstr>
      <vt:lpstr>3.3 Testing</vt:lpstr>
      <vt:lpstr>3.3 Testing</vt:lpstr>
      <vt:lpstr>3.3 Testing</vt:lpstr>
      <vt:lpstr>3.4 Using modifiers, require(), and revert()</vt:lpstr>
      <vt:lpstr>3.4 Using modifiers, require(), and revert()</vt:lpstr>
      <vt:lpstr>3.4 Using modifiers, require(), and revert()</vt:lpstr>
      <vt:lpstr>3.5 Assert() declarations</vt:lpstr>
      <vt:lpstr>3.5 Assert() declarations</vt:lpstr>
      <vt:lpstr>3.5 Assert() declarations</vt:lpstr>
      <vt:lpstr>3.5 Assert() declarations</vt:lpstr>
      <vt:lpstr>From smart contracts to Dapps</vt:lpstr>
      <vt:lpstr>4 Introduction</vt:lpstr>
      <vt:lpstr>4 Introduction</vt:lpstr>
      <vt:lpstr>4 Introduction</vt:lpstr>
      <vt:lpstr>4 Introduction</vt:lpstr>
      <vt:lpstr>4 Introduction</vt:lpstr>
      <vt:lpstr>4 Introduction</vt:lpstr>
      <vt:lpstr>PowerPoint Presentation</vt:lpstr>
      <vt:lpstr>4.1 Dapp development using Truffle </vt:lpstr>
      <vt:lpstr>4.1 Dapp development using Truffle </vt:lpstr>
      <vt:lpstr>4.1 Dapp development using Truffle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155</cp:revision>
  <dcterms:created xsi:type="dcterms:W3CDTF">2022-10-15T04:41:53Z</dcterms:created>
  <dcterms:modified xsi:type="dcterms:W3CDTF">2022-12-07T05:48:43Z</dcterms:modified>
</cp:coreProperties>
</file>