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5" r:id="rId1"/>
  </p:sldMasterIdLst>
  <p:notesMasterIdLst>
    <p:notesMasterId r:id="rId39"/>
  </p:notesMasterIdLst>
  <p:sldIdLst>
    <p:sldId id="256" r:id="rId2"/>
    <p:sldId id="273" r:id="rId3"/>
    <p:sldId id="382" r:id="rId4"/>
    <p:sldId id="383" r:id="rId5"/>
    <p:sldId id="445" r:id="rId6"/>
    <p:sldId id="446" r:id="rId7"/>
    <p:sldId id="447" r:id="rId8"/>
    <p:sldId id="448" r:id="rId9"/>
    <p:sldId id="449" r:id="rId10"/>
    <p:sldId id="450" r:id="rId11"/>
    <p:sldId id="451" r:id="rId12"/>
    <p:sldId id="452" r:id="rId13"/>
    <p:sldId id="453" r:id="rId14"/>
    <p:sldId id="454" r:id="rId15"/>
    <p:sldId id="455" r:id="rId16"/>
    <p:sldId id="456" r:id="rId17"/>
    <p:sldId id="457" r:id="rId18"/>
    <p:sldId id="458" r:id="rId19"/>
    <p:sldId id="459" r:id="rId20"/>
    <p:sldId id="460" r:id="rId21"/>
    <p:sldId id="461" r:id="rId22"/>
    <p:sldId id="463" r:id="rId23"/>
    <p:sldId id="464" r:id="rId24"/>
    <p:sldId id="465" r:id="rId25"/>
    <p:sldId id="462" r:id="rId26"/>
    <p:sldId id="466" r:id="rId27"/>
    <p:sldId id="467" r:id="rId28"/>
    <p:sldId id="468" r:id="rId29"/>
    <p:sldId id="469" r:id="rId30"/>
    <p:sldId id="470" r:id="rId31"/>
    <p:sldId id="471" r:id="rId32"/>
    <p:sldId id="472" r:id="rId33"/>
    <p:sldId id="473" r:id="rId34"/>
    <p:sldId id="474" r:id="rId35"/>
    <p:sldId id="475" r:id="rId36"/>
    <p:sldId id="319" r:id="rId37"/>
    <p:sldId id="41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5455" autoAdjust="0"/>
  </p:normalViewPr>
  <p:slideViewPr>
    <p:cSldViewPr snapToGrid="0">
      <p:cViewPr varScale="1">
        <p:scale>
          <a:sx n="88" d="100"/>
          <a:sy n="88" d="100"/>
        </p:scale>
        <p:origin x="3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6D9DC6-CB34-4F59-BB07-AB039D26720B}" type="datetimeFigureOut">
              <a:rPr lang="en-IN" smtClean="0"/>
              <a:t>26-12-2022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5D9F5-B4D2-4020-905B-2A3D591355B5}" type="slidenum">
              <a:rPr lang="en-IN" smtClean="0"/>
              <a:t>‹#›</a:t>
            </a:fld>
            <a:endParaRPr lang="en-IN"/>
          </a:p>
        </p:txBody>
      </p:sp>
    </p:spTree>
    <p:extLst>
      <p:ext uri="{BB962C8B-B14F-4D97-AF65-F5344CB8AC3E}">
        <p14:creationId xmlns:p14="http://schemas.microsoft.com/office/powerpoint/2010/main" val="105094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EDDEB4B-84CF-4EFB-BACB-95E0026D1038}" type="datetime1">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153805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5D689A-4434-4D9D-954C-B54F5C0051AE}" type="datetime1">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701752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58D3AA-9018-4062-A388-06134AD61E72}" type="datetime1">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290263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0C4D68-7703-4F78-BEA6-F9340079EEFD}" type="datetime1">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19145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342B95-B0FD-4104-AE4C-0CE012CA6B46}" type="datetime1">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499738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6B211A0-404F-4124-AF4A-8C2C29920F19}" type="datetime1">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248262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ABBAA80-8E43-458D-878B-74752F6CDF55}" type="datetime1">
              <a:rPr lang="en-IN" smtClean="0"/>
              <a:t>26-12-2022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801962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9EF41EF-4AEF-4A72-A32A-A41597291952}" type="datetime1">
              <a:rPr lang="en-IN" smtClean="0"/>
              <a:t>26-12-2022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1525043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33527-9B31-44E9-B825-F5E3F6826D84}" type="datetime1">
              <a:rPr lang="en-IN" smtClean="0"/>
              <a:t>26-12-2022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2198712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9CC0A6-5CD6-4DF6-917F-1FB8093B836E}" type="datetime1">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3859195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1F1F65-38CE-457A-8928-C8EB0404F43A}" type="datetime1">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257188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DB9DB-278F-41D1-8949-802771B10E6C}" type="datetime1">
              <a:rPr lang="en-IN" smtClean="0"/>
              <a:t>26-12-2022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DA628-2F38-4037-B9BD-85357DC78396}" type="slidenum">
              <a:rPr lang="en-IN" smtClean="0"/>
              <a:t>‹#›</a:t>
            </a:fld>
            <a:endParaRPr lang="en-IN"/>
          </a:p>
        </p:txBody>
      </p:sp>
    </p:spTree>
    <p:extLst>
      <p:ext uri="{BB962C8B-B14F-4D97-AF65-F5344CB8AC3E}">
        <p14:creationId xmlns:p14="http://schemas.microsoft.com/office/powerpoint/2010/main" val="1138515470"/>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96698" y="5471747"/>
            <a:ext cx="3440690" cy="988328"/>
          </a:xfrm>
        </p:spPr>
        <p:txBody>
          <a:bodyPr>
            <a:normAutofit/>
          </a:bodyPr>
          <a:lstStyle/>
          <a:p>
            <a:r>
              <a:rPr lang="en-US" dirty="0" smtClean="0"/>
              <a:t>Assistant Professor,</a:t>
            </a:r>
          </a:p>
          <a:p>
            <a:r>
              <a:rPr lang="en-US" dirty="0" smtClean="0"/>
              <a:t>Ravi U. Kalkundri</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5096" y="1687495"/>
            <a:ext cx="4438646" cy="266318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AutoShape 5"/>
          <p:cNvSpPr>
            <a:spLocks noChangeArrowheads="1"/>
          </p:cNvSpPr>
          <p:nvPr/>
        </p:nvSpPr>
        <p:spPr bwMode="auto">
          <a:xfrm>
            <a:off x="1468244" y="420516"/>
            <a:ext cx="9255513" cy="90646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IN" altLang="en-US" sz="3600" dirty="0">
                <a:ln w="3175" cmpd="sng">
                  <a:noFill/>
                </a:ln>
                <a:latin typeface="+mj-lt"/>
                <a:ea typeface="+mj-ea"/>
                <a:cs typeface="+mj-cs"/>
              </a:rPr>
              <a:t>KLS's </a:t>
            </a:r>
            <a:r>
              <a:rPr lang="en-IN" altLang="en-US" sz="3600" dirty="0" err="1">
                <a:ln w="3175" cmpd="sng">
                  <a:noFill/>
                </a:ln>
                <a:latin typeface="+mj-lt"/>
                <a:ea typeface="+mj-ea"/>
                <a:cs typeface="+mj-cs"/>
              </a:rPr>
              <a:t>Gogte</a:t>
            </a:r>
            <a:r>
              <a:rPr lang="en-IN" altLang="en-US" sz="3600" dirty="0">
                <a:ln w="3175" cmpd="sng">
                  <a:noFill/>
                </a:ln>
                <a:latin typeface="+mj-lt"/>
                <a:ea typeface="+mj-ea"/>
                <a:cs typeface="+mj-cs"/>
              </a:rPr>
              <a:t> Institute of Technology</a:t>
            </a:r>
          </a:p>
          <a:p>
            <a:pPr marL="0" marR="0" lvl="0" indent="0" algn="ctr" defTabSz="914400" rtl="0" eaLnBrk="0" fontAlgn="base" latinLnBrk="0" hangingPunct="0">
              <a:lnSpc>
                <a:spcPct val="100000"/>
              </a:lnSpc>
              <a:spcBef>
                <a:spcPct val="0"/>
              </a:spcBef>
              <a:spcAft>
                <a:spcPct val="0"/>
              </a:spcAft>
              <a:buClrTx/>
              <a:buSzTx/>
              <a:buFontTx/>
              <a:buNone/>
              <a:tabLst/>
            </a:pPr>
            <a:r>
              <a:rPr lang="en-IN" altLang="en-US" sz="3200" dirty="0">
                <a:ln w="3175" cmpd="sng">
                  <a:noFill/>
                </a:ln>
                <a:latin typeface="+mj-lt"/>
                <a:ea typeface="+mj-ea"/>
                <a:cs typeface="+mj-cs"/>
              </a:rPr>
              <a:t>Department of Computer Science &amp; Engineering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descr="GIT Good quality.jpg"/>
          <p:cNvPicPr/>
          <p:nvPr/>
        </p:nvPicPr>
        <p:blipFill>
          <a:blip r:embed="rId3"/>
          <a:stretch>
            <a:fillRect/>
          </a:stretch>
        </p:blipFill>
        <p:spPr>
          <a:xfrm>
            <a:off x="10950498" y="254193"/>
            <a:ext cx="973780" cy="1072786"/>
          </a:xfrm>
          <a:prstGeom prst="rect">
            <a:avLst/>
          </a:prstGeom>
          <a:effectLst>
            <a:softEdge rad="12700"/>
          </a:effectLst>
        </p:spPr>
      </p:pic>
      <p:sp>
        <p:nvSpPr>
          <p:cNvPr id="9" name="Subtitle 2"/>
          <p:cNvSpPr txBox="1">
            <a:spLocks/>
          </p:cNvSpPr>
          <p:nvPr/>
        </p:nvSpPr>
        <p:spPr>
          <a:xfrm>
            <a:off x="7661831" y="2524924"/>
            <a:ext cx="4359183" cy="98832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900" dirty="0">
                <a:latin typeface="Times New Roman" panose="02020603050405020304" pitchFamily="18" charset="0"/>
                <a:cs typeface="Times New Roman" panose="02020603050405020304" pitchFamily="18" charset="0"/>
              </a:rPr>
              <a:t>Course Name: </a:t>
            </a:r>
            <a:r>
              <a:rPr lang="en-US" sz="1900" b="1" dirty="0">
                <a:latin typeface="Times New Roman" panose="02020603050405020304" pitchFamily="18" charset="0"/>
                <a:cs typeface="Times New Roman" panose="02020603050405020304" pitchFamily="18" charset="0"/>
              </a:rPr>
              <a:t>Block Chain Management </a:t>
            </a:r>
          </a:p>
          <a:p>
            <a:pPr algn="l"/>
            <a:r>
              <a:rPr lang="en-US" sz="1900" dirty="0">
                <a:latin typeface="Times New Roman" panose="02020603050405020304" pitchFamily="18" charset="0"/>
                <a:cs typeface="Times New Roman" panose="02020603050405020304" pitchFamily="18" charset="0"/>
              </a:rPr>
              <a:t>Course Code: </a:t>
            </a:r>
            <a:r>
              <a:rPr lang="en-US" sz="1900" b="1" dirty="0">
                <a:latin typeface="Times New Roman" panose="02020603050405020304" pitchFamily="18" charset="0"/>
                <a:cs typeface="Times New Roman" panose="02020603050405020304" pitchFamily="18" charset="0"/>
              </a:rPr>
              <a:t>18CS743</a:t>
            </a:r>
          </a:p>
        </p:txBody>
      </p:sp>
      <p:sp>
        <p:nvSpPr>
          <p:cNvPr id="10" name="Subtitle 2"/>
          <p:cNvSpPr txBox="1">
            <a:spLocks/>
          </p:cNvSpPr>
          <p:nvPr/>
        </p:nvSpPr>
        <p:spPr>
          <a:xfrm>
            <a:off x="3831312" y="4483419"/>
            <a:ext cx="8092966" cy="98832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3200" b="1" dirty="0">
                <a:latin typeface="Times New Roman" panose="02020603050405020304" pitchFamily="18" charset="0"/>
                <a:cs typeface="Times New Roman" panose="02020603050405020304" pitchFamily="18" charset="0"/>
              </a:rPr>
              <a:t>Unit </a:t>
            </a:r>
            <a:r>
              <a:rPr lang="en-US" sz="3200" b="1" dirty="0" smtClean="0">
                <a:latin typeface="Times New Roman" panose="02020603050405020304" pitchFamily="18" charset="0"/>
                <a:cs typeface="Times New Roman" panose="02020603050405020304" pitchFamily="18" charset="0"/>
              </a:rPr>
              <a:t>IV </a:t>
            </a:r>
            <a:r>
              <a:rPr lang="en-US" sz="32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Security and privacy</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199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71012"/>
            <a:ext cx="10063393" cy="641179"/>
          </a:xfrm>
          <a:solidFill>
            <a:schemeClr val="accent4">
              <a:lumMod val="40000"/>
              <a:lumOff val="60000"/>
            </a:schemeClr>
          </a:solidFill>
        </p:spPr>
        <p:txBody>
          <a:bodyPr>
            <a:noAutofit/>
          </a:bodyPr>
          <a:lstStyle/>
          <a:p>
            <a:r>
              <a:rPr lang="en-US" sz="3200" dirty="0"/>
              <a:t>5.2 The relevance of public-key cryptography to blockchain</a:t>
            </a:r>
            <a:endParaRPr lang="en-IN" sz="3200"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10</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1009934" y="1178005"/>
            <a:ext cx="9940564"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IN" sz="1600" b="1" dirty="0" smtClean="0">
                <a:latin typeface="Times New Roman" panose="02020603050405020304" pitchFamily="18" charset="0"/>
                <a:cs typeface="Times New Roman" panose="02020603050405020304" pitchFamily="18" charset="0"/>
              </a:rPr>
              <a:t>5.2.2 </a:t>
            </a:r>
            <a:r>
              <a:rPr lang="en-IN" sz="1600" b="1" dirty="0">
                <a:latin typeface="Times New Roman" panose="02020603050405020304" pitchFamily="18" charset="0"/>
                <a:cs typeface="Times New Roman" panose="02020603050405020304" pitchFamily="18" charset="0"/>
              </a:rPr>
              <a:t>Transaction signing</a:t>
            </a:r>
            <a:endParaRPr lang="en-US" sz="1600" b="1" dirty="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cryptographic key pair is also used for </a:t>
            </a:r>
            <a:r>
              <a:rPr lang="en-US" sz="1600" dirty="0" err="1">
                <a:latin typeface="Times New Roman" panose="02020603050405020304" pitchFamily="18" charset="0"/>
                <a:cs typeface="Times New Roman" panose="02020603050405020304" pitchFamily="18" charset="0"/>
              </a:rPr>
              <a:t>Tx</a:t>
            </a:r>
            <a:r>
              <a:rPr lang="en-US" sz="1600" dirty="0">
                <a:latin typeface="Times New Roman" panose="02020603050405020304" pitchFamily="18" charset="0"/>
                <a:cs typeface="Times New Roman" panose="02020603050405020304" pitchFamily="18" charset="0"/>
              </a:rPr>
              <a:t> signing.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private key is used in the process of digitally signing transactions for authorization and authentication.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Recall </a:t>
            </a:r>
            <a:r>
              <a:rPr lang="en-US" sz="1600" dirty="0">
                <a:latin typeface="Times New Roman" panose="02020603050405020304" pitchFamily="18" charset="0"/>
                <a:cs typeface="Times New Roman" panose="02020603050405020304" pitchFamily="18" charset="0"/>
              </a:rPr>
              <a:t>that in chapter 4, you used </a:t>
            </a:r>
            <a:r>
              <a:rPr lang="en-US" sz="1600" dirty="0" err="1">
                <a:latin typeface="Times New Roman" panose="02020603050405020304" pitchFamily="18" charset="0"/>
                <a:cs typeface="Times New Roman" panose="02020603050405020304" pitchFamily="18" charset="0"/>
              </a:rPr>
              <a:t>MetaMask</a:t>
            </a:r>
            <a:r>
              <a:rPr lang="en-US" sz="1600" dirty="0">
                <a:latin typeface="Times New Roman" panose="02020603050405020304" pitchFamily="18" charset="0"/>
                <a:cs typeface="Times New Roman" panose="02020603050405020304" pitchFamily="18" charset="0"/>
              </a:rPr>
              <a:t> to confirm your </a:t>
            </a:r>
            <a:r>
              <a:rPr lang="en-US" sz="1600" dirty="0" err="1">
                <a:latin typeface="Times New Roman" panose="02020603050405020304" pitchFamily="18" charset="0"/>
                <a:cs typeface="Times New Roman" panose="02020603050405020304" pitchFamily="18" charset="0"/>
              </a:rPr>
              <a:t>Txs</a:t>
            </a:r>
            <a:r>
              <a:rPr lang="en-US" sz="1600" dirty="0">
                <a:latin typeface="Times New Roman" panose="02020603050405020304" pitchFamily="18" charset="0"/>
                <a:cs typeface="Times New Roman" panose="02020603050405020304" pitchFamily="18" charset="0"/>
              </a:rPr>
              <a:t>. One of the operations </a:t>
            </a:r>
            <a:r>
              <a:rPr lang="en-US" sz="1600" dirty="0" smtClean="0">
                <a:latin typeface="Times New Roman" panose="02020603050405020304" pitchFamily="18" charset="0"/>
                <a:cs typeface="Times New Roman" panose="02020603050405020304" pitchFamily="18" charset="0"/>
              </a:rPr>
              <a:t>performed </a:t>
            </a:r>
            <a:r>
              <a:rPr lang="en-US" sz="1600" dirty="0">
                <a:latin typeface="Times New Roman" panose="02020603050405020304" pitchFamily="18" charset="0"/>
                <a:cs typeface="Times New Roman" panose="02020603050405020304" pitchFamily="18" charset="0"/>
              </a:rPr>
              <a:t>at that time by </a:t>
            </a:r>
            <a:r>
              <a:rPr lang="en-US" sz="1600" dirty="0" err="1">
                <a:latin typeface="Times New Roman" panose="02020603050405020304" pitchFamily="18" charset="0"/>
                <a:cs typeface="Times New Roman" panose="02020603050405020304" pitchFamily="18" charset="0"/>
              </a:rPr>
              <a:t>MetaMask</a:t>
            </a:r>
            <a:r>
              <a:rPr lang="en-US" sz="1600" dirty="0">
                <a:latin typeface="Times New Roman" panose="02020603050405020304" pitchFamily="18" charset="0"/>
                <a:cs typeface="Times New Roman" panose="02020603050405020304" pitchFamily="18" charset="0"/>
              </a:rPr>
              <a:t> is signing the </a:t>
            </a:r>
            <a:r>
              <a:rPr lang="en-US" sz="1600" dirty="0" err="1">
                <a:latin typeface="Times New Roman" panose="02020603050405020304" pitchFamily="18" charset="0"/>
                <a:cs typeface="Times New Roman" panose="02020603050405020304" pitchFamily="18" charset="0"/>
              </a:rPr>
              <a:t>Txs</a:t>
            </a:r>
            <a:r>
              <a:rPr lang="en-US" sz="1600" dirty="0">
                <a:latin typeface="Times New Roman" panose="02020603050405020304" pitchFamily="18" charset="0"/>
                <a:cs typeface="Times New Roman" panose="02020603050405020304" pitchFamily="18" charset="0"/>
              </a:rPr>
              <a:t> by using your private </a:t>
            </a:r>
            <a:r>
              <a:rPr lang="en-US" sz="1600" dirty="0" smtClean="0">
                <a:latin typeface="Times New Roman" panose="02020603050405020304" pitchFamily="18" charset="0"/>
                <a:cs typeface="Times New Roman" panose="02020603050405020304" pitchFamily="18" charset="0"/>
              </a:rPr>
              <a:t>key.</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245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810" y="371012"/>
            <a:ext cx="10090688" cy="641179"/>
          </a:xfrm>
          <a:solidFill>
            <a:schemeClr val="accent4">
              <a:lumMod val="40000"/>
              <a:lumOff val="60000"/>
            </a:schemeClr>
          </a:solidFill>
        </p:spPr>
        <p:txBody>
          <a:bodyPr>
            <a:normAutofit/>
          </a:bodyPr>
          <a:lstStyle/>
          <a:p>
            <a:r>
              <a:rPr lang="en-US" sz="3200" dirty="0"/>
              <a:t>5.2 The relevance of public-key cryptography to blockchain</a:t>
            </a:r>
            <a:endParaRPr lang="en-IN" sz="3200"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11</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59810" y="1178005"/>
            <a:ext cx="11064468"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US" sz="1600" b="1" dirty="0" smtClean="0">
                <a:latin typeface="Times New Roman" panose="02020603050405020304" pitchFamily="18" charset="0"/>
                <a:cs typeface="Times New Roman" panose="02020603050405020304" pitchFamily="18" charset="0"/>
              </a:rPr>
              <a:t>5.2.3 </a:t>
            </a:r>
            <a:r>
              <a:rPr lang="en-US" sz="1600" b="1" dirty="0">
                <a:latin typeface="Times New Roman" panose="02020603050405020304" pitchFamily="18" charset="0"/>
                <a:cs typeface="Times New Roman" panose="02020603050405020304" pitchFamily="18" charset="0"/>
              </a:rPr>
              <a:t>Deploying smart contracts on </a:t>
            </a:r>
            <a:r>
              <a:rPr lang="en-US" sz="1600" b="1" dirty="0" err="1">
                <a:latin typeface="Times New Roman" panose="02020603050405020304" pitchFamily="18" charset="0"/>
                <a:cs typeface="Times New Roman" panose="02020603050405020304" pitchFamily="18" charset="0"/>
              </a:rPr>
              <a:t>Ropsten</a:t>
            </a:r>
            <a:endParaRPr lang="en-US" sz="1600" b="1" dirty="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So </a:t>
            </a:r>
            <a:r>
              <a:rPr lang="en-US" sz="1600" dirty="0">
                <a:latin typeface="Times New Roman" panose="02020603050405020304" pitchFamily="18" charset="0"/>
                <a:cs typeface="Times New Roman" panose="02020603050405020304" pitchFamily="18" charset="0"/>
              </a:rPr>
              <a:t>far, you’ve been developing smart contracts and </a:t>
            </a:r>
            <a:r>
              <a:rPr lang="en-US" sz="1600" dirty="0" err="1">
                <a:latin typeface="Times New Roman" panose="02020603050405020304" pitchFamily="18" charset="0"/>
                <a:cs typeface="Times New Roman" panose="02020603050405020304" pitchFamily="18" charset="0"/>
              </a:rPr>
              <a:t>Dapps</a:t>
            </a:r>
            <a:r>
              <a:rPr lang="en-US" sz="1600" dirty="0">
                <a:latin typeface="Times New Roman" panose="02020603050405020304" pitchFamily="18" charset="0"/>
                <a:cs typeface="Times New Roman" panose="02020603050405020304" pitchFamily="18" charset="0"/>
              </a:rPr>
              <a:t> and deploying them on a test chain, such as the Remix IDE’s JavaScript VM or the Ganache local test chain, to gain experience in a controlled environment.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err="1">
                <a:latin typeface="Times New Roman" panose="02020603050405020304" pitchFamily="18" charset="0"/>
                <a:cs typeface="Times New Roman" panose="02020603050405020304" pitchFamily="18" charset="0"/>
              </a:rPr>
              <a:t>Ropsten</a:t>
            </a:r>
            <a:r>
              <a:rPr lang="en-US" sz="1600" dirty="0">
                <a:latin typeface="Times New Roman" panose="02020603050405020304" pitchFamily="18" charset="0"/>
                <a:cs typeface="Times New Roman" panose="02020603050405020304" pitchFamily="18" charset="0"/>
              </a:rPr>
              <a:t> is a public test network that implements the </a:t>
            </a:r>
            <a:r>
              <a:rPr lang="en-US" sz="1600" dirty="0" err="1">
                <a:latin typeface="Times New Roman" panose="02020603050405020304" pitchFamily="18" charset="0"/>
                <a:cs typeface="Times New Roman" panose="02020603050405020304" pitchFamily="18" charset="0"/>
              </a:rPr>
              <a:t>Ethereum</a:t>
            </a:r>
            <a:r>
              <a:rPr lang="en-US" sz="1600" dirty="0">
                <a:latin typeface="Times New Roman" panose="02020603050405020304" pitchFamily="18" charset="0"/>
                <a:cs typeface="Times New Roman" panose="02020603050405020304" pitchFamily="18" charset="0"/>
              </a:rPr>
              <a:t> blockchain </a:t>
            </a:r>
            <a:r>
              <a:rPr lang="en-US" sz="1600" dirty="0" smtClean="0">
                <a:latin typeface="Times New Roman" panose="02020603050405020304" pitchFamily="18" charset="0"/>
                <a:cs typeface="Times New Roman" panose="02020603050405020304" pitchFamily="18" charset="0"/>
              </a:rPr>
              <a:t>protocol. </a:t>
            </a:r>
          </a:p>
          <a:p>
            <a:pPr algn="just">
              <a:lnSpc>
                <a:spcPct val="170000"/>
              </a:lnSpc>
            </a:pPr>
            <a:r>
              <a:rPr lang="en-US" sz="1600" dirty="0" err="1" smtClean="0">
                <a:latin typeface="Times New Roman" panose="02020603050405020304" pitchFamily="18" charset="0"/>
                <a:cs typeface="Times New Roman" panose="02020603050405020304" pitchFamily="18" charset="0"/>
              </a:rPr>
              <a:t>Ropsten</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ideal for experimenting with your deployment after completing initial tests in Remix and other test networks</a:t>
            </a:r>
            <a:r>
              <a:rPr lang="en-US" sz="16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72909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458" y="371012"/>
            <a:ext cx="10077040" cy="641179"/>
          </a:xfrm>
          <a:solidFill>
            <a:schemeClr val="accent4">
              <a:lumMod val="40000"/>
              <a:lumOff val="60000"/>
            </a:schemeClr>
          </a:solidFill>
        </p:spPr>
        <p:txBody>
          <a:bodyPr>
            <a:noAutofit/>
          </a:bodyPr>
          <a:lstStyle/>
          <a:p>
            <a:r>
              <a:rPr lang="en-US" sz="3200" dirty="0"/>
              <a:t>5.2 The relevance of public-key cryptography to blockchain</a:t>
            </a:r>
            <a:endParaRPr lang="en-IN" sz="3200"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12</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73458" y="1178005"/>
            <a:ext cx="11050820"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US" sz="1600" b="1" dirty="0" smtClean="0">
                <a:latin typeface="Times New Roman" panose="02020603050405020304" pitchFamily="18" charset="0"/>
                <a:cs typeface="Times New Roman" panose="02020603050405020304" pitchFamily="18" charset="0"/>
              </a:rPr>
              <a:t>5.2.3 </a:t>
            </a:r>
            <a:r>
              <a:rPr lang="en-US" sz="1600" b="1" dirty="0">
                <a:latin typeface="Times New Roman" panose="02020603050405020304" pitchFamily="18" charset="0"/>
                <a:cs typeface="Times New Roman" panose="02020603050405020304" pitchFamily="18" charset="0"/>
              </a:rPr>
              <a:t>Deploying smart contracts on </a:t>
            </a:r>
            <a:r>
              <a:rPr lang="en-US" sz="1600" b="1" dirty="0" err="1">
                <a:latin typeface="Times New Roman" panose="02020603050405020304" pitchFamily="18" charset="0"/>
                <a:cs typeface="Times New Roman" panose="02020603050405020304" pitchFamily="18" charset="0"/>
              </a:rPr>
              <a:t>Ropsten</a:t>
            </a:r>
            <a:endParaRPr lang="en-US" sz="1600" b="1" dirty="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Before you deploy on </a:t>
            </a:r>
            <a:r>
              <a:rPr lang="en-US" sz="1600" dirty="0" err="1" smtClean="0">
                <a:latin typeface="Times New Roman" panose="02020603050405020304" pitchFamily="18" charset="0"/>
                <a:cs typeface="Times New Roman" panose="02020603050405020304" pitchFamily="18" charset="0"/>
              </a:rPr>
              <a:t>Ropsten</a:t>
            </a:r>
            <a:r>
              <a:rPr lang="en-US" sz="1600" dirty="0">
                <a:latin typeface="Times New Roman" panose="02020603050405020304" pitchFamily="18" charset="0"/>
                <a:cs typeface="Times New Roman" panose="02020603050405020304" pitchFamily="18" charset="0"/>
              </a:rPr>
              <a:t>, you’ll need a few items to set up the environment: </a:t>
            </a:r>
            <a:endParaRPr lang="en-US" sz="1600" dirty="0" smtClean="0">
              <a:latin typeface="Times New Roman" panose="02020603050405020304" pitchFamily="18" charset="0"/>
              <a:cs typeface="Times New Roman" panose="02020603050405020304" pitchFamily="18" charset="0"/>
            </a:endParaRPr>
          </a:p>
          <a:p>
            <a:pPr marL="631825" indent="-342900" algn="just">
              <a:lnSpc>
                <a:spcPct val="170000"/>
              </a:lnSpc>
              <a:buFont typeface="+mj-lt"/>
              <a:buAutoNum type="arabicPeriod"/>
            </a:pPr>
            <a:r>
              <a:rPr lang="en-US" sz="1600" dirty="0">
                <a:latin typeface="Times New Roman" panose="02020603050405020304" pitchFamily="18" charset="0"/>
                <a:cs typeface="Times New Roman" panose="02020603050405020304" pitchFamily="18" charset="0"/>
              </a:rPr>
              <a:t>A wallet for managing accounts and signing transactions. You can use </a:t>
            </a:r>
            <a:r>
              <a:rPr lang="en-US" sz="1600" dirty="0" err="1" smtClean="0">
                <a:latin typeface="Times New Roman" panose="02020603050405020304" pitchFamily="18" charset="0"/>
                <a:cs typeface="Times New Roman" panose="02020603050405020304" pitchFamily="18" charset="0"/>
              </a:rPr>
              <a:t>MetaMask</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 manage your </a:t>
            </a:r>
            <a:r>
              <a:rPr lang="en-US" sz="1600" dirty="0" err="1">
                <a:latin typeface="Times New Roman" panose="02020603050405020304" pitchFamily="18" charset="0"/>
                <a:cs typeface="Times New Roman" panose="02020603050405020304" pitchFamily="18" charset="0"/>
              </a:rPr>
              <a:t>Ropsten</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accounts. </a:t>
            </a:r>
            <a:endParaRPr lang="en-US" sz="1600" dirty="0">
              <a:latin typeface="Times New Roman" panose="02020603050405020304" pitchFamily="18" charset="0"/>
              <a:cs typeface="Times New Roman" panose="02020603050405020304" pitchFamily="18" charset="0"/>
            </a:endParaRPr>
          </a:p>
          <a:p>
            <a:pPr marL="631825" indent="-342900" algn="just">
              <a:lnSpc>
                <a:spcPct val="170000"/>
              </a:lnSpc>
              <a:buFont typeface="+mj-lt"/>
              <a:buAutoNum type="arabicPeriod"/>
            </a:pPr>
            <a:r>
              <a:rPr lang="en-US" sz="1600" dirty="0">
                <a:latin typeface="Times New Roman" panose="02020603050405020304" pitchFamily="18" charset="0"/>
                <a:cs typeface="Times New Roman" panose="02020603050405020304" pitchFamily="18" charset="0"/>
              </a:rPr>
              <a:t>A method for populating this wallet with a deterministic set of test account addresses. </a:t>
            </a:r>
          </a:p>
          <a:p>
            <a:pPr marL="631825" indent="-342900" algn="just">
              <a:lnSpc>
                <a:spcPct val="170000"/>
              </a:lnSpc>
              <a:buFont typeface="+mj-lt"/>
              <a:buAutoNum type="arabicPeriod"/>
            </a:pPr>
            <a:r>
              <a:rPr lang="en-US" sz="1600" dirty="0">
                <a:latin typeface="Times New Roman" panose="02020603050405020304" pitchFamily="18" charset="0"/>
                <a:cs typeface="Times New Roman" panose="02020603050405020304" pitchFamily="18" charset="0"/>
              </a:rPr>
              <a:t>A </a:t>
            </a:r>
            <a:r>
              <a:rPr lang="en-US" sz="1600" dirty="0" err="1">
                <a:latin typeface="Times New Roman" panose="02020603050405020304" pitchFamily="18" charset="0"/>
                <a:cs typeface="Times New Roman" panose="02020603050405020304" pitchFamily="18" charset="0"/>
              </a:rPr>
              <a:t>Ropsten</a:t>
            </a:r>
            <a:r>
              <a:rPr lang="en-US" sz="1600" dirty="0">
                <a:latin typeface="Times New Roman" panose="02020603050405020304" pitchFamily="18" charset="0"/>
                <a:cs typeface="Times New Roman" panose="02020603050405020304" pitchFamily="18" charset="0"/>
              </a:rPr>
              <a:t> faucet for depositing test ether into the accounts for </a:t>
            </a:r>
            <a:r>
              <a:rPr lang="en-US" sz="1600" dirty="0" err="1">
                <a:latin typeface="Times New Roman" panose="02020603050405020304" pitchFamily="18" charset="0"/>
                <a:cs typeface="Times New Roman" panose="02020603050405020304" pitchFamily="18" charset="0"/>
              </a:rPr>
              <a:t>Tx</a:t>
            </a:r>
            <a:r>
              <a:rPr lang="en-US" sz="1600" dirty="0">
                <a:latin typeface="Times New Roman" panose="02020603050405020304" pitchFamily="18" charset="0"/>
                <a:cs typeface="Times New Roman" panose="02020603050405020304" pitchFamily="18" charset="0"/>
              </a:rPr>
              <a:t> execution and ether transfer among peer participants. </a:t>
            </a:r>
          </a:p>
          <a:p>
            <a:pPr marL="631825" indent="-342900" algn="just">
              <a:lnSpc>
                <a:spcPct val="170000"/>
              </a:lnSpc>
              <a:buFont typeface="+mj-lt"/>
              <a:buAutoNum type="arabicPeriod"/>
            </a:pPr>
            <a:r>
              <a:rPr lang="en-US" sz="1600" dirty="0">
                <a:latin typeface="Times New Roman" panose="02020603050405020304" pitchFamily="18" charset="0"/>
                <a:cs typeface="Times New Roman" panose="02020603050405020304" pitchFamily="18" charset="0"/>
              </a:rPr>
              <a:t>The Remix IDE’s injected web3 environment for supporting the </a:t>
            </a:r>
            <a:r>
              <a:rPr lang="en-US" sz="1600" dirty="0" err="1">
                <a:latin typeface="Times New Roman" panose="02020603050405020304" pitchFamily="18" charset="0"/>
                <a:cs typeface="Times New Roman" panose="02020603050405020304" pitchFamily="18" charset="0"/>
              </a:rPr>
              <a:t>Ropsten</a:t>
            </a:r>
            <a:r>
              <a:rPr lang="en-US" sz="1600" dirty="0">
                <a:latin typeface="Times New Roman" panose="02020603050405020304" pitchFamily="18" charset="0"/>
                <a:cs typeface="Times New Roman" panose="02020603050405020304" pitchFamily="18" charset="0"/>
              </a:rPr>
              <a:t> accounts through </a:t>
            </a:r>
            <a:r>
              <a:rPr lang="en-US" sz="1600" dirty="0" err="1">
                <a:latin typeface="Times New Roman" panose="02020603050405020304" pitchFamily="18" charset="0"/>
                <a:cs typeface="Times New Roman" panose="02020603050405020304" pitchFamily="18" charset="0"/>
              </a:rPr>
              <a:t>MetaMask</a:t>
            </a:r>
            <a:r>
              <a:rPr lang="en-US" sz="1600" dirty="0">
                <a:latin typeface="Times New Roman" panose="02020603050405020304" pitchFamily="18" charset="0"/>
                <a:cs typeface="Times New Roman" panose="02020603050405020304" pitchFamily="18" charset="0"/>
              </a:rPr>
              <a:t> and interacting with the smart contract through its user interface. </a:t>
            </a:r>
          </a:p>
          <a:p>
            <a:pPr marL="631825" indent="-342900" algn="just">
              <a:lnSpc>
                <a:spcPct val="170000"/>
              </a:lnSpc>
              <a:buFont typeface="+mj-lt"/>
              <a:buAutoNum type="arabicPeriod"/>
            </a:pPr>
            <a:r>
              <a:rPr lang="en-US" sz="1600" dirty="0">
                <a:latin typeface="Times New Roman" panose="02020603050405020304" pitchFamily="18" charset="0"/>
                <a:cs typeface="Times New Roman" panose="02020603050405020304" pitchFamily="18" charset="0"/>
              </a:rPr>
              <a:t>A smart contract ready to be deployed on the </a:t>
            </a:r>
            <a:r>
              <a:rPr lang="en-US" sz="1600" dirty="0" err="1">
                <a:latin typeface="Times New Roman" panose="02020603050405020304" pitchFamily="18" charset="0"/>
                <a:cs typeface="Times New Roman" panose="02020603050405020304" pitchFamily="18" charset="0"/>
              </a:rPr>
              <a:t>Ropsten</a:t>
            </a:r>
            <a:r>
              <a:rPr lang="en-US" sz="1600" dirty="0">
                <a:latin typeface="Times New Roman" panose="02020603050405020304" pitchFamily="18" charset="0"/>
                <a:cs typeface="Times New Roman" panose="02020603050405020304" pitchFamily="18" charset="0"/>
              </a:rPr>
              <a:t> network. </a:t>
            </a:r>
          </a:p>
        </p:txBody>
      </p:sp>
    </p:spTree>
    <p:extLst>
      <p:ext uri="{BB962C8B-B14F-4D97-AF65-F5344CB8AC3E}">
        <p14:creationId xmlns:p14="http://schemas.microsoft.com/office/powerpoint/2010/main" val="611491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71012"/>
            <a:ext cx="10063393" cy="641179"/>
          </a:xfrm>
          <a:solidFill>
            <a:schemeClr val="accent4">
              <a:lumMod val="40000"/>
              <a:lumOff val="60000"/>
            </a:schemeClr>
          </a:solidFill>
        </p:spPr>
        <p:txBody>
          <a:bodyPr>
            <a:noAutofit/>
          </a:bodyPr>
          <a:lstStyle/>
          <a:p>
            <a:r>
              <a:rPr lang="en-US" sz="3200" dirty="0"/>
              <a:t>5.2 The relevance of public-key cryptography to blockchain</a:t>
            </a:r>
            <a:endParaRPr lang="en-IN" sz="3200"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13</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87104" y="1178005"/>
            <a:ext cx="4120325"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US" sz="1600" b="1" dirty="0" smtClean="0">
                <a:latin typeface="Times New Roman" panose="02020603050405020304" pitchFamily="18" charset="0"/>
                <a:cs typeface="Times New Roman" panose="02020603050405020304" pitchFamily="18" charset="0"/>
              </a:rPr>
              <a:t>5.2.4 Using </a:t>
            </a:r>
            <a:r>
              <a:rPr lang="en-US" sz="1600" b="1" dirty="0">
                <a:latin typeface="Times New Roman" panose="02020603050405020304" pitchFamily="18" charset="0"/>
                <a:cs typeface="Times New Roman" panose="02020603050405020304" pitchFamily="18" charset="0"/>
              </a:rPr>
              <a:t>the private key in mnemonic form</a:t>
            </a:r>
          </a:p>
          <a:p>
            <a:pPr algn="just">
              <a:lnSpc>
                <a:spcPct val="170000"/>
              </a:lnSpc>
            </a:pPr>
            <a:r>
              <a:rPr lang="en-US" sz="1600" dirty="0" smtClean="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160-bit account addresses </a:t>
            </a:r>
            <a:r>
              <a:rPr lang="en-US" sz="1600" dirty="0">
                <a:latin typeface="Times New Roman" panose="02020603050405020304" pitchFamily="18" charset="0"/>
                <a:cs typeface="Times New Roman" panose="02020603050405020304" pitchFamily="18" charset="0"/>
              </a:rPr>
              <a:t>are cryptographically generated from the </a:t>
            </a:r>
            <a:r>
              <a:rPr lang="en-US" sz="1600" b="1" dirty="0">
                <a:latin typeface="Times New Roman" panose="02020603050405020304" pitchFamily="18" charset="0"/>
                <a:cs typeface="Times New Roman" panose="02020603050405020304" pitchFamily="18" charset="0"/>
              </a:rPr>
              <a:t>256-bit </a:t>
            </a:r>
            <a:r>
              <a:rPr lang="en-US" sz="1600" b="1" dirty="0" smtClean="0">
                <a:latin typeface="Times New Roman" panose="02020603050405020304" pitchFamily="18" charset="0"/>
                <a:cs typeface="Times New Roman" panose="02020603050405020304" pitchFamily="18" charset="0"/>
              </a:rPr>
              <a:t>private-public </a:t>
            </a:r>
            <a:r>
              <a:rPr lang="en-US" sz="1600" b="1" dirty="0">
                <a:latin typeface="Times New Roman" panose="02020603050405020304" pitchFamily="18" charset="0"/>
                <a:cs typeface="Times New Roman" panose="02020603050405020304" pitchFamily="18" charset="0"/>
              </a:rPr>
              <a:t>key pair</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You </a:t>
            </a:r>
            <a:r>
              <a:rPr lang="en-US" sz="1600" dirty="0">
                <a:latin typeface="Times New Roman" panose="02020603050405020304" pitchFamily="18" charset="0"/>
                <a:cs typeface="Times New Roman" panose="02020603050405020304" pitchFamily="18" charset="0"/>
              </a:rPr>
              <a:t>need this </a:t>
            </a:r>
            <a:r>
              <a:rPr lang="en-US" sz="1600" b="1" dirty="0">
                <a:latin typeface="Times New Roman" panose="02020603050405020304" pitchFamily="18" charset="0"/>
                <a:cs typeface="Times New Roman" panose="02020603050405020304" pitchFamily="18" charset="0"/>
              </a:rPr>
              <a:t>private key </a:t>
            </a:r>
            <a:r>
              <a:rPr lang="en-US" sz="1600" dirty="0">
                <a:latin typeface="Times New Roman" panose="02020603050405020304" pitchFamily="18" charset="0"/>
                <a:cs typeface="Times New Roman" panose="02020603050405020304" pitchFamily="18" charset="0"/>
              </a:rPr>
              <a:t>every time you want to </a:t>
            </a:r>
            <a:r>
              <a:rPr lang="en-US" sz="1600" b="1" dirty="0">
                <a:latin typeface="Times New Roman" panose="02020603050405020304" pitchFamily="18" charset="0"/>
                <a:cs typeface="Times New Roman" panose="02020603050405020304" pitchFamily="18" charset="0"/>
              </a:rPr>
              <a:t>generate/recall</a:t>
            </a:r>
            <a:r>
              <a:rPr lang="en-US" sz="1600" dirty="0">
                <a:latin typeface="Times New Roman" panose="02020603050405020304" pitchFamily="18" charset="0"/>
                <a:cs typeface="Times New Roman" panose="02020603050405020304" pitchFamily="18" charset="0"/>
              </a:rPr>
              <a:t> your account addresses.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is simply </a:t>
            </a:r>
            <a:r>
              <a:rPr lang="en-US" sz="1600" b="1" dirty="0">
                <a:latin typeface="Times New Roman" panose="02020603050405020304" pitchFamily="18" charset="0"/>
                <a:cs typeface="Times New Roman" panose="02020603050405020304" pitchFamily="18" charset="0"/>
              </a:rPr>
              <a:t>impossible</a:t>
            </a:r>
            <a:r>
              <a:rPr lang="en-US" sz="1600" dirty="0">
                <a:latin typeface="Times New Roman" panose="02020603050405020304" pitchFamily="18" charset="0"/>
                <a:cs typeface="Times New Roman" panose="02020603050405020304" pitchFamily="18" charset="0"/>
              </a:rPr>
              <a:t> for you to remember this private key. Instead, a </a:t>
            </a:r>
            <a:r>
              <a:rPr lang="en-US" sz="1600" b="1" dirty="0">
                <a:latin typeface="Times New Roman" panose="02020603050405020304" pitchFamily="18" charset="0"/>
                <a:cs typeface="Times New Roman" panose="02020603050405020304" pitchFamily="18" charset="0"/>
              </a:rPr>
              <a:t>mnemonic</a:t>
            </a:r>
            <a:r>
              <a:rPr lang="en-US" sz="1600" dirty="0">
                <a:latin typeface="Times New Roman" panose="02020603050405020304" pitchFamily="18" charset="0"/>
                <a:cs typeface="Times New Roman" panose="02020603050405020304" pitchFamily="18" charset="0"/>
              </a:rPr>
              <a:t> is used to </a:t>
            </a:r>
            <a:r>
              <a:rPr lang="en-US" sz="1600" b="1" dirty="0">
                <a:latin typeface="Times New Roman" panose="02020603050405020304" pitchFamily="18" charset="0"/>
                <a:cs typeface="Times New Roman" panose="02020603050405020304" pitchFamily="18" charset="0"/>
              </a:rPr>
              <a:t>represent the private key</a:t>
            </a:r>
            <a:r>
              <a:rPr lang="en-US" sz="1600" dirty="0">
                <a:latin typeface="Times New Roman" panose="02020603050405020304" pitchFamily="18" charset="0"/>
                <a:cs typeface="Times New Roman" panose="02020603050405020304" pitchFamily="18" charset="0"/>
              </a:rPr>
              <a:t>. </a:t>
            </a:r>
          </a:p>
        </p:txBody>
      </p:sp>
      <p:pic>
        <p:nvPicPr>
          <p:cNvPr id="3" name="Picture 2"/>
          <p:cNvPicPr>
            <a:picLocks noChangeAspect="1"/>
          </p:cNvPicPr>
          <p:nvPr/>
        </p:nvPicPr>
        <p:blipFill>
          <a:blip r:embed="rId3"/>
          <a:stretch>
            <a:fillRect/>
          </a:stretch>
        </p:blipFill>
        <p:spPr>
          <a:xfrm>
            <a:off x="5002732" y="1326979"/>
            <a:ext cx="6921546" cy="5168451"/>
          </a:xfrm>
          <a:prstGeom prst="rect">
            <a:avLst/>
          </a:prstGeom>
        </p:spPr>
      </p:pic>
    </p:spTree>
    <p:extLst>
      <p:ext uri="{BB962C8B-B14F-4D97-AF65-F5344CB8AC3E}">
        <p14:creationId xmlns:p14="http://schemas.microsoft.com/office/powerpoint/2010/main" val="1638056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458" y="371012"/>
            <a:ext cx="10077040" cy="641179"/>
          </a:xfrm>
          <a:solidFill>
            <a:schemeClr val="accent4">
              <a:lumMod val="40000"/>
              <a:lumOff val="60000"/>
            </a:schemeClr>
          </a:solidFill>
        </p:spPr>
        <p:txBody>
          <a:bodyPr>
            <a:noAutofit/>
          </a:bodyPr>
          <a:lstStyle/>
          <a:p>
            <a:r>
              <a:rPr lang="en-US" sz="3200" dirty="0"/>
              <a:t>5.2 The relevance of public-key cryptography to blockchain</a:t>
            </a:r>
            <a:endParaRPr lang="en-IN" sz="3200"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14</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73459" y="1178005"/>
            <a:ext cx="10577014"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US" sz="1600" b="1" dirty="0" smtClean="0">
                <a:latin typeface="Times New Roman" panose="02020603050405020304" pitchFamily="18" charset="0"/>
                <a:cs typeface="Times New Roman" panose="02020603050405020304" pitchFamily="18" charset="0"/>
              </a:rPr>
              <a:t>5.2.5 </a:t>
            </a:r>
            <a:r>
              <a:rPr lang="en-US" sz="1600" b="1" dirty="0">
                <a:latin typeface="Times New Roman" panose="02020603050405020304" pitchFamily="18" charset="0"/>
                <a:cs typeface="Times New Roman" panose="02020603050405020304" pitchFamily="18" charset="0"/>
              </a:rPr>
              <a:t>Populating a blockchain wallet</a:t>
            </a:r>
          </a:p>
          <a:p>
            <a:pPr algn="just">
              <a:lnSpc>
                <a:spcPct val="170000"/>
              </a:lnSpc>
            </a:pPr>
            <a:r>
              <a:rPr lang="en-US" sz="1600" dirty="0" smtClean="0">
                <a:latin typeface="Times New Roman" panose="02020603050405020304" pitchFamily="18" charset="0"/>
                <a:cs typeface="Times New Roman" panose="02020603050405020304" pitchFamily="18" charset="0"/>
              </a:rPr>
              <a:t>Let’s </a:t>
            </a:r>
            <a:r>
              <a:rPr lang="en-US" sz="1600" dirty="0">
                <a:latin typeface="Times New Roman" panose="02020603050405020304" pitchFamily="18" charset="0"/>
                <a:cs typeface="Times New Roman" panose="02020603050405020304" pitchFamily="18" charset="0"/>
              </a:rPr>
              <a:t>use the </a:t>
            </a:r>
            <a:r>
              <a:rPr lang="en-US" sz="1600" b="1" dirty="0">
                <a:latin typeface="Times New Roman" panose="02020603050405020304" pitchFamily="18" charset="0"/>
                <a:cs typeface="Times New Roman" panose="02020603050405020304" pitchFamily="18" charset="0"/>
              </a:rPr>
              <a:t>cryptographic key pair </a:t>
            </a:r>
            <a:r>
              <a:rPr lang="en-US" sz="1600" dirty="0">
                <a:latin typeface="Times New Roman" panose="02020603050405020304" pitchFamily="18" charset="0"/>
                <a:cs typeface="Times New Roman" panose="02020603050405020304" pitchFamily="18" charset="0"/>
              </a:rPr>
              <a:t>to </a:t>
            </a:r>
            <a:r>
              <a:rPr lang="en-US" sz="1600" b="1" dirty="0">
                <a:latin typeface="Times New Roman" panose="02020603050405020304" pitchFamily="18" charset="0"/>
                <a:cs typeface="Times New Roman" panose="02020603050405020304" pitchFamily="18" charset="0"/>
              </a:rPr>
              <a:t>generate a wallet </a:t>
            </a:r>
            <a:r>
              <a:rPr lang="en-US" sz="1600" dirty="0">
                <a:latin typeface="Times New Roman" panose="02020603050405020304" pitchFamily="18" charset="0"/>
                <a:cs typeface="Times New Roman" panose="02020603050405020304" pitchFamily="18" charset="0"/>
              </a:rPr>
              <a:t>so that we can operate on a public blockchain by generating the accounts from the </a:t>
            </a:r>
            <a:r>
              <a:rPr lang="en-US" sz="1600" b="1" dirty="0">
                <a:latin typeface="Times New Roman" panose="02020603050405020304" pitchFamily="18" charset="0"/>
                <a:cs typeface="Times New Roman" panose="02020603050405020304" pitchFamily="18" charset="0"/>
              </a:rPr>
              <a:t>mnemonic copied </a:t>
            </a:r>
            <a:r>
              <a:rPr lang="en-US" sz="1600" dirty="0">
                <a:latin typeface="Times New Roman" panose="02020603050405020304" pitchFamily="18" charset="0"/>
                <a:cs typeface="Times New Roman" panose="02020603050405020304" pitchFamily="18" charset="0"/>
              </a:rPr>
              <a:t>from the </a:t>
            </a:r>
            <a:r>
              <a:rPr lang="en-US" sz="1600" b="1" dirty="0">
                <a:latin typeface="Times New Roman" panose="02020603050405020304" pitchFamily="18" charset="0"/>
                <a:cs typeface="Times New Roman" panose="02020603050405020304" pitchFamily="18" charset="0"/>
              </a:rPr>
              <a:t>BIP39 </a:t>
            </a:r>
            <a:r>
              <a:rPr lang="en-US" sz="1600" b="1" dirty="0" smtClean="0">
                <a:latin typeface="Times New Roman" panose="02020603050405020304" pitchFamily="18" charset="0"/>
                <a:cs typeface="Times New Roman" panose="02020603050405020304" pitchFamily="18" charset="0"/>
              </a:rPr>
              <a:t>tool </a:t>
            </a:r>
            <a:r>
              <a:rPr lang="en-US" sz="1600" dirty="0" smtClean="0">
                <a:latin typeface="Times New Roman" panose="02020603050405020304" pitchFamily="18" charset="0"/>
                <a:cs typeface="Times New Roman" panose="02020603050405020304" pitchFamily="18" charset="0"/>
              </a:rPr>
              <a:t>and </a:t>
            </a:r>
            <a:r>
              <a:rPr lang="en-US" sz="1600" dirty="0">
                <a:latin typeface="Times New Roman" panose="02020603050405020304" pitchFamily="18" charset="0"/>
                <a:cs typeface="Times New Roman" panose="02020603050405020304" pitchFamily="18" charset="0"/>
              </a:rPr>
              <a:t>by collecting ether as deposits in the accounts.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Here </a:t>
            </a:r>
            <a:r>
              <a:rPr lang="en-US" sz="1600" dirty="0">
                <a:latin typeface="Times New Roman" panose="02020603050405020304" pitchFamily="18" charset="0"/>
                <a:cs typeface="Times New Roman" panose="02020603050405020304" pitchFamily="18" charset="0"/>
              </a:rPr>
              <a:t>is a way to use the cryptographic mnemonic </a:t>
            </a:r>
            <a:r>
              <a:rPr lang="en-US" sz="1600" dirty="0" smtClean="0">
                <a:latin typeface="Times New Roman" panose="02020603050405020304" pitchFamily="18" charset="0"/>
                <a:cs typeface="Times New Roman" panose="02020603050405020304" pitchFamily="18" charset="0"/>
              </a:rPr>
              <a:t>: </a:t>
            </a:r>
          </a:p>
          <a:p>
            <a:pPr marL="631825" indent="-342900" algn="just">
              <a:lnSpc>
                <a:spcPct val="170000"/>
              </a:lnSpc>
              <a:buFont typeface="+mj-lt"/>
              <a:buAutoNum type="arabicPeriod"/>
            </a:pPr>
            <a:r>
              <a:rPr lang="en-US" sz="1500" b="1" dirty="0" smtClean="0">
                <a:latin typeface="Times New Roman" panose="02020603050405020304" pitchFamily="18" charset="0"/>
                <a:cs typeface="Times New Roman" panose="02020603050405020304" pitchFamily="18" charset="0"/>
              </a:rPr>
              <a:t>Open </a:t>
            </a:r>
            <a:r>
              <a:rPr lang="en-US" sz="1500" b="1" dirty="0">
                <a:latin typeface="Times New Roman" panose="02020603050405020304" pitchFamily="18" charset="0"/>
                <a:cs typeface="Times New Roman" panose="02020603050405020304" pitchFamily="18" charset="0"/>
              </a:rPr>
              <a:t>the Chrome browser </a:t>
            </a:r>
            <a:r>
              <a:rPr lang="en-US" sz="1500" dirty="0">
                <a:latin typeface="Times New Roman" panose="02020603050405020304" pitchFamily="18" charset="0"/>
                <a:cs typeface="Times New Roman" panose="02020603050405020304" pitchFamily="18" charset="0"/>
              </a:rPr>
              <a:t>where </a:t>
            </a:r>
            <a:r>
              <a:rPr lang="en-US" sz="1500" dirty="0" err="1">
                <a:latin typeface="Times New Roman" panose="02020603050405020304" pitchFamily="18" charset="0"/>
                <a:cs typeface="Times New Roman" panose="02020603050405020304" pitchFamily="18" charset="0"/>
              </a:rPr>
              <a:t>MetaMask</a:t>
            </a:r>
            <a:r>
              <a:rPr lang="en-US" sz="1500" dirty="0">
                <a:latin typeface="Times New Roman" panose="02020603050405020304" pitchFamily="18" charset="0"/>
                <a:cs typeface="Times New Roman" panose="02020603050405020304" pitchFamily="18" charset="0"/>
              </a:rPr>
              <a:t> is installed, and </a:t>
            </a:r>
            <a:r>
              <a:rPr lang="en-US" sz="1500" b="1" dirty="0">
                <a:latin typeface="Times New Roman" panose="02020603050405020304" pitchFamily="18" charset="0"/>
                <a:cs typeface="Times New Roman" panose="02020603050405020304" pitchFamily="18" charset="0"/>
              </a:rPr>
              <a:t>connect to </a:t>
            </a:r>
            <a:r>
              <a:rPr lang="en-US" sz="1500" b="1" dirty="0" err="1" smtClean="0">
                <a:latin typeface="Times New Roman" panose="02020603050405020304" pitchFamily="18" charset="0"/>
                <a:cs typeface="Times New Roman" panose="02020603050405020304" pitchFamily="18" charset="0"/>
              </a:rPr>
              <a:t>Ropsten</a:t>
            </a:r>
            <a:r>
              <a:rPr lang="en-US" sz="1500" b="1"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by choosing </a:t>
            </a:r>
            <a:r>
              <a:rPr lang="en-US" sz="1500" dirty="0" err="1">
                <a:latin typeface="Times New Roman" panose="02020603050405020304" pitchFamily="18" charset="0"/>
                <a:cs typeface="Times New Roman" panose="02020603050405020304" pitchFamily="18" charset="0"/>
              </a:rPr>
              <a:t>Ropsten</a:t>
            </a:r>
            <a:r>
              <a:rPr lang="en-US" sz="1500" dirty="0">
                <a:latin typeface="Times New Roman" panose="02020603050405020304" pitchFamily="18" charset="0"/>
                <a:cs typeface="Times New Roman" panose="02020603050405020304" pitchFamily="18" charset="0"/>
              </a:rPr>
              <a:t> Test Network from the Networks drop-down list. </a:t>
            </a:r>
            <a:endParaRPr lang="en-US" sz="1500" dirty="0" smtClean="0">
              <a:latin typeface="Times New Roman" panose="02020603050405020304" pitchFamily="18" charset="0"/>
              <a:cs typeface="Times New Roman" panose="02020603050405020304" pitchFamily="18" charset="0"/>
            </a:endParaRPr>
          </a:p>
          <a:p>
            <a:pPr marL="631825" indent="-342900" algn="just">
              <a:lnSpc>
                <a:spcPct val="170000"/>
              </a:lnSpc>
              <a:buFont typeface="+mj-lt"/>
              <a:buAutoNum type="arabicPeriod"/>
            </a:pPr>
            <a:r>
              <a:rPr lang="en-US" sz="1500" dirty="0" smtClean="0">
                <a:latin typeface="Times New Roman" panose="02020603050405020304" pitchFamily="18" charset="0"/>
                <a:cs typeface="Times New Roman" panose="02020603050405020304" pitchFamily="18" charset="0"/>
              </a:rPr>
              <a:t>Click </a:t>
            </a:r>
            <a:r>
              <a:rPr lang="en-US" sz="1500" b="1" dirty="0">
                <a:latin typeface="Times New Roman" panose="02020603050405020304" pitchFamily="18" charset="0"/>
                <a:cs typeface="Times New Roman" panose="02020603050405020304" pitchFamily="18" charset="0"/>
              </a:rPr>
              <a:t>Import</a:t>
            </a:r>
            <a:r>
              <a:rPr lang="en-US" sz="1500" dirty="0">
                <a:latin typeface="Times New Roman" panose="02020603050405020304" pitchFamily="18" charset="0"/>
                <a:cs typeface="Times New Roman" panose="02020603050405020304" pitchFamily="18" charset="0"/>
              </a:rPr>
              <a:t>, using the account seed phrase, and in the text box that opens, </a:t>
            </a:r>
            <a:r>
              <a:rPr lang="en-US" sz="1500" b="1" dirty="0">
                <a:latin typeface="Times New Roman" panose="02020603050405020304" pitchFamily="18" charset="0"/>
                <a:cs typeface="Times New Roman" panose="02020603050405020304" pitchFamily="18" charset="0"/>
              </a:rPr>
              <a:t>enter the mnemonic you generated </a:t>
            </a:r>
            <a:r>
              <a:rPr lang="en-US" sz="1500" dirty="0">
                <a:latin typeface="Times New Roman" panose="02020603050405020304" pitchFamily="18" charset="0"/>
                <a:cs typeface="Times New Roman" panose="02020603050405020304" pitchFamily="18" charset="0"/>
              </a:rPr>
              <a:t>in section 5.2.4. This interface requires a </a:t>
            </a:r>
            <a:r>
              <a:rPr lang="en-US" sz="1500" b="1" dirty="0">
                <a:latin typeface="Times New Roman" panose="02020603050405020304" pitchFamily="18" charset="0"/>
                <a:cs typeface="Times New Roman" panose="02020603050405020304" pitchFamily="18" charset="0"/>
              </a:rPr>
              <a:t>password</a:t>
            </a:r>
            <a:r>
              <a:rPr lang="en-US" sz="1500" dirty="0">
                <a:latin typeface="Times New Roman" panose="02020603050405020304" pitchFamily="18" charset="0"/>
                <a:cs typeface="Times New Roman" panose="02020603050405020304" pitchFamily="18" charset="0"/>
              </a:rPr>
              <a:t>; enter the password </a:t>
            </a:r>
            <a:r>
              <a:rPr lang="en-US" sz="1500" b="1" dirty="0">
                <a:latin typeface="Times New Roman" panose="02020603050405020304" pitchFamily="18" charset="0"/>
                <a:cs typeface="Times New Roman" panose="02020603050405020304" pitchFamily="18" charset="0"/>
              </a:rPr>
              <a:t>twice</a:t>
            </a:r>
            <a:r>
              <a:rPr lang="en-US" sz="1500" dirty="0">
                <a:latin typeface="Times New Roman" panose="02020603050405020304" pitchFamily="18" charset="0"/>
                <a:cs typeface="Times New Roman" panose="02020603050405020304" pitchFamily="18" charset="0"/>
              </a:rPr>
              <a:t> and then click the </a:t>
            </a:r>
            <a:r>
              <a:rPr lang="en-US" sz="1500" b="1" dirty="0">
                <a:latin typeface="Times New Roman" panose="02020603050405020304" pitchFamily="18" charset="0"/>
                <a:cs typeface="Times New Roman" panose="02020603050405020304" pitchFamily="18" charset="0"/>
              </a:rPr>
              <a:t>Restore button</a:t>
            </a:r>
            <a:r>
              <a:rPr lang="en-US" sz="1500" dirty="0">
                <a:latin typeface="Times New Roman" panose="02020603050405020304" pitchFamily="18" charset="0"/>
                <a:cs typeface="Times New Roman" panose="02020603050405020304" pitchFamily="18" charset="0"/>
              </a:rPr>
              <a:t>. </a:t>
            </a:r>
            <a:endParaRPr lang="en-US" sz="1500" dirty="0" smtClean="0">
              <a:latin typeface="Times New Roman" panose="02020603050405020304" pitchFamily="18" charset="0"/>
              <a:cs typeface="Times New Roman" panose="02020603050405020304" pitchFamily="18" charset="0"/>
            </a:endParaRPr>
          </a:p>
          <a:p>
            <a:pPr marL="631825" indent="-342900" algn="just">
              <a:lnSpc>
                <a:spcPct val="170000"/>
              </a:lnSpc>
              <a:buFont typeface="+mj-lt"/>
              <a:buAutoNum type="arabicPeriod"/>
            </a:pPr>
            <a:r>
              <a:rPr lang="en-US" sz="1500" dirty="0" smtClean="0">
                <a:latin typeface="Times New Roman" panose="02020603050405020304" pitchFamily="18" charset="0"/>
                <a:cs typeface="Times New Roman" panose="02020603050405020304" pitchFamily="18" charset="0"/>
              </a:rPr>
              <a:t>To </a:t>
            </a:r>
            <a:r>
              <a:rPr lang="en-US" sz="1500" dirty="0">
                <a:latin typeface="Times New Roman" panose="02020603050405020304" pitchFamily="18" charset="0"/>
                <a:cs typeface="Times New Roman" panose="02020603050405020304" pitchFamily="18" charset="0"/>
              </a:rPr>
              <a:t>create any number of accounts, click the </a:t>
            </a:r>
            <a:r>
              <a:rPr lang="en-US" sz="1500" b="1" dirty="0">
                <a:latin typeface="Times New Roman" panose="02020603050405020304" pitchFamily="18" charset="0"/>
                <a:cs typeface="Times New Roman" panose="02020603050405020304" pitchFamily="18" charset="0"/>
              </a:rPr>
              <a:t>Create Account button </a:t>
            </a:r>
            <a:r>
              <a:rPr lang="en-US" sz="1500" dirty="0">
                <a:latin typeface="Times New Roman" panose="02020603050405020304" pitchFamily="18" charset="0"/>
                <a:cs typeface="Times New Roman" panose="02020603050405020304" pitchFamily="18" charset="0"/>
              </a:rPr>
              <a:t>in </a:t>
            </a:r>
            <a:r>
              <a:rPr lang="en-US" sz="1500" dirty="0" err="1" smtClean="0">
                <a:latin typeface="Times New Roman" panose="02020603050405020304" pitchFamily="18" charset="0"/>
                <a:cs typeface="Times New Roman" panose="02020603050405020304" pitchFamily="18" charset="0"/>
              </a:rPr>
              <a:t>MetaMask</a:t>
            </a:r>
            <a:r>
              <a:rPr lang="en-US" sz="1500" dirty="0">
                <a:latin typeface="Times New Roman" panose="02020603050405020304" pitchFamily="18" charset="0"/>
                <a:cs typeface="Times New Roman" panose="02020603050405020304" pitchFamily="18" charset="0"/>
              </a:rPr>
              <a:t>; copy one of the new account addresses that shows up to the clipboard. This account is a </a:t>
            </a:r>
            <a:r>
              <a:rPr lang="en-US" sz="1500" b="1" dirty="0">
                <a:latin typeface="Times New Roman" panose="02020603050405020304" pitchFamily="18" charset="0"/>
                <a:cs typeface="Times New Roman" panose="02020603050405020304" pitchFamily="18" charset="0"/>
              </a:rPr>
              <a:t>valid account of the </a:t>
            </a:r>
            <a:r>
              <a:rPr lang="en-US" sz="1500" b="1" dirty="0" err="1">
                <a:latin typeface="Times New Roman" panose="02020603050405020304" pitchFamily="18" charset="0"/>
                <a:cs typeface="Times New Roman" panose="02020603050405020304" pitchFamily="18" charset="0"/>
              </a:rPr>
              <a:t>Ropsten</a:t>
            </a:r>
            <a:r>
              <a:rPr lang="en-US" sz="1500" b="1" dirty="0">
                <a:latin typeface="Times New Roman" panose="02020603050405020304" pitchFamily="18" charset="0"/>
                <a:cs typeface="Times New Roman" panose="02020603050405020304" pitchFamily="18" charset="0"/>
              </a:rPr>
              <a:t> network</a:t>
            </a:r>
            <a:r>
              <a:rPr lang="en-US" sz="1500" dirty="0">
                <a:latin typeface="Times New Roman" panose="02020603050405020304" pitchFamily="18" charset="0"/>
                <a:cs typeface="Times New Roman" panose="02020603050405020304" pitchFamily="18" charset="0"/>
              </a:rPr>
              <a:t>. You’ll notice that you have 0 ether balance. </a:t>
            </a:r>
          </a:p>
          <a:p>
            <a:pPr marL="631825" indent="-342900" algn="just">
              <a:lnSpc>
                <a:spcPct val="170000"/>
              </a:lnSpc>
              <a:buFont typeface="+mj-lt"/>
              <a:buAutoNum type="arabicPeriod"/>
            </a:pPr>
            <a:r>
              <a:rPr lang="en-US" sz="1500" dirty="0" smtClean="0">
                <a:latin typeface="Times New Roman" panose="02020603050405020304" pitchFamily="18" charset="0"/>
                <a:cs typeface="Times New Roman" panose="02020603050405020304" pitchFamily="18" charset="0"/>
              </a:rPr>
              <a:t>Use </a:t>
            </a:r>
            <a:r>
              <a:rPr lang="en-US" sz="1500" dirty="0">
                <a:latin typeface="Times New Roman" panose="02020603050405020304" pitchFamily="18" charset="0"/>
                <a:cs typeface="Times New Roman" panose="02020603050405020304" pitchFamily="18" charset="0"/>
              </a:rPr>
              <a:t>the copied address to receive the test ether from a </a:t>
            </a:r>
            <a:r>
              <a:rPr lang="en-US" sz="1500" dirty="0" err="1">
                <a:latin typeface="Times New Roman" panose="02020603050405020304" pitchFamily="18" charset="0"/>
                <a:cs typeface="Times New Roman" panose="02020603050405020304" pitchFamily="18" charset="0"/>
              </a:rPr>
              <a:t>Ropsten</a:t>
            </a:r>
            <a:r>
              <a:rPr lang="en-US" sz="1500" dirty="0">
                <a:latin typeface="Times New Roman" panose="02020603050405020304" pitchFamily="18" charset="0"/>
                <a:cs typeface="Times New Roman" panose="02020603050405020304" pitchFamily="18" charset="0"/>
              </a:rPr>
              <a:t> faucet tool as shown in the next two steps.</a:t>
            </a:r>
          </a:p>
        </p:txBody>
      </p:sp>
    </p:spTree>
    <p:extLst>
      <p:ext uri="{BB962C8B-B14F-4D97-AF65-F5344CB8AC3E}">
        <p14:creationId xmlns:p14="http://schemas.microsoft.com/office/powerpoint/2010/main" val="2190787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71012"/>
            <a:ext cx="10063393" cy="641179"/>
          </a:xfrm>
          <a:solidFill>
            <a:schemeClr val="accent4">
              <a:lumMod val="40000"/>
              <a:lumOff val="60000"/>
            </a:schemeClr>
          </a:solidFill>
        </p:spPr>
        <p:txBody>
          <a:bodyPr>
            <a:noAutofit/>
          </a:bodyPr>
          <a:lstStyle/>
          <a:p>
            <a:r>
              <a:rPr lang="en-US" sz="3200" dirty="0"/>
              <a:t>5.2 The relevance of public-key cryptography to blockchain</a:t>
            </a:r>
            <a:endParaRPr lang="en-IN" sz="3200"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15</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924813" y="1129010"/>
            <a:ext cx="10552954"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US" sz="1600" b="1" dirty="0" smtClean="0">
                <a:latin typeface="Times New Roman" panose="02020603050405020304" pitchFamily="18" charset="0"/>
                <a:cs typeface="Times New Roman" panose="02020603050405020304" pitchFamily="18" charset="0"/>
              </a:rPr>
              <a:t>5.2.5 </a:t>
            </a:r>
            <a:r>
              <a:rPr lang="en-US" sz="1600" b="1" dirty="0">
                <a:latin typeface="Times New Roman" panose="02020603050405020304" pitchFamily="18" charset="0"/>
                <a:cs typeface="Times New Roman" panose="02020603050405020304" pitchFamily="18" charset="0"/>
              </a:rPr>
              <a:t>Populating a blockchain wallet</a:t>
            </a:r>
          </a:p>
          <a:p>
            <a:pPr algn="just">
              <a:lnSpc>
                <a:spcPct val="170000"/>
              </a:lnSpc>
            </a:pPr>
            <a:r>
              <a:rPr lang="en-US" sz="1600" dirty="0" smtClean="0">
                <a:latin typeface="Times New Roman" panose="02020603050405020304" pitchFamily="18" charset="0"/>
                <a:cs typeface="Times New Roman" panose="02020603050405020304" pitchFamily="18" charset="0"/>
              </a:rPr>
              <a:t>To </a:t>
            </a:r>
            <a:r>
              <a:rPr lang="en-US" sz="1600" dirty="0">
                <a:latin typeface="Times New Roman" panose="02020603050405020304" pitchFamily="18" charset="0"/>
                <a:cs typeface="Times New Roman" panose="02020603050405020304" pitchFamily="18" charset="0"/>
              </a:rPr>
              <a:t>work on </a:t>
            </a:r>
            <a:r>
              <a:rPr lang="en-US" sz="1600" dirty="0" err="1">
                <a:latin typeface="Times New Roman" panose="02020603050405020304" pitchFamily="18" charset="0"/>
                <a:cs typeface="Times New Roman" panose="02020603050405020304" pitchFamily="18" charset="0"/>
              </a:rPr>
              <a:t>Ropsten</a:t>
            </a:r>
            <a:r>
              <a:rPr lang="en-US" sz="1600" dirty="0">
                <a:latin typeface="Times New Roman" panose="02020603050405020304" pitchFamily="18" charset="0"/>
                <a:cs typeface="Times New Roman" panose="02020603050405020304" pitchFamily="18" charset="0"/>
              </a:rPr>
              <a:t>, you need to </a:t>
            </a:r>
            <a:r>
              <a:rPr lang="en-US" sz="1600" b="1" dirty="0">
                <a:latin typeface="Times New Roman" panose="02020603050405020304" pitchFamily="18" charset="0"/>
                <a:cs typeface="Times New Roman" panose="02020603050405020304" pitchFamily="18" charset="0"/>
              </a:rPr>
              <a:t>receive some test ether</a:t>
            </a:r>
            <a:r>
              <a:rPr lang="en-US" sz="1600" dirty="0">
                <a:latin typeface="Times New Roman" panose="02020603050405020304" pitchFamily="18" charset="0"/>
                <a:cs typeface="Times New Roman" panose="02020603050405020304" pitchFamily="18" charset="0"/>
              </a:rPr>
              <a:t>, which you can do by </a:t>
            </a:r>
            <a:r>
              <a:rPr lang="en-US" sz="1600" b="1" dirty="0" smtClean="0">
                <a:latin typeface="Times New Roman" panose="02020603050405020304" pitchFamily="18" charset="0"/>
                <a:cs typeface="Times New Roman" panose="02020603050405020304" pitchFamily="18" charset="0"/>
              </a:rPr>
              <a:t>accessing </a:t>
            </a:r>
            <a:r>
              <a:rPr lang="en-US" sz="1600" b="1" dirty="0">
                <a:latin typeface="Times New Roman" panose="02020603050405020304" pitchFamily="18" charset="0"/>
                <a:cs typeface="Times New Roman" panose="02020603050405020304" pitchFamily="18" charset="0"/>
              </a:rPr>
              <a:t>any </a:t>
            </a:r>
            <a:r>
              <a:rPr lang="en-US" sz="1600" b="1" dirty="0" err="1">
                <a:latin typeface="Times New Roman" panose="02020603050405020304" pitchFamily="18" charset="0"/>
                <a:cs typeface="Times New Roman" panose="02020603050405020304" pitchFamily="18" charset="0"/>
              </a:rPr>
              <a:t>Ropsten</a:t>
            </a:r>
            <a:r>
              <a:rPr lang="en-US" sz="1600" b="1" dirty="0">
                <a:latin typeface="Times New Roman" panose="02020603050405020304" pitchFamily="18" charset="0"/>
                <a:cs typeface="Times New Roman" panose="02020603050405020304" pitchFamily="18" charset="0"/>
              </a:rPr>
              <a:t> faucet</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Follow </a:t>
            </a:r>
            <a:r>
              <a:rPr lang="en-US" sz="1600" dirty="0">
                <a:latin typeface="Times New Roman" panose="02020603050405020304" pitchFamily="18" charset="0"/>
                <a:cs typeface="Times New Roman" panose="02020603050405020304" pitchFamily="18" charset="0"/>
              </a:rPr>
              <a:t>these steps: </a:t>
            </a:r>
            <a:endParaRPr lang="en-US" sz="1600" dirty="0" smtClean="0">
              <a:latin typeface="Times New Roman" panose="02020603050405020304" pitchFamily="18" charset="0"/>
              <a:cs typeface="Times New Roman" panose="02020603050405020304" pitchFamily="18" charset="0"/>
            </a:endParaRPr>
          </a:p>
          <a:p>
            <a:pPr marL="631825" indent="-342900" algn="just">
              <a:lnSpc>
                <a:spcPct val="170000"/>
              </a:lnSpc>
              <a:buFont typeface="+mj-lt"/>
              <a:buAutoNum type="arabicPeriod"/>
            </a:pP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your browser, navigate to the </a:t>
            </a:r>
            <a:r>
              <a:rPr lang="en-US" sz="1600" dirty="0" err="1">
                <a:latin typeface="Times New Roman" panose="02020603050405020304" pitchFamily="18" charset="0"/>
                <a:cs typeface="Times New Roman" panose="02020603050405020304" pitchFamily="18" charset="0"/>
              </a:rPr>
              <a:t>Ropsten</a:t>
            </a:r>
            <a:r>
              <a:rPr lang="en-US" sz="1600" dirty="0">
                <a:latin typeface="Times New Roman" panose="02020603050405020304" pitchFamily="18" charset="0"/>
                <a:cs typeface="Times New Roman" panose="02020603050405020304" pitchFamily="18" charset="0"/>
              </a:rPr>
              <a:t> faucet page (https://faucet.ropsten.be), shown on the left side of figure 5.6. </a:t>
            </a:r>
          </a:p>
          <a:p>
            <a:pPr marL="631825" indent="-342900" algn="just">
              <a:lnSpc>
                <a:spcPct val="170000"/>
              </a:lnSpc>
              <a:buFont typeface="+mj-lt"/>
              <a:buAutoNum type="arabicPeriod"/>
            </a:pPr>
            <a:r>
              <a:rPr lang="en-US" sz="1600" dirty="0">
                <a:latin typeface="Times New Roman" panose="02020603050405020304" pitchFamily="18" charset="0"/>
                <a:cs typeface="Times New Roman" panose="02020603050405020304" pitchFamily="18" charset="0"/>
              </a:rPr>
              <a:t>2 Paste in the address you created in </a:t>
            </a:r>
            <a:r>
              <a:rPr lang="en-US" sz="1600" dirty="0" err="1">
                <a:latin typeface="Times New Roman" panose="02020603050405020304" pitchFamily="18" charset="0"/>
                <a:cs typeface="Times New Roman" panose="02020603050405020304" pitchFamily="18" charset="0"/>
              </a:rPr>
              <a:t>MetaMask</a:t>
            </a:r>
            <a:r>
              <a:rPr lang="en-US" sz="1600" dirty="0">
                <a:latin typeface="Times New Roman" panose="02020603050405020304" pitchFamily="18" charset="0"/>
                <a:cs typeface="Times New Roman" panose="02020603050405020304" pitchFamily="18" charset="0"/>
              </a:rPr>
              <a:t> and copied to your clipboard, and then click the Send Me Test Ether button. After a short time, you’ll receive 1.0 ether credited to the </a:t>
            </a:r>
            <a:r>
              <a:rPr lang="en-US" sz="1600" dirty="0" err="1">
                <a:latin typeface="Times New Roman" panose="02020603050405020304" pitchFamily="18" charset="0"/>
                <a:cs typeface="Times New Roman" panose="02020603050405020304" pitchFamily="18" charset="0"/>
              </a:rPr>
              <a:t>MetaMask</a:t>
            </a:r>
            <a:r>
              <a:rPr lang="en-US" sz="1600" dirty="0">
                <a:latin typeface="Times New Roman" panose="02020603050405020304" pitchFamily="18" charset="0"/>
                <a:cs typeface="Times New Roman" panose="02020603050405020304" pitchFamily="18" charset="0"/>
              </a:rPr>
              <a:t> account you </a:t>
            </a:r>
            <a:r>
              <a:rPr lang="en-US" sz="1600" dirty="0" err="1">
                <a:latin typeface="Times New Roman" panose="02020603050405020304" pitchFamily="18" charset="0"/>
                <a:cs typeface="Times New Roman" panose="02020603050405020304" pitchFamily="18" charset="0"/>
              </a:rPr>
              <a:t>created.Open</a:t>
            </a:r>
            <a:r>
              <a:rPr lang="en-US" sz="1600" dirty="0">
                <a:latin typeface="Times New Roman" panose="02020603050405020304" pitchFamily="18" charset="0"/>
                <a:cs typeface="Times New Roman" panose="02020603050405020304" pitchFamily="18" charset="0"/>
              </a:rPr>
              <a:t> the Chrome browser where </a:t>
            </a:r>
            <a:r>
              <a:rPr lang="en-US" sz="1600" dirty="0" err="1">
                <a:latin typeface="Times New Roman" panose="02020603050405020304" pitchFamily="18" charset="0"/>
                <a:cs typeface="Times New Roman" panose="02020603050405020304" pitchFamily="18" charset="0"/>
              </a:rPr>
              <a:t>MetaMask</a:t>
            </a:r>
            <a:r>
              <a:rPr lang="en-US" sz="1600" dirty="0">
                <a:latin typeface="Times New Roman" panose="02020603050405020304" pitchFamily="18" charset="0"/>
                <a:cs typeface="Times New Roman" panose="02020603050405020304" pitchFamily="18" charset="0"/>
              </a:rPr>
              <a:t> is installed, and connect to </a:t>
            </a:r>
            <a:r>
              <a:rPr lang="en-US" sz="1600" dirty="0" err="1">
                <a:latin typeface="Times New Roman" panose="02020603050405020304" pitchFamily="18" charset="0"/>
                <a:cs typeface="Times New Roman" panose="02020603050405020304" pitchFamily="18" charset="0"/>
              </a:rPr>
              <a:t>Ropsten</a:t>
            </a:r>
            <a:r>
              <a:rPr lang="en-US" sz="1600" dirty="0">
                <a:latin typeface="Times New Roman" panose="02020603050405020304" pitchFamily="18" charset="0"/>
                <a:cs typeface="Times New Roman" panose="02020603050405020304" pitchFamily="18" charset="0"/>
              </a:rPr>
              <a:t> by choosing </a:t>
            </a:r>
            <a:r>
              <a:rPr lang="en-US" sz="1600" dirty="0" err="1">
                <a:latin typeface="Times New Roman" panose="02020603050405020304" pitchFamily="18" charset="0"/>
                <a:cs typeface="Times New Roman" panose="02020603050405020304" pitchFamily="18" charset="0"/>
              </a:rPr>
              <a:t>Ropsten</a:t>
            </a:r>
            <a:r>
              <a:rPr lang="en-US" sz="1600" dirty="0">
                <a:latin typeface="Times New Roman" panose="02020603050405020304" pitchFamily="18" charset="0"/>
                <a:cs typeface="Times New Roman" panose="02020603050405020304" pitchFamily="18" charset="0"/>
              </a:rPr>
              <a:t> Test Network from the Networks drop-down list. </a:t>
            </a:r>
          </a:p>
        </p:txBody>
      </p:sp>
    </p:spTree>
    <p:extLst>
      <p:ext uri="{BB962C8B-B14F-4D97-AF65-F5344CB8AC3E}">
        <p14:creationId xmlns:p14="http://schemas.microsoft.com/office/powerpoint/2010/main" val="4259548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8" y="428483"/>
            <a:ext cx="10414919" cy="641179"/>
          </a:xfrm>
          <a:solidFill>
            <a:schemeClr val="accent4">
              <a:lumMod val="40000"/>
              <a:lumOff val="60000"/>
            </a:schemeClr>
          </a:solidFill>
        </p:spPr>
        <p:txBody>
          <a:bodyPr>
            <a:noAutofit/>
          </a:bodyPr>
          <a:lstStyle/>
          <a:p>
            <a:pPr algn="l"/>
            <a:r>
              <a:rPr lang="en-US" sz="3200" dirty="0" smtClean="0"/>
              <a:t>5.2 </a:t>
            </a:r>
            <a:r>
              <a:rPr lang="en-US" sz="3200" dirty="0"/>
              <a:t>The relevance of public-key cryptography to blockchain</a:t>
            </a:r>
            <a:endParaRPr lang="en-IN" sz="3200"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16</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535578" y="1243952"/>
            <a:ext cx="3622766"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US" sz="1600" b="1" dirty="0" smtClean="0">
                <a:latin typeface="Times New Roman" panose="02020603050405020304" pitchFamily="18" charset="0"/>
                <a:cs typeface="Times New Roman" panose="02020603050405020304" pitchFamily="18" charset="0"/>
              </a:rPr>
              <a:t>5.2.5 </a:t>
            </a:r>
            <a:r>
              <a:rPr lang="en-US" sz="1600" b="1" dirty="0">
                <a:latin typeface="Times New Roman" panose="02020603050405020304" pitchFamily="18" charset="0"/>
                <a:cs typeface="Times New Roman" panose="02020603050405020304" pitchFamily="18" charset="0"/>
              </a:rPr>
              <a:t>Populating a blockchain wallet</a:t>
            </a:r>
          </a:p>
          <a:p>
            <a:pPr algn="just">
              <a:lnSpc>
                <a:spcPct val="170000"/>
              </a:lnSpc>
            </a:pPr>
            <a:r>
              <a:rPr lang="en-US" sz="1600" dirty="0" smtClean="0">
                <a:latin typeface="Times New Roman" panose="02020603050405020304" pitchFamily="18" charset="0"/>
                <a:cs typeface="Times New Roman" panose="02020603050405020304" pitchFamily="18" charset="0"/>
              </a:rPr>
              <a:t>You </a:t>
            </a:r>
            <a:r>
              <a:rPr lang="en-US" sz="1600" dirty="0">
                <a:latin typeface="Times New Roman" panose="02020603050405020304" pitchFamily="18" charset="0"/>
                <a:cs typeface="Times New Roman" panose="02020603050405020304" pitchFamily="18" charset="0"/>
              </a:rPr>
              <a:t>can </a:t>
            </a:r>
            <a:r>
              <a:rPr lang="en-US" sz="1600" b="1" dirty="0">
                <a:latin typeface="Times New Roman" panose="02020603050405020304" pitchFamily="18" charset="0"/>
                <a:cs typeface="Times New Roman" panose="02020603050405020304" pitchFamily="18" charset="0"/>
              </a:rPr>
              <a:t>get 1 ether every 24 hours </a:t>
            </a:r>
            <a:r>
              <a:rPr lang="en-US" sz="1600" dirty="0">
                <a:latin typeface="Times New Roman" panose="02020603050405020304" pitchFamily="18" charset="0"/>
                <a:cs typeface="Times New Roman" panose="02020603050405020304" pitchFamily="18" charset="0"/>
              </a:rPr>
              <a:t>on this </a:t>
            </a:r>
            <a:r>
              <a:rPr lang="en-US" sz="1600" b="1" dirty="0">
                <a:latin typeface="Times New Roman" panose="02020603050405020304" pitchFamily="18" charset="0"/>
                <a:cs typeface="Times New Roman" panose="02020603050405020304" pitchFamily="18" charset="0"/>
              </a:rPr>
              <a:t>particular faucet</a:t>
            </a:r>
            <a:r>
              <a:rPr lang="en-US" sz="1600" dirty="0">
                <a:latin typeface="Times New Roman" panose="02020603050405020304" pitchFamily="18" charset="0"/>
                <a:cs typeface="Times New Roman" panose="02020603050405020304" pitchFamily="18" charset="0"/>
              </a:rPr>
              <a:t>, which is sufficient for making the </a:t>
            </a:r>
            <a:r>
              <a:rPr lang="en-US" sz="1600" b="1" dirty="0">
                <a:latin typeface="Times New Roman" panose="02020603050405020304" pitchFamily="18" charset="0"/>
                <a:cs typeface="Times New Roman" panose="02020603050405020304" pitchFamily="18" charset="0"/>
              </a:rPr>
              <a:t>initial deployment </a:t>
            </a:r>
            <a:r>
              <a:rPr lang="en-US" sz="1600" dirty="0">
                <a:latin typeface="Times New Roman" panose="02020603050405020304" pitchFamily="18" charset="0"/>
                <a:cs typeface="Times New Roman" panose="02020603050405020304" pitchFamily="18" charset="0"/>
              </a:rPr>
              <a:t>and </a:t>
            </a:r>
            <a:r>
              <a:rPr lang="en-US" sz="1600" b="1" dirty="0">
                <a:latin typeface="Times New Roman" panose="02020603050405020304" pitchFamily="18" charset="0"/>
                <a:cs typeface="Times New Roman" panose="02020603050405020304" pitchFamily="18" charset="0"/>
              </a:rPr>
              <a:t>learning</a:t>
            </a:r>
            <a:r>
              <a:rPr lang="en-US" sz="1600" dirty="0">
                <a:latin typeface="Times New Roman" panose="02020603050405020304" pitchFamily="18" charset="0"/>
                <a:cs typeface="Times New Roman" panose="02020603050405020304" pitchFamily="18" charset="0"/>
              </a:rPr>
              <a:t> about this public test blockchain.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You’ll </a:t>
            </a:r>
            <a:r>
              <a:rPr lang="en-US" sz="1600" dirty="0">
                <a:latin typeface="Times New Roman" panose="02020603050405020304" pitchFamily="18" charset="0"/>
                <a:cs typeface="Times New Roman" panose="02020603050405020304" pitchFamily="18" charset="0"/>
              </a:rPr>
              <a:t>have to </a:t>
            </a:r>
            <a:r>
              <a:rPr lang="en-US" sz="1600" b="1" dirty="0">
                <a:latin typeface="Times New Roman" panose="02020603050405020304" pitchFamily="18" charset="0"/>
                <a:cs typeface="Times New Roman" panose="02020603050405020304" pitchFamily="18" charset="0"/>
              </a:rPr>
              <a:t>repeat</a:t>
            </a:r>
            <a:r>
              <a:rPr lang="en-US" sz="1600" dirty="0">
                <a:latin typeface="Times New Roman" panose="02020603050405020304" pitchFamily="18" charset="0"/>
                <a:cs typeface="Times New Roman" panose="02020603050405020304" pitchFamily="18" charset="0"/>
              </a:rPr>
              <a:t> this operation to get more ether.</a:t>
            </a:r>
          </a:p>
        </p:txBody>
      </p:sp>
      <p:pic>
        <p:nvPicPr>
          <p:cNvPr id="3" name="Picture 2"/>
          <p:cNvPicPr>
            <a:picLocks noChangeAspect="1"/>
          </p:cNvPicPr>
          <p:nvPr/>
        </p:nvPicPr>
        <p:blipFill>
          <a:blip r:embed="rId3"/>
          <a:stretch>
            <a:fillRect/>
          </a:stretch>
        </p:blipFill>
        <p:spPr>
          <a:xfrm>
            <a:off x="4275999" y="1979488"/>
            <a:ext cx="7648279" cy="4566278"/>
          </a:xfrm>
          <a:prstGeom prst="rect">
            <a:avLst/>
          </a:prstGeom>
        </p:spPr>
      </p:pic>
    </p:spTree>
    <p:extLst>
      <p:ext uri="{BB962C8B-B14F-4D97-AF65-F5344CB8AC3E}">
        <p14:creationId xmlns:p14="http://schemas.microsoft.com/office/powerpoint/2010/main" val="4025074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458" y="371012"/>
            <a:ext cx="10077040" cy="641179"/>
          </a:xfrm>
          <a:solidFill>
            <a:schemeClr val="accent4">
              <a:lumMod val="40000"/>
              <a:lumOff val="60000"/>
            </a:schemeClr>
          </a:solidFill>
        </p:spPr>
        <p:txBody>
          <a:bodyPr>
            <a:normAutofit fontScale="90000"/>
          </a:bodyPr>
          <a:lstStyle/>
          <a:p>
            <a:pPr algn="l"/>
            <a:r>
              <a:rPr lang="en-IN" dirty="0" smtClean="0"/>
              <a:t>5.3 </a:t>
            </a:r>
            <a:r>
              <a:rPr lang="en-IN" dirty="0"/>
              <a:t>Hashing basics</a:t>
            </a:r>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17</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1687286" y="1178005"/>
            <a:ext cx="10236991"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170000"/>
              </a:lnSpc>
            </a:pPr>
            <a:r>
              <a:rPr lang="en-IN" sz="1600" dirty="0" smtClean="0">
                <a:latin typeface="Times New Roman" panose="02020603050405020304" pitchFamily="18" charset="0"/>
                <a:cs typeface="Times New Roman" panose="02020603050405020304" pitchFamily="18" charset="0"/>
              </a:rPr>
              <a:t>Hashing </a:t>
            </a:r>
            <a:r>
              <a:rPr lang="en-IN" sz="1600" dirty="0">
                <a:latin typeface="Times New Roman" panose="02020603050405020304" pitchFamily="18" charset="0"/>
                <a:cs typeface="Times New Roman" panose="02020603050405020304" pitchFamily="18" charset="0"/>
              </a:rPr>
              <a:t>is a transformation that maps data of arbitrary sizes to a standard fixed-size value. </a:t>
            </a:r>
            <a:endParaRPr lang="en-IN" sz="1600" dirty="0" smtClean="0">
              <a:latin typeface="Times New Roman" panose="02020603050405020304" pitchFamily="18" charset="0"/>
              <a:cs typeface="Times New Roman" panose="02020603050405020304" pitchFamily="18" charset="0"/>
            </a:endParaRPr>
          </a:p>
          <a:p>
            <a:pPr algn="just">
              <a:lnSpc>
                <a:spcPct val="170000"/>
              </a:lnSpc>
            </a:pPr>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hash of data elements are computed by using a hash function, as shown here: </a:t>
            </a:r>
            <a:endParaRPr lang="en-IN" sz="1600" dirty="0" smtClean="0">
              <a:latin typeface="Times New Roman" panose="02020603050405020304" pitchFamily="18" charset="0"/>
              <a:cs typeface="Times New Roman" panose="02020603050405020304" pitchFamily="18" charset="0"/>
            </a:endParaRPr>
          </a:p>
          <a:p>
            <a:pPr marL="0" indent="0" algn="just">
              <a:lnSpc>
                <a:spcPct val="170000"/>
              </a:lnSpc>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r>
              <a:rPr lang="en-IN" sz="1600" dirty="0" smtClean="0">
                <a:solidFill>
                  <a:srgbClr val="FF0000"/>
                </a:solidFill>
                <a:latin typeface="Times New Roman" panose="02020603050405020304" pitchFamily="18" charset="0"/>
                <a:cs typeface="Times New Roman" panose="02020603050405020304" pitchFamily="18" charset="0"/>
              </a:rPr>
              <a:t>hash </a:t>
            </a:r>
            <a:r>
              <a:rPr lang="en-IN" sz="1600" dirty="0">
                <a:solidFill>
                  <a:srgbClr val="FF0000"/>
                </a:solidFill>
                <a:latin typeface="Times New Roman" panose="02020603050405020304" pitchFamily="18" charset="0"/>
                <a:cs typeface="Times New Roman" panose="02020603050405020304" pitchFamily="18" charset="0"/>
              </a:rPr>
              <a:t>= </a:t>
            </a:r>
            <a:r>
              <a:rPr lang="en-IN" sz="1600" dirty="0" err="1">
                <a:solidFill>
                  <a:srgbClr val="FF0000"/>
                </a:solidFill>
                <a:latin typeface="Times New Roman" panose="02020603050405020304" pitchFamily="18" charset="0"/>
                <a:cs typeface="Times New Roman" panose="02020603050405020304" pitchFamily="18" charset="0"/>
              </a:rPr>
              <a:t>hashFunction</a:t>
            </a:r>
            <a:r>
              <a:rPr lang="en-IN" sz="1600" dirty="0">
                <a:solidFill>
                  <a:srgbClr val="FF0000"/>
                </a:solidFill>
                <a:latin typeface="Times New Roman" panose="02020603050405020304" pitchFamily="18" charset="0"/>
                <a:cs typeface="Times New Roman" panose="02020603050405020304" pitchFamily="18" charset="0"/>
              </a:rPr>
              <a:t>(one or more data items)</a:t>
            </a:r>
            <a:endParaRPr lang="en-US" sz="1600" dirty="0">
              <a:solidFill>
                <a:srgbClr val="FF0000"/>
              </a:solidFill>
              <a:latin typeface="Times New Roman" panose="02020603050405020304" pitchFamily="18" charset="0"/>
              <a:cs typeface="Times New Roman" panose="02020603050405020304" pitchFamily="18" charset="0"/>
            </a:endParaRPr>
          </a:p>
          <a:p>
            <a:pPr algn="just">
              <a:lnSpc>
                <a:spcPct val="170000"/>
              </a:lnSpc>
            </a:pPr>
            <a:r>
              <a:rPr lang="en-IN" sz="1600" dirty="0" smtClean="0">
                <a:latin typeface="Times New Roman" panose="02020603050405020304" pitchFamily="18" charset="0"/>
                <a:cs typeface="Times New Roman" panose="02020603050405020304" pitchFamily="18" charset="0"/>
              </a:rPr>
              <a:t>Using </a:t>
            </a:r>
            <a:r>
              <a:rPr lang="en-IN" sz="1600" dirty="0">
                <a:latin typeface="Times New Roman" panose="02020603050405020304" pitchFamily="18" charset="0"/>
                <a:cs typeface="Times New Roman" panose="02020603050405020304" pitchFamily="18" charset="0"/>
              </a:rPr>
              <a:t>a logical XOR (exclusive OR) function as a simple hash function and two data items of a =1010 binary, b= 1100 binary, you get the hashed value of the two data items as 0110: </a:t>
            </a:r>
            <a:endParaRPr lang="en-IN" sz="1600" dirty="0" smtClean="0">
              <a:latin typeface="Times New Roman" panose="02020603050405020304" pitchFamily="18" charset="0"/>
              <a:cs typeface="Times New Roman" panose="02020603050405020304" pitchFamily="18" charset="0"/>
            </a:endParaRPr>
          </a:p>
          <a:p>
            <a:pPr marL="0" indent="0" algn="just">
              <a:lnSpc>
                <a:spcPct val="170000"/>
              </a:lnSpc>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r>
              <a:rPr lang="en-IN" sz="1600" dirty="0">
                <a:solidFill>
                  <a:srgbClr val="FF0000"/>
                </a:solidFill>
                <a:latin typeface="Times New Roman" panose="02020603050405020304" pitchFamily="18" charset="0"/>
                <a:cs typeface="Times New Roman" panose="02020603050405020304" pitchFamily="18" charset="0"/>
              </a:rPr>
              <a:t>hash value = </a:t>
            </a:r>
            <a:r>
              <a:rPr lang="en-IN" sz="1600" dirty="0" err="1">
                <a:solidFill>
                  <a:srgbClr val="FF0000"/>
                </a:solidFill>
                <a:latin typeface="Times New Roman" panose="02020603050405020304" pitchFamily="18" charset="0"/>
                <a:cs typeface="Times New Roman" panose="02020603050405020304" pitchFamily="18" charset="0"/>
              </a:rPr>
              <a:t>xor</a:t>
            </a:r>
            <a:r>
              <a:rPr lang="en-IN" sz="1600" dirty="0">
                <a:solidFill>
                  <a:srgbClr val="FF0000"/>
                </a:solidFill>
                <a:latin typeface="Times New Roman" panose="02020603050405020304" pitchFamily="18" charset="0"/>
                <a:cs typeface="Times New Roman" panose="02020603050405020304" pitchFamily="18" charset="0"/>
              </a:rPr>
              <a:t>(a=1010, b=1100) = 0110</a:t>
            </a:r>
            <a:r>
              <a:rPr lang="en-US" sz="1600" dirty="0">
                <a:solidFill>
                  <a:srgbClr val="FF0000"/>
                </a:solidFill>
                <a:latin typeface="Times New Roman" panose="02020603050405020304" pitchFamily="18" charset="0"/>
                <a:cs typeface="Times New Roman" panose="02020603050405020304" pitchFamily="18" charset="0"/>
              </a:rPr>
              <a:t> </a:t>
            </a:r>
          </a:p>
          <a:p>
            <a:pPr algn="just">
              <a:lnSpc>
                <a:spcPct val="170000"/>
              </a:lnSpc>
            </a:pPr>
            <a:r>
              <a:rPr lang="en-IN" sz="1600" b="1" dirty="0" smtClean="0">
                <a:latin typeface="Times New Roman" panose="02020603050405020304" pitchFamily="18" charset="0"/>
                <a:cs typeface="Times New Roman" panose="02020603050405020304" pitchFamily="18" charset="0"/>
              </a:rPr>
              <a:t>DEFINITION</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Hashing is the process of mapping data of an arbitrary length to a fixed size by using a specially defined function called a hash function.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743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458" y="371012"/>
            <a:ext cx="10077040" cy="641179"/>
          </a:xfrm>
          <a:solidFill>
            <a:schemeClr val="accent4">
              <a:lumMod val="40000"/>
              <a:lumOff val="60000"/>
            </a:schemeClr>
          </a:solidFill>
        </p:spPr>
        <p:txBody>
          <a:bodyPr>
            <a:normAutofit fontScale="90000"/>
          </a:bodyPr>
          <a:lstStyle/>
          <a:p>
            <a:pPr algn="l"/>
            <a:r>
              <a:rPr lang="en-IN" dirty="0" smtClean="0"/>
              <a:t>5.3 </a:t>
            </a:r>
            <a:r>
              <a:rPr lang="en-IN" dirty="0"/>
              <a:t>Hashing basics</a:t>
            </a:r>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18</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1687286" y="1178005"/>
            <a:ext cx="10236991"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170000"/>
              </a:lnSpc>
            </a:pPr>
            <a:r>
              <a:rPr lang="en-IN" sz="1600" dirty="0" smtClean="0">
                <a:latin typeface="Times New Roman" panose="02020603050405020304" pitchFamily="18" charset="0"/>
                <a:cs typeface="Times New Roman" panose="02020603050405020304" pitchFamily="18" charset="0"/>
              </a:rPr>
              <a:t>Even </a:t>
            </a:r>
            <a:r>
              <a:rPr lang="en-IN" sz="1600" dirty="0">
                <a:latin typeface="Times New Roman" panose="02020603050405020304" pitchFamily="18" charset="0"/>
                <a:cs typeface="Times New Roman" panose="02020603050405020304" pitchFamily="18" charset="0"/>
              </a:rPr>
              <a:t>a </a:t>
            </a:r>
            <a:r>
              <a:rPr lang="en-IN" sz="1600" b="1" dirty="0">
                <a:latin typeface="Times New Roman" panose="02020603050405020304" pitchFamily="18" charset="0"/>
                <a:cs typeface="Times New Roman" panose="02020603050405020304" pitchFamily="18" charset="0"/>
              </a:rPr>
              <a:t>single bit change </a:t>
            </a:r>
            <a:r>
              <a:rPr lang="en-IN" sz="1600" dirty="0">
                <a:latin typeface="Times New Roman" panose="02020603050405020304" pitchFamily="18" charset="0"/>
                <a:cs typeface="Times New Roman" panose="02020603050405020304" pitchFamily="18" charset="0"/>
              </a:rPr>
              <a:t>in the data elements </a:t>
            </a:r>
            <a:r>
              <a:rPr lang="en-IN" sz="1600" b="1" dirty="0">
                <a:latin typeface="Times New Roman" panose="02020603050405020304" pitchFamily="18" charset="0"/>
                <a:cs typeface="Times New Roman" panose="02020603050405020304" pitchFamily="18" charset="0"/>
              </a:rPr>
              <a:t>changes the hash value </a:t>
            </a:r>
            <a:r>
              <a:rPr lang="en-IN" sz="1600" dirty="0">
                <a:latin typeface="Times New Roman" panose="02020603050405020304" pitchFamily="18" charset="0"/>
                <a:cs typeface="Times New Roman" panose="02020603050405020304" pitchFamily="18" charset="0"/>
              </a:rPr>
              <a:t>of the data elements significantly. </a:t>
            </a:r>
            <a:endParaRPr lang="en-IN" sz="1600" dirty="0" smtClean="0">
              <a:latin typeface="Times New Roman" panose="02020603050405020304" pitchFamily="18" charset="0"/>
              <a:cs typeface="Times New Roman" panose="02020603050405020304" pitchFamily="18" charset="0"/>
            </a:endParaRPr>
          </a:p>
          <a:p>
            <a:pPr algn="just">
              <a:lnSpc>
                <a:spcPct val="170000"/>
              </a:lnSpc>
            </a:pPr>
            <a:r>
              <a:rPr lang="en-IN" sz="1600" b="1" dirty="0" smtClean="0">
                <a:latin typeface="Times New Roman" panose="02020603050405020304" pitchFamily="18" charset="0"/>
                <a:cs typeface="Times New Roman" panose="02020603050405020304" pitchFamily="18" charset="0"/>
              </a:rPr>
              <a:t>Any </a:t>
            </a:r>
            <a:r>
              <a:rPr lang="en-IN" sz="1600" b="1" dirty="0">
                <a:latin typeface="Times New Roman" panose="02020603050405020304" pitchFamily="18" charset="0"/>
                <a:cs typeface="Times New Roman" panose="02020603050405020304" pitchFamily="18" charset="0"/>
              </a:rPr>
              <a:t>type of data</a:t>
            </a:r>
            <a:r>
              <a:rPr lang="en-IN" sz="1600" dirty="0">
                <a:latin typeface="Times New Roman" panose="02020603050405020304" pitchFamily="18" charset="0"/>
                <a:cs typeface="Times New Roman" panose="02020603050405020304" pitchFamily="18" charset="0"/>
              </a:rPr>
              <a:t>, including a </a:t>
            </a:r>
            <a:r>
              <a:rPr lang="en-IN" sz="1600" b="1" dirty="0">
                <a:latin typeface="Times New Roman" panose="02020603050405020304" pitchFamily="18" charset="0"/>
                <a:cs typeface="Times New Roman" panose="02020603050405020304" pitchFamily="18" charset="0"/>
              </a:rPr>
              <a:t>database</a:t>
            </a:r>
            <a:r>
              <a:rPr lang="en-IN" sz="1600" dirty="0">
                <a:latin typeface="Times New Roman" panose="02020603050405020304" pitchFamily="18" charset="0"/>
                <a:cs typeface="Times New Roman" panose="02020603050405020304" pitchFamily="18" charset="0"/>
              </a:rPr>
              <a:t> or an </a:t>
            </a:r>
            <a:r>
              <a:rPr lang="en-IN" sz="1600" b="1" dirty="0">
                <a:latin typeface="Times New Roman" panose="02020603050405020304" pitchFamily="18" charset="0"/>
                <a:cs typeface="Times New Roman" panose="02020603050405020304" pitchFamily="18" charset="0"/>
              </a:rPr>
              <a:t>image</a:t>
            </a:r>
            <a:r>
              <a:rPr lang="en-IN" sz="1600" dirty="0">
                <a:latin typeface="Times New Roman" panose="02020603050405020304" pitchFamily="18" charset="0"/>
                <a:cs typeface="Times New Roman" panose="02020603050405020304" pitchFamily="18" charset="0"/>
              </a:rPr>
              <a:t>, can be succinctly represented by a </a:t>
            </a:r>
            <a:r>
              <a:rPr lang="en-IN" sz="1600" b="1" dirty="0">
                <a:latin typeface="Times New Roman" panose="02020603050405020304" pitchFamily="18" charset="0"/>
                <a:cs typeface="Times New Roman" panose="02020603050405020304" pitchFamily="18" charset="0"/>
              </a:rPr>
              <a:t>hash of fixed length</a:t>
            </a:r>
            <a:r>
              <a:rPr lang="en-IN" sz="1600" dirty="0">
                <a:latin typeface="Times New Roman" panose="02020603050405020304" pitchFamily="18" charset="0"/>
                <a:cs typeface="Times New Roman" panose="02020603050405020304" pitchFamily="18" charset="0"/>
              </a:rPr>
              <a:t>, as shown in figure 5.9. </a:t>
            </a:r>
            <a:endParaRPr lang="en-IN" sz="1600" dirty="0" smtClean="0">
              <a:latin typeface="Times New Roman" panose="02020603050405020304" pitchFamily="18" charset="0"/>
              <a:cs typeface="Times New Roman" panose="02020603050405020304" pitchFamily="18" charset="0"/>
            </a:endParaRPr>
          </a:p>
          <a:p>
            <a:pPr algn="just">
              <a:lnSpc>
                <a:spcPct val="170000"/>
              </a:lnSpc>
            </a:pPr>
            <a:r>
              <a:rPr lang="en-IN" sz="1600" dirty="0" smtClean="0">
                <a:latin typeface="Times New Roman" panose="02020603050405020304" pitchFamily="18" charset="0"/>
                <a:cs typeface="Times New Roman" panose="02020603050405020304" pitchFamily="18" charset="0"/>
              </a:rPr>
              <a:t>A </a:t>
            </a:r>
            <a:r>
              <a:rPr lang="en-IN" sz="1600" b="1" dirty="0">
                <a:latin typeface="Times New Roman" panose="02020603050405020304" pitchFamily="18" charset="0"/>
                <a:cs typeface="Times New Roman" panose="02020603050405020304" pitchFamily="18" charset="0"/>
              </a:rPr>
              <a:t>256-bit data item </a:t>
            </a:r>
            <a:r>
              <a:rPr lang="en-IN" sz="1600" dirty="0">
                <a:latin typeface="Times New Roman" panose="02020603050405020304" pitchFamily="18" charset="0"/>
                <a:cs typeface="Times New Roman" panose="02020603050405020304" pitchFamily="18" charset="0"/>
              </a:rPr>
              <a:t>and a strong hash function together provide a large, </a:t>
            </a:r>
            <a:r>
              <a:rPr lang="en-IN" sz="1600" b="1" dirty="0">
                <a:latin typeface="Times New Roman" panose="02020603050405020304" pitchFamily="18" charset="0"/>
                <a:cs typeface="Times New Roman" panose="02020603050405020304" pitchFamily="18" charset="0"/>
              </a:rPr>
              <a:t>collision-free account address space</a:t>
            </a:r>
            <a:r>
              <a:rPr lang="en-IN" sz="1600" dirty="0">
                <a:latin typeface="Times New Roman" panose="02020603050405020304" pitchFamily="18" charset="0"/>
                <a:cs typeface="Times New Roman" panose="02020603050405020304" pitchFamily="18" charset="0"/>
              </a:rPr>
              <a:t>. </a:t>
            </a:r>
            <a:endParaRPr lang="en-IN" sz="1600" dirty="0" smtClean="0">
              <a:latin typeface="Times New Roman" panose="02020603050405020304" pitchFamily="18" charset="0"/>
              <a:cs typeface="Times New Roman" panose="02020603050405020304" pitchFamily="18" charset="0"/>
            </a:endParaRPr>
          </a:p>
          <a:p>
            <a:pPr algn="just">
              <a:lnSpc>
                <a:spcPct val="170000"/>
              </a:lnSpc>
            </a:pPr>
            <a:r>
              <a:rPr lang="en-IN" sz="1600" b="1" dirty="0" smtClean="0">
                <a:latin typeface="Times New Roman" panose="02020603050405020304" pitchFamily="18" charset="0"/>
                <a:cs typeface="Times New Roman" panose="02020603050405020304" pitchFamily="18" charset="0"/>
              </a:rPr>
              <a:t>Collision-free</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means there is a </a:t>
            </a:r>
            <a:r>
              <a:rPr lang="en-IN" sz="1600" b="1" dirty="0">
                <a:latin typeface="Times New Roman" panose="02020603050405020304" pitchFamily="18" charset="0"/>
                <a:cs typeface="Times New Roman" panose="02020603050405020304" pitchFamily="18" charset="0"/>
              </a:rPr>
              <a:t>high probability that no two values generated </a:t>
            </a:r>
            <a:r>
              <a:rPr lang="en-IN" sz="1600" dirty="0">
                <a:latin typeface="Times New Roman" panose="02020603050405020304" pitchFamily="18" charset="0"/>
                <a:cs typeface="Times New Roman" panose="02020603050405020304" pitchFamily="18" charset="0"/>
              </a:rPr>
              <a:t>by the hash function will </a:t>
            </a:r>
            <a:r>
              <a:rPr lang="en-IN" sz="1600" b="1" dirty="0">
                <a:latin typeface="Times New Roman" panose="02020603050405020304" pitchFamily="18" charset="0"/>
                <a:cs typeface="Times New Roman" panose="02020603050405020304" pitchFamily="18" charset="0"/>
              </a:rPr>
              <a:t>be the same </a:t>
            </a:r>
            <a:r>
              <a:rPr lang="en-IN" sz="1600" dirty="0">
                <a:latin typeface="Times New Roman" panose="02020603050405020304" pitchFamily="18" charset="0"/>
                <a:cs typeface="Times New Roman" panose="02020603050405020304" pitchFamily="18" charset="0"/>
              </a:rPr>
              <a:t>and that you’ll </a:t>
            </a:r>
            <a:r>
              <a:rPr lang="en-IN" sz="1600" b="1" dirty="0">
                <a:latin typeface="Times New Roman" panose="02020603050405020304" pitchFamily="18" charset="0"/>
                <a:cs typeface="Times New Roman" panose="02020603050405020304" pitchFamily="18" charset="0"/>
              </a:rPr>
              <a:t>get a unique hash </a:t>
            </a:r>
            <a:r>
              <a:rPr lang="en-IN" sz="1600" dirty="0">
                <a:latin typeface="Times New Roman" panose="02020603050405020304" pitchFamily="18" charset="0"/>
                <a:cs typeface="Times New Roman" panose="02020603050405020304" pitchFamily="18" charset="0"/>
              </a:rPr>
              <a:t>value when you apply the hashing function to the same data </a:t>
            </a:r>
            <a:r>
              <a:rPr lang="en-IN" sz="1600" dirty="0" smtClean="0">
                <a:latin typeface="Times New Roman" panose="02020603050405020304" pitchFamily="18" charset="0"/>
                <a:cs typeface="Times New Roman" panose="02020603050405020304" pitchFamily="18" charset="0"/>
              </a:rPr>
              <a:t>elements.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1645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810" y="371012"/>
            <a:ext cx="10090688" cy="641179"/>
          </a:xfrm>
          <a:solidFill>
            <a:schemeClr val="accent4">
              <a:lumMod val="40000"/>
              <a:lumOff val="60000"/>
            </a:schemeClr>
          </a:solidFill>
        </p:spPr>
        <p:txBody>
          <a:bodyPr>
            <a:normAutofit fontScale="90000"/>
          </a:bodyPr>
          <a:lstStyle/>
          <a:p>
            <a:pPr algn="l"/>
            <a:r>
              <a:rPr lang="en-IN" dirty="0" smtClean="0"/>
              <a:t>5.3 </a:t>
            </a:r>
            <a:r>
              <a:rPr lang="en-IN" dirty="0"/>
              <a:t>Hashing basics</a:t>
            </a:r>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19</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1687286" y="1178005"/>
            <a:ext cx="10236991"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IN" sz="1600" dirty="0" smtClean="0">
                <a:latin typeface="Times New Roman" panose="02020603050405020304" pitchFamily="18" charset="0"/>
                <a:cs typeface="Times New Roman" panose="02020603050405020304" pitchFamily="18" charset="0"/>
              </a:rPr>
              <a:t>Figure 5.9 shows a </a:t>
            </a:r>
            <a:r>
              <a:rPr lang="en-IN" sz="1600" b="1" dirty="0" smtClean="0">
                <a:latin typeface="Times New Roman" panose="02020603050405020304" pitchFamily="18" charset="0"/>
                <a:cs typeface="Times New Roman" panose="02020603050405020304" pitchFamily="18" charset="0"/>
              </a:rPr>
              <a:t>hash </a:t>
            </a:r>
            <a:r>
              <a:rPr lang="en-IN" sz="1600" b="1" dirty="0">
                <a:latin typeface="Times New Roman" panose="02020603050405020304" pitchFamily="18" charset="0"/>
                <a:cs typeface="Times New Roman" panose="02020603050405020304" pitchFamily="18" charset="0"/>
              </a:rPr>
              <a:t>of fixed </a:t>
            </a:r>
            <a:r>
              <a:rPr lang="en-IN" sz="1600" b="1" dirty="0" smtClean="0">
                <a:latin typeface="Times New Roman" panose="02020603050405020304" pitchFamily="18" charset="0"/>
                <a:cs typeface="Times New Roman" panose="02020603050405020304" pitchFamily="18" charset="0"/>
              </a:rPr>
              <a:t>length</a:t>
            </a:r>
            <a:r>
              <a:rPr lang="en-IN"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687285" y="1629431"/>
            <a:ext cx="9594714" cy="4551210"/>
          </a:xfrm>
          <a:prstGeom prst="rect">
            <a:avLst/>
          </a:prstGeom>
        </p:spPr>
      </p:pic>
    </p:spTree>
    <p:extLst>
      <p:ext uri="{BB962C8B-B14F-4D97-AF65-F5344CB8AC3E}">
        <p14:creationId xmlns:p14="http://schemas.microsoft.com/office/powerpoint/2010/main" val="1941068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049" y="371012"/>
            <a:ext cx="9887998" cy="641179"/>
          </a:xfrm>
          <a:solidFill>
            <a:schemeClr val="accent4">
              <a:lumMod val="40000"/>
              <a:lumOff val="60000"/>
            </a:schemeClr>
          </a:solidFill>
        </p:spPr>
        <p:txBody>
          <a:bodyPr>
            <a:normAutofit fontScale="90000"/>
          </a:bodyPr>
          <a:lstStyle/>
          <a:p>
            <a:pPr algn="l"/>
            <a:r>
              <a:rPr lang="en-US" dirty="0"/>
              <a:t>Introduction</a:t>
            </a:r>
            <a:endParaRPr lang="en-IN"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934157" y="1096254"/>
            <a:ext cx="10317304"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170000"/>
              </a:lnSpc>
            </a:pPr>
            <a:r>
              <a:rPr lang="en-US" sz="1600" dirty="0" smtClean="0">
                <a:latin typeface="Times New Roman" panose="02020603050405020304" pitchFamily="18" charset="0"/>
                <a:cs typeface="Times New Roman" panose="02020603050405020304" pitchFamily="18" charset="0"/>
              </a:rPr>
              <a:t>Advances </a:t>
            </a:r>
            <a:r>
              <a:rPr lang="en-US" sz="1600" dirty="0">
                <a:latin typeface="Times New Roman" panose="02020603050405020304" pitchFamily="18" charset="0"/>
                <a:cs typeface="Times New Roman" panose="02020603050405020304" pitchFamily="18" charset="0"/>
              </a:rPr>
              <a:t>in the digitization of health information, student records, and the like have led to regulations to ensure data privacy for the participants.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Health </a:t>
            </a:r>
            <a:r>
              <a:rPr lang="en-US" sz="1600" b="1" dirty="0" smtClean="0">
                <a:latin typeface="Times New Roman" panose="02020603050405020304" pitchFamily="18" charset="0"/>
                <a:cs typeface="Times New Roman" panose="02020603050405020304" pitchFamily="18" charset="0"/>
              </a:rPr>
              <a:t>Insurance </a:t>
            </a:r>
            <a:r>
              <a:rPr lang="en-US" sz="1600" b="1" dirty="0">
                <a:latin typeface="Times New Roman" panose="02020603050405020304" pitchFamily="18" charset="0"/>
                <a:cs typeface="Times New Roman" panose="02020603050405020304" pitchFamily="18" charset="0"/>
              </a:rPr>
              <a:t>Portability and Accountability Act of 1996 (HIPAA</a:t>
            </a:r>
            <a:r>
              <a:rPr lang="en-US" sz="1600" dirty="0">
                <a:latin typeface="Times New Roman" panose="02020603050405020304" pitchFamily="18" charset="0"/>
                <a:cs typeface="Times New Roman" panose="02020603050405020304" pitchFamily="18" charset="0"/>
              </a:rPr>
              <a:t>) in the United States provides data privacy and security provisions for safeguarding medical information.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Family Educational Rights and Privacy Act of 1974 (FERPA)</a:t>
            </a:r>
            <a:r>
              <a:rPr lang="en-US" sz="1600" dirty="0">
                <a:latin typeface="Times New Roman" panose="02020603050405020304" pitchFamily="18" charset="0"/>
                <a:cs typeface="Times New Roman" panose="02020603050405020304" pitchFamily="18" charset="0"/>
              </a:rPr>
              <a:t> is a federal law that protects the privacy of student education records.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data records in these systems are typically housed in a </a:t>
            </a:r>
            <a:r>
              <a:rPr lang="en-US" sz="1600" b="1" dirty="0">
                <a:latin typeface="Times New Roman" panose="02020603050405020304" pitchFamily="18" charset="0"/>
                <a:cs typeface="Times New Roman" panose="02020603050405020304" pitchFamily="18" charset="0"/>
              </a:rPr>
              <a:t>centralized database</a:t>
            </a:r>
            <a:r>
              <a:rPr lang="en-US" sz="1600" dirty="0">
                <a:latin typeface="Times New Roman" panose="02020603050405020304" pitchFamily="18" charset="0"/>
                <a:cs typeface="Times New Roman" panose="02020603050405020304" pitchFamily="18" charset="0"/>
              </a:rPr>
              <a:t>, and its </a:t>
            </a:r>
            <a:r>
              <a:rPr lang="en-US" sz="1600" b="1" dirty="0">
                <a:latin typeface="Times New Roman" panose="02020603050405020304" pitchFamily="18" charset="0"/>
                <a:cs typeface="Times New Roman" panose="02020603050405020304" pitchFamily="18" charset="0"/>
              </a:rPr>
              <a:t>access is controlled </a:t>
            </a:r>
            <a:r>
              <a:rPr lang="en-US" sz="1600" dirty="0">
                <a:latin typeface="Times New Roman" panose="02020603050405020304" pitchFamily="18" charset="0"/>
                <a:cs typeface="Times New Roman" panose="02020603050405020304" pitchFamily="18" charset="0"/>
              </a:rPr>
              <a:t>by </a:t>
            </a:r>
            <a:r>
              <a:rPr lang="en-US" sz="1600" b="1" dirty="0">
                <a:latin typeface="Times New Roman" panose="02020603050405020304" pitchFamily="18" charset="0"/>
                <a:cs typeface="Times New Roman" panose="02020603050405020304" pitchFamily="18" charset="0"/>
              </a:rPr>
              <a:t>traditional methods </a:t>
            </a:r>
            <a:r>
              <a:rPr lang="en-US" sz="1600" dirty="0">
                <a:latin typeface="Times New Roman" panose="02020603050405020304" pitchFamily="18" charset="0"/>
                <a:cs typeface="Times New Roman" panose="02020603050405020304" pitchFamily="18" charset="0"/>
              </a:rPr>
              <a:t>such as those listed in the preceding paragraph.</a:t>
            </a:r>
          </a:p>
        </p:txBody>
      </p:sp>
    </p:spTree>
    <p:extLst>
      <p:ext uri="{BB962C8B-B14F-4D97-AF65-F5344CB8AC3E}">
        <p14:creationId xmlns:p14="http://schemas.microsoft.com/office/powerpoint/2010/main" val="3490905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458" y="371012"/>
            <a:ext cx="10077040" cy="641179"/>
          </a:xfrm>
          <a:solidFill>
            <a:schemeClr val="accent4">
              <a:lumMod val="40000"/>
              <a:lumOff val="60000"/>
            </a:schemeClr>
          </a:solidFill>
        </p:spPr>
        <p:txBody>
          <a:bodyPr>
            <a:normAutofit fontScale="90000"/>
          </a:bodyPr>
          <a:lstStyle/>
          <a:p>
            <a:r>
              <a:rPr lang="en-IN" dirty="0" smtClean="0"/>
              <a:t>5.3 Hashing basics</a:t>
            </a:r>
            <a:endParaRPr lang="en-IN"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20</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1687286" y="1178005"/>
            <a:ext cx="10236991"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IN" sz="1600" b="1" dirty="0" smtClean="0">
                <a:latin typeface="Times New Roman" panose="02020603050405020304" pitchFamily="18" charset="0"/>
                <a:cs typeface="Times New Roman" panose="02020603050405020304" pitchFamily="18" charset="0"/>
              </a:rPr>
              <a:t>5.3.1 </a:t>
            </a:r>
            <a:r>
              <a:rPr lang="en-IN" sz="1600" b="1" dirty="0">
                <a:latin typeface="Times New Roman" panose="02020603050405020304" pitchFamily="18" charset="0"/>
                <a:cs typeface="Times New Roman" panose="02020603050405020304" pitchFamily="18" charset="0"/>
              </a:rPr>
              <a:t>Digital signing of documents</a:t>
            </a:r>
            <a:endParaRPr lang="en-US" sz="1600" b="1" dirty="0">
              <a:latin typeface="Times New Roman" panose="02020603050405020304" pitchFamily="18" charset="0"/>
              <a:cs typeface="Times New Roman" panose="02020603050405020304" pitchFamily="18" charset="0"/>
            </a:endParaRPr>
          </a:p>
          <a:p>
            <a:pPr algn="just">
              <a:lnSpc>
                <a:spcPct val="170000"/>
              </a:lnSpc>
            </a:pPr>
            <a:r>
              <a:rPr lang="en-IN" sz="1600" dirty="0" smtClean="0">
                <a:latin typeface="Times New Roman" panose="02020603050405020304" pitchFamily="18" charset="0"/>
                <a:cs typeface="Times New Roman" panose="02020603050405020304" pitchFamily="18" charset="0"/>
              </a:rPr>
              <a:t>For </a:t>
            </a:r>
            <a:r>
              <a:rPr lang="en-IN" sz="1600" dirty="0">
                <a:latin typeface="Times New Roman" panose="02020603050405020304" pitchFamily="18" charset="0"/>
                <a:cs typeface="Times New Roman" panose="02020603050405020304" pitchFamily="18" charset="0"/>
              </a:rPr>
              <a:t>the digital signing of a document, a hash function is </a:t>
            </a:r>
            <a:r>
              <a:rPr lang="en-IN" sz="1600" b="1" dirty="0">
                <a:latin typeface="Times New Roman" panose="02020603050405020304" pitchFamily="18" charset="0"/>
                <a:cs typeface="Times New Roman" panose="02020603050405020304" pitchFamily="18" charset="0"/>
              </a:rPr>
              <a:t>used to compute a hash </a:t>
            </a:r>
            <a:r>
              <a:rPr lang="en-IN" sz="1600" dirty="0">
                <a:latin typeface="Times New Roman" panose="02020603050405020304" pitchFamily="18" charset="0"/>
                <a:cs typeface="Times New Roman" panose="02020603050405020304" pitchFamily="18" charset="0"/>
              </a:rPr>
              <a:t>of the document. </a:t>
            </a:r>
            <a:endParaRPr lang="en-IN" sz="1600" dirty="0" smtClean="0">
              <a:latin typeface="Times New Roman" panose="02020603050405020304" pitchFamily="18" charset="0"/>
              <a:cs typeface="Times New Roman" panose="02020603050405020304" pitchFamily="18" charset="0"/>
            </a:endParaRPr>
          </a:p>
          <a:p>
            <a:pPr algn="just">
              <a:lnSpc>
                <a:spcPct val="170000"/>
              </a:lnSpc>
            </a:pPr>
            <a:r>
              <a:rPr lang="en-IN" sz="1600" dirty="0" smtClean="0">
                <a:latin typeface="Times New Roman" panose="02020603050405020304" pitchFamily="18" charset="0"/>
                <a:cs typeface="Times New Roman" panose="02020603050405020304" pitchFamily="18" charset="0"/>
              </a:rPr>
              <a:t>This </a:t>
            </a:r>
            <a:r>
              <a:rPr lang="en-IN" sz="1600" dirty="0">
                <a:latin typeface="Times New Roman" panose="02020603050405020304" pitchFamily="18" charset="0"/>
                <a:cs typeface="Times New Roman" panose="02020603050405020304" pitchFamily="18" charset="0"/>
              </a:rPr>
              <a:t>hash is </a:t>
            </a:r>
            <a:r>
              <a:rPr lang="en-IN" sz="1600" b="1" dirty="0">
                <a:latin typeface="Times New Roman" panose="02020603050405020304" pitchFamily="18" charset="0"/>
                <a:cs typeface="Times New Roman" panose="02020603050405020304" pitchFamily="18" charset="0"/>
              </a:rPr>
              <a:t>used as the digital signature </a:t>
            </a:r>
            <a:r>
              <a:rPr lang="en-IN" sz="1600" dirty="0">
                <a:latin typeface="Times New Roman" panose="02020603050405020304" pitchFamily="18" charset="0"/>
                <a:cs typeface="Times New Roman" panose="02020603050405020304" pitchFamily="18" charset="0"/>
              </a:rPr>
              <a:t>for the document and </a:t>
            </a:r>
            <a:r>
              <a:rPr lang="en-IN" sz="1600" b="1" dirty="0">
                <a:latin typeface="Times New Roman" panose="02020603050405020304" pitchFamily="18" charset="0"/>
                <a:cs typeface="Times New Roman" panose="02020603050405020304" pitchFamily="18" charset="0"/>
              </a:rPr>
              <a:t>attached to the document by the sender</a:t>
            </a:r>
            <a:r>
              <a:rPr lang="en-IN" sz="1600" dirty="0">
                <a:latin typeface="Times New Roman" panose="02020603050405020304" pitchFamily="18" charset="0"/>
                <a:cs typeface="Times New Roman" panose="02020603050405020304" pitchFamily="18" charset="0"/>
              </a:rPr>
              <a:t>. </a:t>
            </a:r>
            <a:endParaRPr lang="en-IN" sz="1600" dirty="0" smtClean="0">
              <a:latin typeface="Times New Roman" panose="02020603050405020304" pitchFamily="18" charset="0"/>
              <a:cs typeface="Times New Roman" panose="02020603050405020304" pitchFamily="18" charset="0"/>
            </a:endParaRPr>
          </a:p>
          <a:p>
            <a:pPr algn="just">
              <a:lnSpc>
                <a:spcPct val="170000"/>
              </a:lnSpc>
            </a:pPr>
            <a:r>
              <a:rPr lang="en-IN" sz="1600" dirty="0" smtClean="0">
                <a:latin typeface="Times New Roman" panose="02020603050405020304" pitchFamily="18" charset="0"/>
                <a:cs typeface="Times New Roman" panose="02020603050405020304" pitchFamily="18" charset="0"/>
              </a:rPr>
              <a:t>This </a:t>
            </a:r>
            <a:r>
              <a:rPr lang="en-IN" sz="1600" dirty="0">
                <a:latin typeface="Times New Roman" panose="02020603050405020304" pitchFamily="18" charset="0"/>
                <a:cs typeface="Times New Roman" panose="02020603050405020304" pitchFamily="18" charset="0"/>
              </a:rPr>
              <a:t>signature can be </a:t>
            </a:r>
            <a:r>
              <a:rPr lang="en-IN" sz="1600" b="1" dirty="0">
                <a:latin typeface="Times New Roman" panose="02020603050405020304" pitchFamily="18" charset="0"/>
                <a:cs typeface="Times New Roman" panose="02020603050405020304" pitchFamily="18" charset="0"/>
              </a:rPr>
              <a:t>verified later by the receiver </a:t>
            </a:r>
            <a:r>
              <a:rPr lang="en-IN" sz="1600" dirty="0">
                <a:latin typeface="Times New Roman" panose="02020603050405020304" pitchFamily="18" charset="0"/>
                <a:cs typeface="Times New Roman" panose="02020603050405020304" pitchFamily="18" charset="0"/>
              </a:rPr>
              <a:t>of the document by </a:t>
            </a:r>
            <a:r>
              <a:rPr lang="en-IN" sz="1600" b="1" dirty="0" err="1" smtClean="0">
                <a:latin typeface="Times New Roman" panose="02020603050405020304" pitchFamily="18" charset="0"/>
                <a:cs typeface="Times New Roman" panose="02020603050405020304" pitchFamily="18" charset="0"/>
              </a:rPr>
              <a:t>recomputing</a:t>
            </a:r>
            <a:r>
              <a:rPr lang="en-IN" sz="1600" b="1" dirty="0" smtClean="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the hash of the document </a:t>
            </a:r>
            <a:r>
              <a:rPr lang="en-IN" sz="1600" dirty="0">
                <a:latin typeface="Times New Roman" panose="02020603050405020304" pitchFamily="18" charset="0"/>
                <a:cs typeface="Times New Roman" panose="02020603050405020304" pitchFamily="18" charset="0"/>
              </a:rPr>
              <a:t>and </a:t>
            </a:r>
            <a:r>
              <a:rPr lang="en-IN" sz="1600" b="1" dirty="0">
                <a:latin typeface="Times New Roman" panose="02020603050405020304" pitchFamily="18" charset="0"/>
                <a:cs typeface="Times New Roman" panose="02020603050405020304" pitchFamily="18" charset="0"/>
              </a:rPr>
              <a:t>comparing it with the attached digital signature </a:t>
            </a:r>
            <a:r>
              <a:rPr lang="en-IN" sz="1600" dirty="0">
                <a:latin typeface="Times New Roman" panose="02020603050405020304" pitchFamily="18" charset="0"/>
                <a:cs typeface="Times New Roman" panose="02020603050405020304" pitchFamily="18" charset="0"/>
              </a:rPr>
              <a:t>(hash</a:t>
            </a:r>
            <a:r>
              <a:rPr lang="en-IN" sz="16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983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71012"/>
            <a:ext cx="10063393" cy="641179"/>
          </a:xfrm>
          <a:solidFill>
            <a:schemeClr val="accent4">
              <a:lumMod val="40000"/>
              <a:lumOff val="60000"/>
            </a:schemeClr>
          </a:solidFill>
        </p:spPr>
        <p:txBody>
          <a:bodyPr>
            <a:normAutofit fontScale="90000"/>
          </a:bodyPr>
          <a:lstStyle/>
          <a:p>
            <a:r>
              <a:rPr lang="en-IN" dirty="0" smtClean="0"/>
              <a:t>5.3 Hashing basics</a:t>
            </a:r>
            <a:endParaRPr lang="en-IN"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21</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1687286" y="1178005"/>
            <a:ext cx="10236991"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IN" sz="1600" b="1" dirty="0" smtClean="0">
                <a:latin typeface="Times New Roman" panose="02020603050405020304" pitchFamily="18" charset="0"/>
                <a:cs typeface="Times New Roman" panose="02020603050405020304" pitchFamily="18" charset="0"/>
              </a:rPr>
              <a:t>5.3.2 </a:t>
            </a:r>
            <a:r>
              <a:rPr lang="en-IN" sz="1600" b="1" dirty="0">
                <a:latin typeface="Times New Roman" panose="02020603050405020304" pitchFamily="18" charset="0"/>
                <a:cs typeface="Times New Roman" panose="02020603050405020304" pitchFamily="18" charset="0"/>
              </a:rPr>
              <a:t>Hashed data on distributed ledger</a:t>
            </a:r>
            <a:endParaRPr lang="en-US" sz="1600" b="1" dirty="0">
              <a:latin typeface="Times New Roman" panose="02020603050405020304" pitchFamily="18" charset="0"/>
              <a:cs typeface="Times New Roman" panose="02020603050405020304" pitchFamily="18" charset="0"/>
            </a:endParaRPr>
          </a:p>
          <a:p>
            <a:pPr algn="just">
              <a:lnSpc>
                <a:spcPct val="170000"/>
              </a:lnSpc>
            </a:pPr>
            <a:r>
              <a:rPr lang="en-IN" sz="1600" dirty="0" err="1" smtClean="0">
                <a:latin typeface="Times New Roman" panose="02020603050405020304" pitchFamily="18" charset="0"/>
                <a:cs typeface="Times New Roman" panose="02020603050405020304" pitchFamily="18" charset="0"/>
              </a:rPr>
              <a:t>Blockchain</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is </a:t>
            </a:r>
            <a:r>
              <a:rPr lang="en-IN" sz="1600" b="1" dirty="0">
                <a:latin typeface="Times New Roman" panose="02020603050405020304" pitchFamily="18" charset="0"/>
                <a:cs typeface="Times New Roman" panose="02020603050405020304" pitchFamily="18" charset="0"/>
              </a:rPr>
              <a:t>not your regular database</a:t>
            </a:r>
            <a:r>
              <a:rPr lang="en-IN" sz="1600" dirty="0">
                <a:latin typeface="Times New Roman" panose="02020603050405020304" pitchFamily="18" charset="0"/>
                <a:cs typeface="Times New Roman" panose="02020603050405020304" pitchFamily="18" charset="0"/>
              </a:rPr>
              <a:t>; it </a:t>
            </a:r>
            <a:r>
              <a:rPr lang="en-IN" sz="1600" b="1" dirty="0">
                <a:latin typeface="Times New Roman" panose="02020603050405020304" pitchFamily="18" charset="0"/>
                <a:cs typeface="Times New Roman" panose="02020603050405020304" pitchFamily="18" charset="0"/>
              </a:rPr>
              <a:t>stores only the minimal data </a:t>
            </a:r>
            <a:r>
              <a:rPr lang="en-IN" sz="1600" dirty="0">
                <a:latin typeface="Times New Roman" panose="02020603050405020304" pitchFamily="18" charset="0"/>
                <a:cs typeface="Times New Roman" panose="02020603050405020304" pitchFamily="18" charset="0"/>
              </a:rPr>
              <a:t>needed in its distributed ledger. </a:t>
            </a:r>
            <a:endParaRPr lang="en-IN" sz="1600" dirty="0" smtClean="0">
              <a:latin typeface="Times New Roman" panose="02020603050405020304" pitchFamily="18" charset="0"/>
              <a:cs typeface="Times New Roman" panose="02020603050405020304" pitchFamily="18" charset="0"/>
            </a:endParaRPr>
          </a:p>
          <a:p>
            <a:pPr algn="just">
              <a:lnSpc>
                <a:spcPct val="170000"/>
              </a:lnSpc>
            </a:pPr>
            <a:r>
              <a:rPr lang="en-IN" sz="1600" dirty="0" smtClean="0">
                <a:latin typeface="Times New Roman" panose="02020603050405020304" pitchFamily="18" charset="0"/>
                <a:cs typeface="Times New Roman" panose="02020603050405020304" pitchFamily="18" charset="0"/>
              </a:rPr>
              <a:t>Hashing </a:t>
            </a:r>
            <a:r>
              <a:rPr lang="en-IN" sz="1600" dirty="0">
                <a:latin typeface="Times New Roman" panose="02020603050405020304" pitchFamily="18" charset="0"/>
                <a:cs typeface="Times New Roman" panose="02020603050405020304" pitchFamily="18" charset="0"/>
              </a:rPr>
              <a:t>helps here too! The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isn’t overloaded </a:t>
            </a:r>
            <a:r>
              <a:rPr lang="en-IN" sz="1600" dirty="0">
                <a:latin typeface="Times New Roman" panose="02020603050405020304" pitchFamily="18" charset="0"/>
                <a:cs typeface="Times New Roman" panose="02020603050405020304" pitchFamily="18" charset="0"/>
              </a:rPr>
              <a:t>by a </a:t>
            </a:r>
            <a:r>
              <a:rPr lang="en-IN" sz="1600" b="1" dirty="0" smtClean="0">
                <a:latin typeface="Times New Roman" panose="02020603050405020304" pitchFamily="18" charset="0"/>
                <a:cs typeface="Times New Roman" panose="02020603050405020304" pitchFamily="18" charset="0"/>
              </a:rPr>
              <a:t>large document </a:t>
            </a:r>
            <a:r>
              <a:rPr lang="en-IN" sz="1600" dirty="0" smtClean="0">
                <a:latin typeface="Times New Roman" panose="02020603050405020304" pitchFamily="18" charset="0"/>
                <a:cs typeface="Times New Roman" panose="02020603050405020304" pitchFamily="18" charset="0"/>
              </a:rPr>
              <a:t>because </a:t>
            </a:r>
            <a:r>
              <a:rPr lang="en-IN" sz="1600" dirty="0">
                <a:latin typeface="Times New Roman" panose="02020603050405020304" pitchFamily="18" charset="0"/>
                <a:cs typeface="Times New Roman" panose="02020603050405020304" pitchFamily="18" charset="0"/>
              </a:rPr>
              <a:t>only the hash value (representation) of the document can be stored on the chain</a:t>
            </a:r>
            <a:r>
              <a:rPr lang="en-IN" sz="16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22450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71012"/>
            <a:ext cx="10063393" cy="641179"/>
          </a:xfrm>
          <a:solidFill>
            <a:schemeClr val="accent4">
              <a:lumMod val="40000"/>
              <a:lumOff val="60000"/>
            </a:schemeClr>
          </a:solidFill>
        </p:spPr>
        <p:txBody>
          <a:bodyPr>
            <a:normAutofit fontScale="90000"/>
          </a:bodyPr>
          <a:lstStyle/>
          <a:p>
            <a:r>
              <a:rPr lang="en-IN" dirty="0" smtClean="0"/>
              <a:t>5.3 Hashing basics</a:t>
            </a:r>
            <a:endParaRPr lang="en-IN"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22</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87104" y="1178005"/>
            <a:ext cx="11037173"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IN" sz="1600" b="1" dirty="0" smtClean="0">
                <a:latin typeface="Times New Roman" panose="02020603050405020304" pitchFamily="18" charset="0"/>
                <a:cs typeface="Times New Roman" panose="02020603050405020304" pitchFamily="18" charset="0"/>
              </a:rPr>
              <a:t>5.3.3 </a:t>
            </a:r>
            <a:r>
              <a:rPr lang="en-IN" sz="1600" b="1" dirty="0">
                <a:latin typeface="Times New Roman" panose="02020603050405020304" pitchFamily="18" charset="0"/>
                <a:cs typeface="Times New Roman" panose="02020603050405020304" pitchFamily="18" charset="0"/>
              </a:rPr>
              <a:t>Hashes in </a:t>
            </a:r>
            <a:r>
              <a:rPr lang="en-IN" sz="1600" b="1" dirty="0" err="1">
                <a:latin typeface="Times New Roman" panose="02020603050405020304" pitchFamily="18" charset="0"/>
                <a:cs typeface="Times New Roman" panose="02020603050405020304" pitchFamily="18" charset="0"/>
              </a:rPr>
              <a:t>Ethereum</a:t>
            </a:r>
            <a:r>
              <a:rPr lang="en-IN" sz="1600" b="1" dirty="0">
                <a:latin typeface="Times New Roman" panose="02020603050405020304" pitchFamily="18" charset="0"/>
                <a:cs typeface="Times New Roman" panose="02020603050405020304" pitchFamily="18" charset="0"/>
              </a:rPr>
              <a:t> block header</a:t>
            </a:r>
            <a:endParaRPr lang="en-US" sz="1600" b="1" dirty="0">
              <a:latin typeface="Times New Roman" panose="02020603050405020304" pitchFamily="18" charset="0"/>
              <a:cs typeface="Times New Roman" panose="02020603050405020304" pitchFamily="18" charset="0"/>
            </a:endParaRPr>
          </a:p>
          <a:p>
            <a:pPr algn="just">
              <a:lnSpc>
                <a:spcPct val="170000"/>
              </a:lnSpc>
            </a:pPr>
            <a:r>
              <a:rPr lang="en-IN" sz="1600" dirty="0" smtClean="0">
                <a:latin typeface="Times New Roman" panose="02020603050405020304" pitchFamily="18" charset="0"/>
                <a:cs typeface="Times New Roman" panose="02020603050405020304" pitchFamily="18" charset="0"/>
              </a:rPr>
              <a:t>The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is a </a:t>
            </a:r>
            <a:r>
              <a:rPr lang="en-IN" sz="1600" dirty="0">
                <a:solidFill>
                  <a:srgbClr val="FF0000"/>
                </a:solidFill>
                <a:latin typeface="Times New Roman" panose="02020603050405020304" pitchFamily="18" charset="0"/>
                <a:cs typeface="Times New Roman" panose="02020603050405020304" pitchFamily="18" charset="0"/>
              </a:rPr>
              <a:t>tamperproof immutable ledger </a:t>
            </a:r>
            <a:r>
              <a:rPr lang="en-IN" sz="1600" dirty="0" smtClean="0">
                <a:latin typeface="Times New Roman" panose="02020603050405020304" pitchFamily="18" charset="0"/>
                <a:cs typeface="Times New Roman" panose="02020603050405020304" pitchFamily="18" charset="0"/>
              </a:rPr>
              <a:t>consisting </a:t>
            </a:r>
            <a:r>
              <a:rPr lang="en-IN" sz="1600" dirty="0">
                <a:latin typeface="Times New Roman" panose="02020603050405020304" pitchFamily="18" charset="0"/>
                <a:cs typeface="Times New Roman" panose="02020603050405020304" pitchFamily="18" charset="0"/>
              </a:rPr>
              <a:t>of </a:t>
            </a:r>
            <a:r>
              <a:rPr lang="en-IN" sz="1600" dirty="0">
                <a:solidFill>
                  <a:srgbClr val="FF0000"/>
                </a:solidFill>
                <a:latin typeface="Times New Roman" panose="02020603050405020304" pitchFamily="18" charset="0"/>
                <a:cs typeface="Times New Roman" panose="02020603050405020304" pitchFamily="18" charset="0"/>
              </a:rPr>
              <a:t>blocks that contain records of transactions, mutable state, logs, return values (receipts), and many other details</a:t>
            </a:r>
            <a:r>
              <a:rPr lang="en-IN" sz="1600" dirty="0">
                <a:latin typeface="Times New Roman" panose="02020603050405020304" pitchFamily="18" charset="0"/>
                <a:cs typeface="Times New Roman" panose="02020603050405020304" pitchFamily="18" charset="0"/>
              </a:rPr>
              <a:t>, as shown in the </a:t>
            </a:r>
            <a:r>
              <a:rPr lang="en-IN" sz="1600" dirty="0" err="1">
                <a:latin typeface="Times New Roman" panose="02020603050405020304" pitchFamily="18" charset="0"/>
                <a:cs typeface="Times New Roman" panose="02020603050405020304" pitchFamily="18" charset="0"/>
              </a:rPr>
              <a:t>Ethereum</a:t>
            </a:r>
            <a:r>
              <a:rPr lang="en-IN" sz="1600" dirty="0">
                <a:latin typeface="Times New Roman" panose="02020603050405020304" pitchFamily="18" charset="0"/>
                <a:cs typeface="Times New Roman" panose="02020603050405020304" pitchFamily="18" charset="0"/>
              </a:rPr>
              <a:t> block header diagrams in figure 5.10. </a:t>
            </a:r>
            <a:endParaRPr lang="en-IN" sz="1600"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330073" y="2634018"/>
            <a:ext cx="7491971" cy="4114443"/>
          </a:xfrm>
          <a:prstGeom prst="rect">
            <a:avLst/>
          </a:prstGeom>
        </p:spPr>
      </p:pic>
    </p:spTree>
    <p:extLst>
      <p:ext uri="{BB962C8B-B14F-4D97-AF65-F5344CB8AC3E}">
        <p14:creationId xmlns:p14="http://schemas.microsoft.com/office/powerpoint/2010/main" val="1507856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71012"/>
            <a:ext cx="10063393" cy="641179"/>
          </a:xfrm>
          <a:solidFill>
            <a:schemeClr val="accent4">
              <a:lumMod val="40000"/>
              <a:lumOff val="60000"/>
            </a:schemeClr>
          </a:solidFill>
        </p:spPr>
        <p:txBody>
          <a:bodyPr>
            <a:normAutofit fontScale="90000"/>
          </a:bodyPr>
          <a:lstStyle/>
          <a:p>
            <a:r>
              <a:rPr lang="en-IN" dirty="0" smtClean="0"/>
              <a:t>5.3 Hashing basics</a:t>
            </a:r>
            <a:endParaRPr lang="en-IN"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23</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87104" y="1178005"/>
            <a:ext cx="11037173"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IN" sz="1600" b="1" dirty="0" smtClean="0">
                <a:latin typeface="Times New Roman" panose="02020603050405020304" pitchFamily="18" charset="0"/>
                <a:cs typeface="Times New Roman" panose="02020603050405020304" pitchFamily="18" charset="0"/>
              </a:rPr>
              <a:t>5.3.3 </a:t>
            </a:r>
            <a:r>
              <a:rPr lang="en-IN" sz="1600" b="1" dirty="0">
                <a:latin typeface="Times New Roman" panose="02020603050405020304" pitchFamily="18" charset="0"/>
                <a:cs typeface="Times New Roman" panose="02020603050405020304" pitchFamily="18" charset="0"/>
              </a:rPr>
              <a:t>Hashes in </a:t>
            </a:r>
            <a:r>
              <a:rPr lang="en-IN" sz="1600" b="1" dirty="0" err="1">
                <a:latin typeface="Times New Roman" panose="02020603050405020304" pitchFamily="18" charset="0"/>
                <a:cs typeface="Times New Roman" panose="02020603050405020304" pitchFamily="18" charset="0"/>
              </a:rPr>
              <a:t>Ethereum</a:t>
            </a:r>
            <a:r>
              <a:rPr lang="en-IN" sz="1600" b="1" dirty="0">
                <a:latin typeface="Times New Roman" panose="02020603050405020304" pitchFamily="18" charset="0"/>
                <a:cs typeface="Times New Roman" panose="02020603050405020304" pitchFamily="18" charset="0"/>
              </a:rPr>
              <a:t> block header</a:t>
            </a:r>
            <a:endParaRPr lang="en-US" sz="1600" b="1" dirty="0">
              <a:latin typeface="Times New Roman" panose="02020603050405020304" pitchFamily="18" charset="0"/>
              <a:cs typeface="Times New Roman" panose="02020603050405020304" pitchFamily="18" charset="0"/>
            </a:endParaRPr>
          </a:p>
          <a:p>
            <a:pPr algn="just">
              <a:lnSpc>
                <a:spcPct val="170000"/>
              </a:lnSpc>
            </a:pPr>
            <a:r>
              <a:rPr lang="en-IN" sz="1600" dirty="0" err="1" smtClean="0">
                <a:latin typeface="Times New Roman" panose="02020603050405020304" pitchFamily="18" charset="0"/>
                <a:cs typeface="Times New Roman" panose="02020603050405020304" pitchFamily="18" charset="0"/>
              </a:rPr>
              <a:t>Txs</a:t>
            </a:r>
            <a:r>
              <a:rPr lang="en-IN" sz="1600" dirty="0">
                <a:latin typeface="Times New Roman" panose="02020603050405020304" pitchFamily="18" charset="0"/>
                <a:cs typeface="Times New Roman" panose="02020603050405020304" pitchFamily="18" charset="0"/>
              </a:rPr>
              <a:t>, state, logs, and receipts are </a:t>
            </a:r>
            <a:r>
              <a:rPr lang="en-IN" sz="1600" dirty="0">
                <a:solidFill>
                  <a:srgbClr val="FF0000"/>
                </a:solidFill>
                <a:latin typeface="Times New Roman" panose="02020603050405020304" pitchFamily="18" charset="0"/>
                <a:cs typeface="Times New Roman" panose="02020603050405020304" pitchFamily="18" charset="0"/>
              </a:rPr>
              <a:t>stored in a </a:t>
            </a:r>
            <a:r>
              <a:rPr lang="en-IN" sz="1600" dirty="0" err="1">
                <a:solidFill>
                  <a:srgbClr val="FF0000"/>
                </a:solidFill>
                <a:latin typeface="Times New Roman" panose="02020603050405020304" pitchFamily="18" charset="0"/>
                <a:cs typeface="Times New Roman" panose="02020603050405020304" pitchFamily="18" charset="0"/>
              </a:rPr>
              <a:t>Merkle</a:t>
            </a:r>
            <a:r>
              <a:rPr lang="en-IN" sz="1600" dirty="0">
                <a:solidFill>
                  <a:srgbClr val="FF0000"/>
                </a:solidFill>
                <a:latin typeface="Times New Roman" panose="02020603050405020304" pitchFamily="18" charset="0"/>
                <a:cs typeface="Times New Roman" panose="02020603050405020304" pitchFamily="18" charset="0"/>
              </a:rPr>
              <a:t> tree (</a:t>
            </a:r>
            <a:r>
              <a:rPr lang="en-IN" sz="1600" dirty="0" err="1">
                <a:solidFill>
                  <a:srgbClr val="FF0000"/>
                </a:solidFill>
                <a:latin typeface="Times New Roman" panose="02020603050405020304" pitchFamily="18" charset="0"/>
                <a:cs typeface="Times New Roman" panose="02020603050405020304" pitchFamily="18" charset="0"/>
              </a:rPr>
              <a:t>trie</a:t>
            </a:r>
            <a:r>
              <a:rPr lang="en-IN" sz="1600" dirty="0">
                <a:solidFill>
                  <a:srgbClr val="FF0000"/>
                </a:solidFill>
                <a:latin typeface="Times New Roman" panose="02020603050405020304" pitchFamily="18" charset="0"/>
                <a:cs typeface="Times New Roman" panose="02020603050405020304" pitchFamily="18" charset="0"/>
              </a:rPr>
              <a:t>) data structure</a:t>
            </a:r>
            <a:r>
              <a:rPr lang="en-IN" sz="1600" dirty="0">
                <a:latin typeface="Times New Roman" panose="02020603050405020304" pitchFamily="18" charset="0"/>
                <a:cs typeface="Times New Roman" panose="02020603050405020304" pitchFamily="18" charset="0"/>
              </a:rPr>
              <a:t>, and the </a:t>
            </a:r>
            <a:r>
              <a:rPr lang="en-IN" sz="1600" dirty="0">
                <a:solidFill>
                  <a:srgbClr val="FF0000"/>
                </a:solidFill>
                <a:latin typeface="Times New Roman" panose="02020603050405020304" pitchFamily="18" charset="0"/>
                <a:cs typeface="Times New Roman" panose="02020603050405020304" pitchFamily="18" charset="0"/>
              </a:rPr>
              <a:t>hash of this tree </a:t>
            </a:r>
            <a:r>
              <a:rPr lang="en-IN" sz="1600" dirty="0">
                <a:latin typeface="Times New Roman" panose="02020603050405020304" pitchFamily="18" charset="0"/>
                <a:cs typeface="Times New Roman" panose="02020603050405020304" pitchFamily="18" charset="0"/>
              </a:rPr>
              <a:t>is stored in the </a:t>
            </a:r>
            <a:r>
              <a:rPr lang="en-IN" sz="1600" dirty="0">
                <a:solidFill>
                  <a:srgbClr val="FF0000"/>
                </a:solidFill>
                <a:latin typeface="Times New Roman" panose="02020603050405020304" pitchFamily="18" charset="0"/>
                <a:cs typeface="Times New Roman" panose="02020603050405020304" pitchFamily="18" charset="0"/>
              </a:rPr>
              <a:t>header</a:t>
            </a:r>
            <a:r>
              <a:rPr lang="en-IN" sz="1600" dirty="0">
                <a:latin typeface="Times New Roman" panose="02020603050405020304" pitchFamily="18" charset="0"/>
                <a:cs typeface="Times New Roman" panose="02020603050405020304" pitchFamily="18" charset="0"/>
              </a:rPr>
              <a:t>. </a:t>
            </a:r>
            <a:endParaRPr lang="en-IN" sz="1600" dirty="0" smtClean="0">
              <a:latin typeface="Times New Roman" panose="02020603050405020304" pitchFamily="18" charset="0"/>
              <a:cs typeface="Times New Roman" panose="02020603050405020304" pitchFamily="18" charset="0"/>
            </a:endParaRPr>
          </a:p>
          <a:p>
            <a:pPr algn="just">
              <a:lnSpc>
                <a:spcPct val="170000"/>
              </a:lnSpc>
            </a:pPr>
            <a:r>
              <a:rPr lang="en-IN" sz="1600" dirty="0" smtClean="0">
                <a:latin typeface="Times New Roman" panose="02020603050405020304" pitchFamily="18" charset="0"/>
                <a:cs typeface="Times New Roman" panose="02020603050405020304" pitchFamily="18" charset="0"/>
              </a:rPr>
              <a:t>The </a:t>
            </a:r>
            <a:r>
              <a:rPr lang="en-IN" sz="1600" dirty="0">
                <a:solidFill>
                  <a:schemeClr val="accent1">
                    <a:lumMod val="75000"/>
                  </a:schemeClr>
                </a:solidFill>
                <a:latin typeface="Times New Roman" panose="02020603050405020304" pitchFamily="18" charset="0"/>
                <a:cs typeface="Times New Roman" panose="02020603050405020304" pitchFamily="18" charset="0"/>
              </a:rPr>
              <a:t>header also stores a hash of the previous block’s header</a:t>
            </a:r>
            <a:r>
              <a:rPr lang="en-IN" sz="1600" dirty="0">
                <a:latin typeface="Times New Roman" panose="02020603050405020304" pitchFamily="18" charset="0"/>
                <a:cs typeface="Times New Roman" panose="02020603050405020304" pitchFamily="18" charset="0"/>
              </a:rPr>
              <a:t>, forming a </a:t>
            </a:r>
            <a:r>
              <a:rPr lang="en-IN" sz="1600" dirty="0">
                <a:solidFill>
                  <a:schemeClr val="accent1">
                    <a:lumMod val="75000"/>
                  </a:schemeClr>
                </a:solidFill>
                <a:latin typeface="Times New Roman" panose="02020603050405020304" pitchFamily="18" charset="0"/>
                <a:cs typeface="Times New Roman" panose="02020603050405020304" pitchFamily="18" charset="0"/>
              </a:rPr>
              <a:t>link to the previous block</a:t>
            </a:r>
            <a:r>
              <a:rPr lang="en-IN" sz="1600" dirty="0">
                <a:latin typeface="Times New Roman" panose="02020603050405020304" pitchFamily="18" charset="0"/>
                <a:cs typeface="Times New Roman" panose="02020603050405020304" pitchFamily="18" charset="0"/>
              </a:rPr>
              <a:t>, constructing the chain, and enforcing </a:t>
            </a:r>
            <a:r>
              <a:rPr lang="en-IN" sz="1600" dirty="0" smtClean="0">
                <a:latin typeface="Times New Roman" panose="02020603050405020304" pitchFamily="18" charset="0"/>
                <a:cs typeface="Times New Roman" panose="02020603050405020304" pitchFamily="18" charset="0"/>
              </a:rPr>
              <a:t>immutability.</a:t>
            </a:r>
          </a:p>
          <a:p>
            <a:pPr algn="just">
              <a:lnSpc>
                <a:spcPct val="170000"/>
              </a:lnSpc>
            </a:pPr>
            <a:r>
              <a:rPr lang="en-IN" sz="1600" dirty="0" smtClean="0">
                <a:latin typeface="Times New Roman" panose="02020603050405020304" pitchFamily="18" charset="0"/>
                <a:cs typeface="Times New Roman" panose="02020603050405020304" pitchFamily="18" charset="0"/>
              </a:rPr>
              <a:t>Even </a:t>
            </a:r>
            <a:r>
              <a:rPr lang="en-IN" sz="1600" dirty="0">
                <a:latin typeface="Times New Roman" panose="02020603050405020304" pitchFamily="18" charset="0"/>
                <a:cs typeface="Times New Roman" panose="02020603050405020304" pitchFamily="18" charset="0"/>
              </a:rPr>
              <a:t>a </a:t>
            </a:r>
            <a:r>
              <a:rPr lang="en-IN" sz="1600" dirty="0">
                <a:solidFill>
                  <a:srgbClr val="FF0000"/>
                </a:solidFill>
                <a:latin typeface="Times New Roman" panose="02020603050405020304" pitchFamily="18" charset="0"/>
                <a:cs typeface="Times New Roman" panose="02020603050405020304" pitchFamily="18" charset="0"/>
              </a:rPr>
              <a:t>single bit change </a:t>
            </a:r>
            <a:r>
              <a:rPr lang="en-IN" sz="1600" dirty="0">
                <a:latin typeface="Times New Roman" panose="02020603050405020304" pitchFamily="18" charset="0"/>
                <a:cs typeface="Times New Roman" panose="02020603050405020304" pitchFamily="18" charset="0"/>
              </a:rPr>
              <a:t>in the block’s </a:t>
            </a:r>
            <a:r>
              <a:rPr lang="en-IN" sz="1600" dirty="0" smtClean="0">
                <a:latin typeface="Times New Roman" panose="02020603050405020304" pitchFamily="18" charset="0"/>
                <a:cs typeface="Times New Roman" panose="02020603050405020304" pitchFamily="18" charset="0"/>
              </a:rPr>
              <a:t>contents </a:t>
            </a:r>
            <a:r>
              <a:rPr lang="en-IN" sz="1600" dirty="0">
                <a:solidFill>
                  <a:srgbClr val="FF0000"/>
                </a:solidFill>
                <a:latin typeface="Times New Roman" panose="02020603050405020304" pitchFamily="18" charset="0"/>
                <a:cs typeface="Times New Roman" panose="02020603050405020304" pitchFamily="18" charset="0"/>
              </a:rPr>
              <a:t>will change its hash significantly</a:t>
            </a:r>
            <a:r>
              <a:rPr lang="en-IN" sz="1600" dirty="0">
                <a:latin typeface="Times New Roman" panose="02020603050405020304" pitchFamily="18" charset="0"/>
                <a:cs typeface="Times New Roman" panose="02020603050405020304" pitchFamily="18" charset="0"/>
              </a:rPr>
              <a:t>, thus breaking the chain; so as you can see, the block hashes are </a:t>
            </a:r>
            <a:r>
              <a:rPr lang="en-IN" sz="1600" dirty="0">
                <a:solidFill>
                  <a:srgbClr val="FF0000"/>
                </a:solidFill>
                <a:latin typeface="Times New Roman" panose="02020603050405020304" pitchFamily="18" charset="0"/>
                <a:cs typeface="Times New Roman" panose="02020603050405020304" pitchFamily="18" charset="0"/>
              </a:rPr>
              <a:t>instrumental in realizing the immutability and integrity </a:t>
            </a:r>
            <a:r>
              <a:rPr lang="en-IN" sz="1600" dirty="0">
                <a:latin typeface="Times New Roman" panose="02020603050405020304" pitchFamily="18" charset="0"/>
                <a:cs typeface="Times New Roman" panose="02020603050405020304" pitchFamily="18" charset="0"/>
              </a:rPr>
              <a:t>of the chain</a:t>
            </a:r>
            <a:r>
              <a:rPr lang="en-IN" sz="1600" dirty="0" smtClean="0">
                <a:latin typeface="Times New Roman" panose="02020603050405020304" pitchFamily="18" charset="0"/>
                <a:cs typeface="Times New Roman" panose="02020603050405020304" pitchFamily="18" charset="0"/>
              </a:rPr>
              <a:t>!</a:t>
            </a:r>
          </a:p>
          <a:p>
            <a:pPr algn="just">
              <a:lnSpc>
                <a:spcPct val="170000"/>
              </a:lnSpc>
            </a:pPr>
            <a:r>
              <a:rPr lang="en-IN" sz="1600" dirty="0">
                <a:latin typeface="Times New Roman" panose="02020603050405020304" pitchFamily="18" charset="0"/>
                <a:cs typeface="Times New Roman" panose="02020603050405020304" pitchFamily="18" charset="0"/>
              </a:rPr>
              <a:t>Hashing is a </a:t>
            </a:r>
            <a:r>
              <a:rPr lang="en-IN" sz="1600" dirty="0">
                <a:solidFill>
                  <a:schemeClr val="accent1">
                    <a:lumMod val="75000"/>
                  </a:schemeClr>
                </a:solidFill>
                <a:latin typeface="Times New Roman" panose="02020603050405020304" pitchFamily="18" charset="0"/>
                <a:cs typeface="Times New Roman" panose="02020603050405020304" pitchFamily="18" charset="0"/>
              </a:rPr>
              <a:t>core component of the consensus process </a:t>
            </a:r>
            <a:r>
              <a:rPr lang="en-IN" sz="1600" dirty="0">
                <a:latin typeface="Times New Roman" panose="02020603050405020304" pitchFamily="18" charset="0"/>
                <a:cs typeface="Times New Roman" panose="02020603050405020304" pitchFamily="18" charset="0"/>
              </a:rPr>
              <a:t>for deciding the next block to be appended to the chain. </a:t>
            </a:r>
            <a:endParaRPr lang="en-IN" sz="1600" dirty="0" smtClean="0">
              <a:latin typeface="Times New Roman" panose="02020603050405020304" pitchFamily="18" charset="0"/>
              <a:cs typeface="Times New Roman" panose="02020603050405020304" pitchFamily="18" charset="0"/>
            </a:endParaRPr>
          </a:p>
          <a:p>
            <a:pPr algn="just">
              <a:lnSpc>
                <a:spcPct val="170000"/>
              </a:lnSpc>
            </a:pPr>
            <a:r>
              <a:rPr lang="en-IN" sz="1600" dirty="0" smtClean="0">
                <a:latin typeface="Times New Roman" panose="02020603050405020304" pitchFamily="18" charset="0"/>
                <a:cs typeface="Times New Roman" panose="02020603050405020304" pitchFamily="18" charset="0"/>
              </a:rPr>
              <a:t>Hashing </a:t>
            </a:r>
            <a:r>
              <a:rPr lang="en-IN" sz="1600" dirty="0">
                <a:latin typeface="Times New Roman" panose="02020603050405020304" pitchFamily="18" charset="0"/>
                <a:cs typeface="Times New Roman" panose="02020603050405020304" pitchFamily="18" charset="0"/>
              </a:rPr>
              <a:t>is also a </a:t>
            </a:r>
            <a:r>
              <a:rPr lang="en-IN" sz="1600" dirty="0">
                <a:solidFill>
                  <a:srgbClr val="FF0000"/>
                </a:solidFill>
                <a:latin typeface="Times New Roman" panose="02020603050405020304" pitchFamily="18" charset="0"/>
                <a:cs typeface="Times New Roman" panose="02020603050405020304" pitchFamily="18" charset="0"/>
              </a:rPr>
              <a:t>recommended </a:t>
            </a:r>
            <a:r>
              <a:rPr lang="en-IN" sz="1600" dirty="0" smtClean="0">
                <a:solidFill>
                  <a:srgbClr val="FF0000"/>
                </a:solidFill>
                <a:latin typeface="Times New Roman" panose="02020603050405020304" pitchFamily="18" charset="0"/>
                <a:cs typeface="Times New Roman" panose="02020603050405020304" pitchFamily="18" charset="0"/>
              </a:rPr>
              <a:t>pre-processing </a:t>
            </a:r>
            <a:r>
              <a:rPr lang="en-IN" sz="1600" dirty="0">
                <a:solidFill>
                  <a:srgbClr val="FF0000"/>
                </a:solidFill>
                <a:latin typeface="Times New Roman" panose="02020603050405020304" pitchFamily="18" charset="0"/>
                <a:cs typeface="Times New Roman" panose="02020603050405020304" pitchFamily="18" charset="0"/>
              </a:rPr>
              <a:t>step </a:t>
            </a:r>
            <a:r>
              <a:rPr lang="en-IN" sz="1600" dirty="0">
                <a:latin typeface="Times New Roman" panose="02020603050405020304" pitchFamily="18" charset="0"/>
                <a:cs typeface="Times New Roman" panose="02020603050405020304" pitchFamily="18" charset="0"/>
              </a:rPr>
              <a:t>for encryption of messages and digital signing of transactions. </a:t>
            </a:r>
            <a:endParaRPr lang="en-IN" sz="1600" dirty="0" smtClean="0">
              <a:latin typeface="Times New Roman" panose="02020603050405020304" pitchFamily="18" charset="0"/>
              <a:cs typeface="Times New Roman" panose="02020603050405020304" pitchFamily="18" charset="0"/>
            </a:endParaRPr>
          </a:p>
          <a:p>
            <a:pPr algn="just">
              <a:lnSpc>
                <a:spcPct val="170000"/>
              </a:lnSpc>
            </a:pPr>
            <a:r>
              <a:rPr lang="en-IN" sz="1600" dirty="0" smtClean="0">
                <a:latin typeface="Times New Roman" panose="02020603050405020304" pitchFamily="18" charset="0"/>
                <a:cs typeface="Times New Roman" panose="02020603050405020304" pitchFamily="18" charset="0"/>
              </a:rPr>
              <a:t>It </a:t>
            </a:r>
            <a:r>
              <a:rPr lang="en-IN" sz="1600" dirty="0">
                <a:latin typeface="Times New Roman" panose="02020603050405020304" pitchFamily="18" charset="0"/>
                <a:cs typeface="Times New Roman" panose="02020603050405020304" pitchFamily="18" charset="0"/>
              </a:rPr>
              <a:t>plays an important role not only at the </a:t>
            </a:r>
            <a:r>
              <a:rPr lang="en-IN" sz="1600" dirty="0">
                <a:solidFill>
                  <a:schemeClr val="accent1">
                    <a:lumMod val="75000"/>
                  </a:schemeClr>
                </a:solidFill>
                <a:latin typeface="Times New Roman" panose="02020603050405020304" pitchFamily="18" charset="0"/>
                <a:cs typeface="Times New Roman" panose="02020603050405020304" pitchFamily="18" charset="0"/>
              </a:rPr>
              <a:t>protocol level</a:t>
            </a:r>
            <a:r>
              <a:rPr lang="en-IN" sz="1600" dirty="0">
                <a:latin typeface="Times New Roman" panose="02020603050405020304" pitchFamily="18" charset="0"/>
                <a:cs typeface="Times New Roman" panose="02020603050405020304" pitchFamily="18" charset="0"/>
              </a:rPr>
              <a:t>, but also at the </a:t>
            </a:r>
            <a:r>
              <a:rPr lang="en-IN" sz="1600" dirty="0">
                <a:solidFill>
                  <a:schemeClr val="accent1">
                    <a:lumMod val="75000"/>
                  </a:schemeClr>
                </a:solidFill>
                <a:latin typeface="Times New Roman" panose="02020603050405020304" pitchFamily="18" charset="0"/>
                <a:cs typeface="Times New Roman" panose="02020603050405020304" pitchFamily="18" charset="0"/>
              </a:rPr>
              <a:t>application level</a:t>
            </a: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616704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71012"/>
            <a:ext cx="10063393" cy="641179"/>
          </a:xfrm>
          <a:solidFill>
            <a:schemeClr val="accent4">
              <a:lumMod val="40000"/>
              <a:lumOff val="60000"/>
            </a:schemeClr>
          </a:solidFill>
        </p:spPr>
        <p:txBody>
          <a:bodyPr>
            <a:normAutofit fontScale="90000"/>
          </a:bodyPr>
          <a:lstStyle/>
          <a:p>
            <a:r>
              <a:rPr lang="en-IN" dirty="0" smtClean="0"/>
              <a:t>5.3 Hashing basics</a:t>
            </a:r>
            <a:endParaRPr lang="en-IN"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24</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87104" y="1178005"/>
            <a:ext cx="11037173"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IN" sz="1600" b="1" dirty="0" smtClean="0">
                <a:latin typeface="Times New Roman" panose="02020603050405020304" pitchFamily="18" charset="0"/>
                <a:cs typeface="Times New Roman" panose="02020603050405020304" pitchFamily="18" charset="0"/>
              </a:rPr>
              <a:t>5.3.4 </a:t>
            </a:r>
            <a:r>
              <a:rPr lang="en-IN" sz="1600" b="1" dirty="0">
                <a:latin typeface="Times New Roman" panose="02020603050405020304" pitchFamily="18" charset="0"/>
                <a:cs typeface="Times New Roman" panose="02020603050405020304" pitchFamily="18" charset="0"/>
              </a:rPr>
              <a:t>Solidity hashing functions</a:t>
            </a:r>
            <a:endParaRPr lang="en-US" sz="1600" b="1" dirty="0">
              <a:latin typeface="Times New Roman" panose="02020603050405020304" pitchFamily="18" charset="0"/>
              <a:cs typeface="Times New Roman" panose="02020603050405020304" pitchFamily="18" charset="0"/>
            </a:endParaRPr>
          </a:p>
          <a:p>
            <a:pPr algn="just">
              <a:lnSpc>
                <a:spcPct val="170000"/>
              </a:lnSpc>
            </a:pPr>
            <a:r>
              <a:rPr lang="en-IN" sz="1600" dirty="0" smtClean="0">
                <a:latin typeface="Times New Roman" panose="02020603050405020304" pitchFamily="18" charset="0"/>
                <a:cs typeface="Times New Roman" panose="02020603050405020304" pitchFamily="18" charset="0"/>
              </a:rPr>
              <a:t>Three </a:t>
            </a:r>
            <a:r>
              <a:rPr lang="en-IN" sz="1600" dirty="0">
                <a:latin typeface="Times New Roman" panose="02020603050405020304" pitchFamily="18" charset="0"/>
                <a:cs typeface="Times New Roman" panose="02020603050405020304" pitchFamily="18" charset="0"/>
              </a:rPr>
              <a:t>hashing functions provided by Solidity: </a:t>
            </a:r>
            <a:endParaRPr lang="en-IN" sz="1600" dirty="0" smtClean="0">
              <a:latin typeface="Times New Roman" panose="02020603050405020304" pitchFamily="18" charset="0"/>
              <a:cs typeface="Times New Roman" panose="02020603050405020304" pitchFamily="18" charset="0"/>
            </a:endParaRPr>
          </a:p>
          <a:p>
            <a:pPr marL="631825" indent="-342900" algn="just">
              <a:lnSpc>
                <a:spcPct val="170000"/>
              </a:lnSpc>
              <a:buFont typeface="+mj-lt"/>
              <a:buAutoNum type="arabicPeriod"/>
            </a:pPr>
            <a:r>
              <a:rPr lang="en-IN" sz="1500" b="1" dirty="0">
                <a:latin typeface="Times New Roman" panose="02020603050405020304" pitchFamily="18" charset="0"/>
                <a:cs typeface="Times New Roman" panose="02020603050405020304" pitchFamily="18" charset="0"/>
              </a:rPr>
              <a:t>SHA256</a:t>
            </a:r>
          </a:p>
          <a:p>
            <a:pPr marL="631825" indent="-342900" algn="just">
              <a:lnSpc>
                <a:spcPct val="170000"/>
              </a:lnSpc>
              <a:buFont typeface="+mj-lt"/>
              <a:buAutoNum type="arabicPeriod"/>
            </a:pPr>
            <a:r>
              <a:rPr lang="en-IN" sz="1500" b="1" dirty="0">
                <a:latin typeface="Times New Roman" panose="02020603050405020304" pitchFamily="18" charset="0"/>
                <a:cs typeface="Times New Roman" panose="02020603050405020304" pitchFamily="18" charset="0"/>
              </a:rPr>
              <a:t>Keccak (also a 256-bit hash function), and </a:t>
            </a:r>
          </a:p>
          <a:p>
            <a:pPr marL="631825" indent="-342900" algn="just">
              <a:lnSpc>
                <a:spcPct val="170000"/>
              </a:lnSpc>
              <a:buFont typeface="+mj-lt"/>
              <a:buAutoNum type="arabicPeriod"/>
            </a:pPr>
            <a:r>
              <a:rPr lang="en-IN" sz="1500" b="1" dirty="0" smtClean="0">
                <a:latin typeface="Times New Roman" panose="02020603050405020304" pitchFamily="18" charset="0"/>
                <a:cs typeface="Times New Roman" panose="02020603050405020304" pitchFamily="18" charset="0"/>
              </a:rPr>
              <a:t>RIPEMD160</a:t>
            </a:r>
            <a:r>
              <a:rPr lang="en-IN" sz="1500" b="1" dirty="0">
                <a:latin typeface="Times New Roman" panose="02020603050405020304" pitchFamily="18" charset="0"/>
                <a:cs typeface="Times New Roman" panose="02020603050405020304" pitchFamily="18" charset="0"/>
              </a:rPr>
              <a:t> </a:t>
            </a:r>
            <a:r>
              <a:rPr lang="en-IN" sz="1500" b="1" dirty="0" smtClean="0">
                <a:latin typeface="Times New Roman" panose="02020603050405020304" pitchFamily="18" charset="0"/>
                <a:cs typeface="Times New Roman" panose="02020603050405020304" pitchFamily="18" charset="0"/>
              </a:rPr>
              <a:t>: </a:t>
            </a:r>
          </a:p>
          <a:p>
            <a:pPr marL="288925" indent="0" algn="just">
              <a:spcBef>
                <a:spcPts val="0"/>
              </a:spcBef>
              <a:spcAft>
                <a:spcPts val="0"/>
              </a:spcAft>
              <a:buNone/>
            </a:pPr>
            <a:endParaRPr lang="en-IN" sz="1500" b="1" dirty="0">
              <a:latin typeface="Times New Roman" panose="02020603050405020304" pitchFamily="18" charset="0"/>
              <a:cs typeface="Times New Roman" panose="02020603050405020304" pitchFamily="18" charset="0"/>
            </a:endParaRPr>
          </a:p>
          <a:p>
            <a:pPr algn="just">
              <a:lnSpc>
                <a:spcPct val="170000"/>
              </a:lnSpc>
            </a:pPr>
            <a:r>
              <a:rPr lang="en-IN" sz="1600" dirty="0">
                <a:latin typeface="Times New Roman" panose="02020603050405020304" pitchFamily="18" charset="0"/>
                <a:cs typeface="Times New Roman" panose="02020603050405020304" pitchFamily="18" charset="0"/>
              </a:rPr>
              <a:t>RIPEMD160 is used in the </a:t>
            </a:r>
            <a:r>
              <a:rPr lang="en-IN" sz="1600" dirty="0">
                <a:solidFill>
                  <a:schemeClr val="accent1">
                    <a:lumMod val="75000"/>
                  </a:schemeClr>
                </a:solidFill>
                <a:latin typeface="Times New Roman" panose="02020603050405020304" pitchFamily="18" charset="0"/>
                <a:cs typeface="Times New Roman" panose="02020603050405020304" pitchFamily="18" charset="0"/>
              </a:rPr>
              <a:t>generation of a 160-bit account address </a:t>
            </a:r>
            <a:r>
              <a:rPr lang="en-IN" sz="1600" dirty="0">
                <a:latin typeface="Times New Roman" panose="02020603050405020304" pitchFamily="18" charset="0"/>
                <a:cs typeface="Times New Roman" panose="02020603050405020304" pitchFamily="18" charset="0"/>
              </a:rPr>
              <a:t>from the </a:t>
            </a:r>
            <a:r>
              <a:rPr lang="en-IN" sz="1600" dirty="0">
                <a:solidFill>
                  <a:schemeClr val="accent1">
                    <a:lumMod val="75000"/>
                  </a:schemeClr>
                </a:solidFill>
                <a:latin typeface="Times New Roman" panose="02020603050405020304" pitchFamily="18" charset="0"/>
                <a:cs typeface="Times New Roman" panose="02020603050405020304" pitchFamily="18" charset="0"/>
              </a:rPr>
              <a:t>256-bit public key </a:t>
            </a:r>
            <a:r>
              <a:rPr lang="en-IN" sz="1600" dirty="0">
                <a:latin typeface="Times New Roman" panose="02020603050405020304" pitchFamily="18" charset="0"/>
                <a:cs typeface="Times New Roman" panose="02020603050405020304" pitchFamily="18" charset="0"/>
              </a:rPr>
              <a:t>of an </a:t>
            </a:r>
            <a:r>
              <a:rPr lang="en-IN" sz="1600" dirty="0" err="1">
                <a:latin typeface="Times New Roman" panose="02020603050405020304" pitchFamily="18" charset="0"/>
                <a:cs typeface="Times New Roman" panose="02020603050405020304" pitchFamily="18" charset="0"/>
              </a:rPr>
              <a:t>Ethereum</a:t>
            </a:r>
            <a:r>
              <a:rPr lang="en-IN" sz="1600" dirty="0">
                <a:latin typeface="Times New Roman" panose="02020603050405020304" pitchFamily="18" charset="0"/>
                <a:cs typeface="Times New Roman" panose="02020603050405020304" pitchFamily="18" charset="0"/>
              </a:rPr>
              <a:t> account</a:t>
            </a:r>
            <a:r>
              <a:rPr lang="en-IN" sz="1600" dirty="0" smtClean="0">
                <a:latin typeface="Times New Roman" panose="02020603050405020304" pitchFamily="18" charset="0"/>
                <a:cs typeface="Times New Roman" panose="02020603050405020304" pitchFamily="18" charset="0"/>
              </a:rPr>
              <a:t>.</a:t>
            </a:r>
          </a:p>
          <a:p>
            <a:pPr algn="just">
              <a:lnSpc>
                <a:spcPct val="170000"/>
              </a:lnSpc>
            </a:pPr>
            <a:endParaRPr lang="en-IN" sz="1600" dirty="0">
              <a:latin typeface="Times New Roman" panose="02020603050405020304" pitchFamily="18" charset="0"/>
              <a:cs typeface="Times New Roman" panose="02020603050405020304" pitchFamily="18" charset="0"/>
            </a:endParaRPr>
          </a:p>
          <a:p>
            <a:pPr algn="just">
              <a:lnSpc>
                <a:spcPct val="170000"/>
              </a:lnSpc>
            </a:pPr>
            <a:r>
              <a:rPr lang="en-IN" sz="1600" dirty="0">
                <a:latin typeface="Times New Roman" panose="02020603050405020304" pitchFamily="18" charset="0"/>
                <a:cs typeface="Times New Roman" panose="02020603050405020304" pitchFamily="18" charset="0"/>
              </a:rPr>
              <a:t>Keccak was </a:t>
            </a:r>
            <a:r>
              <a:rPr lang="en-IN" sz="1600" dirty="0">
                <a:solidFill>
                  <a:srgbClr val="FF0000"/>
                </a:solidFill>
                <a:latin typeface="Times New Roman" panose="02020603050405020304" pitchFamily="18" charset="0"/>
                <a:cs typeface="Times New Roman" panose="02020603050405020304" pitchFamily="18" charset="0"/>
              </a:rPr>
              <a:t>developed for </a:t>
            </a:r>
            <a:r>
              <a:rPr lang="en-IN" sz="1600" dirty="0" err="1">
                <a:solidFill>
                  <a:srgbClr val="FF0000"/>
                </a:solidFill>
                <a:latin typeface="Times New Roman" panose="02020603050405020304" pitchFamily="18" charset="0"/>
                <a:cs typeface="Times New Roman" panose="02020603050405020304" pitchFamily="18" charset="0"/>
              </a:rPr>
              <a:t>Ethereum</a:t>
            </a:r>
            <a:r>
              <a:rPr lang="en-IN" sz="1600" dirty="0">
                <a:solidFill>
                  <a:srgbClr val="FF000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based on the SHA3 (secure hash) </a:t>
            </a:r>
            <a:r>
              <a:rPr lang="en-IN" sz="1600" dirty="0" err="1">
                <a:latin typeface="Times New Roman" panose="02020603050405020304" pitchFamily="18" charset="0"/>
                <a:cs typeface="Times New Roman" panose="02020603050405020304" pitchFamily="18" charset="0"/>
              </a:rPr>
              <a:t>algorithms</a:t>
            </a:r>
            <a:r>
              <a:rPr lang="en-IN" sz="1600" dirty="0">
                <a:latin typeface="Times New Roman" panose="02020603050405020304" pitchFamily="18" charset="0"/>
                <a:cs typeface="Times New Roman" panose="02020603050405020304" pitchFamily="18" charset="0"/>
              </a:rPr>
              <a:t>. </a:t>
            </a:r>
            <a:endParaRPr lang="en-IN" sz="1600" dirty="0" smtClean="0">
              <a:latin typeface="Times New Roman" panose="02020603050405020304" pitchFamily="18" charset="0"/>
              <a:cs typeface="Times New Roman" panose="02020603050405020304" pitchFamily="18" charset="0"/>
            </a:endParaRPr>
          </a:p>
          <a:p>
            <a:pPr algn="just">
              <a:lnSpc>
                <a:spcPct val="170000"/>
              </a:lnSpc>
            </a:pPr>
            <a:r>
              <a:rPr lang="en-IN" sz="1600" dirty="0" smtClean="0">
                <a:latin typeface="Times New Roman" panose="02020603050405020304" pitchFamily="18" charset="0"/>
                <a:cs typeface="Times New Roman" panose="02020603050405020304" pitchFamily="18" charset="0"/>
              </a:rPr>
              <a:t>You’ll </a:t>
            </a:r>
            <a:r>
              <a:rPr lang="en-IN" sz="1600" dirty="0">
                <a:latin typeface="Times New Roman" panose="02020603050405020304" pitchFamily="18" charset="0"/>
                <a:cs typeface="Times New Roman" panose="02020603050405020304" pitchFamily="18" charset="0"/>
              </a:rPr>
              <a:t>use Keccak as your </a:t>
            </a:r>
            <a:r>
              <a:rPr lang="en-IN" sz="1600" dirty="0">
                <a:solidFill>
                  <a:srgbClr val="FF0000"/>
                </a:solidFill>
                <a:latin typeface="Times New Roman" panose="02020603050405020304" pitchFamily="18" charset="0"/>
                <a:cs typeface="Times New Roman" panose="02020603050405020304" pitchFamily="18" charset="0"/>
              </a:rPr>
              <a:t>hash function for </a:t>
            </a:r>
            <a:r>
              <a:rPr lang="en-IN" sz="1600" dirty="0" err="1">
                <a:solidFill>
                  <a:srgbClr val="FF0000"/>
                </a:solidFill>
                <a:latin typeface="Times New Roman" panose="02020603050405020304" pitchFamily="18" charset="0"/>
                <a:cs typeface="Times New Roman" panose="02020603050405020304" pitchFamily="18" charset="0"/>
              </a:rPr>
              <a:t>Dapp</a:t>
            </a:r>
            <a:r>
              <a:rPr lang="en-IN" sz="1600" dirty="0">
                <a:solidFill>
                  <a:srgbClr val="FF0000"/>
                </a:solidFill>
                <a:latin typeface="Times New Roman" panose="02020603050405020304" pitchFamily="18" charset="0"/>
                <a:cs typeface="Times New Roman" panose="02020603050405020304" pitchFamily="18" charset="0"/>
              </a:rPr>
              <a:t> development </a:t>
            </a:r>
            <a:r>
              <a:rPr lang="en-IN" sz="1600" dirty="0">
                <a:latin typeface="Times New Roman" panose="02020603050405020304" pitchFamily="18" charset="0"/>
                <a:cs typeface="Times New Roman" panose="02020603050405020304" pitchFamily="18" charset="0"/>
              </a:rPr>
              <a:t>because it was implemented for the </a:t>
            </a:r>
            <a:r>
              <a:rPr lang="en-IN" sz="1600" dirty="0" err="1">
                <a:latin typeface="Times New Roman" panose="02020603050405020304" pitchFamily="18" charset="0"/>
                <a:cs typeface="Times New Roman" panose="02020603050405020304" pitchFamily="18" charset="0"/>
              </a:rPr>
              <a:t>Ethereum</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before SHA3 was finalized as a standard.</a:t>
            </a:r>
          </a:p>
        </p:txBody>
      </p:sp>
    </p:spTree>
    <p:extLst>
      <p:ext uri="{BB962C8B-B14F-4D97-AF65-F5344CB8AC3E}">
        <p14:creationId xmlns:p14="http://schemas.microsoft.com/office/powerpoint/2010/main" val="791843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810" y="371012"/>
            <a:ext cx="10090688" cy="641179"/>
          </a:xfrm>
          <a:solidFill>
            <a:schemeClr val="accent4">
              <a:lumMod val="40000"/>
              <a:lumOff val="60000"/>
            </a:schemeClr>
          </a:solidFill>
        </p:spPr>
        <p:txBody>
          <a:bodyPr>
            <a:normAutofit fontScale="90000"/>
          </a:bodyPr>
          <a:lstStyle/>
          <a:p>
            <a:r>
              <a:rPr lang="en-IN" dirty="0" smtClean="0"/>
              <a:t>5.4 Application of hashing</a:t>
            </a:r>
            <a:endParaRPr lang="en-IN"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25</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59811" y="1178005"/>
            <a:ext cx="10301994"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170000"/>
              </a:lnSpc>
            </a:pPr>
            <a:r>
              <a:rPr lang="en-IN" sz="1600" dirty="0" smtClean="0">
                <a:latin typeface="Times New Roman" panose="02020603050405020304" pitchFamily="18" charset="0"/>
                <a:cs typeface="Times New Roman" panose="02020603050405020304" pitchFamily="18" charset="0"/>
              </a:rPr>
              <a:t>PROBLEM </a:t>
            </a:r>
            <a:r>
              <a:rPr lang="en-IN" sz="1600" dirty="0">
                <a:latin typeface="Times New Roman" panose="02020603050405020304" pitchFamily="18" charset="0"/>
                <a:cs typeface="Times New Roman" panose="02020603050405020304" pitchFamily="18" charset="0"/>
              </a:rPr>
              <a:t>STATEMENT: </a:t>
            </a:r>
            <a:endParaRPr lang="en-IN" sz="1600" dirty="0" smtClean="0">
              <a:latin typeface="Times New Roman" panose="02020603050405020304" pitchFamily="18" charset="0"/>
              <a:cs typeface="Times New Roman" panose="02020603050405020304" pitchFamily="18" charset="0"/>
            </a:endParaRPr>
          </a:p>
          <a:p>
            <a:pPr marL="531813" indent="0" algn="just">
              <a:lnSpc>
                <a:spcPct val="170000"/>
              </a:lnSpc>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A beneficiary plans a </a:t>
            </a:r>
            <a:r>
              <a:rPr lang="en-IN" sz="1600" dirty="0" smtClean="0">
                <a:solidFill>
                  <a:srgbClr val="FF0000"/>
                </a:solidFill>
                <a:latin typeface="Times New Roman" panose="02020603050405020304" pitchFamily="18" charset="0"/>
                <a:cs typeface="Times New Roman" panose="02020603050405020304" pitchFamily="18" charset="0"/>
              </a:rPr>
              <a:t>blind auction </a:t>
            </a:r>
            <a:r>
              <a:rPr lang="en-IN" sz="1600" dirty="0" smtClean="0">
                <a:latin typeface="Times New Roman" panose="02020603050405020304" pitchFamily="18" charset="0"/>
                <a:cs typeface="Times New Roman" panose="02020603050405020304" pitchFamily="18" charset="0"/>
              </a:rPr>
              <a:t>for a piece of artwork. There may be many pieces to be auctioned off, but for this problem, you’ll consider </a:t>
            </a:r>
            <a:r>
              <a:rPr lang="en-IN" sz="1600" dirty="0" smtClean="0">
                <a:solidFill>
                  <a:srgbClr val="FF0000"/>
                </a:solidFill>
                <a:latin typeface="Times New Roman" panose="02020603050405020304" pitchFamily="18" charset="0"/>
                <a:cs typeface="Times New Roman" panose="02020603050405020304" pitchFamily="18" charset="0"/>
              </a:rPr>
              <a:t>only one</a:t>
            </a:r>
            <a:r>
              <a:rPr lang="en-IN" sz="1600" dirty="0" smtClean="0">
                <a:latin typeface="Times New Roman" panose="02020603050405020304" pitchFamily="18" charset="0"/>
                <a:cs typeface="Times New Roman" panose="02020603050405020304" pitchFamily="18" charset="0"/>
              </a:rPr>
              <a:t>; you can always add others after this piece is sold. The beneficiary controls the various </a:t>
            </a:r>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stages of the auction, {</a:t>
            </a:r>
            <a:r>
              <a:rPr lang="en-IN" sz="1600" b="1" dirty="0" err="1" smtClean="0">
                <a:solidFill>
                  <a:schemeClr val="accent1">
                    <a:lumMod val="75000"/>
                  </a:schemeClr>
                </a:solidFill>
                <a:latin typeface="Times New Roman" panose="02020603050405020304" pitchFamily="18" charset="0"/>
                <a:cs typeface="Times New Roman" panose="02020603050405020304" pitchFamily="18" charset="0"/>
              </a:rPr>
              <a:t>Init</a:t>
            </a:r>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 Bidding, Reveal, Done}</a:t>
            </a:r>
            <a:r>
              <a:rPr lang="en-IN" sz="1600" dirty="0" smtClean="0">
                <a:latin typeface="Times New Roman" panose="02020603050405020304" pitchFamily="18" charset="0"/>
                <a:cs typeface="Times New Roman" panose="02020603050405020304" pitchFamily="18" charset="0"/>
              </a:rPr>
              <a:t>. After initiation by the beneficiary, the bidders bid one bid at a time during the Bidding phase, providing their bids securely and privately. Others, including the beneficiary, cannot see what each bid is. After a while, the beneficiary advances the stage to the Reveal phase. Now bidders openly send their bids, and the beneficiary opens the bids and identifies the highest bidder and highest bid. The beneficiary ends the auction by advancing the stage to Done, at which time the auction ends. The highest bid value is transferred to the beneficiary account. </a:t>
            </a:r>
            <a:r>
              <a:rPr lang="en-IN" sz="1600" dirty="0" err="1" smtClean="0">
                <a:latin typeface="Times New Roman" panose="02020603050405020304" pitchFamily="18" charset="0"/>
                <a:cs typeface="Times New Roman" panose="02020603050405020304" pitchFamily="18" charset="0"/>
              </a:rPr>
              <a:t>Nonwinner</a:t>
            </a:r>
            <a:r>
              <a:rPr lang="en-IN" sz="1600" dirty="0" smtClean="0">
                <a:latin typeface="Times New Roman" panose="02020603050405020304" pitchFamily="18" charset="0"/>
                <a:cs typeface="Times New Roman" panose="02020603050405020304" pitchFamily="18" charset="0"/>
              </a:rPr>
              <a:t> bidders can withdraw their deposits, and the winning bidder is returned the balance of their deposit.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189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71012"/>
            <a:ext cx="10063393" cy="641179"/>
          </a:xfrm>
          <a:solidFill>
            <a:schemeClr val="accent4">
              <a:lumMod val="40000"/>
              <a:lumOff val="60000"/>
            </a:schemeClr>
          </a:solidFill>
        </p:spPr>
        <p:txBody>
          <a:bodyPr>
            <a:normAutofit fontScale="90000"/>
          </a:bodyPr>
          <a:lstStyle/>
          <a:p>
            <a:r>
              <a:rPr lang="en-IN" dirty="0" smtClean="0"/>
              <a:t>5.4 Application of hashing</a:t>
            </a:r>
            <a:endParaRPr lang="en-IN"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26</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87104" y="1178005"/>
            <a:ext cx="11037173"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IN" sz="1600" b="1" dirty="0">
                <a:latin typeface="Times New Roman" panose="02020603050405020304" pitchFamily="18" charset="0"/>
                <a:cs typeface="Times New Roman" panose="02020603050405020304" pitchFamily="18" charset="0"/>
              </a:rPr>
              <a:t>5.4.1 Blind auction design</a:t>
            </a:r>
          </a:p>
          <a:p>
            <a:pPr algn="just">
              <a:lnSpc>
                <a:spcPct val="170000"/>
              </a:lnSpc>
            </a:pPr>
            <a:r>
              <a:rPr lang="en-IN" sz="1600" dirty="0" smtClean="0">
                <a:latin typeface="Times New Roman" panose="02020603050405020304" pitchFamily="18" charset="0"/>
                <a:cs typeface="Times New Roman" panose="02020603050405020304" pitchFamily="18" charset="0"/>
              </a:rPr>
              <a:t>Let’s </a:t>
            </a:r>
            <a:r>
              <a:rPr lang="en-IN" sz="1600" dirty="0">
                <a:latin typeface="Times New Roman" panose="02020603050405020304" pitchFamily="18" charset="0"/>
                <a:cs typeface="Times New Roman" panose="02020603050405020304" pitchFamily="18" charset="0"/>
              </a:rPr>
              <a:t>study the problem and apply the design principles (DPs</a:t>
            </a:r>
            <a:r>
              <a:rPr lang="en-IN" sz="1600" dirty="0" smtClean="0">
                <a:latin typeface="Times New Roman" panose="02020603050405020304" pitchFamily="18" charset="0"/>
                <a:cs typeface="Times New Roman" panose="02020603050405020304" pitchFamily="18" charset="0"/>
              </a:rPr>
              <a:t>). </a:t>
            </a:r>
          </a:p>
          <a:p>
            <a:pPr marL="982663" indent="-342900" algn="just">
              <a:lnSpc>
                <a:spcPct val="170000"/>
              </a:lnSpc>
              <a:spcBef>
                <a:spcPts val="600"/>
              </a:spcBef>
              <a:buFont typeface="+mj-lt"/>
              <a:buAutoNum type="arabicPeriod"/>
            </a:pPr>
            <a:r>
              <a:rPr lang="en-IN" sz="1500" dirty="0">
                <a:latin typeface="Times New Roman" panose="02020603050405020304" pitchFamily="18" charset="0"/>
                <a:cs typeface="Times New Roman" panose="02020603050405020304" pitchFamily="18" charset="0"/>
              </a:rPr>
              <a:t>DP 2 and DP 3 are used to guide you in defining the data structures. </a:t>
            </a:r>
          </a:p>
          <a:p>
            <a:pPr marL="982663" indent="-342900" algn="just">
              <a:lnSpc>
                <a:spcPct val="170000"/>
              </a:lnSpc>
              <a:spcBef>
                <a:spcPts val="600"/>
              </a:spcBef>
              <a:buFont typeface="+mj-lt"/>
              <a:buAutoNum type="arabicPeriod"/>
            </a:pPr>
            <a:r>
              <a:rPr lang="en-IN" sz="1500" dirty="0">
                <a:latin typeface="Times New Roman" panose="02020603050405020304" pitchFamily="18" charset="0"/>
                <a:cs typeface="Times New Roman" panose="02020603050405020304" pitchFamily="18" charset="0"/>
              </a:rPr>
              <a:t>using a contract diagram (DP 4), you’ll represent the design by </a:t>
            </a:r>
          </a:p>
          <a:p>
            <a:pPr marL="982663" indent="-342900" algn="just">
              <a:lnSpc>
                <a:spcPct val="170000"/>
              </a:lnSpc>
              <a:spcBef>
                <a:spcPts val="600"/>
              </a:spcBef>
              <a:buFont typeface="+mj-lt"/>
              <a:buAutoNum type="arabicPeriod"/>
            </a:pPr>
            <a:r>
              <a:rPr lang="en-IN" sz="1500" dirty="0">
                <a:latin typeface="Times New Roman" panose="02020603050405020304" pitchFamily="18" charset="0"/>
                <a:cs typeface="Times New Roman" panose="02020603050405020304" pitchFamily="18" charset="0"/>
              </a:rPr>
              <a:t>The auction state transitions by using a finite state machine (FSM; DP 5).</a:t>
            </a:r>
          </a:p>
          <a:p>
            <a:pPr marL="982663" indent="-342900" algn="just">
              <a:lnSpc>
                <a:spcPct val="170000"/>
              </a:lnSpc>
              <a:spcBef>
                <a:spcPts val="600"/>
              </a:spcBef>
              <a:buFont typeface="+mj-lt"/>
              <a:buAutoNum type="arabicPeriod"/>
            </a:pPr>
            <a:r>
              <a:rPr lang="en-IN" sz="1500" dirty="0">
                <a:latin typeface="Times New Roman" panose="02020603050405020304" pitchFamily="18" charset="0"/>
                <a:cs typeface="Times New Roman" panose="02020603050405020304" pitchFamily="18" charset="0"/>
              </a:rPr>
              <a:t>Use modifiers for any rules (DP 6) to be implemented by the smart contract. </a:t>
            </a:r>
            <a:endParaRPr lang="en-IN" sz="1500" dirty="0" smtClean="0">
              <a:latin typeface="Times New Roman" panose="02020603050405020304" pitchFamily="18" charset="0"/>
              <a:cs typeface="Times New Roman" panose="02020603050405020304" pitchFamily="18" charset="0"/>
            </a:endParaRPr>
          </a:p>
          <a:p>
            <a:pPr marL="639763" indent="0" algn="just">
              <a:lnSpc>
                <a:spcPct val="170000"/>
              </a:lnSpc>
              <a:spcBef>
                <a:spcPts val="600"/>
              </a:spcBef>
              <a:buNone/>
            </a:pPr>
            <a:endParaRPr lang="en-IN" sz="1500" dirty="0">
              <a:latin typeface="Times New Roman" panose="02020603050405020304" pitchFamily="18" charset="0"/>
              <a:cs typeface="Times New Roman" panose="02020603050405020304" pitchFamily="18" charset="0"/>
            </a:endParaRPr>
          </a:p>
          <a:p>
            <a:pPr algn="just">
              <a:lnSpc>
                <a:spcPct val="170000"/>
              </a:lnSpc>
            </a:pPr>
            <a:r>
              <a:rPr lang="en-IN" sz="1600" dirty="0" smtClean="0">
                <a:latin typeface="Times New Roman" panose="02020603050405020304" pitchFamily="18" charset="0"/>
                <a:cs typeface="Times New Roman" panose="02020603050405020304" pitchFamily="18" charset="0"/>
              </a:rPr>
              <a:t>Applying </a:t>
            </a:r>
            <a:r>
              <a:rPr lang="en-IN" sz="1600" dirty="0">
                <a:latin typeface="Times New Roman" panose="02020603050405020304" pitchFamily="18" charset="0"/>
                <a:cs typeface="Times New Roman" panose="02020603050405020304" pitchFamily="18" charset="0"/>
              </a:rPr>
              <a:t>the DPs provides a structured approach to starting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solution development.</a:t>
            </a:r>
          </a:p>
        </p:txBody>
      </p:sp>
    </p:spTree>
    <p:extLst>
      <p:ext uri="{BB962C8B-B14F-4D97-AF65-F5344CB8AC3E}">
        <p14:creationId xmlns:p14="http://schemas.microsoft.com/office/powerpoint/2010/main" val="26291667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71012"/>
            <a:ext cx="10063393" cy="641179"/>
          </a:xfrm>
          <a:solidFill>
            <a:schemeClr val="accent4">
              <a:lumMod val="40000"/>
              <a:lumOff val="60000"/>
            </a:schemeClr>
          </a:solidFill>
        </p:spPr>
        <p:txBody>
          <a:bodyPr>
            <a:normAutofit fontScale="90000"/>
          </a:bodyPr>
          <a:lstStyle/>
          <a:p>
            <a:r>
              <a:rPr lang="en-IN" dirty="0" smtClean="0"/>
              <a:t>5.4 Application of hashing</a:t>
            </a:r>
            <a:endParaRPr lang="en-IN"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27</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87105" y="1178005"/>
            <a:ext cx="2431198"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170000"/>
              </a:lnSpc>
            </a:pPr>
            <a:r>
              <a:rPr lang="en-IN" sz="1600" dirty="0" smtClean="0">
                <a:latin typeface="Times New Roman" panose="02020603050405020304" pitchFamily="18" charset="0"/>
                <a:cs typeface="Times New Roman" panose="02020603050405020304" pitchFamily="18" charset="0"/>
              </a:rPr>
              <a:t>Problem </a:t>
            </a:r>
            <a:r>
              <a:rPr lang="en-IN" sz="1600" dirty="0">
                <a:latin typeface="Times New Roman" panose="02020603050405020304" pitchFamily="18" charset="0"/>
                <a:cs typeface="Times New Roman" panose="02020603050405020304" pitchFamily="18" charset="0"/>
              </a:rPr>
              <a:t>similar to the states in the Ballot-</a:t>
            </a:r>
            <a:r>
              <a:rPr lang="en-IN" sz="1600" dirty="0" err="1">
                <a:latin typeface="Times New Roman" panose="02020603050405020304" pitchFamily="18" charset="0"/>
                <a:cs typeface="Times New Roman" panose="02020603050405020304" pitchFamily="18" charset="0"/>
              </a:rPr>
              <a:t>Dapp</a:t>
            </a:r>
            <a:r>
              <a:rPr lang="en-IN" sz="1600" dirty="0">
                <a:latin typeface="Times New Roman" panose="02020603050405020304" pitchFamily="18" charset="0"/>
                <a:cs typeface="Times New Roman" panose="02020603050405020304" pitchFamily="18" charset="0"/>
              </a:rPr>
              <a:t>. </a:t>
            </a:r>
            <a:endParaRPr lang="en-IN" sz="1600" dirty="0" smtClean="0">
              <a:latin typeface="Times New Roman" panose="02020603050405020304" pitchFamily="18" charset="0"/>
              <a:cs typeface="Times New Roman" panose="02020603050405020304" pitchFamily="18" charset="0"/>
            </a:endParaRPr>
          </a:p>
          <a:p>
            <a:pPr algn="just">
              <a:lnSpc>
                <a:spcPct val="170000"/>
              </a:lnSpc>
            </a:pPr>
            <a:r>
              <a:rPr lang="en-IN" sz="1600" dirty="0" smtClean="0">
                <a:latin typeface="Times New Roman" panose="02020603050405020304" pitchFamily="18" charset="0"/>
                <a:cs typeface="Times New Roman" panose="02020603050405020304" pitchFamily="18" charset="0"/>
              </a:rPr>
              <a:t>After </a:t>
            </a:r>
            <a:r>
              <a:rPr lang="en-IN" sz="1600" dirty="0">
                <a:latin typeface="Times New Roman" panose="02020603050405020304" pitchFamily="18" charset="0"/>
                <a:cs typeface="Times New Roman" panose="02020603050405020304" pitchFamily="18" charset="0"/>
              </a:rPr>
              <a:t>all the DPs are applied, the contract diagram and the state </a:t>
            </a:r>
            <a:r>
              <a:rPr lang="en-IN" sz="1600" dirty="0" smtClean="0">
                <a:latin typeface="Times New Roman" panose="02020603050405020304" pitchFamily="18" charset="0"/>
                <a:cs typeface="Times New Roman" panose="02020603050405020304" pitchFamily="18" charset="0"/>
              </a:rPr>
              <a:t>transition </a:t>
            </a:r>
            <a:r>
              <a:rPr lang="en-IN" sz="1600" dirty="0">
                <a:latin typeface="Times New Roman" panose="02020603050405020304" pitchFamily="18" charset="0"/>
                <a:cs typeface="Times New Roman" panose="02020603050405020304" pitchFamily="18" charset="0"/>
              </a:rPr>
              <a:t>diagram are as shown in figure 5.11.. </a:t>
            </a:r>
          </a:p>
          <a:p>
            <a:pPr marL="639763" indent="0" algn="just">
              <a:lnSpc>
                <a:spcPct val="170000"/>
              </a:lnSpc>
              <a:spcBef>
                <a:spcPts val="600"/>
              </a:spcBef>
              <a:buNone/>
            </a:pPr>
            <a:endParaRPr lang="en-IN" sz="15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538569" y="1326979"/>
            <a:ext cx="7773457" cy="5002637"/>
          </a:xfrm>
          <a:prstGeom prst="rect">
            <a:avLst/>
          </a:prstGeom>
        </p:spPr>
      </p:pic>
    </p:spTree>
    <p:extLst>
      <p:ext uri="{BB962C8B-B14F-4D97-AF65-F5344CB8AC3E}">
        <p14:creationId xmlns:p14="http://schemas.microsoft.com/office/powerpoint/2010/main" val="40970060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71012"/>
            <a:ext cx="10063393" cy="641179"/>
          </a:xfrm>
          <a:solidFill>
            <a:schemeClr val="accent4">
              <a:lumMod val="40000"/>
              <a:lumOff val="60000"/>
            </a:schemeClr>
          </a:solidFill>
        </p:spPr>
        <p:txBody>
          <a:bodyPr>
            <a:normAutofit fontScale="90000"/>
          </a:bodyPr>
          <a:lstStyle/>
          <a:p>
            <a:r>
              <a:rPr lang="en-IN" dirty="0" smtClean="0"/>
              <a:t>5.4 Application of hashing</a:t>
            </a:r>
            <a:endParaRPr lang="en-IN"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28</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87104" y="1178005"/>
            <a:ext cx="11037173"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IN" sz="1600" b="1" dirty="0" smtClean="0">
                <a:latin typeface="Times New Roman" panose="02020603050405020304" pitchFamily="18" charset="0"/>
                <a:cs typeface="Times New Roman" panose="02020603050405020304" pitchFamily="18" charset="0"/>
              </a:rPr>
              <a:t>5.4.2 </a:t>
            </a:r>
            <a:r>
              <a:rPr lang="en-IN" sz="1600" b="1" dirty="0">
                <a:latin typeface="Times New Roman" panose="02020603050405020304" pitchFamily="18" charset="0"/>
                <a:cs typeface="Times New Roman" panose="02020603050405020304" pitchFamily="18" charset="0"/>
              </a:rPr>
              <a:t>Blind auction smart contract</a:t>
            </a:r>
          </a:p>
          <a:p>
            <a:pPr algn="just">
              <a:lnSpc>
                <a:spcPct val="170000"/>
              </a:lnSpc>
            </a:pPr>
            <a:r>
              <a:rPr lang="en-US" sz="1600" dirty="0" smtClean="0"/>
              <a:t>The </a:t>
            </a:r>
            <a:r>
              <a:rPr lang="en-US" sz="1600" dirty="0"/>
              <a:t>smart contract for the blind auction is a modified version of the code in the </a:t>
            </a:r>
            <a:r>
              <a:rPr lang="en-US" sz="1600" dirty="0" smtClean="0"/>
              <a:t>Solidity </a:t>
            </a:r>
            <a:r>
              <a:rPr lang="en-US" sz="1600" dirty="0"/>
              <a:t>documentation, enabling us to focus on privacy and security concerning only one item: </a:t>
            </a:r>
            <a:r>
              <a:rPr lang="en-US" sz="1600" dirty="0" err="1"/>
              <a:t>blindedBid</a:t>
            </a:r>
            <a:r>
              <a:rPr lang="en-US" sz="1600" dirty="0"/>
              <a:t>. </a:t>
            </a:r>
            <a:endParaRPr lang="en-US" sz="1600" dirty="0" smtClean="0"/>
          </a:p>
          <a:p>
            <a:pPr algn="just">
              <a:lnSpc>
                <a:spcPct val="170000"/>
              </a:lnSpc>
            </a:pPr>
            <a:r>
              <a:rPr lang="en-US" sz="1600" dirty="0" smtClean="0"/>
              <a:t>Let’s </a:t>
            </a:r>
            <a:r>
              <a:rPr lang="en-US" sz="1600" dirty="0"/>
              <a:t>review the code and then use the Remix IDE to test the smart contract. You can copy the listings to the Remix IDE as directed and explore it. </a:t>
            </a:r>
            <a:endParaRPr lang="en-US" sz="1600" dirty="0" smtClean="0"/>
          </a:p>
          <a:p>
            <a:pPr algn="just">
              <a:lnSpc>
                <a:spcPct val="170000"/>
              </a:lnSpc>
            </a:pPr>
            <a:r>
              <a:rPr lang="en-US" sz="1600" dirty="0" smtClean="0"/>
              <a:t>Let’s </a:t>
            </a:r>
            <a:r>
              <a:rPr lang="en-US" sz="1600" dirty="0"/>
              <a:t>look at the following: </a:t>
            </a:r>
            <a:endParaRPr lang="en-US" sz="1600" dirty="0" smtClean="0"/>
          </a:p>
          <a:p>
            <a:pPr marL="982663" indent="-342900" algn="just">
              <a:lnSpc>
                <a:spcPct val="170000"/>
              </a:lnSpc>
              <a:spcBef>
                <a:spcPts val="600"/>
              </a:spcBef>
              <a:buFont typeface="+mj-lt"/>
              <a:buAutoNum type="arabicPeriod"/>
            </a:pPr>
            <a:r>
              <a:rPr lang="en-US" sz="1500" dirty="0">
                <a:latin typeface="Times New Roman" panose="02020603050405020304" pitchFamily="18" charset="0"/>
                <a:cs typeface="Times New Roman" panose="02020603050405020304" pitchFamily="18" charset="0"/>
              </a:rPr>
              <a:t>Data </a:t>
            </a:r>
            <a:r>
              <a:rPr lang="en-US" sz="1500" dirty="0" smtClean="0">
                <a:latin typeface="Times New Roman" panose="02020603050405020304" pitchFamily="18" charset="0"/>
                <a:cs typeface="Times New Roman" panose="02020603050405020304" pitchFamily="18" charset="0"/>
              </a:rPr>
              <a:t>elements</a:t>
            </a:r>
            <a:endParaRPr lang="en-US" sz="1500" dirty="0">
              <a:latin typeface="Times New Roman" panose="02020603050405020304" pitchFamily="18" charset="0"/>
              <a:cs typeface="Times New Roman" panose="02020603050405020304" pitchFamily="18" charset="0"/>
            </a:endParaRPr>
          </a:p>
          <a:p>
            <a:pPr marL="982663" indent="-342900" algn="just">
              <a:lnSpc>
                <a:spcPct val="170000"/>
              </a:lnSpc>
              <a:spcBef>
                <a:spcPts val="600"/>
              </a:spcBef>
              <a:buFont typeface="+mj-lt"/>
              <a:buAutoNum type="arabicPeriod"/>
            </a:pPr>
            <a:r>
              <a:rPr lang="en-US" sz="1500" dirty="0" smtClean="0">
                <a:latin typeface="Times New Roman" panose="02020603050405020304" pitchFamily="18" charset="0"/>
                <a:cs typeface="Times New Roman" panose="02020603050405020304" pitchFamily="18" charset="0"/>
              </a:rPr>
              <a:t>Modifiers</a:t>
            </a:r>
            <a:endParaRPr lang="en-US" sz="1500" dirty="0">
              <a:latin typeface="Times New Roman" panose="02020603050405020304" pitchFamily="18" charset="0"/>
              <a:cs typeface="Times New Roman" panose="02020603050405020304" pitchFamily="18" charset="0"/>
            </a:endParaRPr>
          </a:p>
          <a:p>
            <a:pPr marL="982663" indent="-342900" algn="just">
              <a:lnSpc>
                <a:spcPct val="170000"/>
              </a:lnSpc>
              <a:spcBef>
                <a:spcPts val="600"/>
              </a:spcBef>
              <a:buFont typeface="+mj-lt"/>
              <a:buAutoNum type="arabicPeriod"/>
            </a:pPr>
            <a:r>
              <a:rPr lang="en-US" sz="1500" dirty="0" smtClean="0">
                <a:latin typeface="Times New Roman" panose="02020603050405020304" pitchFamily="18" charset="0"/>
                <a:cs typeface="Times New Roman" panose="02020603050405020304" pitchFamily="18" charset="0"/>
              </a:rPr>
              <a:t>Functions</a:t>
            </a:r>
          </a:p>
          <a:p>
            <a:pPr algn="just">
              <a:lnSpc>
                <a:spcPct val="170000"/>
              </a:lnSpc>
            </a:pPr>
            <a:r>
              <a:rPr lang="en-US" sz="1600" dirty="0">
                <a:latin typeface="Times New Roman" panose="02020603050405020304" pitchFamily="18" charset="0"/>
                <a:cs typeface="Times New Roman" panose="02020603050405020304" pitchFamily="18" charset="0"/>
              </a:rPr>
              <a:t>The data elements include data for the bid, an enumerated data type for the phases (states) of the auction, the beneficiary address, mappings for bids and deposit returns, and the highest bid details.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819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71012"/>
            <a:ext cx="10063393" cy="641179"/>
          </a:xfrm>
          <a:solidFill>
            <a:schemeClr val="accent4">
              <a:lumMod val="40000"/>
              <a:lumOff val="60000"/>
            </a:schemeClr>
          </a:solidFill>
        </p:spPr>
        <p:txBody>
          <a:bodyPr>
            <a:normAutofit fontScale="90000"/>
          </a:bodyPr>
          <a:lstStyle/>
          <a:p>
            <a:r>
              <a:rPr lang="en-IN" dirty="0" smtClean="0"/>
              <a:t>5.4 Application of hashing</a:t>
            </a:r>
            <a:endParaRPr lang="en-IN"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29</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87104" y="1178005"/>
            <a:ext cx="11037173"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US" sz="1600" b="1" dirty="0" smtClean="0">
                <a:latin typeface="Times New Roman" panose="02020603050405020304" pitchFamily="18" charset="0"/>
                <a:cs typeface="Times New Roman" panose="02020603050405020304" pitchFamily="18" charset="0"/>
              </a:rPr>
              <a:t>5.4.3 </a:t>
            </a:r>
            <a:r>
              <a:rPr lang="en-US" sz="1600" b="1" dirty="0">
                <a:latin typeface="Times New Roman" panose="02020603050405020304" pitchFamily="18" charset="0"/>
                <a:cs typeface="Times New Roman" panose="02020603050405020304" pitchFamily="18" charset="0"/>
              </a:rPr>
              <a:t>Privacy and security aspects</a:t>
            </a:r>
            <a:endParaRPr lang="en-IN" sz="1600" b="1" dirty="0">
              <a:latin typeface="Times New Roman" panose="02020603050405020304" pitchFamily="18" charset="0"/>
              <a:cs typeface="Times New Roman" panose="02020603050405020304" pitchFamily="18" charset="0"/>
            </a:endParaRPr>
          </a:p>
          <a:p>
            <a:pPr algn="just">
              <a:lnSpc>
                <a:spcPct val="170000"/>
              </a:lnSpc>
            </a:pPr>
            <a:r>
              <a:rPr lang="en-US" sz="1600" dirty="0" smtClean="0"/>
              <a:t>During </a:t>
            </a:r>
            <a:r>
              <a:rPr lang="en-US" sz="1600" dirty="0"/>
              <a:t>the Bidding phase, bidders place blind bids; thus, the </a:t>
            </a:r>
            <a:r>
              <a:rPr lang="en-US" sz="1600" dirty="0" smtClean="0"/>
              <a:t>contents </a:t>
            </a:r>
            <a:r>
              <a:rPr lang="en-US" sz="1600" dirty="0"/>
              <a:t>of the bids (values) are private as well as secure. </a:t>
            </a:r>
            <a:endParaRPr lang="en-US" sz="1600" dirty="0" smtClean="0"/>
          </a:p>
          <a:p>
            <a:pPr algn="just">
              <a:lnSpc>
                <a:spcPct val="170000"/>
              </a:lnSpc>
            </a:pPr>
            <a:r>
              <a:rPr lang="en-US" sz="1600" dirty="0" smtClean="0"/>
              <a:t>How </a:t>
            </a:r>
            <a:r>
              <a:rPr lang="en-US" sz="1600" dirty="0"/>
              <a:t>do you guarantee privacy and security? </a:t>
            </a:r>
            <a:endParaRPr lang="en-US" sz="1600" dirty="0" smtClean="0"/>
          </a:p>
          <a:p>
            <a:pPr algn="just">
              <a:lnSpc>
                <a:spcPct val="170000"/>
              </a:lnSpc>
            </a:pPr>
            <a:r>
              <a:rPr lang="en-US" sz="1600" dirty="0" smtClean="0"/>
              <a:t>You </a:t>
            </a:r>
            <a:r>
              <a:rPr lang="en-US" sz="1600" dirty="0"/>
              <a:t>can achieve privacy by hashing the parameters. </a:t>
            </a:r>
            <a:endParaRPr lang="en-US" sz="1600" dirty="0" smtClean="0"/>
          </a:p>
          <a:p>
            <a:pPr algn="just">
              <a:lnSpc>
                <a:spcPct val="170000"/>
              </a:lnSpc>
            </a:pPr>
            <a:r>
              <a:rPr lang="en-US" sz="1600" dirty="0" smtClean="0"/>
              <a:t>But </a:t>
            </a:r>
            <a:r>
              <a:rPr lang="en-US" sz="1600" dirty="0"/>
              <a:t>although a hash may appear to human eyes to be indecipherable, it can be broken by brute force. </a:t>
            </a:r>
            <a:endParaRPr lang="en-US" sz="1600" dirty="0" smtClean="0"/>
          </a:p>
          <a:p>
            <a:pPr algn="just">
              <a:lnSpc>
                <a:spcPct val="170000"/>
              </a:lnSpc>
            </a:pPr>
            <a:r>
              <a:rPr lang="en-US" sz="1600" dirty="0" smtClean="0"/>
              <a:t>The Keccak </a:t>
            </a:r>
            <a:r>
              <a:rPr lang="en-US" sz="1600" dirty="0"/>
              <a:t>hash for the integer value (</a:t>
            </a:r>
            <a:r>
              <a:rPr lang="en-US" sz="1600" dirty="0" err="1"/>
              <a:t>uint</a:t>
            </a:r>
            <a:r>
              <a:rPr lang="en-US" sz="1600" dirty="0"/>
              <a:t>) 20, for example, is the same whether you’re on the Earth, Moon, or Mars, in Lagos (Nigeria), or New York (United States), as follows</a:t>
            </a:r>
            <a:r>
              <a:rPr lang="en-US" sz="1600" dirty="0" smtClean="0"/>
              <a:t>:</a:t>
            </a:r>
          </a:p>
          <a:p>
            <a:pPr marL="0" indent="0" algn="just">
              <a:lnSpc>
                <a:spcPct val="170000"/>
              </a:lnSpc>
              <a:buNone/>
            </a:pPr>
            <a:r>
              <a:rPr lang="en-US" sz="1600" dirty="0" smtClean="0"/>
              <a:t>                            </a:t>
            </a:r>
            <a:r>
              <a:rPr lang="en-US" sz="1600" dirty="0"/>
              <a:t>0xce6d7b5282bd9a3661ae061feed1dbda4e52ab073b1f9285be6e155d9c38d4ec </a:t>
            </a:r>
            <a:endParaRPr lang="en-US" sz="1600" dirty="0" smtClean="0"/>
          </a:p>
        </p:txBody>
      </p:sp>
    </p:spTree>
    <p:extLst>
      <p:ext uri="{BB962C8B-B14F-4D97-AF65-F5344CB8AC3E}">
        <p14:creationId xmlns:p14="http://schemas.microsoft.com/office/powerpoint/2010/main" val="3149500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158" y="371012"/>
            <a:ext cx="9816574" cy="641179"/>
          </a:xfrm>
          <a:solidFill>
            <a:schemeClr val="accent4">
              <a:lumMod val="40000"/>
              <a:lumOff val="60000"/>
            </a:schemeClr>
          </a:solidFill>
        </p:spPr>
        <p:txBody>
          <a:bodyPr>
            <a:normAutofit fontScale="90000"/>
          </a:bodyPr>
          <a:lstStyle/>
          <a:p>
            <a:pPr algn="l"/>
            <a:r>
              <a:rPr lang="en-US" dirty="0" smtClean="0"/>
              <a:t>Introduction</a:t>
            </a:r>
            <a:endParaRPr lang="en-IN"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938707" y="1096254"/>
            <a:ext cx="10317303"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170000"/>
              </a:lnSpc>
            </a:pPr>
            <a:r>
              <a:rPr lang="en-US" sz="1600" dirty="0" smtClean="0">
                <a:latin typeface="Times New Roman" panose="02020603050405020304" pitchFamily="18" charset="0"/>
                <a:cs typeface="Times New Roman" panose="02020603050405020304" pitchFamily="18" charset="0"/>
              </a:rPr>
              <a:t>Our </a:t>
            </a:r>
            <a:r>
              <a:rPr lang="en-US" sz="1600" dirty="0">
                <a:latin typeface="Times New Roman" panose="02020603050405020304" pitchFamily="18" charset="0"/>
                <a:cs typeface="Times New Roman" panose="02020603050405020304" pitchFamily="18" charset="0"/>
              </a:rPr>
              <a:t>focus in this chapter will be on addressing identity (2a), security (2b), and privacy (2c) concerns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2819944" y="1678661"/>
            <a:ext cx="7051221" cy="5014405"/>
          </a:xfrm>
          <a:prstGeom prst="rect">
            <a:avLst/>
          </a:prstGeom>
        </p:spPr>
      </p:pic>
    </p:spTree>
    <p:extLst>
      <p:ext uri="{BB962C8B-B14F-4D97-AF65-F5344CB8AC3E}">
        <p14:creationId xmlns:p14="http://schemas.microsoft.com/office/powerpoint/2010/main" val="12228915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71012"/>
            <a:ext cx="10063393" cy="641179"/>
          </a:xfrm>
          <a:solidFill>
            <a:schemeClr val="accent4">
              <a:lumMod val="40000"/>
              <a:lumOff val="60000"/>
            </a:schemeClr>
          </a:solidFill>
        </p:spPr>
        <p:txBody>
          <a:bodyPr>
            <a:normAutofit fontScale="90000"/>
          </a:bodyPr>
          <a:lstStyle/>
          <a:p>
            <a:r>
              <a:rPr lang="en-IN" dirty="0" smtClean="0"/>
              <a:t>5.4 Application of hashing</a:t>
            </a:r>
            <a:endParaRPr lang="en-IN"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30</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87104" y="1178005"/>
            <a:ext cx="11037173"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US" sz="1600" b="1" dirty="0" smtClean="0">
                <a:latin typeface="Times New Roman" panose="02020603050405020304" pitchFamily="18" charset="0"/>
                <a:cs typeface="Times New Roman" panose="02020603050405020304" pitchFamily="18" charset="0"/>
              </a:rPr>
              <a:t>5.4.3 </a:t>
            </a:r>
            <a:r>
              <a:rPr lang="en-US" sz="1600" b="1" dirty="0">
                <a:latin typeface="Times New Roman" panose="02020603050405020304" pitchFamily="18" charset="0"/>
                <a:cs typeface="Times New Roman" panose="02020603050405020304" pitchFamily="18" charset="0"/>
              </a:rPr>
              <a:t>Privacy and security aspects</a:t>
            </a:r>
            <a:endParaRPr lang="en-IN" sz="1600" b="1" dirty="0">
              <a:latin typeface="Times New Roman" panose="02020603050405020304" pitchFamily="18" charset="0"/>
              <a:cs typeface="Times New Roman" panose="02020603050405020304" pitchFamily="18" charset="0"/>
            </a:endParaRPr>
          </a:p>
          <a:p>
            <a:pPr algn="just">
              <a:lnSpc>
                <a:spcPct val="170000"/>
              </a:lnSpc>
            </a:pPr>
            <a:r>
              <a:rPr lang="en-US" sz="1600" dirty="0" smtClean="0"/>
              <a:t>This </a:t>
            </a:r>
            <a:r>
              <a:rPr lang="en-US" sz="1600" dirty="0"/>
              <a:t>32-byte hash value might look like gibberish to you, but a brute-force attack with knowledge of the approximate context and value of the auction item could easily </a:t>
            </a:r>
            <a:r>
              <a:rPr lang="en-US" sz="1600" dirty="0" smtClean="0"/>
              <a:t>decipher </a:t>
            </a:r>
            <a:r>
              <a:rPr lang="en-US" sz="1600" dirty="0"/>
              <a:t>the bid value if so desired.</a:t>
            </a:r>
            <a:endParaRPr lang="en-IN" sz="1600" dirty="0"/>
          </a:p>
        </p:txBody>
      </p:sp>
      <p:pic>
        <p:nvPicPr>
          <p:cNvPr id="3" name="Picture 2"/>
          <p:cNvPicPr>
            <a:picLocks noChangeAspect="1"/>
          </p:cNvPicPr>
          <p:nvPr/>
        </p:nvPicPr>
        <p:blipFill>
          <a:blip r:embed="rId3"/>
          <a:stretch>
            <a:fillRect/>
          </a:stretch>
        </p:blipFill>
        <p:spPr>
          <a:xfrm>
            <a:off x="1940377" y="2821441"/>
            <a:ext cx="8118883" cy="1630816"/>
          </a:xfrm>
          <a:prstGeom prst="rect">
            <a:avLst/>
          </a:prstGeom>
        </p:spPr>
      </p:pic>
    </p:spTree>
    <p:extLst>
      <p:ext uri="{BB962C8B-B14F-4D97-AF65-F5344CB8AC3E}">
        <p14:creationId xmlns:p14="http://schemas.microsoft.com/office/powerpoint/2010/main" val="7400749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71012"/>
            <a:ext cx="10063393" cy="641179"/>
          </a:xfrm>
          <a:solidFill>
            <a:schemeClr val="accent4">
              <a:lumMod val="40000"/>
              <a:lumOff val="60000"/>
            </a:schemeClr>
          </a:solidFill>
        </p:spPr>
        <p:txBody>
          <a:bodyPr>
            <a:normAutofit fontScale="90000"/>
          </a:bodyPr>
          <a:lstStyle/>
          <a:p>
            <a:r>
              <a:rPr lang="en-IN" dirty="0" smtClean="0"/>
              <a:t>5.4 Application of hashing</a:t>
            </a:r>
            <a:endParaRPr lang="en-IN"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31</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87104" y="1178005"/>
            <a:ext cx="11037173"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US" sz="1600" b="1" dirty="0" smtClean="0">
                <a:latin typeface="Times New Roman" panose="02020603050405020304" pitchFamily="18" charset="0"/>
                <a:cs typeface="Times New Roman" panose="02020603050405020304" pitchFamily="18" charset="0"/>
              </a:rPr>
              <a:t>5.4.4 </a:t>
            </a:r>
            <a:r>
              <a:rPr lang="en-US" sz="1600" b="1" dirty="0">
                <a:latin typeface="Times New Roman" panose="02020603050405020304" pitchFamily="18" charset="0"/>
                <a:cs typeface="Times New Roman" panose="02020603050405020304" pitchFamily="18" charset="0"/>
              </a:rPr>
              <a:t>Testing the </a:t>
            </a:r>
            <a:r>
              <a:rPr lang="en-US" sz="1600" b="1" dirty="0" err="1">
                <a:latin typeface="Times New Roman" panose="02020603050405020304" pitchFamily="18" charset="0"/>
                <a:cs typeface="Times New Roman" panose="02020603050405020304" pitchFamily="18" charset="0"/>
              </a:rPr>
              <a:t>BlindAuction</a:t>
            </a:r>
            <a:r>
              <a:rPr lang="en-US" sz="1600" b="1" dirty="0">
                <a:latin typeface="Times New Roman" panose="02020603050405020304" pitchFamily="18" charset="0"/>
                <a:cs typeface="Times New Roman" panose="02020603050405020304" pitchFamily="18" charset="0"/>
              </a:rPr>
              <a:t> contract </a:t>
            </a:r>
            <a:endParaRPr lang="en-IN" sz="1600" b="1" dirty="0">
              <a:latin typeface="Times New Roman" panose="02020603050405020304" pitchFamily="18" charset="0"/>
              <a:cs typeface="Times New Roman" panose="02020603050405020304" pitchFamily="18" charset="0"/>
            </a:endParaRPr>
          </a:p>
          <a:p>
            <a:pPr algn="just">
              <a:lnSpc>
                <a:spcPct val="170000"/>
              </a:lnSpc>
            </a:pPr>
            <a:r>
              <a:rPr lang="en-US" sz="1600" dirty="0" smtClean="0"/>
              <a:t>You’ll </a:t>
            </a:r>
            <a:r>
              <a:rPr lang="en-US" sz="1600" dirty="0"/>
              <a:t>need a test plan (as discussed in chapter 3) to explore the operation of the smart contract code for the blind auction. Let’s assume the following as preparation before testing: </a:t>
            </a:r>
            <a:endParaRPr lang="en-US" sz="1600" dirty="0" smtClean="0"/>
          </a:p>
          <a:p>
            <a:pPr marL="982663" indent="-342900" algn="just">
              <a:lnSpc>
                <a:spcPct val="170000"/>
              </a:lnSpc>
              <a:spcBef>
                <a:spcPts val="600"/>
              </a:spcBef>
              <a:buFont typeface="+mj-lt"/>
              <a:buAutoNum type="arabicPeriod"/>
            </a:pPr>
            <a:r>
              <a:rPr lang="en-US" sz="1400" dirty="0">
                <a:latin typeface="Times New Roman" panose="02020603050405020304" pitchFamily="18" charset="0"/>
                <a:cs typeface="Times New Roman" panose="02020603050405020304" pitchFamily="18" charset="0"/>
              </a:rPr>
              <a:t>You need at least three participants: the beneficiary and at least two bidders. Let’s choose the first three accounts of the Remix IDE: account[0], account[1], and account[2], with addresses that begin with 0xca3..., 0x147…, and 0x4b0…, respectively. You have to choose account[0], account[1], and account[2] from the drop-down list in the Remix simulated environment. </a:t>
            </a:r>
          </a:p>
          <a:p>
            <a:pPr marL="982663" indent="-342900" algn="just">
              <a:lnSpc>
                <a:spcPct val="170000"/>
              </a:lnSpc>
              <a:spcBef>
                <a:spcPts val="600"/>
              </a:spcBef>
              <a:buFont typeface="+mj-lt"/>
              <a:buAutoNum type="arabicPeriod"/>
            </a:pPr>
            <a:r>
              <a:rPr lang="en-US" sz="1400" dirty="0">
                <a:latin typeface="Times New Roman" panose="02020603050405020304" pitchFamily="18" charset="0"/>
                <a:cs typeface="Times New Roman" panose="02020603050405020304" pitchFamily="18" charset="0"/>
              </a:rPr>
              <a:t>account[0] will be the beneficiary, the one that deploys the smart contract, and the only one that can change the phase of the auction. For account[0], I’ve used the address 0xca3…. </a:t>
            </a:r>
          </a:p>
          <a:p>
            <a:pPr marL="982663" indent="-342900" algn="just">
              <a:lnSpc>
                <a:spcPct val="170000"/>
              </a:lnSpc>
              <a:spcBef>
                <a:spcPts val="600"/>
              </a:spcBef>
              <a:buFont typeface="+mj-lt"/>
              <a:buAutoNum type="arabicPeriod"/>
            </a:pPr>
            <a:r>
              <a:rPr lang="en-US" sz="1400" dirty="0">
                <a:latin typeface="Times New Roman" panose="02020603050405020304" pitchFamily="18" charset="0"/>
                <a:cs typeface="Times New Roman" panose="02020603050405020304" pitchFamily="18" charset="0"/>
              </a:rPr>
              <a:t>account[1] and account[2] will be the two bidders for testing purposes. I used 0x147.. for account[1] and 0x4B0.. for account[2]. </a:t>
            </a:r>
          </a:p>
          <a:p>
            <a:pPr marL="982663" indent="-342900" algn="just">
              <a:lnSpc>
                <a:spcPct val="170000"/>
              </a:lnSpc>
              <a:spcBef>
                <a:spcPts val="600"/>
              </a:spcBef>
              <a:buFont typeface="+mj-lt"/>
              <a:buAutoNum type="arabicPeriod"/>
            </a:pPr>
            <a:r>
              <a:rPr lang="en-US" sz="1400" dirty="0">
                <a:latin typeface="Times New Roman" panose="02020603050405020304" pitchFamily="18" charset="0"/>
                <a:cs typeface="Times New Roman" panose="02020603050405020304" pitchFamily="18" charset="0"/>
              </a:rPr>
              <a:t>account[1] will place a blind bid of 20 with a deposit (value) of 50 </a:t>
            </a:r>
            <a:r>
              <a:rPr lang="en-US" sz="1400" dirty="0" err="1">
                <a:latin typeface="Times New Roman" panose="02020603050405020304" pitchFamily="18" charset="0"/>
                <a:cs typeface="Times New Roman" panose="02020603050405020304" pitchFamily="18" charset="0"/>
              </a:rPr>
              <a:t>wei</a:t>
            </a:r>
            <a:r>
              <a:rPr lang="en-US" sz="1400" dirty="0">
                <a:latin typeface="Times New Roman" panose="02020603050405020304" pitchFamily="18" charset="0"/>
                <a:cs typeface="Times New Roman" panose="02020603050405020304" pitchFamily="18" charset="0"/>
              </a:rPr>
              <a:t>, and account[2] will place a blind bid of 30 with a deposit of 50 </a:t>
            </a:r>
            <a:r>
              <a:rPr lang="en-US" sz="1400" dirty="0" err="1">
                <a:latin typeface="Times New Roman" panose="02020603050405020304" pitchFamily="18" charset="0"/>
                <a:cs typeface="Times New Roman" panose="02020603050405020304" pitchFamily="18" charset="0"/>
              </a:rPr>
              <a:t>wei</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962521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71012"/>
            <a:ext cx="10063393" cy="641179"/>
          </a:xfrm>
          <a:solidFill>
            <a:schemeClr val="accent4">
              <a:lumMod val="40000"/>
              <a:lumOff val="60000"/>
            </a:schemeClr>
          </a:solidFill>
        </p:spPr>
        <p:txBody>
          <a:bodyPr>
            <a:normAutofit fontScale="90000"/>
          </a:bodyPr>
          <a:lstStyle/>
          <a:p>
            <a:r>
              <a:rPr lang="en-IN" dirty="0" smtClean="0"/>
              <a:t>5.4 Application of hashing</a:t>
            </a:r>
            <a:endParaRPr lang="en-IN"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32</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87104" y="1178005"/>
            <a:ext cx="11037173"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US" sz="1600" b="1" dirty="0" smtClean="0">
                <a:latin typeface="Times New Roman" panose="02020603050405020304" pitchFamily="18" charset="0"/>
                <a:cs typeface="Times New Roman" panose="02020603050405020304" pitchFamily="18" charset="0"/>
              </a:rPr>
              <a:t>5.4.4 </a:t>
            </a:r>
            <a:r>
              <a:rPr lang="en-US" sz="1600" b="1" dirty="0">
                <a:latin typeface="Times New Roman" panose="02020603050405020304" pitchFamily="18" charset="0"/>
                <a:cs typeface="Times New Roman" panose="02020603050405020304" pitchFamily="18" charset="0"/>
              </a:rPr>
              <a:t>Testing the </a:t>
            </a:r>
            <a:r>
              <a:rPr lang="en-US" sz="1600" b="1" dirty="0" err="1">
                <a:latin typeface="Times New Roman" panose="02020603050405020304" pitchFamily="18" charset="0"/>
                <a:cs typeface="Times New Roman" panose="02020603050405020304" pitchFamily="18" charset="0"/>
              </a:rPr>
              <a:t>BlindAuction</a:t>
            </a:r>
            <a:r>
              <a:rPr lang="en-US" sz="1600" b="1" dirty="0">
                <a:latin typeface="Times New Roman" panose="02020603050405020304" pitchFamily="18" charset="0"/>
                <a:cs typeface="Times New Roman" panose="02020603050405020304" pitchFamily="18" charset="0"/>
              </a:rPr>
              <a:t> contract </a:t>
            </a:r>
            <a:endParaRPr lang="en-IN" sz="1600" b="1" dirty="0">
              <a:latin typeface="Times New Roman" panose="02020603050405020304" pitchFamily="18" charset="0"/>
              <a:cs typeface="Times New Roman" panose="02020603050405020304" pitchFamily="18" charset="0"/>
            </a:endParaRPr>
          </a:p>
          <a:p>
            <a:pPr algn="just">
              <a:lnSpc>
                <a:spcPct val="170000"/>
              </a:lnSpc>
            </a:pPr>
            <a:r>
              <a:rPr lang="en-US" sz="1600" dirty="0" smtClean="0"/>
              <a:t>You’ll </a:t>
            </a:r>
            <a:r>
              <a:rPr lang="en-US" sz="1600" dirty="0"/>
              <a:t>need a test plan (as discussed in chapter 3) to explore the operation of the smart contract code for the blind auction. Let’s assume the following as preparation before testing: </a:t>
            </a:r>
            <a:endParaRPr lang="en-US" sz="1600" dirty="0" smtClean="0"/>
          </a:p>
          <a:p>
            <a:pPr marL="982663" indent="-342900" algn="just">
              <a:lnSpc>
                <a:spcPct val="170000"/>
              </a:lnSpc>
              <a:spcBef>
                <a:spcPts val="600"/>
              </a:spcBef>
              <a:buFont typeface="+mj-lt"/>
              <a:buAutoNum type="arabicPeriod" startAt="5"/>
            </a:pP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secret one-time password or the secret is 0x426526; the 0x indicates hexadecimal notation. You need the entire 32 bytes when entering it in the Remix UI. Here it is: </a:t>
            </a:r>
            <a:endParaRPr lang="en-US" sz="1400" dirty="0" smtClean="0">
              <a:latin typeface="Times New Roman" panose="02020603050405020304" pitchFamily="18" charset="0"/>
              <a:cs typeface="Times New Roman" panose="02020603050405020304" pitchFamily="18" charset="0"/>
            </a:endParaRPr>
          </a:p>
          <a:p>
            <a:pPr marL="639763" indent="0" algn="just">
              <a:lnSpc>
                <a:spcPct val="170000"/>
              </a:lnSpc>
              <a:spcBef>
                <a:spcPts val="600"/>
              </a:spcBef>
              <a:buNone/>
            </a:pPr>
            <a:r>
              <a:rPr lang="en-US" sz="1400" dirty="0" smtClean="0">
                <a:latin typeface="Times New Roman" panose="02020603050405020304" pitchFamily="18" charset="0"/>
                <a:cs typeface="Times New Roman" panose="02020603050405020304" pitchFamily="18" charset="0"/>
              </a:rPr>
              <a:t>                                       0x4265260000000000000000000000000000000000000000000000000000000000 </a:t>
            </a:r>
          </a:p>
          <a:p>
            <a:pPr marL="982663" indent="-342900" algn="just">
              <a:lnSpc>
                <a:spcPct val="170000"/>
              </a:lnSpc>
              <a:spcBef>
                <a:spcPts val="600"/>
              </a:spcBef>
              <a:buFont typeface="+mj-lt"/>
              <a:buAutoNum type="arabicPeriod" startAt="6"/>
            </a:pPr>
            <a:r>
              <a:rPr lang="en-US" sz="1400" dirty="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bid is computed by the Keccak function Keccak256(</a:t>
            </a:r>
            <a:r>
              <a:rPr lang="en-US" sz="1400" dirty="0" err="1">
                <a:latin typeface="Times New Roman" panose="02020603050405020304" pitchFamily="18" charset="0"/>
                <a:cs typeface="Times New Roman" panose="02020603050405020304" pitchFamily="18" charset="0"/>
              </a:rPr>
              <a:t>abi.encodedPacked</a:t>
            </a:r>
            <a:r>
              <a:rPr lang="en-US" sz="1400" dirty="0">
                <a:latin typeface="Times New Roman" panose="02020603050405020304" pitchFamily="18" charset="0"/>
                <a:cs typeface="Times New Roman" panose="02020603050405020304" pitchFamily="18" charset="0"/>
              </a:rPr>
              <a:t>(v, secret), where v=20 for account[1] and v=30 for account[2]. For your convenience, I provide the 256-bit password and the encoded values for 20 and 30 at the bottom of </a:t>
            </a:r>
            <a:r>
              <a:rPr lang="en-US" sz="1400" dirty="0" err="1">
                <a:latin typeface="Times New Roman" panose="02020603050405020304" pitchFamily="18" charset="0"/>
                <a:cs typeface="Times New Roman" panose="02020603050405020304" pitchFamily="18" charset="0"/>
              </a:rPr>
              <a:t>BlindAuction.sol</a:t>
            </a:r>
            <a:r>
              <a:rPr lang="en-US" sz="1400" dirty="0">
                <a:latin typeface="Times New Roman" panose="02020603050405020304" pitchFamily="18" charset="0"/>
                <a:cs typeface="Times New Roman" panose="02020603050405020304" pitchFamily="18" charset="0"/>
              </a:rPr>
              <a:t>. You can easily copy and paste when transacting in the Remix IDE.</a:t>
            </a:r>
          </a:p>
        </p:txBody>
      </p:sp>
    </p:spTree>
    <p:extLst>
      <p:ext uri="{BB962C8B-B14F-4D97-AF65-F5344CB8AC3E}">
        <p14:creationId xmlns:p14="http://schemas.microsoft.com/office/powerpoint/2010/main" val="23196509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71012"/>
            <a:ext cx="10063393" cy="641179"/>
          </a:xfrm>
          <a:solidFill>
            <a:schemeClr val="accent4">
              <a:lumMod val="40000"/>
              <a:lumOff val="60000"/>
            </a:schemeClr>
          </a:solidFill>
        </p:spPr>
        <p:txBody>
          <a:bodyPr>
            <a:normAutofit fontScale="90000"/>
          </a:bodyPr>
          <a:lstStyle/>
          <a:p>
            <a:r>
              <a:rPr lang="en-IN" dirty="0" smtClean="0"/>
              <a:t>5.4 Application of hashing</a:t>
            </a:r>
            <a:endParaRPr lang="en-IN"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33</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87104" y="1178005"/>
            <a:ext cx="11037173"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US" sz="1600" b="1" dirty="0" smtClean="0">
                <a:latin typeface="Times New Roman" panose="02020603050405020304" pitchFamily="18" charset="0"/>
                <a:cs typeface="Times New Roman" panose="02020603050405020304" pitchFamily="18" charset="0"/>
              </a:rPr>
              <a:t>5</a:t>
            </a:r>
            <a:r>
              <a:rPr lang="en-US" sz="1600" b="1" dirty="0" smtClean="0">
                <a:latin typeface="Times New Roman" panose="02020603050405020304" pitchFamily="18" charset="0"/>
                <a:cs typeface="Times New Roman" panose="02020603050405020304" pitchFamily="18" charset="0"/>
              </a:rPr>
              <a:t>.</a:t>
            </a:r>
            <a:r>
              <a:rPr lang="en-IN" sz="1600" dirty="0" smtClean="0"/>
              <a:t>.</a:t>
            </a:r>
            <a:r>
              <a:rPr lang="en-IN" sz="1600" b="1" dirty="0">
                <a:latin typeface="Times New Roman" panose="02020603050405020304" pitchFamily="18" charset="0"/>
                <a:cs typeface="Times New Roman" panose="02020603050405020304" pitchFamily="18" charset="0"/>
              </a:rPr>
              <a:t>4.5 Test plan</a:t>
            </a:r>
          </a:p>
          <a:p>
            <a:pPr algn="just">
              <a:lnSpc>
                <a:spcPct val="170000"/>
              </a:lnSpc>
            </a:pPr>
            <a:r>
              <a:rPr lang="en-US" sz="1600" dirty="0" smtClean="0"/>
              <a:t>Here </a:t>
            </a:r>
            <a:r>
              <a:rPr lang="en-US" sz="1600" dirty="0"/>
              <a:t>is a minimal test plan (refer to figure 5.12 to follow along): </a:t>
            </a:r>
            <a:endParaRPr lang="en-US" sz="1400" dirty="0">
              <a:latin typeface="Times New Roman" panose="02020603050405020304" pitchFamily="18" charset="0"/>
              <a:cs typeface="Times New Roman" panose="02020603050405020304" pitchFamily="18" charset="0"/>
            </a:endParaRPr>
          </a:p>
          <a:p>
            <a:pPr marL="982663" indent="-342900" algn="just">
              <a:lnSpc>
                <a:spcPct val="170000"/>
              </a:lnSpc>
              <a:spcBef>
                <a:spcPts val="600"/>
              </a:spcBef>
              <a:buFont typeface="+mj-lt"/>
              <a:buAutoNum type="arabicPeriod"/>
            </a:pPr>
            <a:r>
              <a:rPr lang="en-US" sz="1400" dirty="0" smtClean="0">
                <a:latin typeface="Times New Roman" panose="02020603050405020304" pitchFamily="18" charset="0"/>
                <a:cs typeface="Times New Roman" panose="02020603050405020304" pitchFamily="18" charset="0"/>
              </a:rPr>
              <a:t>Bidding </a:t>
            </a:r>
            <a:r>
              <a:rPr lang="en-US" sz="1400" dirty="0">
                <a:latin typeface="Times New Roman" panose="02020603050405020304" pitchFamily="18" charset="0"/>
                <a:cs typeface="Times New Roman" panose="02020603050405020304" pitchFamily="18" charset="0"/>
              </a:rPr>
              <a:t>phase. </a:t>
            </a:r>
            <a:r>
              <a:rPr lang="en-US" sz="1400" dirty="0">
                <a:latin typeface="Times New Roman" panose="02020603050405020304" pitchFamily="18" charset="0"/>
                <a:cs typeface="Times New Roman" panose="02020603050405020304" pitchFamily="18" charset="0"/>
              </a:rPr>
              <a:t>From account[1], set the value (top-right panel of figure 5.12) to 50 </a:t>
            </a:r>
            <a:r>
              <a:rPr lang="en-US" sz="1400" dirty="0" err="1">
                <a:latin typeface="Times New Roman" panose="02020603050405020304" pitchFamily="18" charset="0"/>
                <a:cs typeface="Times New Roman" panose="02020603050405020304" pitchFamily="18" charset="0"/>
              </a:rPr>
              <a:t>wei</a:t>
            </a:r>
            <a:r>
              <a:rPr lang="en-US" sz="1400" dirty="0">
                <a:latin typeface="Times New Roman" panose="02020603050405020304" pitchFamily="18" charset="0"/>
                <a:cs typeface="Times New Roman" panose="02020603050405020304" pitchFamily="18" charset="0"/>
              </a:rPr>
              <a:t>. Specify the first blind bid value of 20 as 0xf33027072471274d489ff841d4ea9e7e959a95c4d57d5f4f9c8541d474cb817a as the parameter for the bid() function, and click Bid. Repeat the process for account[2], but with the second blind bid value of 30 as 0xfaa88b88830698a2f37dd0fa4acbc258e126bc785f1407ba9824f408a905d784 as the parameter. Now the Bidding phase is over. </a:t>
            </a:r>
            <a:endParaRPr lang="en-US" sz="1400" dirty="0">
              <a:latin typeface="Times New Roman" panose="02020603050405020304" pitchFamily="18" charset="0"/>
              <a:cs typeface="Times New Roman" panose="02020603050405020304" pitchFamily="18" charset="0"/>
            </a:endParaRPr>
          </a:p>
          <a:p>
            <a:pPr marL="982663" indent="-342900" algn="just">
              <a:lnSpc>
                <a:spcPct val="170000"/>
              </a:lnSpc>
              <a:spcBef>
                <a:spcPts val="600"/>
              </a:spcBef>
              <a:buFont typeface="+mj-lt"/>
              <a:buAutoNum type="arabicPeriod"/>
            </a:pPr>
            <a:r>
              <a:rPr lang="en-US" sz="1400" dirty="0" smtClean="0">
                <a:latin typeface="Times New Roman" panose="02020603050405020304" pitchFamily="18" charset="0"/>
                <a:cs typeface="Times New Roman" panose="02020603050405020304" pitchFamily="18" charset="0"/>
              </a:rPr>
              <a:t>Reveal </a:t>
            </a:r>
            <a:r>
              <a:rPr lang="en-US" sz="1400" dirty="0">
                <a:latin typeface="Times New Roman" panose="02020603050405020304" pitchFamily="18" charset="0"/>
                <a:cs typeface="Times New Roman" panose="02020603050405020304" pitchFamily="18" charset="0"/>
              </a:rPr>
              <a:t>phase. </a:t>
            </a:r>
            <a:r>
              <a:rPr lang="en-US" sz="1400" dirty="0">
                <a:latin typeface="Times New Roman" panose="02020603050405020304" pitchFamily="18" charset="0"/>
                <a:cs typeface="Times New Roman" panose="02020603050405020304" pitchFamily="18" charset="0"/>
              </a:rPr>
              <a:t>From account[0], the beneficiary account, enter 2 as the parameter for the </a:t>
            </a:r>
            <a:r>
              <a:rPr lang="en-US" sz="1400" dirty="0" err="1">
                <a:latin typeface="Times New Roman" panose="02020603050405020304" pitchFamily="18" charset="0"/>
                <a:cs typeface="Times New Roman" panose="02020603050405020304" pitchFamily="18" charset="0"/>
              </a:rPr>
              <a:t>changeState</a:t>
            </a:r>
            <a:r>
              <a:rPr lang="en-US" sz="1400" dirty="0">
                <a:latin typeface="Times New Roman" panose="02020603050405020304" pitchFamily="18" charset="0"/>
                <a:cs typeface="Times New Roman" panose="02020603050405020304" pitchFamily="18" charset="0"/>
              </a:rPr>
              <a:t>() function, and click the </a:t>
            </a:r>
            <a:r>
              <a:rPr lang="en-US" sz="1400" dirty="0" err="1">
                <a:latin typeface="Times New Roman" panose="02020603050405020304" pitchFamily="18" charset="0"/>
                <a:cs typeface="Times New Roman" panose="02020603050405020304" pitchFamily="18" charset="0"/>
              </a:rPr>
              <a:t>ChangeState</a:t>
            </a:r>
            <a:r>
              <a:rPr lang="en-US" sz="1400" dirty="0">
                <a:latin typeface="Times New Roman" panose="02020603050405020304" pitchFamily="18" charset="0"/>
                <a:cs typeface="Times New Roman" panose="02020603050405020304" pitchFamily="18" charset="0"/>
              </a:rPr>
              <a:t> button. Click the button for the state public variable to make sure that the value is 2 for the Reveal phase. From account[1], enter 20, 0x4265260000000000000000000000000000000 000000000000000000000000000 as parameters for the function reveal(), and click Reveal. </a:t>
            </a:r>
            <a:r>
              <a:rPr lang="en-US" sz="1400" dirty="0">
                <a:latin typeface="Times New Roman" panose="02020603050405020304" pitchFamily="18" charset="0"/>
                <a:cs typeface="Times New Roman" panose="02020603050405020304" pitchFamily="18" charset="0"/>
              </a:rPr>
              <a:t>Now click the </a:t>
            </a:r>
            <a:r>
              <a:rPr lang="en-US" sz="1400" dirty="0" err="1" smtClean="0">
                <a:latin typeface="Times New Roman" panose="02020603050405020304" pitchFamily="18" charset="0"/>
                <a:cs typeface="Times New Roman" panose="02020603050405020304" pitchFamily="18" charset="0"/>
              </a:rPr>
              <a:t>HighestBidder</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and </a:t>
            </a:r>
            <a:r>
              <a:rPr lang="en-US" sz="1400" dirty="0" err="1">
                <a:latin typeface="Times New Roman" panose="02020603050405020304" pitchFamily="18" charset="0"/>
                <a:cs typeface="Times New Roman" panose="02020603050405020304" pitchFamily="18" charset="0"/>
              </a:rPr>
              <a:t>HighestBid</a:t>
            </a:r>
            <a:r>
              <a:rPr lang="en-US" sz="1400" dirty="0">
                <a:latin typeface="Times New Roman" panose="02020603050405020304" pitchFamily="18" charset="0"/>
                <a:cs typeface="Times New Roman" panose="02020603050405020304" pitchFamily="18" charset="0"/>
              </a:rPr>
              <a:t> buttons to check that they’re correct. You’ll see account[1]’s address and a bid of 20. Repeat the reveal from account[2] but with 30, 0x4265260000000000000000 000000000000000000000000000000000000000000 as parameters. Then click the </a:t>
            </a:r>
            <a:r>
              <a:rPr lang="en-US" sz="1400" dirty="0" err="1">
                <a:latin typeface="Times New Roman" panose="02020603050405020304" pitchFamily="18" charset="0"/>
                <a:cs typeface="Times New Roman" panose="02020603050405020304" pitchFamily="18" charset="0"/>
              </a:rPr>
              <a:t>HighestBidder</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HighestBid</a:t>
            </a:r>
            <a:r>
              <a:rPr lang="en-US" sz="1400" dirty="0">
                <a:latin typeface="Times New Roman" panose="02020603050405020304" pitchFamily="18" charset="0"/>
                <a:cs typeface="Times New Roman" panose="02020603050405020304" pitchFamily="18" charset="0"/>
              </a:rPr>
              <a:t> buttons again to verify that the bid of 20 has been knocked off by account[2]’s bid of 30. </a:t>
            </a:r>
            <a:r>
              <a:rPr lang="en-US" sz="1400" dirty="0">
                <a:latin typeface="Times New Roman" panose="02020603050405020304" pitchFamily="18" charset="0"/>
                <a:cs typeface="Times New Roman" panose="02020603050405020304" pitchFamily="18" charset="0"/>
              </a:rPr>
              <a:t>The Reveal phase is over. </a:t>
            </a:r>
          </a:p>
        </p:txBody>
      </p:sp>
    </p:spTree>
    <p:extLst>
      <p:ext uri="{BB962C8B-B14F-4D97-AF65-F5344CB8AC3E}">
        <p14:creationId xmlns:p14="http://schemas.microsoft.com/office/powerpoint/2010/main" val="20296745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71012"/>
            <a:ext cx="10063393" cy="641179"/>
          </a:xfrm>
          <a:solidFill>
            <a:schemeClr val="accent4">
              <a:lumMod val="40000"/>
              <a:lumOff val="60000"/>
            </a:schemeClr>
          </a:solidFill>
        </p:spPr>
        <p:txBody>
          <a:bodyPr>
            <a:normAutofit fontScale="90000"/>
          </a:bodyPr>
          <a:lstStyle/>
          <a:p>
            <a:r>
              <a:rPr lang="en-IN" dirty="0" smtClean="0"/>
              <a:t>5.4 Application of hashing</a:t>
            </a:r>
            <a:endParaRPr lang="en-IN"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34</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87104" y="1178005"/>
            <a:ext cx="11037173"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US" sz="1600" b="1" dirty="0" smtClean="0">
                <a:latin typeface="Times New Roman" panose="02020603050405020304" pitchFamily="18" charset="0"/>
                <a:cs typeface="Times New Roman" panose="02020603050405020304" pitchFamily="18" charset="0"/>
              </a:rPr>
              <a:t>5</a:t>
            </a:r>
            <a:r>
              <a:rPr lang="en-US" sz="1600" b="1" dirty="0" smtClean="0">
                <a:latin typeface="Times New Roman" panose="02020603050405020304" pitchFamily="18" charset="0"/>
                <a:cs typeface="Times New Roman" panose="02020603050405020304" pitchFamily="18" charset="0"/>
              </a:rPr>
              <a:t>.</a:t>
            </a:r>
            <a:r>
              <a:rPr lang="en-IN" sz="1600" dirty="0" smtClean="0"/>
              <a:t>.</a:t>
            </a:r>
            <a:r>
              <a:rPr lang="en-IN" sz="1600" b="1" dirty="0">
                <a:latin typeface="Times New Roman" panose="02020603050405020304" pitchFamily="18" charset="0"/>
                <a:cs typeface="Times New Roman" panose="02020603050405020304" pitchFamily="18" charset="0"/>
              </a:rPr>
              <a:t>4.5 Test plan</a:t>
            </a:r>
          </a:p>
          <a:p>
            <a:pPr algn="just">
              <a:lnSpc>
                <a:spcPct val="170000"/>
              </a:lnSpc>
            </a:pPr>
            <a:r>
              <a:rPr lang="en-US" sz="1600" dirty="0" smtClean="0"/>
              <a:t>Here </a:t>
            </a:r>
            <a:r>
              <a:rPr lang="en-US" sz="1600" dirty="0"/>
              <a:t>is a minimal test plan (refer to figure 5.12 to follow along): </a:t>
            </a:r>
            <a:endParaRPr lang="en-US" sz="1400" dirty="0">
              <a:latin typeface="Times New Roman" panose="02020603050405020304" pitchFamily="18" charset="0"/>
              <a:cs typeface="Times New Roman" panose="02020603050405020304" pitchFamily="18" charset="0"/>
            </a:endParaRPr>
          </a:p>
          <a:p>
            <a:pPr marL="982663" indent="-342900" algn="just">
              <a:lnSpc>
                <a:spcPct val="170000"/>
              </a:lnSpc>
              <a:spcBef>
                <a:spcPts val="600"/>
              </a:spcBef>
              <a:buFont typeface="+mj-lt"/>
              <a:buAutoNum type="arabicPeriod" startAt="3"/>
            </a:pPr>
            <a:r>
              <a:rPr lang="en-US" sz="1400" dirty="0" smtClean="0">
                <a:latin typeface="Times New Roman" panose="02020603050405020304" pitchFamily="18" charset="0"/>
                <a:cs typeface="Times New Roman" panose="02020603050405020304" pitchFamily="18" charset="0"/>
              </a:rPr>
              <a:t>Done </a:t>
            </a:r>
            <a:r>
              <a:rPr lang="en-US" sz="1400" dirty="0">
                <a:latin typeface="Times New Roman" panose="02020603050405020304" pitchFamily="18" charset="0"/>
                <a:cs typeface="Times New Roman" panose="02020603050405020304" pitchFamily="18" charset="0"/>
              </a:rPr>
              <a:t>phase. </a:t>
            </a:r>
            <a:r>
              <a:rPr lang="en-US" sz="1400" dirty="0">
                <a:latin typeface="Times New Roman" panose="02020603050405020304" pitchFamily="18" charset="0"/>
                <a:cs typeface="Times New Roman" panose="02020603050405020304" pitchFamily="18" charset="0"/>
              </a:rPr>
              <a:t>From account[0], the beneficiary account, enter 3 as a parameter for the </a:t>
            </a:r>
            <a:r>
              <a:rPr lang="en-US" sz="1400" dirty="0" err="1">
                <a:latin typeface="Times New Roman" panose="02020603050405020304" pitchFamily="18" charset="0"/>
                <a:cs typeface="Times New Roman" panose="02020603050405020304" pitchFamily="18" charset="0"/>
              </a:rPr>
              <a:t>changeState</a:t>
            </a:r>
            <a:r>
              <a:rPr lang="en-US" sz="1400" dirty="0">
                <a:latin typeface="Times New Roman" panose="02020603050405020304" pitchFamily="18" charset="0"/>
                <a:cs typeface="Times New Roman" panose="02020603050405020304" pitchFamily="18" charset="0"/>
              </a:rPr>
              <a:t>() function; then click </a:t>
            </a:r>
            <a:r>
              <a:rPr lang="en-US" sz="1400" dirty="0" err="1">
                <a:latin typeface="Times New Roman" panose="02020603050405020304" pitchFamily="18" charset="0"/>
                <a:cs typeface="Times New Roman" panose="02020603050405020304" pitchFamily="18" charset="0"/>
              </a:rPr>
              <a:t>ChangeState</a:t>
            </a:r>
            <a:r>
              <a:rPr lang="en-US" sz="1400" dirty="0">
                <a:latin typeface="Times New Roman" panose="02020603050405020304" pitchFamily="18" charset="0"/>
                <a:cs typeface="Times New Roman" panose="02020603050405020304" pitchFamily="18" charset="0"/>
              </a:rPr>
              <a:t>. Click the button for the state public variable to make sure that the phase is Done. Now you can click the </a:t>
            </a:r>
            <a:r>
              <a:rPr lang="en-US" sz="1400" dirty="0" err="1">
                <a:latin typeface="Times New Roman" panose="02020603050405020304" pitchFamily="18" charset="0"/>
                <a:cs typeface="Times New Roman" panose="02020603050405020304" pitchFamily="18" charset="0"/>
              </a:rPr>
              <a:t>auctionEnd</a:t>
            </a:r>
            <a:r>
              <a:rPr lang="en-US" sz="1400" dirty="0">
                <a:latin typeface="Times New Roman" panose="02020603050405020304" pitchFamily="18" charset="0"/>
                <a:cs typeface="Times New Roman" panose="02020603050405020304" pitchFamily="18" charset="0"/>
              </a:rPr>
              <a:t>() button to pay the beneficiary the </a:t>
            </a:r>
            <a:r>
              <a:rPr lang="en-US" sz="1400" dirty="0" err="1">
                <a:latin typeface="Times New Roman" panose="02020603050405020304" pitchFamily="18" charset="0"/>
                <a:cs typeface="Times New Roman" panose="02020603050405020304" pitchFamily="18" charset="0"/>
              </a:rPr>
              <a:t>highestBid</a:t>
            </a:r>
            <a:r>
              <a:rPr lang="en-US" sz="1400" dirty="0">
                <a:latin typeface="Times New Roman" panose="02020603050405020304" pitchFamily="18" charset="0"/>
                <a:cs typeface="Times New Roman" panose="02020603050405020304" pitchFamily="18" charset="0"/>
              </a:rPr>
              <a:t> amount. </a:t>
            </a:r>
            <a:endParaRPr lang="en-US" sz="1400" dirty="0" smtClean="0">
              <a:latin typeface="Times New Roman" panose="02020603050405020304" pitchFamily="18" charset="0"/>
              <a:cs typeface="Times New Roman" panose="02020603050405020304" pitchFamily="18" charset="0"/>
            </a:endParaRPr>
          </a:p>
          <a:p>
            <a:pPr marL="982663" indent="-342900" algn="just">
              <a:lnSpc>
                <a:spcPct val="170000"/>
              </a:lnSpc>
              <a:spcBef>
                <a:spcPts val="600"/>
              </a:spcBef>
              <a:buFont typeface="+mj-lt"/>
              <a:buAutoNum type="arabicPeriod" startAt="3"/>
            </a:pPr>
            <a:r>
              <a:rPr lang="en-US" sz="1400" dirty="0" smtClean="0">
                <a:latin typeface="Times New Roman" panose="02020603050405020304" pitchFamily="18" charset="0"/>
                <a:cs typeface="Times New Roman" panose="02020603050405020304" pitchFamily="18" charset="0"/>
              </a:rPr>
              <a:t>Check </a:t>
            </a:r>
            <a:r>
              <a:rPr lang="en-US" sz="1400" dirty="0">
                <a:latin typeface="Times New Roman" panose="02020603050405020304" pitchFamily="18" charset="0"/>
                <a:cs typeface="Times New Roman" panose="02020603050405020304" pitchFamily="18" charset="0"/>
              </a:rPr>
              <a:t>out the winner. </a:t>
            </a:r>
            <a:r>
              <a:rPr lang="en-US" sz="1400" dirty="0">
                <a:latin typeface="Times New Roman" panose="02020603050405020304" pitchFamily="18" charset="0"/>
                <a:cs typeface="Times New Roman" panose="02020603050405020304" pitchFamily="18" charset="0"/>
              </a:rPr>
              <a:t>Click the </a:t>
            </a:r>
            <a:r>
              <a:rPr lang="en-US" sz="1400" dirty="0" err="1">
                <a:latin typeface="Times New Roman" panose="02020603050405020304" pitchFamily="18" charset="0"/>
                <a:cs typeface="Times New Roman" panose="02020603050405020304" pitchFamily="18" charset="0"/>
              </a:rPr>
              <a:t>HighestBidder</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HighestBid</a:t>
            </a:r>
            <a:r>
              <a:rPr lang="en-US" sz="1400" dirty="0">
                <a:latin typeface="Times New Roman" panose="02020603050405020304" pitchFamily="18" charset="0"/>
                <a:cs typeface="Times New Roman" panose="02020603050405020304" pitchFamily="18" charset="0"/>
              </a:rPr>
              <a:t> buttons again to find the winner’s values. </a:t>
            </a:r>
            <a:endParaRPr lang="en-US" sz="1400" dirty="0" smtClean="0">
              <a:latin typeface="Times New Roman" panose="02020603050405020304" pitchFamily="18" charset="0"/>
              <a:cs typeface="Times New Roman" panose="02020603050405020304" pitchFamily="18" charset="0"/>
            </a:endParaRPr>
          </a:p>
          <a:p>
            <a:pPr marL="982663" indent="-342900" algn="just">
              <a:lnSpc>
                <a:spcPct val="170000"/>
              </a:lnSpc>
              <a:spcBef>
                <a:spcPts val="600"/>
              </a:spcBef>
              <a:buFont typeface="+mj-lt"/>
              <a:buAutoNum type="arabicPeriod" startAt="3"/>
            </a:pPr>
            <a:r>
              <a:rPr lang="en-US" sz="1400" dirty="0" smtClean="0">
                <a:latin typeface="Times New Roman" panose="02020603050405020304" pitchFamily="18" charset="0"/>
                <a:cs typeface="Times New Roman" panose="02020603050405020304" pitchFamily="18" charset="0"/>
              </a:rPr>
              <a:t>withdraw</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function</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0738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71012"/>
            <a:ext cx="10063393" cy="641179"/>
          </a:xfrm>
          <a:solidFill>
            <a:schemeClr val="accent4">
              <a:lumMod val="40000"/>
              <a:lumOff val="60000"/>
            </a:schemeClr>
          </a:solidFill>
        </p:spPr>
        <p:txBody>
          <a:bodyPr>
            <a:normAutofit fontScale="90000"/>
          </a:bodyPr>
          <a:lstStyle/>
          <a:p>
            <a:r>
              <a:rPr lang="en-IN" dirty="0" smtClean="0"/>
              <a:t>5.4 Application of hashing</a:t>
            </a:r>
            <a:endParaRPr lang="en-IN"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35</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87104" y="1178005"/>
            <a:ext cx="11037173"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US" sz="1600" b="1" dirty="0" smtClean="0">
                <a:latin typeface="Times New Roman" panose="02020603050405020304" pitchFamily="18" charset="0"/>
                <a:cs typeface="Times New Roman" panose="02020603050405020304" pitchFamily="18" charset="0"/>
              </a:rPr>
              <a:t>5</a:t>
            </a:r>
            <a:r>
              <a:rPr lang="en-US" sz="1600" b="1" dirty="0" smtClean="0">
                <a:latin typeface="Times New Roman" panose="02020603050405020304" pitchFamily="18" charset="0"/>
                <a:cs typeface="Times New Roman" panose="02020603050405020304" pitchFamily="18" charset="0"/>
              </a:rPr>
              <a:t>.</a:t>
            </a:r>
            <a:r>
              <a:rPr lang="en-IN" sz="1600" dirty="0" smtClean="0"/>
              <a:t>.</a:t>
            </a:r>
            <a:r>
              <a:rPr lang="en-IN" sz="1600" b="1" dirty="0">
                <a:latin typeface="Times New Roman" panose="02020603050405020304" pitchFamily="18" charset="0"/>
                <a:cs typeface="Times New Roman" panose="02020603050405020304" pitchFamily="18" charset="0"/>
              </a:rPr>
              <a:t>4.5 Test </a:t>
            </a:r>
            <a:r>
              <a:rPr lang="en-IN" sz="1600" b="1" dirty="0" smtClean="0">
                <a:latin typeface="Times New Roman" panose="02020603050405020304" pitchFamily="18" charset="0"/>
                <a:cs typeface="Times New Roman" panose="02020603050405020304" pitchFamily="18" charset="0"/>
              </a:rPr>
              <a:t>plan</a:t>
            </a:r>
            <a:endParaRPr lang="en-IN" sz="1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743522" y="1677079"/>
            <a:ext cx="5280932" cy="7619630"/>
          </a:xfrm>
          <a:prstGeom prst="rect">
            <a:avLst/>
          </a:prstGeom>
        </p:spPr>
      </p:pic>
      <p:pic>
        <p:nvPicPr>
          <p:cNvPr id="8" name="Picture 7"/>
          <p:cNvPicPr>
            <a:picLocks noChangeAspect="1"/>
          </p:cNvPicPr>
          <p:nvPr/>
        </p:nvPicPr>
        <p:blipFill>
          <a:blip r:embed="rId4"/>
          <a:stretch>
            <a:fillRect/>
          </a:stretch>
        </p:blipFill>
        <p:spPr>
          <a:xfrm>
            <a:off x="6308609" y="2083316"/>
            <a:ext cx="5615668" cy="3489963"/>
          </a:xfrm>
          <a:prstGeom prst="rect">
            <a:avLst/>
          </a:prstGeom>
        </p:spPr>
      </p:pic>
    </p:spTree>
    <p:extLst>
      <p:ext uri="{BB962C8B-B14F-4D97-AF65-F5344CB8AC3E}">
        <p14:creationId xmlns:p14="http://schemas.microsoft.com/office/powerpoint/2010/main" val="29086532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804" y="2258122"/>
            <a:ext cx="7369757" cy="641179"/>
          </a:xfrm>
        </p:spPr>
        <p:txBody>
          <a:bodyPr>
            <a:noAutofit/>
          </a:bodyPr>
          <a:lstStyle/>
          <a:p>
            <a:pPr algn="l"/>
            <a:r>
              <a:rPr lang="en-US" sz="6600" dirty="0" smtClean="0"/>
              <a:t>Thank You</a:t>
            </a:r>
            <a:endParaRPr lang="en-IN" sz="6600"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36</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Tree>
    <p:extLst>
      <p:ext uri="{BB962C8B-B14F-4D97-AF65-F5344CB8AC3E}">
        <p14:creationId xmlns:p14="http://schemas.microsoft.com/office/powerpoint/2010/main" val="31165678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804" y="2258122"/>
            <a:ext cx="7369757" cy="641179"/>
          </a:xfrm>
        </p:spPr>
        <p:txBody>
          <a:bodyPr>
            <a:noAutofit/>
          </a:bodyPr>
          <a:lstStyle/>
          <a:p>
            <a:pPr algn="l"/>
            <a:r>
              <a:rPr lang="en-US" sz="6600" dirty="0"/>
              <a:t>From smart contracts to </a:t>
            </a:r>
            <a:r>
              <a:rPr lang="en-US" sz="6600" dirty="0" err="1"/>
              <a:t>Dapps</a:t>
            </a:r>
            <a:endParaRPr lang="en-IN" sz="6600"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37</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Tree>
    <p:extLst>
      <p:ext uri="{BB962C8B-B14F-4D97-AF65-F5344CB8AC3E}">
        <p14:creationId xmlns:p14="http://schemas.microsoft.com/office/powerpoint/2010/main" val="3404884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274" y="371012"/>
            <a:ext cx="9862457" cy="641179"/>
          </a:xfrm>
          <a:solidFill>
            <a:schemeClr val="accent4">
              <a:lumMod val="40000"/>
              <a:lumOff val="60000"/>
            </a:schemeClr>
          </a:solidFill>
        </p:spPr>
        <p:txBody>
          <a:bodyPr>
            <a:normAutofit fontScale="90000"/>
          </a:bodyPr>
          <a:lstStyle/>
          <a:p>
            <a:pPr algn="l"/>
            <a:r>
              <a:rPr lang="en-IN" dirty="0" smtClean="0"/>
              <a:t>5.1 </a:t>
            </a:r>
            <a:r>
              <a:rPr lang="en-IN" dirty="0"/>
              <a:t>Cryptography basics</a:t>
            </a:r>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1606975" y="960486"/>
            <a:ext cx="9343524"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170000"/>
              </a:lnSpc>
            </a:pPr>
            <a:r>
              <a:rPr lang="en-US" sz="1600" dirty="0" smtClean="0">
                <a:latin typeface="Times New Roman" panose="02020603050405020304" pitchFamily="18" charset="0"/>
                <a:cs typeface="Times New Roman" panose="02020603050405020304" pitchFamily="18" charset="0"/>
              </a:rPr>
              <a:t>Bitcoin </a:t>
            </a:r>
            <a:r>
              <a:rPr lang="en-US" sz="1600" dirty="0">
                <a:latin typeface="Times New Roman" panose="02020603050405020304" pitchFamily="18" charset="0"/>
                <a:cs typeface="Times New Roman" panose="02020603050405020304" pitchFamily="18" charset="0"/>
              </a:rPr>
              <a:t>and its working cryptocurrency model are based on a </a:t>
            </a:r>
            <a:r>
              <a:rPr lang="en-US" sz="1600" b="1" dirty="0">
                <a:latin typeface="Times New Roman" panose="02020603050405020304" pitchFamily="18" charset="0"/>
                <a:cs typeface="Times New Roman" panose="02020603050405020304" pitchFamily="18" charset="0"/>
              </a:rPr>
              <a:t>strong foundation of cryptographic research </a:t>
            </a:r>
            <a:r>
              <a:rPr lang="en-US" sz="1600" dirty="0">
                <a:latin typeface="Times New Roman" panose="02020603050405020304" pitchFamily="18" charset="0"/>
                <a:cs typeface="Times New Roman" panose="02020603050405020304" pitchFamily="18" charset="0"/>
              </a:rPr>
              <a:t>and algorithms developed over more than 40 years.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Cryptography </a:t>
            </a:r>
            <a:r>
              <a:rPr lang="en-US" sz="1600" dirty="0">
                <a:latin typeface="Times New Roman" panose="02020603050405020304" pitchFamily="18" charset="0"/>
                <a:cs typeface="Times New Roman" panose="02020603050405020304" pitchFamily="18" charset="0"/>
              </a:rPr>
              <a:t>plays an indispensable and explicit role in a </a:t>
            </a:r>
            <a:r>
              <a:rPr lang="en-US" sz="1600" b="1" dirty="0">
                <a:latin typeface="Times New Roman" panose="02020603050405020304" pitchFamily="18" charset="0"/>
                <a:cs typeface="Times New Roman" panose="02020603050405020304" pitchFamily="18" charset="0"/>
              </a:rPr>
              <a:t>decentralized blockchain-based solution</a:t>
            </a:r>
            <a:r>
              <a:rPr lang="en-US" sz="1600" dirty="0">
                <a:latin typeface="Times New Roman" panose="02020603050405020304" pitchFamily="18" charset="0"/>
                <a:cs typeface="Times New Roman" panose="02020603050405020304" pitchFamily="18" charset="0"/>
              </a:rPr>
              <a:t>, in which it is used for </a:t>
            </a:r>
            <a:endParaRPr lang="en-US" sz="1600" dirty="0" smtClean="0">
              <a:latin typeface="Times New Roman" panose="02020603050405020304" pitchFamily="18" charset="0"/>
              <a:cs typeface="Times New Roman" panose="02020603050405020304" pitchFamily="18" charset="0"/>
            </a:endParaRPr>
          </a:p>
          <a:p>
            <a:pPr marL="631825" indent="-342900" algn="just">
              <a:lnSpc>
                <a:spcPct val="170000"/>
              </a:lnSpc>
              <a:buFont typeface="+mj-lt"/>
              <a:buAutoNum type="arabicPeriod"/>
            </a:pPr>
            <a:r>
              <a:rPr lang="en-US" sz="1600" dirty="0">
                <a:latin typeface="Times New Roman" panose="02020603050405020304" pitchFamily="18" charset="0"/>
                <a:cs typeface="Times New Roman" panose="02020603050405020304" pitchFamily="18" charset="0"/>
              </a:rPr>
              <a:t>Creating a digital identity for the participants and other entities </a:t>
            </a:r>
          </a:p>
          <a:p>
            <a:pPr marL="631825" indent="-342900" algn="just">
              <a:lnSpc>
                <a:spcPct val="170000"/>
              </a:lnSpc>
              <a:buFont typeface="+mj-lt"/>
              <a:buAutoNum type="arabicPeriod"/>
            </a:pPr>
            <a:r>
              <a:rPr lang="en-US" sz="1600" dirty="0">
                <a:latin typeface="Times New Roman" panose="02020603050405020304" pitchFamily="18" charset="0"/>
                <a:cs typeface="Times New Roman" panose="02020603050405020304" pitchFamily="18" charset="0"/>
              </a:rPr>
              <a:t>Securing data and transactions </a:t>
            </a:r>
          </a:p>
          <a:p>
            <a:pPr marL="631825" indent="-342900" algn="just">
              <a:lnSpc>
                <a:spcPct val="170000"/>
              </a:lnSpc>
              <a:buFont typeface="+mj-lt"/>
              <a:buAutoNum type="arabicPeriod"/>
            </a:pPr>
            <a:r>
              <a:rPr lang="en-US" sz="1600" dirty="0">
                <a:latin typeface="Times New Roman" panose="02020603050405020304" pitchFamily="18" charset="0"/>
                <a:cs typeface="Times New Roman" panose="02020603050405020304" pitchFamily="18" charset="0"/>
              </a:rPr>
              <a:t>Ensuring the privacy of data </a:t>
            </a:r>
          </a:p>
          <a:p>
            <a:pPr marL="631825" indent="-342900" algn="just">
              <a:lnSpc>
                <a:spcPct val="170000"/>
              </a:lnSpc>
              <a:buFont typeface="+mj-lt"/>
              <a:buAutoNum type="arabicPeriod"/>
            </a:pPr>
            <a:r>
              <a:rPr lang="en-US" sz="1600" dirty="0">
                <a:latin typeface="Times New Roman" panose="02020603050405020304" pitchFamily="18" charset="0"/>
                <a:cs typeface="Times New Roman" panose="02020603050405020304" pitchFamily="18" charset="0"/>
              </a:rPr>
              <a:t>Signing documents digitally</a:t>
            </a:r>
          </a:p>
        </p:txBody>
      </p:sp>
    </p:spTree>
    <p:extLst>
      <p:ext uri="{BB962C8B-B14F-4D97-AF65-F5344CB8AC3E}">
        <p14:creationId xmlns:p14="http://schemas.microsoft.com/office/powerpoint/2010/main" val="4195530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371012"/>
            <a:ext cx="9902816" cy="641179"/>
          </a:xfrm>
          <a:solidFill>
            <a:schemeClr val="accent4">
              <a:lumMod val="40000"/>
              <a:lumOff val="60000"/>
            </a:schemeClr>
          </a:solidFill>
        </p:spPr>
        <p:txBody>
          <a:bodyPr>
            <a:normAutofit fontScale="90000"/>
          </a:bodyPr>
          <a:lstStyle/>
          <a:p>
            <a:pPr algn="l"/>
            <a:r>
              <a:rPr lang="en-IN" dirty="0" smtClean="0"/>
              <a:t>5.1 </a:t>
            </a:r>
            <a:r>
              <a:rPr lang="en-IN" dirty="0"/>
              <a:t>Cryptography basics</a:t>
            </a:r>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87104" y="960486"/>
            <a:ext cx="10063395"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IN" sz="1600" b="1" dirty="0">
                <a:latin typeface="Times New Roman" panose="02020603050405020304" pitchFamily="18" charset="0"/>
                <a:cs typeface="Times New Roman" panose="02020603050405020304" pitchFamily="18" charset="0"/>
              </a:rPr>
              <a:t>5.1.1 Symmetric key cryptography</a:t>
            </a:r>
            <a:endParaRPr lang="en-US" sz="1600" b="1" dirty="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Let’s </a:t>
            </a:r>
            <a:r>
              <a:rPr lang="en-US" sz="1600" dirty="0">
                <a:latin typeface="Times New Roman" panose="02020603050405020304" pitchFamily="18" charset="0"/>
                <a:cs typeface="Times New Roman" panose="02020603050405020304" pitchFamily="18" charset="0"/>
              </a:rPr>
              <a:t>start by taking a quick look at </a:t>
            </a:r>
            <a:r>
              <a:rPr lang="en-US" sz="1600" b="1" dirty="0" smtClean="0">
                <a:latin typeface="Times New Roman" panose="02020603050405020304" pitchFamily="18" charset="0"/>
                <a:cs typeface="Times New Roman" panose="02020603050405020304" pitchFamily="18" charset="0"/>
              </a:rPr>
              <a:t>Symmetric </a:t>
            </a:r>
            <a:r>
              <a:rPr lang="en-US" sz="1600" b="1" dirty="0">
                <a:latin typeface="Times New Roman" panose="02020603050405020304" pitchFamily="18" charset="0"/>
                <a:cs typeface="Times New Roman" panose="02020603050405020304" pitchFamily="18" charset="0"/>
              </a:rPr>
              <a:t>key cryptography </a:t>
            </a:r>
            <a:r>
              <a:rPr lang="en-US" sz="1600" dirty="0">
                <a:latin typeface="Times New Roman" panose="02020603050405020304" pitchFamily="18" charset="0"/>
                <a:cs typeface="Times New Roman" panose="02020603050405020304" pitchFamily="18" charset="0"/>
              </a:rPr>
              <a:t>so you understand the encryption process and also why this method </a:t>
            </a:r>
            <a:r>
              <a:rPr lang="en-US" sz="1600" b="1" dirty="0">
                <a:latin typeface="Times New Roman" panose="02020603050405020304" pitchFamily="18" charset="0"/>
                <a:cs typeface="Times New Roman" panose="02020603050405020304" pitchFamily="18" charset="0"/>
              </a:rPr>
              <a:t>may not be suitable </a:t>
            </a:r>
            <a:r>
              <a:rPr lang="en-US" sz="1600" dirty="0">
                <a:latin typeface="Times New Roman" panose="02020603050405020304" pitchFamily="18" charset="0"/>
                <a:cs typeface="Times New Roman" panose="02020603050405020304" pitchFamily="18" charset="0"/>
              </a:rPr>
              <a:t>for decentralized applications.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It’s </a:t>
            </a:r>
            <a:r>
              <a:rPr lang="en-US" sz="1600" dirty="0">
                <a:latin typeface="Times New Roman" panose="02020603050405020304" pitchFamily="18" charset="0"/>
                <a:cs typeface="Times New Roman" panose="02020603050405020304" pitchFamily="18" charset="0"/>
              </a:rPr>
              <a:t>called </a:t>
            </a:r>
            <a:r>
              <a:rPr lang="en-US" sz="1600" b="1" dirty="0">
                <a:latin typeface="Times New Roman" panose="02020603050405020304" pitchFamily="18" charset="0"/>
                <a:cs typeface="Times New Roman" panose="02020603050405020304" pitchFamily="18" charset="0"/>
              </a:rPr>
              <a:t>symmetric key encryption </a:t>
            </a:r>
            <a:r>
              <a:rPr lang="en-US" sz="1600" dirty="0">
                <a:latin typeface="Times New Roman" panose="02020603050405020304" pitchFamily="18" charset="0"/>
                <a:cs typeface="Times New Roman" panose="02020603050405020304" pitchFamily="18" charset="0"/>
              </a:rPr>
              <a:t>because the same key is used for encryption and decryption.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Let’s </a:t>
            </a:r>
            <a:r>
              <a:rPr lang="en-US" sz="1600" dirty="0">
                <a:latin typeface="Times New Roman" panose="02020603050405020304" pitchFamily="18" charset="0"/>
                <a:cs typeface="Times New Roman" panose="02020603050405020304" pitchFamily="18" charset="0"/>
              </a:rPr>
              <a:t>examine the common </a:t>
            </a:r>
            <a:r>
              <a:rPr lang="en-US" sz="1600" b="1" dirty="0">
                <a:latin typeface="Times New Roman" panose="02020603050405020304" pitchFamily="18" charset="0"/>
                <a:cs typeface="Times New Roman" panose="02020603050405020304" pitchFamily="18" charset="0"/>
              </a:rPr>
              <a:t>Caesar </a:t>
            </a:r>
            <a:r>
              <a:rPr lang="en-US" sz="1600" b="1" dirty="0" smtClean="0">
                <a:latin typeface="Times New Roman" panose="02020603050405020304" pitchFamily="18" charset="0"/>
                <a:cs typeface="Times New Roman" panose="02020603050405020304" pitchFamily="18" charset="0"/>
              </a:rPr>
              <a:t>encryption: </a:t>
            </a:r>
            <a:r>
              <a:rPr lang="en-US" sz="1600" dirty="0" smtClean="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individual letters of a message </a:t>
            </a:r>
            <a:r>
              <a:rPr lang="en-US" sz="1600" dirty="0">
                <a:latin typeface="Times New Roman" panose="02020603050405020304" pitchFamily="18" charset="0"/>
                <a:cs typeface="Times New Roman" panose="02020603050405020304" pitchFamily="18" charset="0"/>
              </a:rPr>
              <a:t>are </a:t>
            </a:r>
            <a:r>
              <a:rPr lang="en-US" sz="1600" b="1" dirty="0">
                <a:latin typeface="Times New Roman" panose="02020603050405020304" pitchFamily="18" charset="0"/>
                <a:cs typeface="Times New Roman" panose="02020603050405020304" pitchFamily="18" charset="0"/>
              </a:rPr>
              <a:t>alphabetically shifted by a fixed number </a:t>
            </a:r>
            <a:r>
              <a:rPr lang="en-US" sz="1600" dirty="0">
                <a:latin typeface="Times New Roman" panose="02020603050405020304" pitchFamily="18" charset="0"/>
                <a:cs typeface="Times New Roman" panose="02020603050405020304" pitchFamily="18" charset="0"/>
              </a:rPr>
              <a:t>(key</a:t>
            </a:r>
            <a:r>
              <a:rPr lang="en-US" sz="1600" dirty="0" smtClean="0">
                <a:latin typeface="Times New Roman" panose="02020603050405020304" pitchFamily="18" charset="0"/>
                <a:cs typeface="Times New Roman" panose="02020603050405020304" pitchFamily="18" charset="0"/>
              </a:rPr>
              <a:t>).</a:t>
            </a:r>
          </a:p>
          <a:p>
            <a:pPr algn="just">
              <a:lnSpc>
                <a:spcPct val="170000"/>
              </a:lnSpc>
            </a:pPr>
            <a:r>
              <a:rPr lang="en-US" sz="1600" dirty="0" smtClean="0">
                <a:latin typeface="Times New Roman" panose="02020603050405020304" pitchFamily="18" charset="0"/>
                <a:cs typeface="Times New Roman" panose="02020603050405020304" pitchFamily="18" charset="0"/>
              </a:rPr>
              <a:t>You </a:t>
            </a:r>
            <a:r>
              <a:rPr lang="en-US" sz="1600" b="1" dirty="0">
                <a:latin typeface="Times New Roman" panose="02020603050405020304" pitchFamily="18" charset="0"/>
                <a:cs typeface="Times New Roman" panose="02020603050405020304" pitchFamily="18" charset="0"/>
              </a:rPr>
              <a:t>shift every letter by 3 to encrypt </a:t>
            </a:r>
            <a:r>
              <a:rPr lang="en-US" sz="1600" dirty="0">
                <a:latin typeface="Times New Roman" panose="02020603050405020304" pitchFamily="18" charset="0"/>
                <a:cs typeface="Times New Roman" panose="02020603050405020304" pitchFamily="18" charset="0"/>
              </a:rPr>
              <a:t>it; the receiver of your message decrypts it by using the same “key” and shifting each letter the </a:t>
            </a:r>
            <a:r>
              <a:rPr lang="en-US" sz="1600" b="1" dirty="0">
                <a:latin typeface="Times New Roman" panose="02020603050405020304" pitchFamily="18" charset="0"/>
                <a:cs typeface="Times New Roman" panose="02020603050405020304" pitchFamily="18" charset="0"/>
              </a:rPr>
              <a:t>other way by 3 </a:t>
            </a:r>
            <a:r>
              <a:rPr lang="en-US" sz="1600" dirty="0">
                <a:latin typeface="Times New Roman" panose="02020603050405020304" pitchFamily="18" charset="0"/>
                <a:cs typeface="Times New Roman" panose="02020603050405020304" pitchFamily="18" charset="0"/>
              </a:rPr>
              <a:t>to view the </a:t>
            </a:r>
            <a:r>
              <a:rPr lang="en-US" sz="1600" b="1" dirty="0">
                <a:latin typeface="Times New Roman" panose="02020603050405020304" pitchFamily="18" charset="0"/>
                <a:cs typeface="Times New Roman" panose="02020603050405020304" pitchFamily="18" charset="0"/>
              </a:rPr>
              <a:t>original message</a:t>
            </a:r>
            <a:r>
              <a:rPr lang="en-US" sz="1600" dirty="0">
                <a:latin typeface="Times New Roman" panose="02020603050405020304" pitchFamily="18" charset="0"/>
                <a:cs typeface="Times New Roman" panose="02020603050405020304" pitchFamily="18" charset="0"/>
              </a:rPr>
              <a:t>.</a:t>
            </a:r>
          </a:p>
        </p:txBody>
      </p:sp>
      <p:pic>
        <p:nvPicPr>
          <p:cNvPr id="3" name="Picture 2"/>
          <p:cNvPicPr>
            <a:picLocks noChangeAspect="1"/>
          </p:cNvPicPr>
          <p:nvPr/>
        </p:nvPicPr>
        <p:blipFill>
          <a:blip r:embed="rId3"/>
          <a:stretch>
            <a:fillRect/>
          </a:stretch>
        </p:blipFill>
        <p:spPr>
          <a:xfrm>
            <a:off x="2159452" y="4869366"/>
            <a:ext cx="9183461" cy="1928746"/>
          </a:xfrm>
          <a:prstGeom prst="rect">
            <a:avLst/>
          </a:prstGeom>
        </p:spPr>
      </p:pic>
    </p:spTree>
    <p:extLst>
      <p:ext uri="{BB962C8B-B14F-4D97-AF65-F5344CB8AC3E}">
        <p14:creationId xmlns:p14="http://schemas.microsoft.com/office/powerpoint/2010/main" val="3906948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458" y="371012"/>
            <a:ext cx="9929526" cy="641179"/>
          </a:xfrm>
          <a:solidFill>
            <a:schemeClr val="accent4">
              <a:lumMod val="40000"/>
              <a:lumOff val="60000"/>
            </a:schemeClr>
          </a:solidFill>
        </p:spPr>
        <p:txBody>
          <a:bodyPr>
            <a:normAutofit fontScale="90000"/>
          </a:bodyPr>
          <a:lstStyle/>
          <a:p>
            <a:pPr algn="l"/>
            <a:r>
              <a:rPr lang="en-IN" dirty="0" smtClean="0"/>
              <a:t>5.1 </a:t>
            </a:r>
            <a:r>
              <a:rPr lang="en-IN" dirty="0"/>
              <a:t>Cryptography basics</a:t>
            </a:r>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6</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73458" y="1178005"/>
            <a:ext cx="10077041"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IN" sz="1600" b="1" dirty="0" smtClean="0">
                <a:latin typeface="Times New Roman" panose="02020603050405020304" pitchFamily="18" charset="0"/>
                <a:cs typeface="Times New Roman" panose="02020603050405020304" pitchFamily="18" charset="0"/>
              </a:rPr>
              <a:t>5.1.2 Asymmetric </a:t>
            </a:r>
            <a:r>
              <a:rPr lang="en-IN" sz="1600" b="1" dirty="0">
                <a:latin typeface="Times New Roman" panose="02020603050405020304" pitchFamily="18" charset="0"/>
                <a:cs typeface="Times New Roman" panose="02020603050405020304" pitchFamily="18" charset="0"/>
              </a:rPr>
              <a:t>key cryptography</a:t>
            </a:r>
            <a:endParaRPr lang="en-US" sz="1600" b="1" dirty="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Asymmetric </a:t>
            </a:r>
            <a:r>
              <a:rPr lang="en-US" sz="1600" dirty="0">
                <a:latin typeface="Times New Roman" panose="02020603050405020304" pitchFamily="18" charset="0"/>
                <a:cs typeface="Times New Roman" panose="02020603050405020304" pitchFamily="18" charset="0"/>
              </a:rPr>
              <a:t>key cryptography is commonly known as </a:t>
            </a:r>
            <a:r>
              <a:rPr lang="en-US" sz="1600" b="1" dirty="0" smtClean="0">
                <a:latin typeface="Times New Roman" panose="02020603050405020304" pitchFamily="18" charset="0"/>
                <a:cs typeface="Times New Roman" panose="02020603050405020304" pitchFamily="18" charset="0"/>
              </a:rPr>
              <a:t>Public-key Cryptography</a:t>
            </a:r>
            <a:r>
              <a:rPr lang="en-US" sz="1600" dirty="0" smtClean="0">
                <a:latin typeface="Times New Roman" panose="02020603050405020304" pitchFamily="18" charset="0"/>
                <a:cs typeface="Times New Roman" panose="02020603050405020304" pitchFamily="18" charset="0"/>
              </a:rPr>
              <a:t>. </a:t>
            </a:r>
          </a:p>
          <a:p>
            <a:pPr algn="just">
              <a:lnSpc>
                <a:spcPct val="170000"/>
              </a:lnSpc>
            </a:pP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method uses </a:t>
            </a:r>
            <a:r>
              <a:rPr lang="en-US" sz="1600" b="1" dirty="0">
                <a:latin typeface="Times New Roman" panose="02020603050405020304" pitchFamily="18" charset="0"/>
                <a:cs typeface="Times New Roman" panose="02020603050405020304" pitchFamily="18" charset="0"/>
              </a:rPr>
              <a:t>two different keys </a:t>
            </a:r>
            <a:r>
              <a:rPr lang="en-US" sz="1600" dirty="0">
                <a:latin typeface="Times New Roman" panose="02020603050405020304" pitchFamily="18" charset="0"/>
                <a:cs typeface="Times New Roman" panose="02020603050405020304" pitchFamily="18" charset="0"/>
              </a:rPr>
              <a:t>instead of a single secret key (as in symmetric key cryptography): </a:t>
            </a:r>
            <a:endParaRPr lang="en-US" sz="1600" dirty="0" smtClean="0">
              <a:latin typeface="Times New Roman" panose="02020603050405020304" pitchFamily="18" charset="0"/>
              <a:cs typeface="Times New Roman" panose="02020603050405020304" pitchFamily="18" charset="0"/>
            </a:endParaRPr>
          </a:p>
          <a:p>
            <a:pPr marL="631825" indent="-342900" algn="just">
              <a:lnSpc>
                <a:spcPct val="170000"/>
              </a:lnSpc>
              <a:buFont typeface="+mj-lt"/>
              <a:buAutoNum type="arabicPeriod"/>
            </a:pPr>
            <a:r>
              <a:rPr lang="en-US" sz="1600" dirty="0" smtClean="0">
                <a:latin typeface="Times New Roman" panose="02020603050405020304" pitchFamily="18" charset="0"/>
                <a:cs typeface="Times New Roman" panose="02020603050405020304" pitchFamily="18" charset="0"/>
              </a:rPr>
              <a:t>Let </a:t>
            </a:r>
            <a:r>
              <a:rPr lang="en-US" sz="1600" dirty="0">
                <a:latin typeface="Times New Roman" panose="02020603050405020304" pitchFamily="18" charset="0"/>
                <a:cs typeface="Times New Roman" panose="02020603050405020304" pitchFamily="18" charset="0"/>
              </a:rPr>
              <a:t>{b, B} be {private key, public key} for a participant in Buffalo, New York, USA. </a:t>
            </a:r>
          </a:p>
          <a:p>
            <a:pPr marL="631825" indent="-342900" algn="just">
              <a:lnSpc>
                <a:spcPct val="170000"/>
              </a:lnSpc>
              <a:buFont typeface="+mj-lt"/>
              <a:buAutoNum type="arabicPeriod"/>
            </a:pPr>
            <a:r>
              <a:rPr lang="en-US" sz="1600" dirty="0" smtClean="0">
                <a:latin typeface="Times New Roman" panose="02020603050405020304" pitchFamily="18" charset="0"/>
                <a:cs typeface="Times New Roman" panose="02020603050405020304" pitchFamily="18" charset="0"/>
              </a:rPr>
              <a:t>Let </a:t>
            </a:r>
            <a:r>
              <a:rPr lang="en-US" sz="1600" dirty="0">
                <a:latin typeface="Times New Roman" panose="02020603050405020304" pitchFamily="18" charset="0"/>
                <a:cs typeface="Times New Roman" panose="02020603050405020304" pitchFamily="18" charset="0"/>
              </a:rPr>
              <a:t>{k, K} be the key pair for a participant in Kathmandu, Nepal. </a:t>
            </a:r>
          </a:p>
          <a:p>
            <a:pPr marL="631825" indent="-342900" algn="just">
              <a:lnSpc>
                <a:spcPct val="170000"/>
              </a:lnSpc>
              <a:buFont typeface="+mj-lt"/>
              <a:buAutoNum type="arabicPeriod"/>
            </a:pPr>
            <a:r>
              <a:rPr lang="en-US" sz="1600" dirty="0" smtClean="0">
                <a:latin typeface="Times New Roman" panose="02020603050405020304" pitchFamily="18" charset="0"/>
                <a:cs typeface="Times New Roman" panose="02020603050405020304" pitchFamily="18" charset="0"/>
              </a:rPr>
              <a:t>Each </a:t>
            </a:r>
            <a:r>
              <a:rPr lang="en-US" sz="1600" dirty="0">
                <a:latin typeface="Times New Roman" panose="02020603050405020304" pitchFamily="18" charset="0"/>
                <a:cs typeface="Times New Roman" panose="02020603050405020304" pitchFamily="18" charset="0"/>
              </a:rPr>
              <a:t>participant publishes their public key but keeps their private key safe and secure, typically using a passphrase. </a:t>
            </a:r>
          </a:p>
          <a:p>
            <a:pPr marL="631825" indent="-342900" algn="just">
              <a:lnSpc>
                <a:spcPct val="170000"/>
              </a:lnSpc>
              <a:buFont typeface="+mj-lt"/>
              <a:buAutoNum type="arabicPeriod"/>
            </a:pPr>
            <a:r>
              <a:rPr lang="en-US" sz="1600" dirty="0" smtClean="0">
                <a:latin typeface="Times New Roman" panose="02020603050405020304" pitchFamily="18" charset="0"/>
                <a:cs typeface="Times New Roman" panose="02020603050405020304" pitchFamily="18" charset="0"/>
              </a:rPr>
              <a:t>Either </a:t>
            </a:r>
            <a:r>
              <a:rPr lang="en-US" sz="1600" dirty="0">
                <a:latin typeface="Times New Roman" panose="02020603050405020304" pitchFamily="18" charset="0"/>
                <a:cs typeface="Times New Roman" panose="02020603050405020304" pitchFamily="18" charset="0"/>
              </a:rPr>
              <a:t>participant can use the other’s public key to encrypt a message that only that other person can decrypt, using the corresponding secret private key.</a:t>
            </a:r>
          </a:p>
        </p:txBody>
      </p:sp>
    </p:spTree>
    <p:extLst>
      <p:ext uri="{BB962C8B-B14F-4D97-AF65-F5344CB8AC3E}">
        <p14:creationId xmlns:p14="http://schemas.microsoft.com/office/powerpoint/2010/main" val="2868779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4" y="371012"/>
            <a:ext cx="9810206" cy="641179"/>
          </a:xfrm>
          <a:solidFill>
            <a:schemeClr val="accent4">
              <a:lumMod val="40000"/>
              <a:lumOff val="60000"/>
            </a:schemeClr>
          </a:solidFill>
        </p:spPr>
        <p:txBody>
          <a:bodyPr>
            <a:normAutofit fontScale="90000"/>
          </a:bodyPr>
          <a:lstStyle/>
          <a:p>
            <a:pPr algn="l"/>
            <a:r>
              <a:rPr lang="en-IN" dirty="0" smtClean="0"/>
              <a:t>5.1 </a:t>
            </a:r>
            <a:r>
              <a:rPr lang="en-IN" dirty="0"/>
              <a:t>Cryptography basics</a:t>
            </a:r>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7</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744584" y="3418116"/>
            <a:ext cx="10692804" cy="3886199"/>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17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key pair works as shown in figure 5.3. Input data (Data) is encrypted using </a:t>
            </a:r>
            <a:r>
              <a:rPr lang="en-US" sz="1600" b="1" dirty="0" smtClean="0">
                <a:latin typeface="Times New Roman" panose="02020603050405020304" pitchFamily="18" charset="0"/>
                <a:cs typeface="Times New Roman" panose="02020603050405020304" pitchFamily="18" charset="0"/>
              </a:rPr>
              <a:t>function </a:t>
            </a:r>
            <a:r>
              <a:rPr lang="en-US" sz="1600" b="1" dirty="0">
                <a:latin typeface="Times New Roman" panose="02020603050405020304" pitchFamily="18" charset="0"/>
                <a:cs typeface="Times New Roman" panose="02020603050405020304" pitchFamily="18" charset="0"/>
              </a:rPr>
              <a:t>F</a:t>
            </a:r>
            <a:r>
              <a:rPr lang="en-US" sz="1600" dirty="0">
                <a:latin typeface="Times New Roman" panose="02020603050405020304" pitchFamily="18" charset="0"/>
                <a:cs typeface="Times New Roman" panose="02020603050405020304" pitchFamily="18" charset="0"/>
              </a:rPr>
              <a:t> and secret </a:t>
            </a:r>
            <a:r>
              <a:rPr lang="en-US" sz="1600" b="1" dirty="0">
                <a:latin typeface="Times New Roman" panose="02020603050405020304" pitchFamily="18" charset="0"/>
                <a:cs typeface="Times New Roman" panose="02020603050405020304" pitchFamily="18" charset="0"/>
              </a:rPr>
              <a:t>private key b</a:t>
            </a:r>
            <a:r>
              <a:rPr lang="en-US" sz="1600" dirty="0">
                <a:latin typeface="Times New Roman" panose="02020603050405020304" pitchFamily="18" charset="0"/>
                <a:cs typeface="Times New Roman" panose="02020603050405020304" pitchFamily="18" charset="0"/>
              </a:rPr>
              <a:t>, resulting in encrypted </a:t>
            </a:r>
            <a:r>
              <a:rPr lang="en-US" sz="1600" b="1" dirty="0">
                <a:latin typeface="Times New Roman" panose="02020603050405020304" pitchFamily="18" charset="0"/>
                <a:cs typeface="Times New Roman" panose="02020603050405020304" pitchFamily="18" charset="0"/>
              </a:rPr>
              <a:t>message X</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message X is </a:t>
            </a:r>
            <a:r>
              <a:rPr lang="en-US" sz="1600" b="1" dirty="0">
                <a:latin typeface="Times New Roman" panose="02020603050405020304" pitchFamily="18" charset="0"/>
                <a:cs typeface="Times New Roman" panose="02020603050405020304" pitchFamily="18" charset="0"/>
              </a:rPr>
              <a:t>decrypted using the same function F</a:t>
            </a:r>
            <a:r>
              <a:rPr lang="en-US" sz="1600" dirty="0">
                <a:latin typeface="Times New Roman" panose="02020603050405020304" pitchFamily="18" charset="0"/>
                <a:cs typeface="Times New Roman" panose="02020603050405020304" pitchFamily="18" charset="0"/>
              </a:rPr>
              <a:t>, but now with a </a:t>
            </a:r>
            <a:r>
              <a:rPr lang="en-US" sz="1600" b="1" dirty="0">
                <a:latin typeface="Times New Roman" panose="02020603050405020304" pitchFamily="18" charset="0"/>
                <a:cs typeface="Times New Roman" panose="02020603050405020304" pitchFamily="18" charset="0"/>
              </a:rPr>
              <a:t>different key—public key B</a:t>
            </a:r>
            <a:r>
              <a:rPr lang="en-US" sz="1600" dirty="0">
                <a:latin typeface="Times New Roman" panose="02020603050405020304" pitchFamily="18" charset="0"/>
                <a:cs typeface="Times New Roman" panose="02020603050405020304" pitchFamily="18" charset="0"/>
              </a:rPr>
              <a:t>—to extract the original data.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Thus</a:t>
            </a:r>
            <a:r>
              <a:rPr lang="en-US" sz="1600" dirty="0">
                <a:latin typeface="Times New Roman" panose="02020603050405020304" pitchFamily="18" charset="0"/>
                <a:cs typeface="Times New Roman" panose="02020603050405020304" pitchFamily="18" charset="0"/>
              </a:rPr>
              <a:t>, the public-private key pair has a </a:t>
            </a:r>
            <a:r>
              <a:rPr lang="en-US" sz="1600" b="1" dirty="0">
                <a:latin typeface="Times New Roman" panose="02020603050405020304" pitchFamily="18" charset="0"/>
                <a:cs typeface="Times New Roman" panose="02020603050405020304" pitchFamily="18" charset="0"/>
              </a:rPr>
              <a:t>unique property</a:t>
            </a:r>
            <a:r>
              <a:rPr lang="en-US" sz="1600" dirty="0">
                <a:latin typeface="Times New Roman" panose="02020603050405020304" pitchFamily="18" charset="0"/>
                <a:cs typeface="Times New Roman" panose="02020603050405020304" pitchFamily="18" charset="0"/>
              </a:rPr>
              <a:t>: when a message is encrypted with the private key, it can be decoded with the public key, and vice versa.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encryption and decryption keys are not the same; thus, the method is </a:t>
            </a:r>
            <a:r>
              <a:rPr lang="en-US" sz="1600" dirty="0" smtClean="0">
                <a:latin typeface="Times New Roman" panose="02020603050405020304" pitchFamily="18" charset="0"/>
                <a:cs typeface="Times New Roman" panose="02020603050405020304" pitchFamily="18" charset="0"/>
              </a:rPr>
              <a:t>asymmetric</a:t>
            </a:r>
            <a:r>
              <a:rPr lang="en-US" sz="1600" dirty="0">
                <a:latin typeface="Times New Roman" panose="02020603050405020304" pitchFamily="18" charset="0"/>
                <a:cs typeface="Times New Roman" panose="02020603050405020304" pitchFamily="18" charset="0"/>
              </a:rPr>
              <a:t>. </a:t>
            </a:r>
          </a:p>
        </p:txBody>
      </p:sp>
      <p:pic>
        <p:nvPicPr>
          <p:cNvPr id="3" name="Picture 2"/>
          <p:cNvPicPr>
            <a:picLocks noChangeAspect="1"/>
          </p:cNvPicPr>
          <p:nvPr/>
        </p:nvPicPr>
        <p:blipFill>
          <a:blip r:embed="rId3"/>
          <a:stretch>
            <a:fillRect/>
          </a:stretch>
        </p:blipFill>
        <p:spPr>
          <a:xfrm>
            <a:off x="4291924" y="1136947"/>
            <a:ext cx="6098452" cy="2248197"/>
          </a:xfrm>
          <a:prstGeom prst="rect">
            <a:avLst/>
          </a:prstGeom>
        </p:spPr>
      </p:pic>
      <p:sp>
        <p:nvSpPr>
          <p:cNvPr id="7" name="Content Placeholder 2"/>
          <p:cNvSpPr txBox="1">
            <a:spLocks/>
          </p:cNvSpPr>
          <p:nvPr/>
        </p:nvSpPr>
        <p:spPr>
          <a:xfrm>
            <a:off x="742583" y="1163207"/>
            <a:ext cx="9343524"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IN" sz="1600" b="1" dirty="0" smtClean="0">
                <a:latin typeface="Times New Roman" panose="02020603050405020304" pitchFamily="18" charset="0"/>
                <a:cs typeface="Times New Roman" panose="02020603050405020304" pitchFamily="18" charset="0"/>
              </a:rPr>
              <a:t>5.1.2 Asymmetric </a:t>
            </a:r>
            <a:r>
              <a:rPr lang="en-IN" sz="1600" b="1" dirty="0">
                <a:latin typeface="Times New Roman" panose="02020603050405020304" pitchFamily="18" charset="0"/>
                <a:cs typeface="Times New Roman" panose="02020603050405020304" pitchFamily="18" charset="0"/>
              </a:rPr>
              <a:t>key </a:t>
            </a:r>
            <a:r>
              <a:rPr lang="en-IN" sz="1600" b="1" dirty="0" smtClean="0">
                <a:latin typeface="Times New Roman" panose="02020603050405020304" pitchFamily="18" charset="0"/>
                <a:cs typeface="Times New Roman" panose="02020603050405020304" pitchFamily="18" charset="0"/>
              </a:rPr>
              <a:t>cryptography</a:t>
            </a:r>
          </a:p>
        </p:txBody>
      </p:sp>
    </p:spTree>
    <p:extLst>
      <p:ext uri="{BB962C8B-B14F-4D97-AF65-F5344CB8AC3E}">
        <p14:creationId xmlns:p14="http://schemas.microsoft.com/office/powerpoint/2010/main" val="37818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274" y="371012"/>
            <a:ext cx="10062223" cy="641179"/>
          </a:xfrm>
          <a:solidFill>
            <a:schemeClr val="accent4">
              <a:lumMod val="40000"/>
              <a:lumOff val="60000"/>
            </a:schemeClr>
          </a:solidFill>
        </p:spPr>
        <p:txBody>
          <a:bodyPr>
            <a:noAutofit/>
          </a:bodyPr>
          <a:lstStyle/>
          <a:p>
            <a:pPr algn="l"/>
            <a:r>
              <a:rPr lang="en-US" sz="3200" dirty="0" smtClean="0"/>
              <a:t>5.2 </a:t>
            </a:r>
            <a:r>
              <a:rPr lang="en-US" sz="3200" dirty="0"/>
              <a:t>The relevance of public-key cryptography to blockchain</a:t>
            </a:r>
            <a:endParaRPr lang="en-IN" sz="3200"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8</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88274" y="1178005"/>
            <a:ext cx="10062224"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170000"/>
              </a:lnSpc>
            </a:pPr>
            <a:r>
              <a:rPr lang="en-US" sz="1600" dirty="0">
                <a:latin typeface="Times New Roman" panose="02020603050405020304" pitchFamily="18" charset="0"/>
                <a:cs typeface="Times New Roman" panose="02020603050405020304" pitchFamily="18" charset="0"/>
              </a:rPr>
              <a:t>Public-key cryptography is used for a range of operations on the blockchain, from account address generation to transaction signing. </a:t>
            </a:r>
            <a:endParaRPr lang="en-IN" sz="1600" dirty="0">
              <a:latin typeface="Times New Roman" panose="02020603050405020304" pitchFamily="18" charset="0"/>
              <a:cs typeface="Times New Roman" panose="02020603050405020304" pitchFamily="18" charset="0"/>
            </a:endParaRPr>
          </a:p>
          <a:p>
            <a:pPr marL="0" indent="0" algn="just">
              <a:lnSpc>
                <a:spcPct val="170000"/>
              </a:lnSpc>
              <a:buNone/>
            </a:pPr>
            <a:r>
              <a:rPr lang="en-IN" sz="1600" b="1" dirty="0" smtClean="0">
                <a:latin typeface="Times New Roman" panose="02020603050405020304" pitchFamily="18" charset="0"/>
                <a:cs typeface="Times New Roman" panose="02020603050405020304" pitchFamily="18" charset="0"/>
              </a:rPr>
              <a:t>5.2.1 </a:t>
            </a:r>
            <a:r>
              <a:rPr lang="en-IN" sz="1600" b="1" dirty="0">
                <a:latin typeface="Times New Roman" panose="02020603050405020304" pitchFamily="18" charset="0"/>
                <a:cs typeface="Times New Roman" panose="02020603050405020304" pitchFamily="18" charset="0"/>
              </a:rPr>
              <a:t>Generating </a:t>
            </a:r>
            <a:r>
              <a:rPr lang="en-IN" sz="1600" b="1" dirty="0" err="1">
                <a:latin typeface="Times New Roman" panose="02020603050405020304" pitchFamily="18" charset="0"/>
                <a:cs typeface="Times New Roman" panose="02020603050405020304" pitchFamily="18" charset="0"/>
              </a:rPr>
              <a:t>Ethereum</a:t>
            </a:r>
            <a:r>
              <a:rPr lang="en-IN" sz="1600" b="1" dirty="0">
                <a:latin typeface="Times New Roman" panose="02020603050405020304" pitchFamily="18" charset="0"/>
                <a:cs typeface="Times New Roman" panose="02020603050405020304" pitchFamily="18" charset="0"/>
              </a:rPr>
              <a:t> addresses</a:t>
            </a:r>
            <a:endParaRPr lang="en-US" sz="1600" b="1" dirty="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There </a:t>
            </a:r>
            <a:r>
              <a:rPr lang="en-US" sz="1600" dirty="0">
                <a:latin typeface="Times New Roman" panose="02020603050405020304" pitchFamily="18" charset="0"/>
                <a:cs typeface="Times New Roman" panose="02020603050405020304" pitchFamily="18" charset="0"/>
              </a:rPr>
              <a:t>are two types of accounts in </a:t>
            </a:r>
            <a:r>
              <a:rPr lang="en-US" sz="1600" dirty="0" err="1" smtClean="0">
                <a:latin typeface="Times New Roman" panose="02020603050405020304" pitchFamily="18" charset="0"/>
                <a:cs typeface="Times New Roman" panose="02020603050405020304" pitchFamily="18" charset="0"/>
              </a:rPr>
              <a:t>Ethereum</a:t>
            </a:r>
            <a:r>
              <a:rPr lang="en-US" sz="1600"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Externally Owned Accounts (</a:t>
            </a:r>
            <a:r>
              <a:rPr lang="en-US" sz="1600" b="1" dirty="0">
                <a:latin typeface="Times New Roman" panose="02020603050405020304" pitchFamily="18" charset="0"/>
                <a:cs typeface="Times New Roman" panose="02020603050405020304" pitchFamily="18" charset="0"/>
              </a:rPr>
              <a:t>EOAs) </a:t>
            </a:r>
            <a:r>
              <a:rPr lang="en-US" sz="1600" dirty="0">
                <a:latin typeface="Times New Roman" panose="02020603050405020304" pitchFamily="18" charset="0"/>
                <a:cs typeface="Times New Roman" panose="02020603050405020304" pitchFamily="18" charset="0"/>
              </a:rPr>
              <a:t>and </a:t>
            </a:r>
            <a:r>
              <a:rPr lang="en-US" sz="1600" dirty="0" smtClean="0">
                <a:latin typeface="Times New Roman" panose="02020603050405020304" pitchFamily="18" charset="0"/>
                <a:cs typeface="Times New Roman" panose="02020603050405020304" pitchFamily="18" charset="0"/>
              </a:rPr>
              <a:t>Smart Contract Accounts. </a:t>
            </a:r>
          </a:p>
          <a:p>
            <a:pPr algn="just">
              <a:lnSpc>
                <a:spcPct val="170000"/>
              </a:lnSpc>
            </a:pPr>
            <a:r>
              <a:rPr lang="en-US" sz="1600" dirty="0">
                <a:latin typeface="Times New Roman" panose="02020603050405020304" pitchFamily="18" charset="0"/>
                <a:cs typeface="Times New Roman" panose="02020603050405020304" pitchFamily="18" charset="0"/>
              </a:rPr>
              <a:t>Have you ever wondered how these account addresses (identities) are created?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How </a:t>
            </a:r>
            <a:r>
              <a:rPr lang="en-US" sz="1600" dirty="0">
                <a:latin typeface="Times New Roman" panose="02020603050405020304" pitchFamily="18" charset="0"/>
                <a:cs typeface="Times New Roman" panose="02020603050405020304" pitchFamily="18" charset="0"/>
              </a:rPr>
              <a:t>is it that they are unique for the participants in the chain?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To </a:t>
            </a:r>
            <a:r>
              <a:rPr lang="en-US" sz="1600" dirty="0">
                <a:latin typeface="Times New Roman" panose="02020603050405020304" pitchFamily="18" charset="0"/>
                <a:cs typeface="Times New Roman" panose="02020603050405020304" pitchFamily="18" charset="0"/>
              </a:rPr>
              <a:t>address these concerns, </a:t>
            </a:r>
            <a:r>
              <a:rPr lang="en-US" sz="1600" dirty="0" err="1">
                <a:latin typeface="Times New Roman" panose="02020603050405020304" pitchFamily="18" charset="0"/>
                <a:cs typeface="Times New Roman" panose="02020603050405020304" pitchFamily="18" charset="0"/>
              </a:rPr>
              <a:t>Ethereum</a:t>
            </a:r>
            <a:r>
              <a:rPr lang="en-US" sz="1600" dirty="0">
                <a:latin typeface="Times New Roman" panose="02020603050405020304" pitchFamily="18" charset="0"/>
                <a:cs typeface="Times New Roman" panose="02020603050405020304" pitchFamily="18" charset="0"/>
              </a:rPr>
              <a:t> uses a mechanism based in public-private key pairs to generate account addresses. </a:t>
            </a:r>
          </a:p>
        </p:txBody>
      </p:sp>
    </p:spTree>
    <p:extLst>
      <p:ext uri="{BB962C8B-B14F-4D97-AF65-F5344CB8AC3E}">
        <p14:creationId xmlns:p14="http://schemas.microsoft.com/office/powerpoint/2010/main" val="1266766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810" y="371012"/>
            <a:ext cx="10090688" cy="641179"/>
          </a:xfrm>
          <a:solidFill>
            <a:schemeClr val="accent4">
              <a:lumMod val="40000"/>
              <a:lumOff val="60000"/>
            </a:schemeClr>
          </a:solidFill>
        </p:spPr>
        <p:txBody>
          <a:bodyPr>
            <a:noAutofit/>
          </a:bodyPr>
          <a:lstStyle/>
          <a:p>
            <a:r>
              <a:rPr lang="en-US" sz="3200" dirty="0"/>
              <a:t>5.2 The relevance of public-key cryptography to blockchain</a:t>
            </a:r>
            <a:endParaRPr lang="en-IN" sz="3200" dirty="0"/>
          </a:p>
        </p:txBody>
      </p:sp>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9</a:t>
            </a:fld>
            <a:endParaRPr lang="en-IN" dirty="0">
              <a:latin typeface="Times New Roman" panose="02020603050405020304" pitchFamily="18" charset="0"/>
              <a:cs typeface="Times New Roman" panose="02020603050405020304" pitchFamily="18" charset="0"/>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6" name="Content Placeholder 2"/>
          <p:cNvSpPr txBox="1">
            <a:spLocks/>
          </p:cNvSpPr>
          <p:nvPr/>
        </p:nvSpPr>
        <p:spPr>
          <a:xfrm>
            <a:off x="859810" y="1178005"/>
            <a:ext cx="10090688"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IN" sz="1600" b="1" dirty="0" smtClean="0">
                <a:latin typeface="Times New Roman" panose="02020603050405020304" pitchFamily="18" charset="0"/>
                <a:cs typeface="Times New Roman" panose="02020603050405020304" pitchFamily="18" charset="0"/>
              </a:rPr>
              <a:t>5.2.1 </a:t>
            </a:r>
            <a:r>
              <a:rPr lang="en-IN" sz="1600" b="1" dirty="0">
                <a:latin typeface="Times New Roman" panose="02020603050405020304" pitchFamily="18" charset="0"/>
                <a:cs typeface="Times New Roman" panose="02020603050405020304" pitchFamily="18" charset="0"/>
              </a:rPr>
              <a:t>Generating </a:t>
            </a:r>
            <a:r>
              <a:rPr lang="en-IN" sz="1600" b="1" dirty="0" err="1">
                <a:latin typeface="Times New Roman" panose="02020603050405020304" pitchFamily="18" charset="0"/>
                <a:cs typeface="Times New Roman" panose="02020603050405020304" pitchFamily="18" charset="0"/>
              </a:rPr>
              <a:t>Ethereum</a:t>
            </a:r>
            <a:r>
              <a:rPr lang="en-IN" sz="1600" b="1" dirty="0">
                <a:latin typeface="Times New Roman" panose="02020603050405020304" pitchFamily="18" charset="0"/>
                <a:cs typeface="Times New Roman" panose="02020603050405020304" pitchFamily="18" charset="0"/>
              </a:rPr>
              <a:t> addresses</a:t>
            </a:r>
            <a:endParaRPr lang="en-US" sz="1600" b="1" dirty="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Here </a:t>
            </a:r>
            <a:r>
              <a:rPr lang="en-US" sz="1600" dirty="0">
                <a:latin typeface="Times New Roman" panose="02020603050405020304" pitchFamily="18" charset="0"/>
                <a:cs typeface="Times New Roman" panose="02020603050405020304" pitchFamily="18" charset="0"/>
              </a:rPr>
              <a:t>is a high-level description of the </a:t>
            </a:r>
            <a:r>
              <a:rPr lang="en-US" sz="1600" dirty="0" smtClean="0">
                <a:latin typeface="Times New Roman" panose="02020603050405020304" pitchFamily="18" charset="0"/>
                <a:cs typeface="Times New Roman" panose="02020603050405020304" pitchFamily="18" charset="0"/>
              </a:rPr>
              <a:t>mechanism:</a:t>
            </a:r>
          </a:p>
          <a:p>
            <a:pPr marL="631825" indent="-342900" algn="just">
              <a:lnSpc>
                <a:spcPct val="170000"/>
              </a:lnSpc>
              <a:buFont typeface="+mj-lt"/>
              <a:buAutoNum type="arabicPeriod"/>
            </a:pPr>
            <a:r>
              <a:rPr lang="en-US" sz="1600" dirty="0">
                <a:latin typeface="Times New Roman" panose="02020603050405020304" pitchFamily="18" charset="0"/>
                <a:cs typeface="Times New Roman" panose="02020603050405020304" pitchFamily="18" charset="0"/>
              </a:rPr>
              <a:t>A 256-bit random number is generated and designated as the private key. </a:t>
            </a:r>
            <a:endParaRPr lang="en-US" sz="1600" dirty="0" smtClean="0">
              <a:latin typeface="Times New Roman" panose="02020603050405020304" pitchFamily="18" charset="0"/>
              <a:cs typeface="Times New Roman" panose="02020603050405020304" pitchFamily="18" charset="0"/>
            </a:endParaRPr>
          </a:p>
          <a:p>
            <a:pPr marL="631825" indent="-342900" algn="just">
              <a:lnSpc>
                <a:spcPct val="170000"/>
              </a:lnSpc>
              <a:buFont typeface="+mj-lt"/>
              <a:buAutoNum type="arabicPeriod"/>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special algorithm called the elliptic curve cryptography algorithm is applied to this private key to derive a unique public key. These two form the {private, public} key pair; the private key is secured by a password, and the public key is open to the world. </a:t>
            </a:r>
            <a:endParaRPr lang="en-US" sz="1600" dirty="0" smtClean="0">
              <a:latin typeface="Times New Roman" panose="02020603050405020304" pitchFamily="18" charset="0"/>
              <a:cs typeface="Times New Roman" panose="02020603050405020304" pitchFamily="18" charset="0"/>
            </a:endParaRPr>
          </a:p>
          <a:p>
            <a:pPr marL="631825" indent="-342900" algn="just">
              <a:lnSpc>
                <a:spcPct val="170000"/>
              </a:lnSpc>
              <a:buFont typeface="+mj-lt"/>
              <a:buAutoNum type="arabicPeriod"/>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hashing function, RIPEMD160, is applied to the public key to obtain the account address: </a:t>
            </a:r>
            <a:endParaRPr lang="en-US" sz="1600" dirty="0" smtClean="0">
              <a:latin typeface="Times New Roman" panose="02020603050405020304" pitchFamily="18" charset="0"/>
              <a:cs typeface="Times New Roman" panose="02020603050405020304" pitchFamily="18" charset="0"/>
            </a:endParaRPr>
          </a:p>
          <a:p>
            <a:pPr marL="1089025" lvl="1" indent="-342900" algn="just">
              <a:lnSpc>
                <a:spcPct val="170000"/>
              </a:lnSpc>
              <a:buFont typeface="+mj-lt"/>
              <a:buAutoNum type="alphaLcPeriod"/>
            </a:pPr>
            <a:r>
              <a:rPr lang="en-US" sz="1400" dirty="0" smtClean="0">
                <a:latin typeface="Times New Roman" panose="02020603050405020304" pitchFamily="18" charset="0"/>
                <a:cs typeface="Times New Roman" panose="02020603050405020304" pitchFamily="18" charset="0"/>
              </a:rPr>
              <a:t>This </a:t>
            </a:r>
            <a:r>
              <a:rPr lang="en-US" sz="1400" dirty="0">
                <a:latin typeface="Times New Roman" panose="02020603050405020304" pitchFamily="18" charset="0"/>
                <a:cs typeface="Times New Roman" panose="02020603050405020304" pitchFamily="18" charset="0"/>
              </a:rPr>
              <a:t>address is shorter than the key: 160 bits or 20 bytes. This address is the account number you see in Remix and the Ganache environment and can be used as an address on a public blockchain </a:t>
            </a:r>
            <a:r>
              <a:rPr lang="en-US" sz="1400" dirty="0" smtClean="0">
                <a:latin typeface="Times New Roman" panose="02020603050405020304" pitchFamily="18" charset="0"/>
                <a:cs typeface="Times New Roman" panose="02020603050405020304" pitchFamily="18" charset="0"/>
              </a:rPr>
              <a:t>network. </a:t>
            </a:r>
          </a:p>
          <a:p>
            <a:pPr marL="1089025" lvl="1" indent="-342900" algn="just">
              <a:lnSpc>
                <a:spcPct val="170000"/>
              </a:lnSpc>
              <a:buFont typeface="+mj-lt"/>
              <a:buAutoNum type="alphaLcPeriod"/>
            </a:pP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address is represented in hexadecimal for easy readability, as indicated by the 0x as the first two characters, as in the example 0xca35b7d915458ef540 ade6068dfe2f44e8fa733c.</a:t>
            </a:r>
          </a:p>
        </p:txBody>
      </p:sp>
    </p:spTree>
    <p:extLst>
      <p:ext uri="{BB962C8B-B14F-4D97-AF65-F5344CB8AC3E}">
        <p14:creationId xmlns:p14="http://schemas.microsoft.com/office/powerpoint/2010/main" val="25808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2953</TotalTime>
  <Words>3372</Words>
  <Application>Microsoft Office PowerPoint</Application>
  <PresentationFormat>Widescreen</PresentationFormat>
  <Paragraphs>241</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Office Theme</vt:lpstr>
      <vt:lpstr>PowerPoint Presentation</vt:lpstr>
      <vt:lpstr>Introduction</vt:lpstr>
      <vt:lpstr>Introduction</vt:lpstr>
      <vt:lpstr>5.1 Cryptography basics</vt:lpstr>
      <vt:lpstr>5.1 Cryptography basics</vt:lpstr>
      <vt:lpstr>5.1 Cryptography basics</vt:lpstr>
      <vt:lpstr>5.1 Cryptography basics</vt:lpstr>
      <vt:lpstr>5.2 The relevance of public-key cryptography to blockchain</vt:lpstr>
      <vt:lpstr>5.2 The relevance of public-key cryptography to blockchain</vt:lpstr>
      <vt:lpstr>5.2 The relevance of public-key cryptography to blockchain</vt:lpstr>
      <vt:lpstr>5.2 The relevance of public-key cryptography to blockchain</vt:lpstr>
      <vt:lpstr>5.2 The relevance of public-key cryptography to blockchain</vt:lpstr>
      <vt:lpstr>5.2 The relevance of public-key cryptography to blockchain</vt:lpstr>
      <vt:lpstr>5.2 The relevance of public-key cryptography to blockchain</vt:lpstr>
      <vt:lpstr>5.2 The relevance of public-key cryptography to blockchain</vt:lpstr>
      <vt:lpstr>5.2 The relevance of public-key cryptography to blockchain</vt:lpstr>
      <vt:lpstr>5.3 Hashing basics</vt:lpstr>
      <vt:lpstr>5.3 Hashing basics</vt:lpstr>
      <vt:lpstr>5.3 Hashing basics</vt:lpstr>
      <vt:lpstr>5.3 Hashing basics</vt:lpstr>
      <vt:lpstr>5.3 Hashing basics</vt:lpstr>
      <vt:lpstr>5.3 Hashing basics</vt:lpstr>
      <vt:lpstr>5.3 Hashing basics</vt:lpstr>
      <vt:lpstr>5.3 Hashing basics</vt:lpstr>
      <vt:lpstr>5.4 Application of hashing</vt:lpstr>
      <vt:lpstr>5.4 Application of hashing</vt:lpstr>
      <vt:lpstr>5.4 Application of hashing</vt:lpstr>
      <vt:lpstr>5.4 Application of hashing</vt:lpstr>
      <vt:lpstr>5.4 Application of hashing</vt:lpstr>
      <vt:lpstr>5.4 Application of hashing</vt:lpstr>
      <vt:lpstr>5.4 Application of hashing</vt:lpstr>
      <vt:lpstr>5.4 Application of hashing</vt:lpstr>
      <vt:lpstr>5.4 Application of hashing</vt:lpstr>
      <vt:lpstr>5.4 Application of hashing</vt:lpstr>
      <vt:lpstr>5.4 Application of hashing</vt:lpstr>
      <vt:lpstr>Thank You</vt:lpstr>
      <vt:lpstr>From smart contracts to Dapps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174</cp:revision>
  <dcterms:created xsi:type="dcterms:W3CDTF">2022-10-15T04:41:53Z</dcterms:created>
  <dcterms:modified xsi:type="dcterms:W3CDTF">2022-12-26T08:27:58Z</dcterms:modified>
</cp:coreProperties>
</file>