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8781-5563-48D1-BB5C-C6F9FC351F12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656B-51B6-4631-AE56-E16B680DC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" y="-27384"/>
            <a:ext cx="9129192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44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56AD-652D-43AC-93C5-051765E55746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offerings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under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Decrease manual </a:t>
            </a:r>
            <a:r>
              <a:rPr lang="en-IN" dirty="0" smtClean="0"/>
              <a:t>intervention.</a:t>
            </a:r>
          </a:p>
          <a:p>
            <a:r>
              <a:rPr lang="en-IN" dirty="0" smtClean="0"/>
              <a:t>Virtualized servers can be used for testing resources </a:t>
            </a:r>
            <a:r>
              <a:rPr lang="en-IN" smtClean="0"/>
              <a:t>in the cloud</a:t>
            </a:r>
            <a:endParaRPr lang="en-IN" dirty="0" smtClean="0"/>
          </a:p>
          <a:p>
            <a:r>
              <a:rPr lang="en-IN" dirty="0" smtClean="0"/>
              <a:t>Reduces the processes in typical testing environment</a:t>
            </a:r>
          </a:p>
          <a:p>
            <a:r>
              <a:rPr lang="en-IN" dirty="0" smtClean="0"/>
              <a:t>Enables business to access resources as and when required</a:t>
            </a:r>
          </a:p>
          <a:p>
            <a:r>
              <a:rPr lang="en-IN" dirty="0" smtClean="0"/>
              <a:t>Reduces capital investment</a:t>
            </a:r>
          </a:p>
          <a:p>
            <a:r>
              <a:rPr lang="en-IN" dirty="0" smtClean="0"/>
              <a:t>Enables handling ups and downs of testing environment</a:t>
            </a:r>
          </a:p>
          <a:p>
            <a:r>
              <a:rPr lang="en-IN" dirty="0" smtClean="0"/>
              <a:t>Can reduce test cycles, reduce cost, defects</a:t>
            </a:r>
          </a:p>
          <a:p>
            <a:r>
              <a:rPr lang="en-IN" dirty="0" smtClean="0"/>
              <a:t>Improves service quality</a:t>
            </a:r>
          </a:p>
          <a:p>
            <a:r>
              <a:rPr lang="en-IN" dirty="0" smtClean="0"/>
              <a:t>Does not affect production applications</a:t>
            </a:r>
          </a:p>
          <a:p>
            <a:r>
              <a:rPr lang="en-IN" dirty="0" smtClean="0"/>
              <a:t>Utilization levels is very high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13376"/>
          </a:xfrm>
        </p:spPr>
        <p:txBody>
          <a:bodyPr/>
          <a:lstStyle/>
          <a:p>
            <a:r>
              <a:rPr lang="en-IN" dirty="0" smtClean="0"/>
              <a:t>Problems of finance heads are reduced as operational and capital expense are reduced</a:t>
            </a:r>
          </a:p>
          <a:p>
            <a:r>
              <a:rPr lang="en-IN" dirty="0" smtClean="0"/>
              <a:t>This tends to be excellent entry point into </a:t>
            </a:r>
            <a:r>
              <a:rPr lang="en-IN" smtClean="0"/>
              <a:t>cloud computing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offering key themes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Enterprise data centres are managed by </a:t>
            </a:r>
            <a:r>
              <a:rPr lang="en-IN" b="1" i="1" dirty="0" smtClean="0"/>
              <a:t>Operations organisations</a:t>
            </a:r>
          </a:p>
          <a:p>
            <a:r>
              <a:rPr lang="en-IN" dirty="0" smtClean="0"/>
              <a:t>Operations organisations</a:t>
            </a:r>
          </a:p>
          <a:p>
            <a:pPr lvl="1"/>
            <a:r>
              <a:rPr lang="en-IN" dirty="0" smtClean="0"/>
              <a:t>Composed of infrastructure professionals or system </a:t>
            </a:r>
            <a:r>
              <a:rPr lang="en-IN" dirty="0" err="1" smtClean="0"/>
              <a:t>admins</a:t>
            </a:r>
            <a:endParaRPr lang="en-IN" dirty="0" smtClean="0"/>
          </a:p>
          <a:p>
            <a:pPr lvl="1"/>
            <a:r>
              <a:rPr lang="en-IN" dirty="0" smtClean="0"/>
              <a:t>Concentrate on stability of IT services, IT cost efficiency.</a:t>
            </a:r>
          </a:p>
          <a:p>
            <a:r>
              <a:rPr lang="en-IN" dirty="0" smtClean="0"/>
              <a:t>Operations managers serve two teams:</a:t>
            </a:r>
          </a:p>
          <a:p>
            <a:pPr lvl="1"/>
            <a:r>
              <a:rPr lang="en-IN" dirty="0" smtClean="0"/>
              <a:t>Application teams</a:t>
            </a:r>
          </a:p>
          <a:p>
            <a:pPr lvl="2"/>
            <a:r>
              <a:rPr lang="en-IN" dirty="0" smtClean="0"/>
              <a:t>Infrastructure for production apps according to SLAs</a:t>
            </a:r>
          </a:p>
          <a:p>
            <a:pPr lvl="2"/>
            <a:r>
              <a:rPr lang="en-IN" dirty="0" smtClean="0"/>
              <a:t>Provisioned for peak demand,  hence has capacity beyond normal requirements</a:t>
            </a:r>
          </a:p>
          <a:p>
            <a:pPr lvl="1"/>
            <a:r>
              <a:rPr lang="en-IN" dirty="0" smtClean="0"/>
              <a:t>Development teams</a:t>
            </a:r>
          </a:p>
          <a:p>
            <a:pPr lvl="2"/>
            <a:r>
              <a:rPr lang="en-IN" dirty="0" smtClean="0"/>
              <a:t>Driven by frequent needs that require new features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themes in cloud offerings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Infrastructure to applications</a:t>
            </a:r>
          </a:p>
          <a:p>
            <a:r>
              <a:rPr lang="en-IN" dirty="0" smtClean="0"/>
              <a:t>Dev/test to productions</a:t>
            </a:r>
          </a:p>
          <a:p>
            <a:r>
              <a:rPr lang="en-IN" dirty="0" smtClean="0"/>
              <a:t>Allocation and runtime scaling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Organizations take risk based approach to information security.</a:t>
            </a:r>
          </a:p>
          <a:p>
            <a:r>
              <a:rPr lang="en-IN" dirty="0" smtClean="0"/>
              <a:t>Risks can quantified by expected damage:</a:t>
            </a:r>
          </a:p>
          <a:p>
            <a:pPr lvl="1"/>
            <a:r>
              <a:rPr lang="en-IN" b="1" i="1" dirty="0" smtClean="0"/>
              <a:t>Value of asset</a:t>
            </a:r>
            <a:r>
              <a:rPr lang="en-IN" dirty="0" smtClean="0"/>
              <a:t>: what are valuable information assets?</a:t>
            </a:r>
          </a:p>
          <a:p>
            <a:pPr lvl="1"/>
            <a:r>
              <a:rPr lang="en-IN" b="1" i="1" dirty="0" smtClean="0"/>
              <a:t>Vulnerabilities</a:t>
            </a:r>
            <a:r>
              <a:rPr lang="en-IN" dirty="0" smtClean="0"/>
              <a:t>: what Vulnerabilities exists in systems that can damage the assets?</a:t>
            </a:r>
          </a:p>
          <a:p>
            <a:pPr lvl="1"/>
            <a:r>
              <a:rPr lang="en-IN" b="1" i="1" dirty="0" smtClean="0"/>
              <a:t>Threats</a:t>
            </a:r>
            <a:r>
              <a:rPr lang="en-IN" dirty="0" smtClean="0"/>
              <a:t>: the level of threats that exploit the vulnerabilities</a:t>
            </a:r>
          </a:p>
          <a:p>
            <a:r>
              <a:rPr lang="en-IN" dirty="0" smtClean="0"/>
              <a:t>Security control must </a:t>
            </a:r>
            <a:r>
              <a:rPr lang="en-IN" b="1" i="1" dirty="0" smtClean="0"/>
              <a:t>mitigate risks</a:t>
            </a:r>
            <a:r>
              <a:rPr lang="en-IN" dirty="0" smtClean="0"/>
              <a:t> and must be </a:t>
            </a:r>
            <a:r>
              <a:rPr lang="en-IN" b="1" i="1" dirty="0" smtClean="0"/>
              <a:t>adaptive</a:t>
            </a:r>
          </a:p>
          <a:p>
            <a:r>
              <a:rPr lang="en-IN" dirty="0" smtClean="0"/>
              <a:t>Types of Controls are preventive, detective and corrective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13376"/>
          </a:xfrm>
        </p:spPr>
        <p:txBody>
          <a:bodyPr/>
          <a:lstStyle/>
          <a:p>
            <a:r>
              <a:rPr lang="en-IN" dirty="0" smtClean="0"/>
              <a:t>Security challenges</a:t>
            </a:r>
          </a:p>
          <a:p>
            <a:pPr lvl="1"/>
            <a:r>
              <a:rPr lang="en-IN" dirty="0" smtClean="0"/>
              <a:t>With time the infrastructure requirements of data centres will increase.</a:t>
            </a:r>
          </a:p>
          <a:p>
            <a:pPr lvl="1"/>
            <a:r>
              <a:rPr lang="en-IN" dirty="0" smtClean="0"/>
              <a:t>Power, space and personnel requirements increase.</a:t>
            </a:r>
          </a:p>
          <a:p>
            <a:pPr lvl="1"/>
            <a:r>
              <a:rPr lang="en-IN" dirty="0" smtClean="0"/>
              <a:t>Capital expense and operational expense increase.</a:t>
            </a:r>
          </a:p>
          <a:p>
            <a:pPr lvl="1"/>
            <a:r>
              <a:rPr lang="en-IN" dirty="0" smtClean="0"/>
              <a:t>Cloud helps meet these challenges but with data integrity problems</a:t>
            </a:r>
          </a:p>
          <a:p>
            <a:pPr lvl="1"/>
            <a:r>
              <a:rPr lang="en-IN" dirty="0" smtClean="0"/>
              <a:t>Web applications are an area of concern for security</a:t>
            </a:r>
          </a:p>
          <a:p>
            <a:pPr lvl="1"/>
            <a:r>
              <a:rPr lang="en-IN" dirty="0" smtClean="0"/>
              <a:t>Focus should be on securing web apps during development and not after it is deployed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1337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Identity based protection</a:t>
            </a:r>
          </a:p>
          <a:p>
            <a:r>
              <a:rPr lang="en-IN" dirty="0" smtClean="0"/>
              <a:t>There can be different classes of users based on the work they do and data they access.</a:t>
            </a:r>
          </a:p>
          <a:p>
            <a:r>
              <a:rPr lang="en-IN" dirty="0" smtClean="0"/>
              <a:t>Authenticate access to resources</a:t>
            </a:r>
          </a:p>
          <a:p>
            <a:r>
              <a:rPr lang="en-IN" dirty="0" smtClean="0"/>
              <a:t>Monitoring users regarding the logging to resources</a:t>
            </a:r>
          </a:p>
          <a:p>
            <a:r>
              <a:rPr lang="en-IN" dirty="0" smtClean="0"/>
              <a:t>Maintenance of identity is required for smooth operation and to authenticate real users.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protection at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Some issues are:</a:t>
            </a:r>
          </a:p>
          <a:p>
            <a:r>
              <a:rPr lang="en-IN" dirty="0" smtClean="0"/>
              <a:t>How is data stored?</a:t>
            </a:r>
          </a:p>
          <a:p>
            <a:r>
              <a:rPr lang="en-IN" dirty="0" smtClean="0"/>
              <a:t>How is data accessed?</a:t>
            </a:r>
          </a:p>
          <a:p>
            <a:r>
              <a:rPr lang="en-IN" dirty="0" smtClean="0"/>
              <a:t>What audits are required?</a:t>
            </a:r>
          </a:p>
          <a:p>
            <a:r>
              <a:rPr lang="en-IN" dirty="0" smtClean="0"/>
              <a:t>Separation of storage infrastructure</a:t>
            </a:r>
          </a:p>
          <a:p>
            <a:r>
              <a:rPr lang="en-IN" dirty="0" smtClean="0"/>
              <a:t>Data archiving</a:t>
            </a:r>
          </a:p>
          <a:p>
            <a:r>
              <a:rPr lang="en-IN" dirty="0" smtClean="0"/>
              <a:t>Encryption of data</a:t>
            </a:r>
          </a:p>
          <a:p>
            <a:r>
              <a:rPr lang="en-IN" dirty="0" smtClean="0"/>
              <a:t>Protection of mobile data</a:t>
            </a:r>
          </a:p>
          <a:p>
            <a:r>
              <a:rPr lang="en-IN" dirty="0" smtClean="0"/>
              <a:t>Handling of Violations of intellectual property law</a:t>
            </a:r>
          </a:p>
          <a:p>
            <a:r>
              <a:rPr lang="en-IN" dirty="0" smtClean="0"/>
              <a:t>Types of data</a:t>
            </a:r>
          </a:p>
          <a:p>
            <a:r>
              <a:rPr lang="en-IN" dirty="0" smtClean="0"/>
              <a:t>Controlling of data that is distributed across locations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desktop infrastructure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Runs desktop OS and apps inside virtual machines that reside on servers in data centre.</a:t>
            </a:r>
          </a:p>
          <a:p>
            <a:r>
              <a:rPr lang="en-IN" dirty="0" smtClean="0"/>
              <a:t>Access to virtual desktop and apps is through client desktop PC or thin clients using remote display protocol</a:t>
            </a:r>
          </a:p>
          <a:p>
            <a:r>
              <a:rPr lang="en-IN" dirty="0" smtClean="0"/>
              <a:t>Apps are centrally hosted and managed but appears as if they are hosted on local systems.</a:t>
            </a:r>
          </a:p>
          <a:p>
            <a:r>
              <a:rPr lang="en-IN" dirty="0" smtClean="0"/>
              <a:t>Consists of optional portal interface, thin-client, and PC with client components or web browsers with client messaging and security technologies.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Core function of distributed end user devices and apps moved to centralized infrastructure.</a:t>
            </a:r>
          </a:p>
          <a:p>
            <a:r>
              <a:rPr lang="en-IN" dirty="0" smtClean="0"/>
              <a:t>This extends the lifecycle of end user devices.</a:t>
            </a:r>
          </a:p>
          <a:p>
            <a:r>
              <a:rPr lang="en-IN" dirty="0" smtClean="0"/>
              <a:t>Performance requirement are moved to a centralized infrastructure.</a:t>
            </a:r>
          </a:p>
          <a:p>
            <a:r>
              <a:rPr lang="en-IN" dirty="0" smtClean="0"/>
              <a:t>Administration of centralized infrastructure more efficient than the distributed one.</a:t>
            </a:r>
          </a:p>
          <a:p>
            <a:r>
              <a:rPr lang="en-IN" dirty="0" smtClean="0"/>
              <a:t>Allows businesses to simplify IT environment, reduce cost and complexity</a:t>
            </a:r>
          </a:p>
          <a:p>
            <a:r>
              <a:rPr lang="en-IN" dirty="0" smtClean="0"/>
              <a:t>Consolidation of physical resources and standardization of operating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Information storage, retrieval, archive, and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Organisations process, manage, move, protect, and archive business data, based on,</a:t>
            </a:r>
          </a:p>
          <a:p>
            <a:r>
              <a:rPr lang="en-IN" dirty="0" smtClean="0"/>
              <a:t>Age, usage patterns, policies, security and disaster protection rules and value.</a:t>
            </a:r>
          </a:p>
          <a:p>
            <a:r>
              <a:rPr lang="en-IN" dirty="0" smtClean="0"/>
              <a:t>Information lifecycle management (ILM)</a:t>
            </a:r>
          </a:p>
          <a:p>
            <a:pPr lvl="1"/>
            <a:r>
              <a:rPr lang="en-IN" dirty="0" smtClean="0"/>
              <a:t>Set of recommended practices and technologies to manage data more efficiently</a:t>
            </a:r>
          </a:p>
          <a:p>
            <a:pPr lvl="1"/>
            <a:r>
              <a:rPr lang="en-IN" dirty="0" smtClean="0"/>
              <a:t>Policies are driven by business goals</a:t>
            </a:r>
          </a:p>
          <a:p>
            <a:pPr lvl="1"/>
            <a:r>
              <a:rPr lang="en-IN" dirty="0" smtClean="0"/>
              <a:t>Based on how data is used and the availability of data</a:t>
            </a:r>
          </a:p>
          <a:p>
            <a:pPr lvl="1"/>
            <a:r>
              <a:rPr lang="en-IN" dirty="0" smtClean="0"/>
              <a:t>Manages and stores data based on its value to business</a:t>
            </a:r>
          </a:p>
          <a:p>
            <a:pPr lvl="1"/>
            <a:r>
              <a:rPr lang="en-IN" dirty="0" smtClean="0"/>
              <a:t>Concerned with placement of data on appropriate storage levels of data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Cost reduction</a:t>
            </a:r>
          </a:p>
          <a:p>
            <a:pPr lvl="1"/>
            <a:r>
              <a:rPr lang="en-IN" dirty="0" smtClean="0"/>
              <a:t>Utilization up due to efficient use of resources</a:t>
            </a:r>
          </a:p>
          <a:p>
            <a:r>
              <a:rPr lang="en-IN" dirty="0" smtClean="0"/>
              <a:t>Flexibility</a:t>
            </a:r>
          </a:p>
          <a:p>
            <a:pPr lvl="1"/>
            <a:r>
              <a:rPr lang="en-IN" dirty="0" smtClean="0"/>
              <a:t>New images can be created dynamically without a h/w procurement cycle</a:t>
            </a:r>
          </a:p>
          <a:p>
            <a:pPr lvl="1"/>
            <a:r>
              <a:rPr lang="en-IN" dirty="0" smtClean="0"/>
              <a:t>Multiple types of OS can be run to support wide range of end users without costly integration or reconfiguration</a:t>
            </a:r>
          </a:p>
          <a:p>
            <a:r>
              <a:rPr lang="en-IN" dirty="0" smtClean="0"/>
              <a:t>Security</a:t>
            </a:r>
          </a:p>
          <a:p>
            <a:pPr lvl="1"/>
            <a:r>
              <a:rPr lang="en-IN" dirty="0" smtClean="0"/>
              <a:t>Data remains in the data centre with access control</a:t>
            </a:r>
          </a:p>
          <a:p>
            <a:r>
              <a:rPr lang="en-IN" dirty="0" smtClean="0"/>
              <a:t>Availability </a:t>
            </a:r>
          </a:p>
          <a:p>
            <a:pPr lvl="1"/>
            <a:r>
              <a:rPr lang="en-IN" dirty="0" smtClean="0"/>
              <a:t>In case of h/w failure VM can be quickly migrated to different servers</a:t>
            </a:r>
          </a:p>
          <a:p>
            <a:r>
              <a:rPr lang="en-IN" dirty="0" smtClean="0"/>
              <a:t>Efficiency</a:t>
            </a:r>
          </a:p>
          <a:p>
            <a:pPr lvl="1"/>
            <a:r>
              <a:rPr lang="en-IN" dirty="0" smtClean="0"/>
              <a:t>Because of IT processes are optimized for centralized environment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1337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Some of the objectives that drive the ILM:</a:t>
            </a:r>
          </a:p>
          <a:p>
            <a:r>
              <a:rPr lang="en-IN" dirty="0" smtClean="0"/>
              <a:t>Cost reduction</a:t>
            </a:r>
          </a:p>
          <a:p>
            <a:pPr lvl="1"/>
            <a:r>
              <a:rPr lang="en-IN" dirty="0" smtClean="0"/>
              <a:t>Reducing h/w, s/w and storage personnel costs</a:t>
            </a:r>
          </a:p>
          <a:p>
            <a:r>
              <a:rPr lang="en-IN" dirty="0" smtClean="0"/>
              <a:t>Improve system performance and productivity</a:t>
            </a:r>
          </a:p>
          <a:p>
            <a:pPr lvl="1"/>
            <a:r>
              <a:rPr lang="en-IN" dirty="0" smtClean="0"/>
              <a:t>Defining and enforce policies to manage data lifecycle</a:t>
            </a:r>
          </a:p>
          <a:p>
            <a:r>
              <a:rPr lang="en-IN" dirty="0" smtClean="0"/>
              <a:t>Improve effectiveness</a:t>
            </a:r>
          </a:p>
          <a:p>
            <a:pPr lvl="1"/>
            <a:r>
              <a:rPr lang="en-IN" dirty="0" smtClean="0"/>
              <a:t>Implementing appropriate storage strategy to address current and future business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1337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Cost reduction achieved by following ways:</a:t>
            </a:r>
          </a:p>
          <a:p>
            <a:r>
              <a:rPr lang="en-IN" dirty="0" smtClean="0"/>
              <a:t>Gain initial savings</a:t>
            </a:r>
          </a:p>
          <a:p>
            <a:pPr lvl="1"/>
            <a:r>
              <a:rPr lang="en-IN" dirty="0" smtClean="0"/>
              <a:t>Clean up activities to reduce storage amount</a:t>
            </a:r>
          </a:p>
          <a:p>
            <a:pPr lvl="1"/>
            <a:r>
              <a:rPr lang="en-IN" dirty="0" smtClean="0"/>
              <a:t>Develop and document info classification</a:t>
            </a:r>
          </a:p>
          <a:p>
            <a:pPr lvl="1"/>
            <a:r>
              <a:rPr lang="en-IN" dirty="0" smtClean="0"/>
              <a:t>Migration to lower cost storage</a:t>
            </a:r>
          </a:p>
          <a:p>
            <a:r>
              <a:rPr lang="en-IN" dirty="0" smtClean="0"/>
              <a:t>Maximize savings</a:t>
            </a:r>
          </a:p>
          <a:p>
            <a:pPr lvl="1"/>
            <a:r>
              <a:rPr lang="en-IN" dirty="0" smtClean="0"/>
              <a:t>Reconfigure storage environment to improve utilization</a:t>
            </a:r>
          </a:p>
          <a:p>
            <a:pPr lvl="1"/>
            <a:r>
              <a:rPr lang="en-IN" dirty="0" smtClean="0"/>
              <a:t>Reclamation of space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Key cost components when designing the storage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Operational cost categories</a:t>
            </a:r>
          </a:p>
          <a:p>
            <a:pPr lvl="1"/>
            <a:r>
              <a:rPr lang="en-IN" dirty="0" smtClean="0"/>
              <a:t>Personnel involved</a:t>
            </a:r>
          </a:p>
          <a:p>
            <a:pPr lvl="1"/>
            <a:r>
              <a:rPr lang="en-IN" dirty="0" smtClean="0"/>
              <a:t>Floor space consumed, telecommunication charges, tape vaulting services</a:t>
            </a:r>
          </a:p>
          <a:p>
            <a:pPr lvl="1"/>
            <a:r>
              <a:rPr lang="en-IN" dirty="0" smtClean="0"/>
              <a:t>Storage h/w maintenance during growth</a:t>
            </a:r>
          </a:p>
          <a:p>
            <a:pPr lvl="1"/>
            <a:r>
              <a:rPr lang="en-IN" dirty="0" smtClean="0"/>
              <a:t>Storage s/w maintenance during growth</a:t>
            </a:r>
          </a:p>
          <a:p>
            <a:pPr lvl="1"/>
            <a:r>
              <a:rPr lang="en-IN" dirty="0" smtClean="0"/>
              <a:t>Reduce Unplanned outages </a:t>
            </a:r>
          </a:p>
          <a:p>
            <a:r>
              <a:rPr lang="en-IN" dirty="0" smtClean="0"/>
              <a:t>Investment cost categories</a:t>
            </a:r>
          </a:p>
          <a:p>
            <a:pPr lvl="1"/>
            <a:r>
              <a:rPr lang="en-IN" dirty="0" smtClean="0"/>
              <a:t>New h/w or s/w maintenance </a:t>
            </a:r>
          </a:p>
          <a:p>
            <a:pPr lvl="1"/>
            <a:r>
              <a:rPr lang="en-IN" dirty="0" smtClean="0"/>
              <a:t>Transition services to adapt to future environments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warehouse (DW)</a:t>
            </a:r>
          </a:p>
          <a:p>
            <a:pPr lvl="1"/>
            <a:r>
              <a:rPr lang="en-IN" dirty="0" smtClean="0"/>
              <a:t>Db or repository of historical data used for analysis</a:t>
            </a:r>
          </a:p>
          <a:p>
            <a:r>
              <a:rPr lang="en-IN" dirty="0" smtClean="0"/>
              <a:t>Data mart</a:t>
            </a:r>
          </a:p>
          <a:p>
            <a:pPr lvl="1"/>
            <a:r>
              <a:rPr lang="en-IN" dirty="0" smtClean="0"/>
              <a:t>Part of DW used by specific department or business line</a:t>
            </a:r>
          </a:p>
          <a:p>
            <a:r>
              <a:rPr lang="en-IN" dirty="0" smtClean="0"/>
              <a:t>Data mining</a:t>
            </a:r>
          </a:p>
          <a:p>
            <a:pPr lvl="1"/>
            <a:r>
              <a:rPr lang="en-IN" dirty="0" smtClean="0"/>
              <a:t>analysis of historical business activities, stored in </a:t>
            </a:r>
            <a:r>
              <a:rPr lang="en-IN" smtClean="0"/>
              <a:t>data warehouse, </a:t>
            </a:r>
            <a:r>
              <a:rPr lang="en-IN" dirty="0" smtClean="0"/>
              <a:t>to reveal </a:t>
            </a:r>
            <a:r>
              <a:rPr lang="en-IN" smtClean="0"/>
              <a:t>hidden patterns</a:t>
            </a:r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" y="-27384"/>
            <a:ext cx="9129192" cy="1080120"/>
          </a:xfrm>
        </p:spPr>
        <p:txBody>
          <a:bodyPr>
            <a:normAutofit/>
          </a:bodyPr>
          <a:lstStyle/>
          <a:p>
            <a:r>
              <a:rPr lang="en-IN" dirty="0" smtClean="0"/>
              <a:t>Cloud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Provides better forecasting technique</a:t>
            </a:r>
          </a:p>
          <a:p>
            <a:r>
              <a:rPr lang="en-IN" dirty="0" smtClean="0"/>
              <a:t>Optimize the service lines</a:t>
            </a:r>
          </a:p>
          <a:p>
            <a:r>
              <a:rPr lang="en-IN" dirty="0" smtClean="0"/>
              <a:t>Provides higher level of accuracy</a:t>
            </a:r>
          </a:p>
          <a:p>
            <a:r>
              <a:rPr lang="en-IN" dirty="0" smtClean="0"/>
              <a:t>Can help analyse different business consequences</a:t>
            </a:r>
          </a:p>
          <a:p>
            <a:r>
              <a:rPr lang="en-IN" dirty="0" smtClean="0"/>
              <a:t>Achieve newer levels of optimization</a:t>
            </a:r>
          </a:p>
          <a:p>
            <a:r>
              <a:rPr lang="en-IN" dirty="0" smtClean="0"/>
              <a:t>Good cloud analytics may lead to predictable business situation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476672"/>
            <a:ext cx="6408712" cy="6120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5776" y="5301208"/>
            <a:ext cx="619268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99792" y="5724545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DBs		           ERP	           CRM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0165" y="5590981"/>
            <a:ext cx="2239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Internal and external </a:t>
            </a:r>
          </a:p>
          <a:p>
            <a:r>
              <a:rPr lang="en-IN" b="1" dirty="0" smtClean="0"/>
              <a:t>data sources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2627784" y="3933056"/>
            <a:ext cx="612068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43808" y="400506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Data mart</a:t>
            </a:r>
          </a:p>
          <a:p>
            <a:pPr algn="ctr"/>
            <a:r>
              <a:rPr lang="en-IN" b="1" dirty="0" smtClean="0"/>
              <a:t>Data warehouse</a:t>
            </a:r>
          </a:p>
          <a:p>
            <a:pPr algn="ctr"/>
            <a:r>
              <a:rPr lang="en-IN" b="1" dirty="0" smtClean="0"/>
              <a:t>Data store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165" y="428380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Data integration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784" y="2564904"/>
            <a:ext cx="612068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699792" y="2708920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Decision analysis	          Data mining             Text analysis</a:t>
            </a:r>
          </a:p>
          <a:p>
            <a:r>
              <a:rPr lang="en-IN" sz="2000" b="1" dirty="0" smtClean="0"/>
              <a:t>Statistical analysis		Predictive module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996952"/>
            <a:ext cx="153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Analytics</a:t>
            </a:r>
            <a:endParaRPr lang="en-IN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627784" y="1556792"/>
            <a:ext cx="61206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843808" y="184482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BI meta data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1916832"/>
            <a:ext cx="170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BI reporting</a:t>
            </a:r>
            <a:endParaRPr lang="en-IN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2627784" y="620688"/>
            <a:ext cx="61206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843808" y="836712"/>
            <a:ext cx="554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Forecasting 		Detection and alerts</a:t>
            </a:r>
            <a:endParaRPr lang="en-I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-27384"/>
            <a:ext cx="243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Cloud analytics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analytics competencies(abilities)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Cloud business analytics strategy</a:t>
            </a:r>
          </a:p>
          <a:p>
            <a:pPr lvl="1"/>
            <a:r>
              <a:rPr lang="en-IN" dirty="0" smtClean="0"/>
              <a:t>Improves how the info is recognised and reacted to, in the enterprise</a:t>
            </a:r>
          </a:p>
          <a:p>
            <a:r>
              <a:rPr lang="en-IN" dirty="0" smtClean="0"/>
              <a:t>Business Intelligence and performance management</a:t>
            </a:r>
          </a:p>
          <a:p>
            <a:pPr lvl="1"/>
            <a:r>
              <a:rPr lang="en-IN" dirty="0" smtClean="0"/>
              <a:t>Provides accurate and on time data reporting to improve the performance</a:t>
            </a:r>
          </a:p>
          <a:p>
            <a:r>
              <a:rPr lang="en-IN" dirty="0" smtClean="0"/>
              <a:t>Analytics and optimization</a:t>
            </a:r>
          </a:p>
          <a:p>
            <a:pPr lvl="1"/>
            <a:r>
              <a:rPr lang="en-IN" dirty="0" smtClean="0"/>
              <a:t>Provides simulation techniques for </a:t>
            </a:r>
            <a:r>
              <a:rPr lang="en-IN" b="1" i="1" dirty="0" smtClean="0"/>
              <a:t>what-if</a:t>
            </a:r>
            <a:r>
              <a:rPr lang="en-IN" dirty="0" smtClean="0"/>
              <a:t> analysis to increase performance</a:t>
            </a:r>
          </a:p>
          <a:p>
            <a:pPr lvl="1"/>
            <a:r>
              <a:rPr lang="en-IN" dirty="0" smtClean="0"/>
              <a:t>Analyse complex problems (Deep computing)</a:t>
            </a:r>
          </a:p>
          <a:p>
            <a:r>
              <a:rPr lang="en-IN" dirty="0" smtClean="0"/>
              <a:t>Enterprise information management</a:t>
            </a:r>
          </a:p>
          <a:p>
            <a:pPr lvl="1"/>
            <a:r>
              <a:rPr lang="en-IN" dirty="0" smtClean="0"/>
              <a:t>Can apply extraction, archival, retrieval, movement, integration of data</a:t>
            </a:r>
          </a:p>
          <a:p>
            <a:r>
              <a:rPr lang="en-IN" dirty="0" smtClean="0"/>
              <a:t>Content management system</a:t>
            </a:r>
          </a:p>
          <a:p>
            <a:pPr lvl="1"/>
            <a:r>
              <a:rPr lang="en-IN" dirty="0" smtClean="0"/>
              <a:t>Provides data access in global environment including sharing and managing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1048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Cloud offerings</vt:lpstr>
      <vt:lpstr>Information storage, retrieval, archive, and protection</vt:lpstr>
      <vt:lpstr>Slide 3</vt:lpstr>
      <vt:lpstr>Slide 4</vt:lpstr>
      <vt:lpstr>Key cost components when designing the storage environment</vt:lpstr>
      <vt:lpstr>Cloud Analytics</vt:lpstr>
      <vt:lpstr>Cloud Analytics</vt:lpstr>
      <vt:lpstr>Slide 8</vt:lpstr>
      <vt:lpstr>Cloud analytics competencies(abilities)</vt:lpstr>
      <vt:lpstr>Testing under cloud</vt:lpstr>
      <vt:lpstr>Slide 11</vt:lpstr>
      <vt:lpstr>Cloud offering key themes</vt:lpstr>
      <vt:lpstr>Key themes in cloud offerings</vt:lpstr>
      <vt:lpstr>Information security</vt:lpstr>
      <vt:lpstr>Slide 15</vt:lpstr>
      <vt:lpstr>Slide 16</vt:lpstr>
      <vt:lpstr>Data protection at cloud</vt:lpstr>
      <vt:lpstr>Virtual desktop infrastructure</vt:lpstr>
      <vt:lpstr>Architecture overview</vt:lpstr>
      <vt:lpstr>Advantages..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Trivikrama</dc:creator>
  <cp:lastModifiedBy>Compaq</cp:lastModifiedBy>
  <cp:revision>663</cp:revision>
  <dcterms:created xsi:type="dcterms:W3CDTF">2013-04-25T14:08:40Z</dcterms:created>
  <dcterms:modified xsi:type="dcterms:W3CDTF">2018-10-06T02:40:06Z</dcterms:modified>
</cp:coreProperties>
</file>