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8F3E6-817B-4521-B6E9-3BCFEAD761E5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143000"/>
            <a:ext cx="7034213" cy="31591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2300" cap="none" dirty="0" smtClean="0"/>
              <a:t/>
            </a:r>
            <a:br>
              <a:rPr lang="en-US" sz="2300" cap="none" dirty="0" smtClean="0"/>
            </a:br>
            <a:r>
              <a:rPr lang="en-US" sz="2300" cap="none" dirty="0" smtClean="0"/>
              <a:t/>
            </a:r>
            <a:br>
              <a:rPr lang="en-US" sz="2300" cap="none" dirty="0" smtClean="0"/>
            </a:br>
            <a:r>
              <a:rPr lang="en-US" cap="none" dirty="0" smtClean="0"/>
              <a:t>UNIT-3</a:t>
            </a:r>
            <a:r>
              <a:rPr lang="en-US" sz="2900" cap="none" dirty="0" smtClean="0"/>
              <a:t/>
            </a:r>
            <a:br>
              <a:rPr lang="en-US" sz="2900" cap="none" dirty="0" smtClean="0"/>
            </a:br>
            <a:r>
              <a:rPr lang="en-US" sz="6600" cap="none" dirty="0" smtClean="0"/>
              <a:t>DISTRIBUTED FILE SYSTEM</a:t>
            </a:r>
            <a:br>
              <a:rPr lang="en-US" sz="6600" cap="none" dirty="0" smtClean="0"/>
            </a:br>
            <a:r>
              <a:rPr lang="en-US" sz="2300" cap="none" dirty="0" smtClean="0"/>
              <a:t/>
            </a:r>
            <a:br>
              <a:rPr lang="en-US" sz="2300" cap="none" dirty="0" smtClean="0"/>
            </a:br>
            <a:endParaRPr lang="en-US" sz="2600" cap="none" dirty="0" smtClean="0"/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A8A295-D1C5-4282-9155-A29B77AF42B8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6.Consistency</a:t>
            </a:r>
            <a:r>
              <a:rPr lang="en-US" dirty="0" smtClean="0"/>
              <a:t> : Maintaining the consistency between multiple copies of file.</a:t>
            </a:r>
          </a:p>
          <a:p>
            <a:pPr algn="just"/>
            <a:r>
              <a:rPr lang="en-US" b="1" dirty="0" smtClean="0"/>
              <a:t>7.Security</a:t>
            </a:r>
            <a:r>
              <a:rPr lang="en-US" dirty="0" smtClean="0"/>
              <a:t>: In distributed file systems, there is a need to authenticate client requests so that access control at the server is based on correct user identities and to protect the contents of request and reply messages.</a:t>
            </a:r>
          </a:p>
          <a:p>
            <a:pPr lvl="1" algn="just"/>
            <a:r>
              <a:rPr lang="en-US" dirty="0" smtClean="0"/>
              <a:t>Digital signatures and encryption of secret data is used.</a:t>
            </a:r>
          </a:p>
          <a:p>
            <a:pPr algn="just"/>
            <a:r>
              <a:rPr lang="en-US" b="1" dirty="0" smtClean="0"/>
              <a:t>8.Efficiency</a:t>
            </a:r>
            <a:r>
              <a:rPr lang="en-US" dirty="0" smtClean="0"/>
              <a:t> : A distributed file service should offer facilities that are of at least the same power and generality as those found in conventional file systems and should achieve a comparable level of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Service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service is structured as three components,</a:t>
            </a:r>
          </a:p>
          <a:p>
            <a:pPr lvl="1"/>
            <a:r>
              <a:rPr lang="en-US" dirty="0" smtClean="0"/>
              <a:t>A flat file service</a:t>
            </a:r>
          </a:p>
          <a:p>
            <a:pPr lvl="1"/>
            <a:r>
              <a:rPr lang="en-US" dirty="0" smtClean="0"/>
              <a:t>A directory service</a:t>
            </a:r>
          </a:p>
          <a:p>
            <a:pPr lvl="1"/>
            <a:r>
              <a:rPr lang="en-US" dirty="0" smtClean="0"/>
              <a:t>A client module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71627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Flat file service</a:t>
            </a:r>
          </a:p>
          <a:p>
            <a:pPr lvl="1" algn="just"/>
            <a:r>
              <a:rPr lang="en-US" dirty="0" smtClean="0"/>
              <a:t>The flat file service is concerned with implementing operations on the contents of files. </a:t>
            </a:r>
          </a:p>
          <a:p>
            <a:pPr lvl="1" algn="just"/>
            <a:r>
              <a:rPr lang="en-US" i="1" dirty="0" smtClean="0"/>
              <a:t>Unique file identifiers (UFIDs) are used to refer to files in all requests </a:t>
            </a:r>
            <a:r>
              <a:rPr lang="en-US" dirty="0" smtClean="0"/>
              <a:t>for flat file service operations.</a:t>
            </a:r>
          </a:p>
          <a:p>
            <a:pPr lvl="1" algn="just"/>
            <a:r>
              <a:rPr lang="en-US" dirty="0" smtClean="0"/>
              <a:t>UFIDs are long sequences of bits chosen so that each file has a UFID that is unique among all of the files.</a:t>
            </a:r>
          </a:p>
          <a:p>
            <a:pPr lvl="1" algn="just"/>
            <a:r>
              <a:rPr lang="en-US" dirty="0" smtClean="0"/>
              <a:t>When the flat file service receives a request to create a file, it generates a new UFID for it and returns the UFID to the requester.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file service interface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7010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Directory service</a:t>
            </a:r>
          </a:p>
          <a:p>
            <a:pPr lvl="1" algn="just"/>
            <a:r>
              <a:rPr lang="en-US" dirty="0" smtClean="0"/>
              <a:t>The directory service provides a mapping between </a:t>
            </a:r>
            <a:r>
              <a:rPr lang="en-US" i="1" dirty="0" smtClean="0"/>
              <a:t>text names for </a:t>
            </a:r>
            <a:r>
              <a:rPr lang="en-US" dirty="0" smtClean="0"/>
              <a:t>files and their UFIDs. Clients may obtain the UFID of a file by quoting its text name to the directory service. </a:t>
            </a:r>
          </a:p>
          <a:p>
            <a:pPr lvl="1" algn="just"/>
            <a:r>
              <a:rPr lang="en-US" dirty="0" smtClean="0"/>
              <a:t>The directory service provides the functions needed to generate directories, to add new file names to directories and to obtain UFIDs from directories. </a:t>
            </a:r>
          </a:p>
          <a:p>
            <a:pPr lvl="1" algn="just"/>
            <a:r>
              <a:rPr lang="en-US" dirty="0" smtClean="0"/>
              <a:t>Directory files are stored in files of the flat file service.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service interface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696200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Client module</a:t>
            </a:r>
          </a:p>
          <a:p>
            <a:pPr lvl="1" algn="just"/>
            <a:r>
              <a:rPr lang="en-US" dirty="0" smtClean="0"/>
              <a:t>A client module runs in each client computer, integrating and extending the operations of the flat file service and the directory service under a single application programming interface that is available to user-level programs in client computers. </a:t>
            </a:r>
          </a:p>
          <a:p>
            <a:pPr lvl="1" algn="just"/>
            <a:r>
              <a:rPr lang="en-US" dirty="0" smtClean="0"/>
              <a:t>The client module also holds information about the network locations of the flat file server and directory server processes.</a:t>
            </a:r>
          </a:p>
          <a:p>
            <a:pPr lvl="1" algn="just"/>
            <a:r>
              <a:rPr lang="en-US" dirty="0" smtClean="0"/>
              <a:t>Achieves satisfactory performance through the implementation of a cache of recently used file blocks at the client.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b="1" dirty="0" smtClean="0"/>
              <a:t>Access control</a:t>
            </a:r>
          </a:p>
          <a:p>
            <a:pPr lvl="1"/>
            <a:r>
              <a:rPr lang="en-US" dirty="0" smtClean="0"/>
              <a:t>In the UNIX file system, the user’s access rights are checked against the access </a:t>
            </a:r>
            <a:r>
              <a:rPr lang="en-US" i="1" dirty="0" smtClean="0"/>
              <a:t>mode (read or write) requested in the open call </a:t>
            </a:r>
            <a:r>
              <a:rPr lang="en-US" dirty="0" smtClean="0"/>
              <a:t>and the file is opened only if the user has the necessary rights.</a:t>
            </a:r>
          </a:p>
          <a:p>
            <a:pPr lvl="1"/>
            <a:r>
              <a:rPr lang="en-US" dirty="0" smtClean="0"/>
              <a:t>In distributed implementations, access rights checks have to be performed at the server.</a:t>
            </a:r>
          </a:p>
          <a:p>
            <a:pPr lvl="2"/>
            <a:r>
              <a:rPr lang="en-US" dirty="0" smtClean="0"/>
              <a:t>Issue: if the results of an access rights check were retained at the server and used for future accesses, the server would no longer be stateless.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Two alternative approaches used are:</a:t>
            </a:r>
          </a:p>
          <a:p>
            <a:pPr lvl="1" algn="just"/>
            <a:r>
              <a:rPr lang="en-US" dirty="0" smtClean="0"/>
              <a:t>An access check is made whenever a file name is converted to a UFID, and the results are encoded in the form of a capability, which is returned to the client for submission with subsequent requests.</a:t>
            </a:r>
          </a:p>
          <a:p>
            <a:pPr lvl="1" algn="just"/>
            <a:r>
              <a:rPr lang="en-US" dirty="0" smtClean="0"/>
              <a:t>A user identity is submitted with every client request, and access checks are performed by the server for every file operation.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Distributed File System ( DFS ) enables programs to store and access remote files exactly as they do local ones, allowing users to access files from any computer on a network. </a:t>
            </a:r>
          </a:p>
          <a:p>
            <a:pPr algn="just"/>
            <a:r>
              <a:rPr lang="en-US" dirty="0"/>
              <a:t>The resources on a particular machine are local to itself. Resources on other machines are remote. 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file system provides a service for clients. The server interface is the normal set of file operations: create, read, etc. on files.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Hierarchic file system</a:t>
            </a:r>
          </a:p>
          <a:p>
            <a:pPr lvl="1" algn="just"/>
            <a:r>
              <a:rPr lang="en-US" dirty="0" smtClean="0"/>
              <a:t>A tree-structured network of directories is constructed with files at the leaves and directories at the other nodes of the tree. </a:t>
            </a:r>
          </a:p>
          <a:p>
            <a:pPr lvl="1" algn="just"/>
            <a:r>
              <a:rPr lang="en-US" dirty="0" smtClean="0"/>
              <a:t>The root of the tree is a directory with a ‘well-known’ UFID. </a:t>
            </a:r>
          </a:p>
          <a:p>
            <a:pPr lvl="1" algn="just"/>
            <a:r>
              <a:rPr lang="en-US" dirty="0" smtClean="0"/>
              <a:t>A function can be provided in the client module that gets the UFID of a file given its pathname. The function interprets the pathname starting from the root, using </a:t>
            </a:r>
            <a:r>
              <a:rPr lang="en-US" i="1" dirty="0" smtClean="0"/>
              <a:t>Lookup </a:t>
            </a:r>
            <a:r>
              <a:rPr lang="en-US" dirty="0" smtClean="0"/>
              <a:t>to obtain the UFID of each directory in the path.</a:t>
            </a:r>
          </a:p>
          <a:p>
            <a:pPr lvl="1" algn="just"/>
            <a:r>
              <a:rPr lang="en-US" dirty="0" smtClean="0"/>
              <a:t>In a hierarchic directory service, the file attributes associated with files should include a type field that distinguishes between ordinary files and directories.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File groups</a:t>
            </a:r>
          </a:p>
          <a:p>
            <a:pPr lvl="1" algn="just"/>
            <a:r>
              <a:rPr lang="en-US" dirty="0" smtClean="0"/>
              <a:t>A </a:t>
            </a:r>
            <a:r>
              <a:rPr lang="en-US" i="1" dirty="0" smtClean="0"/>
              <a:t>file group is a collection of files located on a given server. </a:t>
            </a:r>
          </a:p>
          <a:p>
            <a:pPr lvl="1" algn="just"/>
            <a:r>
              <a:rPr lang="en-US" i="1" dirty="0" smtClean="0"/>
              <a:t>A server may </a:t>
            </a:r>
            <a:r>
              <a:rPr lang="en-US" dirty="0" smtClean="0"/>
              <a:t>hold several file groups, and groups can be moved between servers, but a file cannot change the group to which it belongs.</a:t>
            </a:r>
          </a:p>
          <a:p>
            <a:pPr lvl="1" algn="just"/>
            <a:r>
              <a:rPr lang="en-US" dirty="0" smtClean="0"/>
              <a:t>In a distributed file system that supports file groups, the representation of UFIDs includes a </a:t>
            </a:r>
            <a:r>
              <a:rPr lang="en-US" b="1" dirty="0" smtClean="0"/>
              <a:t>file group identifier </a:t>
            </a:r>
            <a:r>
              <a:rPr lang="en-US" dirty="0" smtClean="0"/>
              <a:t>component, enabling the client module in each client computer to take responsibility for dispatching requests to the server that holds the relevant file group.</a:t>
            </a:r>
          </a:p>
          <a:p>
            <a:pPr lvl="1" algn="just"/>
            <a:r>
              <a:rPr lang="en-US" dirty="0" smtClean="0"/>
              <a:t>Whenever a new file group is created, a unique identifier can be generated by concatenating the 32-bit IP address of the host creating the new group with a 16-bit integer derived from the date, producing a unique 48-bit integer:</a:t>
            </a:r>
          </a:p>
          <a:p>
            <a:pPr lvl="1"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701039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1417638"/>
          </a:xfrm>
        </p:spPr>
        <p:txBody>
          <a:bodyPr>
            <a:normAutofit/>
          </a:bodyPr>
          <a:lstStyle/>
          <a:p>
            <a:r>
              <a:rPr lang="en-US" sz="3200" b="1" dirty="0"/>
              <a:t>Characteristics of (non-distributed)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486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3800" dirty="0" smtClean="0"/>
              <a:t>File systems are mainly responsible for organization, storage, retrieval, naming, sharing and protection of files.</a:t>
            </a:r>
          </a:p>
          <a:p>
            <a:pPr>
              <a:buNone/>
            </a:pPr>
            <a:r>
              <a:rPr lang="en-US" sz="3800" dirty="0" smtClean="0"/>
              <a:t>	They provide a programming interface that characterizes the file abstraction about the details of storage allocation &amp; layout</a:t>
            </a:r>
          </a:p>
          <a:p>
            <a:pPr>
              <a:buNone/>
            </a:pPr>
            <a:endParaRPr lang="en-US" sz="3800" dirty="0" smtClean="0"/>
          </a:p>
          <a:p>
            <a:r>
              <a:rPr lang="en-US" sz="3800" b="1" dirty="0" smtClean="0"/>
              <a:t>Data </a:t>
            </a:r>
            <a:r>
              <a:rPr lang="en-US" sz="3800" b="1" dirty="0"/>
              <a:t>and </a:t>
            </a:r>
            <a:r>
              <a:rPr lang="en-US" sz="3800" b="1" dirty="0" smtClean="0"/>
              <a:t>Attributes</a:t>
            </a:r>
          </a:p>
          <a:p>
            <a:pPr lvl="1"/>
            <a:r>
              <a:rPr lang="en-US" sz="3200" dirty="0" smtClean="0"/>
              <a:t>Data : Sequence of data items used for operations</a:t>
            </a:r>
          </a:p>
          <a:p>
            <a:pPr lvl="1"/>
            <a:r>
              <a:rPr lang="en-US" sz="3200" dirty="0" smtClean="0"/>
              <a:t>Attributes :Single record holding information such as length of the file, timestamp, owner’s identity, access control list</a:t>
            </a:r>
          </a:p>
          <a:p>
            <a:pPr lvl="1"/>
            <a:endParaRPr lang="en-US" sz="3200" dirty="0" smtClean="0"/>
          </a:p>
          <a:p>
            <a:r>
              <a:rPr lang="en-US" sz="3800" b="1" dirty="0"/>
              <a:t>D</a:t>
            </a:r>
            <a:r>
              <a:rPr lang="en-US" sz="3800" b="1" dirty="0" smtClean="0"/>
              <a:t>irectory</a:t>
            </a:r>
            <a:r>
              <a:rPr lang="en-US" sz="3800" b="1" dirty="0"/>
              <a:t>: </a:t>
            </a:r>
            <a:r>
              <a:rPr lang="en-US" dirty="0"/>
              <a:t>mapping from text names to internal </a:t>
            </a:r>
            <a:r>
              <a:rPr lang="en-US" dirty="0" smtClean="0"/>
              <a:t>file identifiers.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800" b="1" dirty="0" smtClean="0"/>
              <a:t>Metadata</a:t>
            </a:r>
            <a:r>
              <a:rPr lang="en-US" sz="3800" dirty="0" smtClean="0"/>
              <a:t> : </a:t>
            </a:r>
            <a:r>
              <a:rPr lang="en-US" dirty="0" smtClean="0"/>
              <a:t>Information stored by file system that is required for file management</a:t>
            </a:r>
            <a:r>
              <a:rPr lang="en-US" sz="3800" dirty="0" smtClean="0"/>
              <a:t>.</a:t>
            </a:r>
          </a:p>
          <a:p>
            <a:pPr lvl="1"/>
            <a:r>
              <a:rPr lang="en-US" sz="3200" dirty="0" smtClean="0"/>
              <a:t>EX: File attributes, directories  &amp; all other persistent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attribute record structure</a:t>
            </a:r>
            <a:endParaRPr lang="en-US" dirty="0"/>
          </a:p>
        </p:txBody>
      </p:sp>
      <p:pic>
        <p:nvPicPr>
          <p:cNvPr id="4" name="Content Placeholder 3" descr="Untitled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05000"/>
            <a:ext cx="64008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325562"/>
          </a:xfrm>
        </p:spPr>
        <p:txBody>
          <a:bodyPr>
            <a:noAutofit/>
          </a:bodyPr>
          <a:lstStyle/>
          <a:p>
            <a:pPr algn="just"/>
            <a:r>
              <a:rPr lang="en-US" sz="3400" dirty="0" smtClean="0"/>
              <a:t>Layered Module structure for the implementation of a non-distributed File System</a:t>
            </a:r>
            <a:endParaRPr lang="en-US" sz="3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41938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dirty="0"/>
              <a:t>UNIX file system operations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357" y="1116291"/>
            <a:ext cx="8779043" cy="515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file 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1.Transparency:</a:t>
            </a:r>
            <a:r>
              <a:rPr lang="en-US" dirty="0" smtClean="0"/>
              <a:t> Some aspects of Distributed system are hidden from user.</a:t>
            </a:r>
          </a:p>
          <a:p>
            <a:pPr lvl="1"/>
            <a:r>
              <a:rPr lang="en-US" b="1" dirty="0" smtClean="0"/>
              <a:t>Access</a:t>
            </a:r>
            <a:r>
              <a:rPr lang="en-US" dirty="0" smtClean="0"/>
              <a:t>: Client </a:t>
            </a:r>
            <a:r>
              <a:rPr lang="en-US" dirty="0" err="1" smtClean="0"/>
              <a:t>pgms</a:t>
            </a:r>
            <a:r>
              <a:rPr lang="en-US" dirty="0" smtClean="0"/>
              <a:t> can be unaware of distribution of files. Same set of operations are provided for access to remote as well as local files.</a:t>
            </a:r>
            <a:endParaRPr lang="en-US" dirty="0"/>
          </a:p>
          <a:p>
            <a:pPr lvl="1"/>
            <a:r>
              <a:rPr lang="en-US" b="1" dirty="0" smtClean="0"/>
              <a:t>Location</a:t>
            </a:r>
            <a:r>
              <a:rPr lang="en-US" dirty="0" smtClean="0"/>
              <a:t> : Client program should see a uniform name space.</a:t>
            </a:r>
          </a:p>
          <a:p>
            <a:pPr lvl="1"/>
            <a:r>
              <a:rPr lang="en-US" b="1" dirty="0" smtClean="0"/>
              <a:t>Mobility</a:t>
            </a:r>
            <a:r>
              <a:rPr lang="en-US" dirty="0" smtClean="0"/>
              <a:t> : Client programs need not change their tables when files are moved to any other location. </a:t>
            </a:r>
          </a:p>
          <a:p>
            <a:pPr lvl="1"/>
            <a:r>
              <a:rPr lang="en-US" b="1" dirty="0" smtClean="0"/>
              <a:t>Performance</a:t>
            </a:r>
            <a:r>
              <a:rPr lang="en-US" dirty="0" smtClean="0"/>
              <a:t> : Client program should continue to perform satisfactorily while the load on the service varies. </a:t>
            </a:r>
          </a:p>
          <a:p>
            <a:pPr lvl="1"/>
            <a:r>
              <a:rPr lang="en-US" b="1" dirty="0" smtClean="0"/>
              <a:t>Scaling </a:t>
            </a:r>
            <a:r>
              <a:rPr lang="en-US" dirty="0" smtClean="0"/>
              <a:t>: The service can be expanded to deal with wide range of load and network size.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2.Concurrent file updates </a:t>
            </a:r>
            <a:r>
              <a:rPr lang="en-US" dirty="0" smtClean="0"/>
              <a:t>: Changes to the file by one client should not interfere with the operation of other clients simultaneously accessing or changing the same file.(Concurrency Control)</a:t>
            </a:r>
          </a:p>
          <a:p>
            <a:r>
              <a:rPr lang="en-US" b="1" dirty="0" smtClean="0"/>
              <a:t>3.File replication </a:t>
            </a:r>
            <a:r>
              <a:rPr lang="en-US" dirty="0" smtClean="0"/>
              <a:t>: A file may be represented by several copies of its contents at different locations.</a:t>
            </a:r>
          </a:p>
          <a:p>
            <a:pPr>
              <a:buNone/>
            </a:pPr>
            <a:r>
              <a:rPr lang="en-US" dirty="0" smtClean="0"/>
              <a:t>	Benefits:</a:t>
            </a:r>
          </a:p>
          <a:p>
            <a:pPr>
              <a:buNone/>
            </a:pPr>
            <a:r>
              <a:rPr lang="en-US" dirty="0" smtClean="0"/>
              <a:t>		1. Load balancing to enhance the 		    scalability of the service.</a:t>
            </a:r>
          </a:p>
          <a:p>
            <a:pPr>
              <a:buNone/>
            </a:pPr>
            <a:r>
              <a:rPr lang="en-US" dirty="0" smtClean="0"/>
              <a:t>		2. Enhances the fault tolerance.</a:t>
            </a:r>
          </a:p>
          <a:p>
            <a:r>
              <a:rPr lang="en-US" b="1" dirty="0" smtClean="0"/>
              <a:t>4.Hardware and OS heterogeneity </a:t>
            </a:r>
            <a:r>
              <a:rPr lang="en-US" dirty="0" smtClean="0"/>
              <a:t>: The service interfaces should be defined so that client and server software can be implemented for different operating systems and computers.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b="1" dirty="0" smtClean="0"/>
              <a:t>5.Fault tolerance </a:t>
            </a:r>
            <a:r>
              <a:rPr lang="en-US" dirty="0" smtClean="0"/>
              <a:t>: Avoiding failure</a:t>
            </a:r>
          </a:p>
          <a:p>
            <a:pPr lvl="1" algn="just"/>
            <a:r>
              <a:rPr lang="en-US" dirty="0" smtClean="0"/>
              <a:t>To cope with transient communication failures, the design can be based on </a:t>
            </a:r>
            <a:r>
              <a:rPr lang="en-US" i="1" dirty="0" smtClean="0"/>
              <a:t>at-most-once </a:t>
            </a:r>
            <a:r>
              <a:rPr lang="en-US" dirty="0" smtClean="0"/>
              <a:t>invocation semantics.</a:t>
            </a:r>
          </a:p>
          <a:p>
            <a:pPr lvl="1" algn="just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1049</Words>
  <Application>Microsoft Office PowerPoint</Application>
  <PresentationFormat>On-screen Show (4:3)</PresentationFormat>
  <Paragraphs>77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 UNIT-3 DISTRIBUTED FILE SYSTEM  </vt:lpstr>
      <vt:lpstr>What is DFS?</vt:lpstr>
      <vt:lpstr>Characteristics of (non-distributed) file systems</vt:lpstr>
      <vt:lpstr>File attribute record structure</vt:lpstr>
      <vt:lpstr>Layered Module structure for the implementation of a non-distributed File System</vt:lpstr>
      <vt:lpstr>UNIX file system operations</vt:lpstr>
      <vt:lpstr>Distributed file system requirements</vt:lpstr>
      <vt:lpstr>Slide 8</vt:lpstr>
      <vt:lpstr>Slide 9</vt:lpstr>
      <vt:lpstr>Slide 10</vt:lpstr>
      <vt:lpstr>File Service architecture</vt:lpstr>
      <vt:lpstr>Slide 12</vt:lpstr>
      <vt:lpstr>Slide 13</vt:lpstr>
      <vt:lpstr>Flat file service interface</vt:lpstr>
      <vt:lpstr>Slide 15</vt:lpstr>
      <vt:lpstr>Directory service interface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FILE SYSTEM</dc:title>
  <dc:creator>MVD</dc:creator>
  <cp:lastModifiedBy>sss</cp:lastModifiedBy>
  <cp:revision>124</cp:revision>
  <dcterms:created xsi:type="dcterms:W3CDTF">2018-04-02T16:43:51Z</dcterms:created>
  <dcterms:modified xsi:type="dcterms:W3CDTF">2020-03-06T11:25:11Z</dcterms:modified>
</cp:coreProperties>
</file>