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78" r:id="rId9"/>
    <p:sldId id="262" r:id="rId10"/>
    <p:sldId id="263" r:id="rId11"/>
    <p:sldId id="279" r:id="rId12"/>
    <p:sldId id="264" r:id="rId13"/>
    <p:sldId id="280" r:id="rId14"/>
    <p:sldId id="265" r:id="rId15"/>
    <p:sldId id="266" r:id="rId16"/>
    <p:sldId id="267" r:id="rId17"/>
    <p:sldId id="282" r:id="rId18"/>
    <p:sldId id="268" r:id="rId19"/>
    <p:sldId id="269" r:id="rId20"/>
    <p:sldId id="270" r:id="rId21"/>
    <p:sldId id="271" r:id="rId22"/>
    <p:sldId id="272" r:id="rId23"/>
    <p:sldId id="281" r:id="rId24"/>
    <p:sldId id="273" r:id="rId25"/>
    <p:sldId id="274" r:id="rId26"/>
    <p:sldId id="275" r:id="rId27"/>
    <p:sldId id="276" r:id="rId2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5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F0D04-E41F-420D-84E9-16374FE8DE10}" type="datetimeFigureOut">
              <a:rPr lang="en-IN" smtClean="0"/>
              <a:pPr/>
              <a:t>11-02-2019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DBC3E-D261-4ECD-AC7C-2F3811D038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79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DBC3E-D261-4ECD-AC7C-2F3811D03800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201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9A9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9A9A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59A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1" u="heavy">
                <a:solidFill>
                  <a:srgbClr val="009A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9A9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9A9A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59A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9A9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9A9A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59A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9A9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9A9A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9A9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9A9A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0102" y="830834"/>
            <a:ext cx="79181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659A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8402" y="1641602"/>
            <a:ext cx="8181594" cy="4988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 u="heavy">
                <a:solidFill>
                  <a:srgbClr val="009A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41502" y="6826304"/>
            <a:ext cx="91122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9A9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58396" y="6826304"/>
            <a:ext cx="24828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9A9A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907033"/>
            <a:ext cx="780224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5</a:t>
            </a:r>
            <a:r>
              <a:rPr spc="-5" dirty="0"/>
              <a:t>. Distributed objects and remote</a:t>
            </a:r>
            <a:r>
              <a:rPr spc="80" dirty="0"/>
              <a:t> </a:t>
            </a:r>
            <a:r>
              <a:rPr spc="-10" dirty="0"/>
              <a:t>invocation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302" y="1755801"/>
            <a:ext cx="7809230" cy="2651367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35"/>
              </a:spcBef>
              <a:buClr>
                <a:srgbClr val="FF9A65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009A9A"/>
                </a:solidFill>
                <a:latin typeface="Arial"/>
                <a:cs typeface="Arial"/>
              </a:rPr>
              <a:t>Road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9A"/>
                </a:solidFill>
                <a:latin typeface="Arial"/>
                <a:cs typeface="Arial"/>
              </a:rPr>
              <a:t>Map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955"/>
              </a:spcBef>
              <a:buClr>
                <a:srgbClr val="33659A"/>
              </a:buClr>
              <a:buSzPct val="65384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"/>
                <a:cs typeface="Arial"/>
              </a:rPr>
              <a:t>5.1.</a:t>
            </a:r>
            <a:r>
              <a:rPr sz="260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"/>
                <a:cs typeface="Arial"/>
              </a:rPr>
              <a:t>Introduction</a:t>
            </a:r>
            <a:endParaRPr sz="26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940"/>
              </a:spcBef>
              <a:buClr>
                <a:srgbClr val="33659A"/>
              </a:buClr>
              <a:buSzPct val="65384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"/>
                <a:cs typeface="Arial"/>
              </a:rPr>
              <a:t>5.2. Communication between distributed</a:t>
            </a:r>
            <a:r>
              <a:rPr sz="2600" spc="7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"/>
                <a:cs typeface="Arial"/>
              </a:rPr>
              <a:t>objects</a:t>
            </a:r>
            <a:endParaRPr sz="26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945"/>
              </a:spcBef>
              <a:buClr>
                <a:srgbClr val="33659A"/>
              </a:buClr>
              <a:buSzPct val="65384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solidFill>
                  <a:srgbClr val="009A9A"/>
                </a:solidFill>
                <a:latin typeface="Arial"/>
                <a:cs typeface="Arial"/>
              </a:rPr>
              <a:t>5.3. Remote procedure call</a:t>
            </a:r>
            <a:r>
              <a:rPr sz="2600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9A9A"/>
                </a:solidFill>
                <a:latin typeface="Arial"/>
                <a:cs typeface="Arial"/>
              </a:rPr>
              <a:t>(RPC)</a:t>
            </a:r>
            <a:endParaRPr sz="26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940"/>
              </a:spcBef>
              <a:buClr>
                <a:srgbClr val="33659A"/>
              </a:buClr>
              <a:buSzPct val="65384"/>
              <a:buFont typeface="Wingdings"/>
              <a:buChar char=""/>
              <a:tabLst>
                <a:tab pos="755650" algn="l"/>
              </a:tabLst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819" y="533400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302" y="1637417"/>
            <a:ext cx="7982584" cy="505522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19"/>
              </a:spcBef>
              <a:buClr>
                <a:srgbClr val="FF9A65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The object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755650" marR="288925" lvl="1" indent="-285750" algn="just">
              <a:lnSpc>
                <a:spcPct val="109700"/>
              </a:lnSpc>
              <a:spcBef>
                <a:spcPts val="41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000" u="heavy" spc="-5" dirty="0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"/>
                <a:cs typeface="Arial"/>
              </a:rPr>
              <a:t>Objects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 (in classes) encapsulate methods and data variables, with some  variables being directly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accessible;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and communication via passing  arguments and receiving results from (locally) invoked</a:t>
            </a:r>
            <a:r>
              <a:rPr sz="2000" spc="9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755650" marR="493395" lvl="1" indent="-285750" algn="just">
              <a:lnSpc>
                <a:spcPct val="109700"/>
              </a:lnSpc>
              <a:spcBef>
                <a:spcPts val="40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000" u="heavy" spc="-5" dirty="0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"/>
                <a:cs typeface="Arial"/>
              </a:rPr>
              <a:t>Object references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: objects can be accessed via references. Accessing  </a:t>
            </a:r>
            <a:r>
              <a:rPr sz="2000" i="1" spc="-5" dirty="0">
                <a:solidFill>
                  <a:srgbClr val="009A9A"/>
                </a:solidFill>
                <a:latin typeface="Arial"/>
                <a:cs typeface="Arial"/>
              </a:rPr>
              <a:t>target/receiver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objects requires – reference.methodname(args); and  references can be passed as args,</a:t>
            </a:r>
            <a:r>
              <a:rPr sz="2000" spc="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too.</a:t>
            </a:r>
            <a:endParaRPr sz="20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61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000" u="heavy" spc="-5" dirty="0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"/>
                <a:cs typeface="Arial"/>
              </a:rPr>
              <a:t>Interfaces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: provides a definition of the signatures of a set of object</a:t>
            </a:r>
            <a:r>
              <a:rPr sz="2000" spc="27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marL="755650" marR="206375" algn="just">
              <a:lnSpc>
                <a:spcPct val="109700"/>
              </a:lnSpc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– arg type, return values, and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exceptions.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A class may implement several 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‘interfaces,’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and an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interface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may be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implemented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by </a:t>
            </a:r>
            <a:r>
              <a:rPr sz="2000" spc="-5">
                <a:solidFill>
                  <a:srgbClr val="009A9A"/>
                </a:solidFill>
                <a:latin typeface="Arial"/>
                <a:cs typeface="Arial"/>
              </a:rPr>
              <a:t>any</a:t>
            </a:r>
            <a:r>
              <a:rPr sz="2000" spc="75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smtClean="0">
                <a:solidFill>
                  <a:srgbClr val="009A9A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819" y="533400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302" y="1637417"/>
            <a:ext cx="7982584" cy="50420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19"/>
              </a:spcBef>
              <a:buClr>
                <a:srgbClr val="FF9A65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600" b="1" spc="-5" dirty="0">
                <a:solidFill>
                  <a:srgbClr val="009A9A"/>
                </a:solidFill>
                <a:latin typeface="Arial"/>
                <a:cs typeface="Arial"/>
              </a:rPr>
              <a:t>The object</a:t>
            </a:r>
            <a:r>
              <a:rPr sz="36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9A9A"/>
                </a:solidFill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  <a:p>
            <a:pPr marL="755650" marR="358140" lvl="1" indent="-285750" algn="just">
              <a:lnSpc>
                <a:spcPct val="109700"/>
              </a:lnSpc>
              <a:spcBef>
                <a:spcPts val="40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800" u="heavy" spc="-5" smtClean="0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"/>
                <a:cs typeface="Arial"/>
              </a:rPr>
              <a:t>Actions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: effect of method invocation – state of receiver maybe changed;  new object maybe instantiated; further invocation may take</a:t>
            </a:r>
            <a:r>
              <a:rPr sz="2800" spc="1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place</a:t>
            </a:r>
            <a:endParaRPr sz="2800">
              <a:latin typeface="Arial"/>
              <a:cs typeface="Arial"/>
            </a:endParaRPr>
          </a:p>
          <a:p>
            <a:pPr marL="755650" marR="648970" lvl="1" indent="-285750" algn="just">
              <a:lnSpc>
                <a:spcPct val="109700"/>
              </a:lnSpc>
              <a:spcBef>
                <a:spcPts val="41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800" u="heavy" dirty="0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"/>
                <a:cs typeface="Arial"/>
              </a:rPr>
              <a:t>Exceptions</a:t>
            </a:r>
            <a:r>
              <a:rPr sz="2800" dirty="0">
                <a:solidFill>
                  <a:srgbClr val="009A9A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Provide a clean way to deal with error conditions </a:t>
            </a:r>
            <a:r>
              <a:rPr sz="2800" dirty="0">
                <a:solidFill>
                  <a:srgbClr val="009A9A"/>
                </a:solidFill>
                <a:latin typeface="Arial"/>
                <a:cs typeface="Arial"/>
              </a:rPr>
              <a:t>without  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complicating the code. </a:t>
            </a:r>
            <a:r>
              <a:rPr sz="2800" i="1" spc="-5" dirty="0">
                <a:solidFill>
                  <a:srgbClr val="009A9A"/>
                </a:solidFill>
                <a:latin typeface="Arial"/>
                <a:cs typeface="Arial"/>
              </a:rPr>
              <a:t>thrown 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and</a:t>
            </a:r>
            <a:r>
              <a:rPr sz="2800" spc="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9A9A"/>
                </a:solidFill>
                <a:latin typeface="Arial"/>
                <a:cs typeface="Arial"/>
              </a:rPr>
              <a:t>catch</a:t>
            </a:r>
            <a:endParaRPr sz="280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109700"/>
              </a:lnSpc>
              <a:spcBef>
                <a:spcPts val="409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800" u="heavy" spc="-5" dirty="0">
                <a:solidFill>
                  <a:srgbClr val="009A9A"/>
                </a:solidFill>
                <a:uFill>
                  <a:solidFill>
                    <a:srgbClr val="009A9A"/>
                  </a:solidFill>
                </a:uFill>
                <a:latin typeface="Arial"/>
                <a:cs typeface="Arial"/>
              </a:rPr>
              <a:t>Garbage collection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: reclaiming freed object </a:t>
            </a:r>
            <a:r>
              <a:rPr sz="2800" dirty="0">
                <a:solidFill>
                  <a:srgbClr val="009A9A"/>
                </a:solidFill>
                <a:latin typeface="Arial"/>
                <a:cs typeface="Arial"/>
              </a:rPr>
              <a:t>spaces 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– </a:t>
            </a:r>
            <a:r>
              <a:rPr sz="2800" dirty="0">
                <a:solidFill>
                  <a:srgbClr val="009A9A"/>
                </a:solidFill>
                <a:latin typeface="Arial"/>
                <a:cs typeface="Arial"/>
              </a:rPr>
              <a:t>Java (automatic), 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C</a:t>
            </a:r>
            <a:r>
              <a:rPr sz="2800" spc="-5">
                <a:solidFill>
                  <a:srgbClr val="009A9A"/>
                </a:solidFill>
                <a:latin typeface="Arial"/>
                <a:cs typeface="Arial"/>
              </a:rPr>
              <a:t>++  </a:t>
            </a:r>
            <a:endParaRPr lang="en-US" sz="2800" spc="-5" dirty="0" smtClean="0">
              <a:solidFill>
                <a:srgbClr val="009A9A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pPr marL="25400">
                <a:lnSpc>
                  <a:spcPts val="1645"/>
                </a:lnSpc>
              </a:pPr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925" y="381000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302" y="1641098"/>
            <a:ext cx="7904480" cy="483529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10" dirty="0">
                <a:solidFill>
                  <a:srgbClr val="009A9A"/>
                </a:solidFill>
                <a:latin typeface="Arial"/>
                <a:cs typeface="Arial"/>
              </a:rPr>
              <a:t>Distributed</a:t>
            </a:r>
            <a:r>
              <a:rPr sz="3200" b="1" spc="-5" dirty="0">
                <a:solidFill>
                  <a:srgbClr val="009A9A"/>
                </a:solidFill>
                <a:latin typeface="Arial"/>
                <a:cs typeface="Arial"/>
              </a:rPr>
              <a:t> objects</a:t>
            </a:r>
            <a:endParaRPr sz="32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41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State of an object: current values of its</a:t>
            </a:r>
            <a:r>
              <a:rPr sz="2400" spc="8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755650" marR="882015" lvl="1" indent="-285750" algn="just">
              <a:lnSpc>
                <a:spcPct val="100000"/>
              </a:lnSpc>
              <a:spcBef>
                <a:spcPts val="409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State of program: partitioned into separate parts, each of which is  associated with an object – locally</a:t>
            </a:r>
            <a:r>
              <a:rPr sz="2400" spc="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partitioned</a:t>
            </a:r>
            <a:endParaRPr sz="2400">
              <a:latin typeface="Arial"/>
              <a:cs typeface="Arial"/>
            </a:endParaRPr>
          </a:p>
          <a:p>
            <a:pPr marL="755650" marR="501015" lvl="1" indent="-285750" algn="just">
              <a:lnSpc>
                <a:spcPct val="100000"/>
              </a:lnSpc>
              <a:spcBef>
                <a:spcPts val="40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As a natural extension, objects are physically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distributed into different 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processes or computers in a distributed system. Therefore, the object  model is very appropriate for distributed</a:t>
            </a:r>
            <a:r>
              <a:rPr sz="2400" spc="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755650" marR="92075" lvl="1" indent="-285750" algn="just">
              <a:lnSpc>
                <a:spcPct val="100000"/>
              </a:lnSpc>
              <a:spcBef>
                <a:spcPts val="409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For C-S architecture, objects are managed by servers, clients invoke their 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methods using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remote </a:t>
            </a:r>
            <a:r>
              <a:rPr sz="2400" spc="-5">
                <a:solidFill>
                  <a:srgbClr val="009A9A"/>
                </a:solidFill>
                <a:latin typeface="Arial"/>
                <a:cs typeface="Arial"/>
              </a:rPr>
              <a:t>method</a:t>
            </a:r>
            <a:r>
              <a:rPr sz="2400" spc="2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smtClean="0">
                <a:solidFill>
                  <a:srgbClr val="009A9A"/>
                </a:solidFill>
                <a:latin typeface="Arial"/>
                <a:cs typeface="Arial"/>
              </a:rPr>
              <a:t>invocation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pPr marL="25400">
                <a:lnSpc>
                  <a:spcPts val="1645"/>
                </a:lnSpc>
              </a:pPr>
              <a:t>13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925" y="381000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641098"/>
            <a:ext cx="8517382" cy="530722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10" dirty="0">
                <a:solidFill>
                  <a:srgbClr val="009A9A"/>
                </a:solidFill>
                <a:latin typeface="Arial"/>
                <a:cs typeface="Arial"/>
              </a:rPr>
              <a:t>Distributed</a:t>
            </a:r>
            <a:r>
              <a:rPr sz="3200" b="1" spc="-5" dirty="0">
                <a:solidFill>
                  <a:srgbClr val="009A9A"/>
                </a:solidFill>
                <a:latin typeface="Arial"/>
                <a:cs typeface="Arial"/>
              </a:rPr>
              <a:t> objects</a:t>
            </a:r>
            <a:endParaRPr sz="3200">
              <a:latin typeface="Arial"/>
              <a:cs typeface="Arial"/>
            </a:endParaRPr>
          </a:p>
          <a:p>
            <a:pPr marL="755650" marR="233679" lvl="1" indent="-285750" algn="just">
              <a:lnSpc>
                <a:spcPct val="100000"/>
              </a:lnSpc>
              <a:spcBef>
                <a:spcPts val="400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spc="-5" smtClean="0">
                <a:solidFill>
                  <a:srgbClr val="009A9A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RMI, request is sent in a message to the server, the server execute it,  and send result back to the client via a</a:t>
            </a:r>
            <a:r>
              <a:rPr sz="2400" spc="10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409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There are other architectures …</a:t>
            </a:r>
            <a:r>
              <a:rPr sz="2400" spc="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(unimportant)</a:t>
            </a:r>
            <a:endParaRPr sz="240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414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Distributed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objects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in different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processes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enforces encapsulation: the state  of an object can be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accessed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only by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the methods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400" spc="1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1155700" lvl="2" indent="-228600" algn="just">
              <a:lnSpc>
                <a:spcPct val="100000"/>
              </a:lnSpc>
              <a:spcBef>
                <a:spcPts val="400"/>
              </a:spcBef>
              <a:buClr>
                <a:srgbClr val="FF9A65"/>
              </a:buClr>
              <a:buSzPct val="62500"/>
              <a:buFont typeface="Wingdings"/>
              <a:buChar char="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Only accept authorized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methods to act on the</a:t>
            </a:r>
            <a:r>
              <a:rPr sz="2400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1155700" lvl="2" indent="-228600" algn="just">
              <a:lnSpc>
                <a:spcPct val="100000"/>
              </a:lnSpc>
              <a:spcBef>
                <a:spcPts val="390"/>
              </a:spcBef>
              <a:buClr>
                <a:srgbClr val="FF9A65"/>
              </a:buClr>
              <a:buSzPct val="62500"/>
              <a:buFont typeface="Wingdings"/>
              <a:buChar char="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Possibility to handle concurrent access to distributed</a:t>
            </a:r>
            <a:r>
              <a:rPr sz="2400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1155700" lvl="2" indent="-228600" algn="just">
              <a:lnSpc>
                <a:spcPct val="100000"/>
              </a:lnSpc>
              <a:spcBef>
                <a:spcPts val="395"/>
              </a:spcBef>
              <a:buClr>
                <a:srgbClr val="FF9A65"/>
              </a:buClr>
              <a:buSzPct val="62500"/>
              <a:buFont typeface="Wingdings"/>
              <a:buChar char=""/>
              <a:tabLst>
                <a:tab pos="115570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Allows heterogeneity: different data formats may be used at different</a:t>
            </a:r>
            <a:r>
              <a:rPr sz="2400" spc="8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9A9A"/>
                </a:solidFill>
                <a:latin typeface="Arial"/>
                <a:cs typeface="Arial"/>
              </a:rPr>
              <a:t>sites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304800" y="6781800"/>
            <a:ext cx="91122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pPr marL="25400">
                <a:lnSpc>
                  <a:spcPts val="1645"/>
                </a:lnSpc>
              </a:pPr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359" y="587348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302" y="1631950"/>
            <a:ext cx="8150098" cy="520911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00"/>
              </a:spcBef>
              <a:buClr>
                <a:srgbClr val="FF9A65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The distributed object</a:t>
            </a: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755650" marR="5080" lvl="1" indent="-285750" algn="just">
              <a:lnSpc>
                <a:spcPts val="1950"/>
              </a:lnSpc>
              <a:spcBef>
                <a:spcPts val="470"/>
              </a:spcBef>
              <a:buClr>
                <a:srgbClr val="33659A"/>
              </a:buClr>
              <a:buSzPct val="66666"/>
              <a:buFont typeface="Wingdings"/>
              <a:buChar char=""/>
              <a:tabLst>
                <a:tab pos="75565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Discusses extensions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to the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basic object model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make it applicable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to 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distributed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200"/>
              </a:spcBef>
              <a:buClr>
                <a:srgbClr val="33659A"/>
              </a:buClr>
              <a:buSzPct val="66666"/>
              <a:buFont typeface="Wingdings"/>
              <a:buChar char=""/>
              <a:tabLst>
                <a:tab pos="75565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Show RMI is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natural extension of local method</a:t>
            </a:r>
            <a:r>
              <a:rPr sz="2000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invocation</a:t>
            </a:r>
            <a:endParaRPr sz="2000">
              <a:latin typeface="Arial"/>
              <a:cs typeface="Arial"/>
            </a:endParaRPr>
          </a:p>
          <a:p>
            <a:pPr marL="355600" marR="33655" indent="-342900" algn="just">
              <a:lnSpc>
                <a:spcPts val="1950"/>
              </a:lnSpc>
              <a:spcBef>
                <a:spcPts val="1775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RMI: invocations between objects in </a:t>
            </a:r>
            <a:r>
              <a:rPr sz="2000" i="1" dirty="0">
                <a:solidFill>
                  <a:srgbClr val="009A9A"/>
                </a:solidFill>
                <a:latin typeface="Arial"/>
                <a:cs typeface="Arial"/>
              </a:rPr>
              <a:t>different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processes (either on same or  different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computers)</a:t>
            </a:r>
            <a:endParaRPr sz="20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190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Invocations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within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i="1" spc="-5" dirty="0">
                <a:solidFill>
                  <a:srgbClr val="009A9A"/>
                </a:solidFill>
                <a:latin typeface="Arial"/>
                <a:cs typeface="Arial"/>
              </a:rPr>
              <a:t>same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process are</a:t>
            </a:r>
            <a:r>
              <a:rPr spc="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local</a:t>
            </a:r>
            <a:endParaRPr>
              <a:latin typeface="Arial"/>
              <a:cs typeface="Arial"/>
            </a:endParaRPr>
          </a:p>
          <a:p>
            <a:pPr marL="355600" marR="909955" indent="-342900" algn="just">
              <a:lnSpc>
                <a:spcPts val="1950"/>
              </a:lnSpc>
              <a:spcBef>
                <a:spcPts val="1635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Each process contains objects, some of which can receive remote  invocations, others only local</a:t>
            </a:r>
            <a:r>
              <a:rPr sz="2000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invocations</a:t>
            </a:r>
            <a:endParaRPr sz="2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510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Those that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can receive remote invocations are called </a:t>
            </a:r>
            <a:r>
              <a:rPr sz="2000" i="1" spc="-5" dirty="0">
                <a:solidFill>
                  <a:srgbClr val="009A9A"/>
                </a:solidFill>
                <a:latin typeface="Arial"/>
                <a:cs typeface="Arial"/>
              </a:rPr>
              <a:t>remote</a:t>
            </a:r>
            <a:r>
              <a:rPr sz="2000" i="1" spc="-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9A9A"/>
                </a:solidFill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355600" marR="210820" indent="-342900" algn="just">
              <a:lnSpc>
                <a:spcPts val="1950"/>
              </a:lnSpc>
              <a:spcBef>
                <a:spcPts val="1775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Objects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need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know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000" i="1" spc="-5" dirty="0">
                <a:solidFill>
                  <a:srgbClr val="009A9A"/>
                </a:solidFill>
                <a:latin typeface="Arial"/>
                <a:cs typeface="Arial"/>
              </a:rPr>
              <a:t>remote object reference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of an object in another  process in order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invoke its methods. </a:t>
            </a:r>
            <a:r>
              <a:rPr sz="2000" spc="-5" dirty="0">
                <a:solidFill>
                  <a:srgbClr val="00339A"/>
                </a:solidFill>
                <a:latin typeface="Arial"/>
                <a:cs typeface="Arial"/>
              </a:rPr>
              <a:t>How do </a:t>
            </a:r>
            <a:r>
              <a:rPr sz="2000" dirty="0">
                <a:solidFill>
                  <a:srgbClr val="00339A"/>
                </a:solidFill>
                <a:latin typeface="Arial"/>
                <a:cs typeface="Arial"/>
              </a:rPr>
              <a:t>they </a:t>
            </a:r>
            <a:r>
              <a:rPr sz="2000" spc="-5" dirty="0">
                <a:solidFill>
                  <a:srgbClr val="00339A"/>
                </a:solidFill>
                <a:latin typeface="Arial"/>
                <a:cs typeface="Arial"/>
              </a:rPr>
              <a:t>get</a:t>
            </a:r>
            <a:r>
              <a:rPr sz="2000" spc="-15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A"/>
                </a:solidFill>
                <a:latin typeface="Arial"/>
                <a:cs typeface="Arial"/>
              </a:rPr>
              <a:t>it?</a:t>
            </a:r>
            <a:endParaRPr sz="2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515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000" i="1" spc="-5" dirty="0">
                <a:solidFill>
                  <a:srgbClr val="009A9A"/>
                </a:solidFill>
                <a:latin typeface="Arial"/>
                <a:cs typeface="Arial"/>
              </a:rPr>
              <a:t>remote interface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specifies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which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methods can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be invoked</a:t>
            </a:r>
            <a:r>
              <a:rPr sz="2000" spc="-6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remotely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907033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3502" y="4329176"/>
            <a:ext cx="7921498" cy="234294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98450" marR="5080" indent="-285750">
              <a:lnSpc>
                <a:spcPct val="79700"/>
              </a:lnSpc>
              <a:spcBef>
                <a:spcPts val="509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29845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Objects receiving remote invocations (service objects)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remote objects,  e.g., B and</a:t>
            </a:r>
            <a:r>
              <a:rPr sz="2000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659A"/>
              </a:buClr>
              <a:buFont typeface="Wingdings"/>
              <a:buChar char=""/>
            </a:pPr>
            <a:endParaRPr sz="2800">
              <a:latin typeface="Times New Roman"/>
              <a:cs typeface="Times New Roman"/>
            </a:endParaRPr>
          </a:p>
          <a:p>
            <a:pPr marL="298450" marR="567690" indent="-285750">
              <a:lnSpc>
                <a:spcPct val="79700"/>
              </a:lnSpc>
              <a:buClr>
                <a:srgbClr val="33659A"/>
              </a:buClr>
              <a:buSzPct val="64705"/>
              <a:buFont typeface="Wingdings"/>
              <a:buChar char=""/>
              <a:tabLst>
                <a:tab pos="29845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Object references are required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invocation, e.g., C must have E’s  reference for local invc or B must have A’s reference for remote</a:t>
            </a:r>
            <a:r>
              <a:rPr sz="2000" spc="1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invc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659A"/>
              </a:buClr>
              <a:buFont typeface="Wingdings"/>
              <a:buChar char=""/>
            </a:pP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33659A"/>
              </a:buClr>
              <a:buSzPct val="64705"/>
              <a:buFont typeface="Wingdings"/>
              <a:buChar char=""/>
              <a:tabLst>
                <a:tab pos="29845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B and F must have remote interfaces (of their accessible</a:t>
            </a:r>
            <a:r>
              <a:rPr sz="2000" spc="1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methods)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03976" y="2155698"/>
            <a:ext cx="209550" cy="327025"/>
          </a:xfrm>
          <a:custGeom>
            <a:avLst/>
            <a:gdLst/>
            <a:ahLst/>
            <a:cxnLst/>
            <a:rect l="l" t="t" r="r" b="b"/>
            <a:pathLst>
              <a:path w="209550" h="327025">
                <a:moveTo>
                  <a:pt x="209550" y="228599"/>
                </a:moveTo>
                <a:lnTo>
                  <a:pt x="209550" y="98297"/>
                </a:lnTo>
                <a:lnTo>
                  <a:pt x="201799" y="60114"/>
                </a:lnTo>
                <a:lnTo>
                  <a:pt x="180689" y="28860"/>
                </a:lnTo>
                <a:lnTo>
                  <a:pt x="149435" y="7750"/>
                </a:lnTo>
                <a:lnTo>
                  <a:pt x="111251" y="0"/>
                </a:lnTo>
                <a:lnTo>
                  <a:pt x="98298" y="0"/>
                </a:lnTo>
                <a:lnTo>
                  <a:pt x="60114" y="7750"/>
                </a:lnTo>
                <a:lnTo>
                  <a:pt x="28860" y="28860"/>
                </a:lnTo>
                <a:lnTo>
                  <a:pt x="7750" y="60114"/>
                </a:lnTo>
                <a:lnTo>
                  <a:pt x="0" y="98297"/>
                </a:lnTo>
                <a:lnTo>
                  <a:pt x="0" y="228599"/>
                </a:lnTo>
                <a:lnTo>
                  <a:pt x="7750" y="267104"/>
                </a:lnTo>
                <a:lnTo>
                  <a:pt x="28860" y="298322"/>
                </a:lnTo>
                <a:lnTo>
                  <a:pt x="60114" y="319254"/>
                </a:lnTo>
                <a:lnTo>
                  <a:pt x="98298" y="326897"/>
                </a:lnTo>
                <a:lnTo>
                  <a:pt x="111251" y="326897"/>
                </a:lnTo>
                <a:lnTo>
                  <a:pt x="149435" y="319254"/>
                </a:lnTo>
                <a:lnTo>
                  <a:pt x="180689" y="298322"/>
                </a:lnTo>
                <a:lnTo>
                  <a:pt x="201799" y="267104"/>
                </a:lnTo>
                <a:lnTo>
                  <a:pt x="209550" y="22859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3976" y="2155698"/>
            <a:ext cx="230504" cy="353060"/>
          </a:xfrm>
          <a:custGeom>
            <a:avLst/>
            <a:gdLst/>
            <a:ahLst/>
            <a:cxnLst/>
            <a:rect l="l" t="t" r="r" b="b"/>
            <a:pathLst>
              <a:path w="230504" h="353060">
                <a:moveTo>
                  <a:pt x="97536" y="0"/>
                </a:moveTo>
                <a:lnTo>
                  <a:pt x="59471" y="7631"/>
                </a:lnTo>
                <a:lnTo>
                  <a:pt x="28479" y="28479"/>
                </a:lnTo>
                <a:lnTo>
                  <a:pt x="7631" y="59471"/>
                </a:lnTo>
                <a:lnTo>
                  <a:pt x="0" y="97535"/>
                </a:lnTo>
                <a:lnTo>
                  <a:pt x="0" y="255269"/>
                </a:lnTo>
                <a:lnTo>
                  <a:pt x="7631" y="293012"/>
                </a:lnTo>
                <a:lnTo>
                  <a:pt x="28479" y="324040"/>
                </a:lnTo>
                <a:lnTo>
                  <a:pt x="59471" y="345066"/>
                </a:lnTo>
                <a:lnTo>
                  <a:pt x="97536" y="352805"/>
                </a:lnTo>
                <a:lnTo>
                  <a:pt x="132587" y="352805"/>
                </a:lnTo>
                <a:lnTo>
                  <a:pt x="170652" y="345066"/>
                </a:lnTo>
                <a:lnTo>
                  <a:pt x="201644" y="324040"/>
                </a:lnTo>
                <a:lnTo>
                  <a:pt x="222492" y="293012"/>
                </a:lnTo>
                <a:lnTo>
                  <a:pt x="230124" y="255269"/>
                </a:lnTo>
                <a:lnTo>
                  <a:pt x="230124" y="97535"/>
                </a:lnTo>
                <a:lnTo>
                  <a:pt x="222492" y="59471"/>
                </a:lnTo>
                <a:lnTo>
                  <a:pt x="201644" y="28479"/>
                </a:lnTo>
                <a:lnTo>
                  <a:pt x="170652" y="7631"/>
                </a:lnTo>
                <a:lnTo>
                  <a:pt x="132587" y="0"/>
                </a:lnTo>
                <a:lnTo>
                  <a:pt x="97536" y="0"/>
                </a:lnTo>
                <a:close/>
              </a:path>
            </a:pathLst>
          </a:custGeom>
          <a:ln w="36512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7597" y="2155698"/>
            <a:ext cx="207010" cy="201930"/>
          </a:xfrm>
          <a:custGeom>
            <a:avLst/>
            <a:gdLst/>
            <a:ahLst/>
            <a:cxnLst/>
            <a:rect l="l" t="t" r="r" b="b"/>
            <a:pathLst>
              <a:path w="207010" h="201930">
                <a:moveTo>
                  <a:pt x="0" y="0"/>
                </a:moveTo>
                <a:lnTo>
                  <a:pt x="0" y="201929"/>
                </a:lnTo>
                <a:lnTo>
                  <a:pt x="206501" y="201929"/>
                </a:lnTo>
                <a:lnTo>
                  <a:pt x="206501" y="0"/>
                </a:lnTo>
                <a:lnTo>
                  <a:pt x="0" y="0"/>
                </a:lnTo>
                <a:close/>
              </a:path>
            </a:pathLst>
          </a:custGeom>
          <a:ln w="36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3976" y="2155698"/>
            <a:ext cx="230504" cy="353060"/>
          </a:xfrm>
          <a:custGeom>
            <a:avLst/>
            <a:gdLst/>
            <a:ahLst/>
            <a:cxnLst/>
            <a:rect l="l" t="t" r="r" b="b"/>
            <a:pathLst>
              <a:path w="230504" h="353060">
                <a:moveTo>
                  <a:pt x="97536" y="0"/>
                </a:moveTo>
                <a:lnTo>
                  <a:pt x="59471" y="7631"/>
                </a:lnTo>
                <a:lnTo>
                  <a:pt x="28479" y="28479"/>
                </a:lnTo>
                <a:lnTo>
                  <a:pt x="7631" y="59471"/>
                </a:lnTo>
                <a:lnTo>
                  <a:pt x="0" y="97535"/>
                </a:lnTo>
                <a:lnTo>
                  <a:pt x="0" y="255269"/>
                </a:lnTo>
                <a:lnTo>
                  <a:pt x="7631" y="293012"/>
                </a:lnTo>
                <a:lnTo>
                  <a:pt x="28479" y="324040"/>
                </a:lnTo>
                <a:lnTo>
                  <a:pt x="59471" y="345066"/>
                </a:lnTo>
                <a:lnTo>
                  <a:pt x="97536" y="352805"/>
                </a:lnTo>
                <a:lnTo>
                  <a:pt x="132587" y="352805"/>
                </a:lnTo>
                <a:lnTo>
                  <a:pt x="170652" y="345066"/>
                </a:lnTo>
                <a:lnTo>
                  <a:pt x="201644" y="324040"/>
                </a:lnTo>
                <a:lnTo>
                  <a:pt x="222492" y="293012"/>
                </a:lnTo>
                <a:lnTo>
                  <a:pt x="230124" y="255269"/>
                </a:lnTo>
                <a:lnTo>
                  <a:pt x="230124" y="97535"/>
                </a:lnTo>
                <a:lnTo>
                  <a:pt x="222492" y="59471"/>
                </a:lnTo>
                <a:lnTo>
                  <a:pt x="201644" y="28479"/>
                </a:lnTo>
                <a:lnTo>
                  <a:pt x="170652" y="7631"/>
                </a:lnTo>
                <a:lnTo>
                  <a:pt x="132587" y="0"/>
                </a:lnTo>
                <a:lnTo>
                  <a:pt x="97536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9129" y="1905000"/>
            <a:ext cx="4674870" cy="1884680"/>
          </a:xfrm>
          <a:custGeom>
            <a:avLst/>
            <a:gdLst/>
            <a:ahLst/>
            <a:cxnLst/>
            <a:rect l="l" t="t" r="r" b="b"/>
            <a:pathLst>
              <a:path w="4674870" h="1884679">
                <a:moveTo>
                  <a:pt x="4674870" y="0"/>
                </a:moveTo>
                <a:lnTo>
                  <a:pt x="4674870" y="1884426"/>
                </a:lnTo>
                <a:lnTo>
                  <a:pt x="0" y="1884426"/>
                </a:lnTo>
                <a:lnTo>
                  <a:pt x="0" y="0"/>
                </a:lnTo>
                <a:lnTo>
                  <a:pt x="4674870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8576" y="2004822"/>
            <a:ext cx="2730500" cy="1685289"/>
          </a:xfrm>
          <a:custGeom>
            <a:avLst/>
            <a:gdLst/>
            <a:ahLst/>
            <a:cxnLst/>
            <a:rect l="l" t="t" r="r" b="b"/>
            <a:pathLst>
              <a:path w="2730500" h="1685289">
                <a:moveTo>
                  <a:pt x="2730246" y="842009"/>
                </a:moveTo>
                <a:lnTo>
                  <a:pt x="2728984" y="805501"/>
                </a:lnTo>
                <a:lnTo>
                  <a:pt x="2725235" y="769387"/>
                </a:lnTo>
                <a:lnTo>
                  <a:pt x="2710478" y="698475"/>
                </a:lnTo>
                <a:lnTo>
                  <a:pt x="2686383" y="629525"/>
                </a:lnTo>
                <a:lnTo>
                  <a:pt x="2653361" y="562792"/>
                </a:lnTo>
                <a:lnTo>
                  <a:pt x="2611821" y="498529"/>
                </a:lnTo>
                <a:lnTo>
                  <a:pt x="2587985" y="467403"/>
                </a:lnTo>
                <a:lnTo>
                  <a:pt x="2562174" y="436989"/>
                </a:lnTo>
                <a:lnTo>
                  <a:pt x="2534438" y="407319"/>
                </a:lnTo>
                <a:lnTo>
                  <a:pt x="2504829" y="378424"/>
                </a:lnTo>
                <a:lnTo>
                  <a:pt x="2473399" y="350337"/>
                </a:lnTo>
                <a:lnTo>
                  <a:pt x="2440197" y="323090"/>
                </a:lnTo>
                <a:lnTo>
                  <a:pt x="2405276" y="296712"/>
                </a:lnTo>
                <a:lnTo>
                  <a:pt x="2368687" y="271238"/>
                </a:lnTo>
                <a:lnTo>
                  <a:pt x="2330481" y="246697"/>
                </a:lnTo>
                <a:lnTo>
                  <a:pt x="2290710" y="223122"/>
                </a:lnTo>
                <a:lnTo>
                  <a:pt x="2249423" y="200544"/>
                </a:lnTo>
                <a:lnTo>
                  <a:pt x="2206674" y="178996"/>
                </a:lnTo>
                <a:lnTo>
                  <a:pt x="2162513" y="158508"/>
                </a:lnTo>
                <a:lnTo>
                  <a:pt x="2116991" y="139112"/>
                </a:lnTo>
                <a:lnTo>
                  <a:pt x="2070159" y="120840"/>
                </a:lnTo>
                <a:lnTo>
                  <a:pt x="2022070" y="103724"/>
                </a:lnTo>
                <a:lnTo>
                  <a:pt x="1972773" y="87796"/>
                </a:lnTo>
                <a:lnTo>
                  <a:pt x="1922321" y="73086"/>
                </a:lnTo>
                <a:lnTo>
                  <a:pt x="1870764" y="59627"/>
                </a:lnTo>
                <a:lnTo>
                  <a:pt x="1818153" y="47450"/>
                </a:lnTo>
                <a:lnTo>
                  <a:pt x="1764541" y="36588"/>
                </a:lnTo>
                <a:lnTo>
                  <a:pt x="1709978" y="27071"/>
                </a:lnTo>
                <a:lnTo>
                  <a:pt x="1654516" y="18931"/>
                </a:lnTo>
                <a:lnTo>
                  <a:pt x="1598205" y="12200"/>
                </a:lnTo>
                <a:lnTo>
                  <a:pt x="1541097" y="6910"/>
                </a:lnTo>
                <a:lnTo>
                  <a:pt x="1483243" y="3092"/>
                </a:lnTo>
                <a:lnTo>
                  <a:pt x="1424695" y="778"/>
                </a:lnTo>
                <a:lnTo>
                  <a:pt x="1365503" y="0"/>
                </a:lnTo>
                <a:lnTo>
                  <a:pt x="1306253" y="778"/>
                </a:lnTo>
                <a:lnTo>
                  <a:pt x="1247650" y="3092"/>
                </a:lnTo>
                <a:lnTo>
                  <a:pt x="1189743" y="6910"/>
                </a:lnTo>
                <a:lnTo>
                  <a:pt x="1132586" y="12200"/>
                </a:lnTo>
                <a:lnTo>
                  <a:pt x="1076228" y="18931"/>
                </a:lnTo>
                <a:lnTo>
                  <a:pt x="1020722" y="27071"/>
                </a:lnTo>
                <a:lnTo>
                  <a:pt x="966117" y="36588"/>
                </a:lnTo>
                <a:lnTo>
                  <a:pt x="912466" y="47450"/>
                </a:lnTo>
                <a:lnTo>
                  <a:pt x="859820" y="59627"/>
                </a:lnTo>
                <a:lnTo>
                  <a:pt x="808229" y="73086"/>
                </a:lnTo>
                <a:lnTo>
                  <a:pt x="757745" y="87796"/>
                </a:lnTo>
                <a:lnTo>
                  <a:pt x="708419" y="103724"/>
                </a:lnTo>
                <a:lnTo>
                  <a:pt x="660303" y="120840"/>
                </a:lnTo>
                <a:lnTo>
                  <a:pt x="613446" y="139112"/>
                </a:lnTo>
                <a:lnTo>
                  <a:pt x="567901" y="158508"/>
                </a:lnTo>
                <a:lnTo>
                  <a:pt x="523719" y="178996"/>
                </a:lnTo>
                <a:lnTo>
                  <a:pt x="480950" y="200544"/>
                </a:lnTo>
                <a:lnTo>
                  <a:pt x="439647" y="223122"/>
                </a:lnTo>
                <a:lnTo>
                  <a:pt x="399859" y="246697"/>
                </a:lnTo>
                <a:lnTo>
                  <a:pt x="361639" y="271238"/>
                </a:lnTo>
                <a:lnTo>
                  <a:pt x="325037" y="296712"/>
                </a:lnTo>
                <a:lnTo>
                  <a:pt x="290105" y="323090"/>
                </a:lnTo>
                <a:lnTo>
                  <a:pt x="256893" y="350337"/>
                </a:lnTo>
                <a:lnTo>
                  <a:pt x="225454" y="378424"/>
                </a:lnTo>
                <a:lnTo>
                  <a:pt x="195837" y="407319"/>
                </a:lnTo>
                <a:lnTo>
                  <a:pt x="168095" y="436989"/>
                </a:lnTo>
                <a:lnTo>
                  <a:pt x="142278" y="467403"/>
                </a:lnTo>
                <a:lnTo>
                  <a:pt x="118438" y="498529"/>
                </a:lnTo>
                <a:lnTo>
                  <a:pt x="96625" y="530336"/>
                </a:lnTo>
                <a:lnTo>
                  <a:pt x="59288" y="595866"/>
                </a:lnTo>
                <a:lnTo>
                  <a:pt x="30675" y="663739"/>
                </a:lnTo>
                <a:lnTo>
                  <a:pt x="11196" y="733702"/>
                </a:lnTo>
                <a:lnTo>
                  <a:pt x="1261" y="805501"/>
                </a:lnTo>
                <a:lnTo>
                  <a:pt x="0" y="842009"/>
                </a:lnTo>
                <a:lnTo>
                  <a:pt x="1261" y="878577"/>
                </a:lnTo>
                <a:lnTo>
                  <a:pt x="11196" y="950484"/>
                </a:lnTo>
                <a:lnTo>
                  <a:pt x="30675" y="1020543"/>
                </a:lnTo>
                <a:lnTo>
                  <a:pt x="59288" y="1088501"/>
                </a:lnTo>
                <a:lnTo>
                  <a:pt x="96625" y="1154106"/>
                </a:lnTo>
                <a:lnTo>
                  <a:pt x="118438" y="1185947"/>
                </a:lnTo>
                <a:lnTo>
                  <a:pt x="142278" y="1217105"/>
                </a:lnTo>
                <a:lnTo>
                  <a:pt x="168095" y="1247548"/>
                </a:lnTo>
                <a:lnTo>
                  <a:pt x="195837" y="1277245"/>
                </a:lnTo>
                <a:lnTo>
                  <a:pt x="225454" y="1306165"/>
                </a:lnTo>
                <a:lnTo>
                  <a:pt x="256893" y="1334275"/>
                </a:lnTo>
                <a:lnTo>
                  <a:pt x="290105" y="1361544"/>
                </a:lnTo>
                <a:lnTo>
                  <a:pt x="325037" y="1387940"/>
                </a:lnTo>
                <a:lnTo>
                  <a:pt x="361639" y="1413432"/>
                </a:lnTo>
                <a:lnTo>
                  <a:pt x="399859" y="1437989"/>
                </a:lnTo>
                <a:lnTo>
                  <a:pt x="439647" y="1461578"/>
                </a:lnTo>
                <a:lnTo>
                  <a:pt x="480950" y="1484168"/>
                </a:lnTo>
                <a:lnTo>
                  <a:pt x="523719" y="1505728"/>
                </a:lnTo>
                <a:lnTo>
                  <a:pt x="567901" y="1526226"/>
                </a:lnTo>
                <a:lnTo>
                  <a:pt x="613446" y="1545631"/>
                </a:lnTo>
                <a:lnTo>
                  <a:pt x="660303" y="1563910"/>
                </a:lnTo>
                <a:lnTo>
                  <a:pt x="708419" y="1581033"/>
                </a:lnTo>
                <a:lnTo>
                  <a:pt x="757745" y="1596967"/>
                </a:lnTo>
                <a:lnTo>
                  <a:pt x="808229" y="1611681"/>
                </a:lnTo>
                <a:lnTo>
                  <a:pt x="859820" y="1625144"/>
                </a:lnTo>
                <a:lnTo>
                  <a:pt x="912466" y="1637324"/>
                </a:lnTo>
                <a:lnTo>
                  <a:pt x="966117" y="1648189"/>
                </a:lnTo>
                <a:lnTo>
                  <a:pt x="1020722" y="1657707"/>
                </a:lnTo>
                <a:lnTo>
                  <a:pt x="1076228" y="1665848"/>
                </a:lnTo>
                <a:lnTo>
                  <a:pt x="1132586" y="1672580"/>
                </a:lnTo>
                <a:lnTo>
                  <a:pt x="1189743" y="1677871"/>
                </a:lnTo>
                <a:lnTo>
                  <a:pt x="1247650" y="1681689"/>
                </a:lnTo>
                <a:lnTo>
                  <a:pt x="1306253" y="1684003"/>
                </a:lnTo>
                <a:lnTo>
                  <a:pt x="1365503" y="1684781"/>
                </a:lnTo>
                <a:lnTo>
                  <a:pt x="1424695" y="1684003"/>
                </a:lnTo>
                <a:lnTo>
                  <a:pt x="1483243" y="1681689"/>
                </a:lnTo>
                <a:lnTo>
                  <a:pt x="1541097" y="1677871"/>
                </a:lnTo>
                <a:lnTo>
                  <a:pt x="1598205" y="1672580"/>
                </a:lnTo>
                <a:lnTo>
                  <a:pt x="1654516" y="1665848"/>
                </a:lnTo>
                <a:lnTo>
                  <a:pt x="1709978" y="1657707"/>
                </a:lnTo>
                <a:lnTo>
                  <a:pt x="1764541" y="1648189"/>
                </a:lnTo>
                <a:lnTo>
                  <a:pt x="1818153" y="1637324"/>
                </a:lnTo>
                <a:lnTo>
                  <a:pt x="1870764" y="1625144"/>
                </a:lnTo>
                <a:lnTo>
                  <a:pt x="1922321" y="1611681"/>
                </a:lnTo>
                <a:lnTo>
                  <a:pt x="1972773" y="1596967"/>
                </a:lnTo>
                <a:lnTo>
                  <a:pt x="2022070" y="1581033"/>
                </a:lnTo>
                <a:lnTo>
                  <a:pt x="2070159" y="1563910"/>
                </a:lnTo>
                <a:lnTo>
                  <a:pt x="2116991" y="1545631"/>
                </a:lnTo>
                <a:lnTo>
                  <a:pt x="2162513" y="1526226"/>
                </a:lnTo>
                <a:lnTo>
                  <a:pt x="2206674" y="1505728"/>
                </a:lnTo>
                <a:lnTo>
                  <a:pt x="2249423" y="1484168"/>
                </a:lnTo>
                <a:lnTo>
                  <a:pt x="2290710" y="1461578"/>
                </a:lnTo>
                <a:lnTo>
                  <a:pt x="2330481" y="1437989"/>
                </a:lnTo>
                <a:lnTo>
                  <a:pt x="2368687" y="1413432"/>
                </a:lnTo>
                <a:lnTo>
                  <a:pt x="2405276" y="1387940"/>
                </a:lnTo>
                <a:lnTo>
                  <a:pt x="2440197" y="1361544"/>
                </a:lnTo>
                <a:lnTo>
                  <a:pt x="2473399" y="1334275"/>
                </a:lnTo>
                <a:lnTo>
                  <a:pt x="2504829" y="1306165"/>
                </a:lnTo>
                <a:lnTo>
                  <a:pt x="2534438" y="1277245"/>
                </a:lnTo>
                <a:lnTo>
                  <a:pt x="2562174" y="1247548"/>
                </a:lnTo>
                <a:lnTo>
                  <a:pt x="2587985" y="1217105"/>
                </a:lnTo>
                <a:lnTo>
                  <a:pt x="2611821" y="1185947"/>
                </a:lnTo>
                <a:lnTo>
                  <a:pt x="2633630" y="1154106"/>
                </a:lnTo>
                <a:lnTo>
                  <a:pt x="2670962" y="1088501"/>
                </a:lnTo>
                <a:lnTo>
                  <a:pt x="2699572" y="1020543"/>
                </a:lnTo>
                <a:lnTo>
                  <a:pt x="2719049" y="950484"/>
                </a:lnTo>
                <a:lnTo>
                  <a:pt x="2728984" y="878577"/>
                </a:lnTo>
                <a:lnTo>
                  <a:pt x="2730246" y="842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8576" y="2004822"/>
            <a:ext cx="2730500" cy="1685289"/>
          </a:xfrm>
          <a:custGeom>
            <a:avLst/>
            <a:gdLst/>
            <a:ahLst/>
            <a:cxnLst/>
            <a:rect l="l" t="t" r="r" b="b"/>
            <a:pathLst>
              <a:path w="2730500" h="1685289">
                <a:moveTo>
                  <a:pt x="1365503" y="0"/>
                </a:moveTo>
                <a:lnTo>
                  <a:pt x="1306253" y="778"/>
                </a:lnTo>
                <a:lnTo>
                  <a:pt x="1247650" y="3092"/>
                </a:lnTo>
                <a:lnTo>
                  <a:pt x="1189743" y="6910"/>
                </a:lnTo>
                <a:lnTo>
                  <a:pt x="1132586" y="12200"/>
                </a:lnTo>
                <a:lnTo>
                  <a:pt x="1076228" y="18931"/>
                </a:lnTo>
                <a:lnTo>
                  <a:pt x="1020722" y="27071"/>
                </a:lnTo>
                <a:lnTo>
                  <a:pt x="966117" y="36588"/>
                </a:lnTo>
                <a:lnTo>
                  <a:pt x="912466" y="47450"/>
                </a:lnTo>
                <a:lnTo>
                  <a:pt x="859820" y="59627"/>
                </a:lnTo>
                <a:lnTo>
                  <a:pt x="808229" y="73086"/>
                </a:lnTo>
                <a:lnTo>
                  <a:pt x="757745" y="87796"/>
                </a:lnTo>
                <a:lnTo>
                  <a:pt x="708419" y="103724"/>
                </a:lnTo>
                <a:lnTo>
                  <a:pt x="660303" y="120840"/>
                </a:lnTo>
                <a:lnTo>
                  <a:pt x="613446" y="139112"/>
                </a:lnTo>
                <a:lnTo>
                  <a:pt x="567901" y="158508"/>
                </a:lnTo>
                <a:lnTo>
                  <a:pt x="523719" y="178996"/>
                </a:lnTo>
                <a:lnTo>
                  <a:pt x="480950" y="200544"/>
                </a:lnTo>
                <a:lnTo>
                  <a:pt x="439647" y="223122"/>
                </a:lnTo>
                <a:lnTo>
                  <a:pt x="399859" y="246697"/>
                </a:lnTo>
                <a:lnTo>
                  <a:pt x="361639" y="271238"/>
                </a:lnTo>
                <a:lnTo>
                  <a:pt x="325037" y="296712"/>
                </a:lnTo>
                <a:lnTo>
                  <a:pt x="290105" y="323090"/>
                </a:lnTo>
                <a:lnTo>
                  <a:pt x="256893" y="350337"/>
                </a:lnTo>
                <a:lnTo>
                  <a:pt x="225454" y="378424"/>
                </a:lnTo>
                <a:lnTo>
                  <a:pt x="195837" y="407319"/>
                </a:lnTo>
                <a:lnTo>
                  <a:pt x="168095" y="436989"/>
                </a:lnTo>
                <a:lnTo>
                  <a:pt x="142278" y="467403"/>
                </a:lnTo>
                <a:lnTo>
                  <a:pt x="118438" y="498529"/>
                </a:lnTo>
                <a:lnTo>
                  <a:pt x="96625" y="530336"/>
                </a:lnTo>
                <a:lnTo>
                  <a:pt x="59288" y="595866"/>
                </a:lnTo>
                <a:lnTo>
                  <a:pt x="30675" y="663739"/>
                </a:lnTo>
                <a:lnTo>
                  <a:pt x="11196" y="733702"/>
                </a:lnTo>
                <a:lnTo>
                  <a:pt x="1261" y="805501"/>
                </a:lnTo>
                <a:lnTo>
                  <a:pt x="0" y="842009"/>
                </a:lnTo>
                <a:lnTo>
                  <a:pt x="1261" y="878577"/>
                </a:lnTo>
                <a:lnTo>
                  <a:pt x="11196" y="950484"/>
                </a:lnTo>
                <a:lnTo>
                  <a:pt x="30675" y="1020543"/>
                </a:lnTo>
                <a:lnTo>
                  <a:pt x="59288" y="1088501"/>
                </a:lnTo>
                <a:lnTo>
                  <a:pt x="96625" y="1154106"/>
                </a:lnTo>
                <a:lnTo>
                  <a:pt x="118438" y="1185947"/>
                </a:lnTo>
                <a:lnTo>
                  <a:pt x="142278" y="1217105"/>
                </a:lnTo>
                <a:lnTo>
                  <a:pt x="168095" y="1247548"/>
                </a:lnTo>
                <a:lnTo>
                  <a:pt x="195837" y="1277245"/>
                </a:lnTo>
                <a:lnTo>
                  <a:pt x="225454" y="1306165"/>
                </a:lnTo>
                <a:lnTo>
                  <a:pt x="256893" y="1334275"/>
                </a:lnTo>
                <a:lnTo>
                  <a:pt x="290105" y="1361544"/>
                </a:lnTo>
                <a:lnTo>
                  <a:pt x="325037" y="1387940"/>
                </a:lnTo>
                <a:lnTo>
                  <a:pt x="361639" y="1413432"/>
                </a:lnTo>
                <a:lnTo>
                  <a:pt x="399859" y="1437989"/>
                </a:lnTo>
                <a:lnTo>
                  <a:pt x="439647" y="1461578"/>
                </a:lnTo>
                <a:lnTo>
                  <a:pt x="480950" y="1484168"/>
                </a:lnTo>
                <a:lnTo>
                  <a:pt x="523719" y="1505728"/>
                </a:lnTo>
                <a:lnTo>
                  <a:pt x="567901" y="1526226"/>
                </a:lnTo>
                <a:lnTo>
                  <a:pt x="613446" y="1545631"/>
                </a:lnTo>
                <a:lnTo>
                  <a:pt x="660303" y="1563910"/>
                </a:lnTo>
                <a:lnTo>
                  <a:pt x="708419" y="1581033"/>
                </a:lnTo>
                <a:lnTo>
                  <a:pt x="757745" y="1596967"/>
                </a:lnTo>
                <a:lnTo>
                  <a:pt x="808229" y="1611681"/>
                </a:lnTo>
                <a:lnTo>
                  <a:pt x="859820" y="1625144"/>
                </a:lnTo>
                <a:lnTo>
                  <a:pt x="912466" y="1637324"/>
                </a:lnTo>
                <a:lnTo>
                  <a:pt x="966117" y="1648189"/>
                </a:lnTo>
                <a:lnTo>
                  <a:pt x="1020722" y="1657707"/>
                </a:lnTo>
                <a:lnTo>
                  <a:pt x="1076228" y="1665848"/>
                </a:lnTo>
                <a:lnTo>
                  <a:pt x="1132586" y="1672580"/>
                </a:lnTo>
                <a:lnTo>
                  <a:pt x="1189743" y="1677871"/>
                </a:lnTo>
                <a:lnTo>
                  <a:pt x="1247650" y="1681689"/>
                </a:lnTo>
                <a:lnTo>
                  <a:pt x="1306253" y="1684003"/>
                </a:lnTo>
                <a:lnTo>
                  <a:pt x="1365503" y="1684781"/>
                </a:lnTo>
                <a:lnTo>
                  <a:pt x="1424695" y="1684003"/>
                </a:lnTo>
                <a:lnTo>
                  <a:pt x="1483243" y="1681689"/>
                </a:lnTo>
                <a:lnTo>
                  <a:pt x="1541097" y="1677871"/>
                </a:lnTo>
                <a:lnTo>
                  <a:pt x="1598205" y="1672580"/>
                </a:lnTo>
                <a:lnTo>
                  <a:pt x="1654516" y="1665848"/>
                </a:lnTo>
                <a:lnTo>
                  <a:pt x="1709978" y="1657707"/>
                </a:lnTo>
                <a:lnTo>
                  <a:pt x="1764541" y="1648189"/>
                </a:lnTo>
                <a:lnTo>
                  <a:pt x="1818153" y="1637324"/>
                </a:lnTo>
                <a:lnTo>
                  <a:pt x="1870764" y="1625144"/>
                </a:lnTo>
                <a:lnTo>
                  <a:pt x="1922321" y="1611681"/>
                </a:lnTo>
                <a:lnTo>
                  <a:pt x="1972773" y="1596967"/>
                </a:lnTo>
                <a:lnTo>
                  <a:pt x="2022070" y="1581033"/>
                </a:lnTo>
                <a:lnTo>
                  <a:pt x="2070159" y="1563910"/>
                </a:lnTo>
                <a:lnTo>
                  <a:pt x="2116991" y="1545631"/>
                </a:lnTo>
                <a:lnTo>
                  <a:pt x="2162513" y="1526226"/>
                </a:lnTo>
                <a:lnTo>
                  <a:pt x="2206674" y="1505728"/>
                </a:lnTo>
                <a:lnTo>
                  <a:pt x="2249423" y="1484168"/>
                </a:lnTo>
                <a:lnTo>
                  <a:pt x="2290710" y="1461578"/>
                </a:lnTo>
                <a:lnTo>
                  <a:pt x="2330481" y="1437989"/>
                </a:lnTo>
                <a:lnTo>
                  <a:pt x="2368687" y="1413432"/>
                </a:lnTo>
                <a:lnTo>
                  <a:pt x="2405276" y="1387940"/>
                </a:lnTo>
                <a:lnTo>
                  <a:pt x="2440197" y="1361544"/>
                </a:lnTo>
                <a:lnTo>
                  <a:pt x="2473399" y="1334275"/>
                </a:lnTo>
                <a:lnTo>
                  <a:pt x="2504829" y="1306165"/>
                </a:lnTo>
                <a:lnTo>
                  <a:pt x="2534438" y="1277245"/>
                </a:lnTo>
                <a:lnTo>
                  <a:pt x="2562174" y="1247548"/>
                </a:lnTo>
                <a:lnTo>
                  <a:pt x="2587985" y="1217105"/>
                </a:lnTo>
                <a:lnTo>
                  <a:pt x="2611821" y="1185947"/>
                </a:lnTo>
                <a:lnTo>
                  <a:pt x="2633630" y="1154106"/>
                </a:lnTo>
                <a:lnTo>
                  <a:pt x="2670962" y="1088501"/>
                </a:lnTo>
                <a:lnTo>
                  <a:pt x="2699572" y="1020543"/>
                </a:lnTo>
                <a:lnTo>
                  <a:pt x="2719049" y="950484"/>
                </a:lnTo>
                <a:lnTo>
                  <a:pt x="2728984" y="878577"/>
                </a:lnTo>
                <a:lnTo>
                  <a:pt x="2730246" y="842009"/>
                </a:lnTo>
                <a:lnTo>
                  <a:pt x="2728984" y="805501"/>
                </a:lnTo>
                <a:lnTo>
                  <a:pt x="2719049" y="733702"/>
                </a:lnTo>
                <a:lnTo>
                  <a:pt x="2699572" y="663739"/>
                </a:lnTo>
                <a:lnTo>
                  <a:pt x="2670962" y="595866"/>
                </a:lnTo>
                <a:lnTo>
                  <a:pt x="2633630" y="530336"/>
                </a:lnTo>
                <a:lnTo>
                  <a:pt x="2611821" y="498529"/>
                </a:lnTo>
                <a:lnTo>
                  <a:pt x="2587985" y="467403"/>
                </a:lnTo>
                <a:lnTo>
                  <a:pt x="2562174" y="436989"/>
                </a:lnTo>
                <a:lnTo>
                  <a:pt x="2534438" y="407319"/>
                </a:lnTo>
                <a:lnTo>
                  <a:pt x="2504829" y="378424"/>
                </a:lnTo>
                <a:lnTo>
                  <a:pt x="2473399" y="350337"/>
                </a:lnTo>
                <a:lnTo>
                  <a:pt x="2440197" y="323090"/>
                </a:lnTo>
                <a:lnTo>
                  <a:pt x="2405276" y="296712"/>
                </a:lnTo>
                <a:lnTo>
                  <a:pt x="2368687" y="271238"/>
                </a:lnTo>
                <a:lnTo>
                  <a:pt x="2330481" y="246697"/>
                </a:lnTo>
                <a:lnTo>
                  <a:pt x="2290710" y="223122"/>
                </a:lnTo>
                <a:lnTo>
                  <a:pt x="2249423" y="200544"/>
                </a:lnTo>
                <a:lnTo>
                  <a:pt x="2206674" y="178996"/>
                </a:lnTo>
                <a:lnTo>
                  <a:pt x="2162513" y="158508"/>
                </a:lnTo>
                <a:lnTo>
                  <a:pt x="2116991" y="139112"/>
                </a:lnTo>
                <a:lnTo>
                  <a:pt x="2070159" y="120840"/>
                </a:lnTo>
                <a:lnTo>
                  <a:pt x="2022070" y="103724"/>
                </a:lnTo>
                <a:lnTo>
                  <a:pt x="1972773" y="87796"/>
                </a:lnTo>
                <a:lnTo>
                  <a:pt x="1922321" y="73086"/>
                </a:lnTo>
                <a:lnTo>
                  <a:pt x="1870764" y="59627"/>
                </a:lnTo>
                <a:lnTo>
                  <a:pt x="1818153" y="47450"/>
                </a:lnTo>
                <a:lnTo>
                  <a:pt x="1764541" y="36588"/>
                </a:lnTo>
                <a:lnTo>
                  <a:pt x="1709978" y="27071"/>
                </a:lnTo>
                <a:lnTo>
                  <a:pt x="1654516" y="18931"/>
                </a:lnTo>
                <a:lnTo>
                  <a:pt x="1598205" y="12200"/>
                </a:lnTo>
                <a:lnTo>
                  <a:pt x="1541097" y="6910"/>
                </a:lnTo>
                <a:lnTo>
                  <a:pt x="1483243" y="3092"/>
                </a:lnTo>
                <a:lnTo>
                  <a:pt x="1424695" y="778"/>
                </a:lnTo>
                <a:lnTo>
                  <a:pt x="1365503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6800" y="1905000"/>
            <a:ext cx="1967230" cy="1884680"/>
          </a:xfrm>
          <a:custGeom>
            <a:avLst/>
            <a:gdLst/>
            <a:ahLst/>
            <a:cxnLst/>
            <a:rect l="l" t="t" r="r" b="b"/>
            <a:pathLst>
              <a:path w="1967230" h="1884679">
                <a:moveTo>
                  <a:pt x="1966722" y="0"/>
                </a:moveTo>
                <a:lnTo>
                  <a:pt x="1966722" y="1884426"/>
                </a:lnTo>
                <a:lnTo>
                  <a:pt x="0" y="1884426"/>
                </a:lnTo>
                <a:lnTo>
                  <a:pt x="0" y="0"/>
                </a:lnTo>
                <a:lnTo>
                  <a:pt x="1966722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8447" y="2231898"/>
            <a:ext cx="1575435" cy="1256030"/>
          </a:xfrm>
          <a:custGeom>
            <a:avLst/>
            <a:gdLst/>
            <a:ahLst/>
            <a:cxnLst/>
            <a:rect l="l" t="t" r="r" b="b"/>
            <a:pathLst>
              <a:path w="1575435" h="1256029">
                <a:moveTo>
                  <a:pt x="1575053" y="627888"/>
                </a:moveTo>
                <a:lnTo>
                  <a:pt x="1573236" y="584906"/>
                </a:lnTo>
                <a:lnTo>
                  <a:pt x="1567860" y="542700"/>
                </a:lnTo>
                <a:lnTo>
                  <a:pt x="1559044" y="501364"/>
                </a:lnTo>
                <a:lnTo>
                  <a:pt x="1546905" y="460992"/>
                </a:lnTo>
                <a:lnTo>
                  <a:pt x="1531561" y="421676"/>
                </a:lnTo>
                <a:lnTo>
                  <a:pt x="1513129" y="383512"/>
                </a:lnTo>
                <a:lnTo>
                  <a:pt x="1491726" y="346591"/>
                </a:lnTo>
                <a:lnTo>
                  <a:pt x="1467470" y="311008"/>
                </a:lnTo>
                <a:lnTo>
                  <a:pt x="1440479" y="276857"/>
                </a:lnTo>
                <a:lnTo>
                  <a:pt x="1410869" y="244231"/>
                </a:lnTo>
                <a:lnTo>
                  <a:pt x="1378757" y="213223"/>
                </a:lnTo>
                <a:lnTo>
                  <a:pt x="1344263" y="183927"/>
                </a:lnTo>
                <a:lnTo>
                  <a:pt x="1307502" y="156437"/>
                </a:lnTo>
                <a:lnTo>
                  <a:pt x="1268592" y="130847"/>
                </a:lnTo>
                <a:lnTo>
                  <a:pt x="1227651" y="107250"/>
                </a:lnTo>
                <a:lnTo>
                  <a:pt x="1184797" y="85739"/>
                </a:lnTo>
                <a:lnTo>
                  <a:pt x="1140145" y="66408"/>
                </a:lnTo>
                <a:lnTo>
                  <a:pt x="1093815" y="49351"/>
                </a:lnTo>
                <a:lnTo>
                  <a:pt x="1045923" y="34661"/>
                </a:lnTo>
                <a:lnTo>
                  <a:pt x="996586" y="22433"/>
                </a:lnTo>
                <a:lnTo>
                  <a:pt x="945923" y="12759"/>
                </a:lnTo>
                <a:lnTo>
                  <a:pt x="894050" y="5733"/>
                </a:lnTo>
                <a:lnTo>
                  <a:pt x="841085" y="1448"/>
                </a:lnTo>
                <a:lnTo>
                  <a:pt x="787145" y="0"/>
                </a:lnTo>
                <a:lnTo>
                  <a:pt x="733297" y="1448"/>
                </a:lnTo>
                <a:lnTo>
                  <a:pt x="680416" y="5733"/>
                </a:lnTo>
                <a:lnTo>
                  <a:pt x="628620" y="12759"/>
                </a:lnTo>
                <a:lnTo>
                  <a:pt x="578026" y="22433"/>
                </a:lnTo>
                <a:lnTo>
                  <a:pt x="528752" y="34661"/>
                </a:lnTo>
                <a:lnTo>
                  <a:pt x="480917" y="49351"/>
                </a:lnTo>
                <a:lnTo>
                  <a:pt x="434637" y="66408"/>
                </a:lnTo>
                <a:lnTo>
                  <a:pt x="390031" y="85739"/>
                </a:lnTo>
                <a:lnTo>
                  <a:pt x="347216" y="107250"/>
                </a:lnTo>
                <a:lnTo>
                  <a:pt x="306309" y="130847"/>
                </a:lnTo>
                <a:lnTo>
                  <a:pt x="267430" y="156437"/>
                </a:lnTo>
                <a:lnTo>
                  <a:pt x="230695" y="183927"/>
                </a:lnTo>
                <a:lnTo>
                  <a:pt x="196222" y="213223"/>
                </a:lnTo>
                <a:lnTo>
                  <a:pt x="164129" y="244231"/>
                </a:lnTo>
                <a:lnTo>
                  <a:pt x="134534" y="276857"/>
                </a:lnTo>
                <a:lnTo>
                  <a:pt x="107554" y="311008"/>
                </a:lnTo>
                <a:lnTo>
                  <a:pt x="83308" y="346591"/>
                </a:lnTo>
                <a:lnTo>
                  <a:pt x="61912" y="383512"/>
                </a:lnTo>
                <a:lnTo>
                  <a:pt x="43485" y="421676"/>
                </a:lnTo>
                <a:lnTo>
                  <a:pt x="28144" y="460992"/>
                </a:lnTo>
                <a:lnTo>
                  <a:pt x="16007" y="501364"/>
                </a:lnTo>
                <a:lnTo>
                  <a:pt x="7193" y="542700"/>
                </a:lnTo>
                <a:lnTo>
                  <a:pt x="1817" y="584906"/>
                </a:lnTo>
                <a:lnTo>
                  <a:pt x="0" y="627888"/>
                </a:lnTo>
                <a:lnTo>
                  <a:pt x="1817" y="670869"/>
                </a:lnTo>
                <a:lnTo>
                  <a:pt x="7193" y="713075"/>
                </a:lnTo>
                <a:lnTo>
                  <a:pt x="16007" y="754411"/>
                </a:lnTo>
                <a:lnTo>
                  <a:pt x="28144" y="794783"/>
                </a:lnTo>
                <a:lnTo>
                  <a:pt x="43485" y="834099"/>
                </a:lnTo>
                <a:lnTo>
                  <a:pt x="61912" y="872263"/>
                </a:lnTo>
                <a:lnTo>
                  <a:pt x="83308" y="909184"/>
                </a:lnTo>
                <a:lnTo>
                  <a:pt x="107554" y="944767"/>
                </a:lnTo>
                <a:lnTo>
                  <a:pt x="134534" y="978918"/>
                </a:lnTo>
                <a:lnTo>
                  <a:pt x="164129" y="1011544"/>
                </a:lnTo>
                <a:lnTo>
                  <a:pt x="196222" y="1042552"/>
                </a:lnTo>
                <a:lnTo>
                  <a:pt x="230695" y="1071848"/>
                </a:lnTo>
                <a:lnTo>
                  <a:pt x="267430" y="1099338"/>
                </a:lnTo>
                <a:lnTo>
                  <a:pt x="306309" y="1124928"/>
                </a:lnTo>
                <a:lnTo>
                  <a:pt x="347216" y="1148525"/>
                </a:lnTo>
                <a:lnTo>
                  <a:pt x="390031" y="1170036"/>
                </a:lnTo>
                <a:lnTo>
                  <a:pt x="434637" y="1189367"/>
                </a:lnTo>
                <a:lnTo>
                  <a:pt x="480917" y="1206424"/>
                </a:lnTo>
                <a:lnTo>
                  <a:pt x="528752" y="1221114"/>
                </a:lnTo>
                <a:lnTo>
                  <a:pt x="578026" y="1233342"/>
                </a:lnTo>
                <a:lnTo>
                  <a:pt x="628620" y="1243016"/>
                </a:lnTo>
                <a:lnTo>
                  <a:pt x="680416" y="1250042"/>
                </a:lnTo>
                <a:lnTo>
                  <a:pt x="733297" y="1254327"/>
                </a:lnTo>
                <a:lnTo>
                  <a:pt x="787146" y="1255776"/>
                </a:lnTo>
                <a:lnTo>
                  <a:pt x="841085" y="1254327"/>
                </a:lnTo>
                <a:lnTo>
                  <a:pt x="894050" y="1250042"/>
                </a:lnTo>
                <a:lnTo>
                  <a:pt x="945923" y="1243016"/>
                </a:lnTo>
                <a:lnTo>
                  <a:pt x="996586" y="1233342"/>
                </a:lnTo>
                <a:lnTo>
                  <a:pt x="1045923" y="1221114"/>
                </a:lnTo>
                <a:lnTo>
                  <a:pt x="1093815" y="1206424"/>
                </a:lnTo>
                <a:lnTo>
                  <a:pt x="1140145" y="1189367"/>
                </a:lnTo>
                <a:lnTo>
                  <a:pt x="1184797" y="1170036"/>
                </a:lnTo>
                <a:lnTo>
                  <a:pt x="1227651" y="1148525"/>
                </a:lnTo>
                <a:lnTo>
                  <a:pt x="1268592" y="1124928"/>
                </a:lnTo>
                <a:lnTo>
                  <a:pt x="1307502" y="1099338"/>
                </a:lnTo>
                <a:lnTo>
                  <a:pt x="1344263" y="1071848"/>
                </a:lnTo>
                <a:lnTo>
                  <a:pt x="1378757" y="1042552"/>
                </a:lnTo>
                <a:lnTo>
                  <a:pt x="1410869" y="1011544"/>
                </a:lnTo>
                <a:lnTo>
                  <a:pt x="1440479" y="978918"/>
                </a:lnTo>
                <a:lnTo>
                  <a:pt x="1467470" y="944767"/>
                </a:lnTo>
                <a:lnTo>
                  <a:pt x="1491726" y="909184"/>
                </a:lnTo>
                <a:lnTo>
                  <a:pt x="1513129" y="872263"/>
                </a:lnTo>
                <a:lnTo>
                  <a:pt x="1531561" y="834099"/>
                </a:lnTo>
                <a:lnTo>
                  <a:pt x="1546905" y="794783"/>
                </a:lnTo>
                <a:lnTo>
                  <a:pt x="1559044" y="754411"/>
                </a:lnTo>
                <a:lnTo>
                  <a:pt x="1567860" y="713075"/>
                </a:lnTo>
                <a:lnTo>
                  <a:pt x="1573236" y="670869"/>
                </a:lnTo>
                <a:lnTo>
                  <a:pt x="1575053" y="6278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8447" y="2231898"/>
            <a:ext cx="1575435" cy="1256030"/>
          </a:xfrm>
          <a:custGeom>
            <a:avLst/>
            <a:gdLst/>
            <a:ahLst/>
            <a:cxnLst/>
            <a:rect l="l" t="t" r="r" b="b"/>
            <a:pathLst>
              <a:path w="1575435" h="1256029">
                <a:moveTo>
                  <a:pt x="787145" y="0"/>
                </a:moveTo>
                <a:lnTo>
                  <a:pt x="733297" y="1448"/>
                </a:lnTo>
                <a:lnTo>
                  <a:pt x="680416" y="5733"/>
                </a:lnTo>
                <a:lnTo>
                  <a:pt x="628620" y="12759"/>
                </a:lnTo>
                <a:lnTo>
                  <a:pt x="578026" y="22433"/>
                </a:lnTo>
                <a:lnTo>
                  <a:pt x="528752" y="34661"/>
                </a:lnTo>
                <a:lnTo>
                  <a:pt x="480917" y="49351"/>
                </a:lnTo>
                <a:lnTo>
                  <a:pt x="434637" y="66408"/>
                </a:lnTo>
                <a:lnTo>
                  <a:pt x="390031" y="85739"/>
                </a:lnTo>
                <a:lnTo>
                  <a:pt x="347216" y="107250"/>
                </a:lnTo>
                <a:lnTo>
                  <a:pt x="306309" y="130847"/>
                </a:lnTo>
                <a:lnTo>
                  <a:pt x="267430" y="156437"/>
                </a:lnTo>
                <a:lnTo>
                  <a:pt x="230695" y="183927"/>
                </a:lnTo>
                <a:lnTo>
                  <a:pt x="196222" y="213223"/>
                </a:lnTo>
                <a:lnTo>
                  <a:pt x="164129" y="244231"/>
                </a:lnTo>
                <a:lnTo>
                  <a:pt x="134534" y="276857"/>
                </a:lnTo>
                <a:lnTo>
                  <a:pt x="107554" y="311008"/>
                </a:lnTo>
                <a:lnTo>
                  <a:pt x="83308" y="346591"/>
                </a:lnTo>
                <a:lnTo>
                  <a:pt x="61912" y="383512"/>
                </a:lnTo>
                <a:lnTo>
                  <a:pt x="43485" y="421676"/>
                </a:lnTo>
                <a:lnTo>
                  <a:pt x="28144" y="460992"/>
                </a:lnTo>
                <a:lnTo>
                  <a:pt x="16007" y="501364"/>
                </a:lnTo>
                <a:lnTo>
                  <a:pt x="7193" y="542700"/>
                </a:lnTo>
                <a:lnTo>
                  <a:pt x="1817" y="584906"/>
                </a:lnTo>
                <a:lnTo>
                  <a:pt x="0" y="627888"/>
                </a:lnTo>
                <a:lnTo>
                  <a:pt x="1817" y="670869"/>
                </a:lnTo>
                <a:lnTo>
                  <a:pt x="7193" y="713075"/>
                </a:lnTo>
                <a:lnTo>
                  <a:pt x="16007" y="754411"/>
                </a:lnTo>
                <a:lnTo>
                  <a:pt x="28144" y="794783"/>
                </a:lnTo>
                <a:lnTo>
                  <a:pt x="43485" y="834099"/>
                </a:lnTo>
                <a:lnTo>
                  <a:pt x="61912" y="872263"/>
                </a:lnTo>
                <a:lnTo>
                  <a:pt x="83308" y="909184"/>
                </a:lnTo>
                <a:lnTo>
                  <a:pt x="107554" y="944767"/>
                </a:lnTo>
                <a:lnTo>
                  <a:pt x="134534" y="978918"/>
                </a:lnTo>
                <a:lnTo>
                  <a:pt x="164129" y="1011544"/>
                </a:lnTo>
                <a:lnTo>
                  <a:pt x="196222" y="1042552"/>
                </a:lnTo>
                <a:lnTo>
                  <a:pt x="230695" y="1071848"/>
                </a:lnTo>
                <a:lnTo>
                  <a:pt x="267430" y="1099338"/>
                </a:lnTo>
                <a:lnTo>
                  <a:pt x="306309" y="1124928"/>
                </a:lnTo>
                <a:lnTo>
                  <a:pt x="347216" y="1148525"/>
                </a:lnTo>
                <a:lnTo>
                  <a:pt x="390031" y="1170036"/>
                </a:lnTo>
                <a:lnTo>
                  <a:pt x="434637" y="1189367"/>
                </a:lnTo>
                <a:lnTo>
                  <a:pt x="480917" y="1206424"/>
                </a:lnTo>
                <a:lnTo>
                  <a:pt x="528752" y="1221114"/>
                </a:lnTo>
                <a:lnTo>
                  <a:pt x="578026" y="1233342"/>
                </a:lnTo>
                <a:lnTo>
                  <a:pt x="628620" y="1243016"/>
                </a:lnTo>
                <a:lnTo>
                  <a:pt x="680416" y="1250042"/>
                </a:lnTo>
                <a:lnTo>
                  <a:pt x="733297" y="1254327"/>
                </a:lnTo>
                <a:lnTo>
                  <a:pt x="787146" y="1255776"/>
                </a:lnTo>
                <a:lnTo>
                  <a:pt x="841085" y="1254327"/>
                </a:lnTo>
                <a:lnTo>
                  <a:pt x="894050" y="1250042"/>
                </a:lnTo>
                <a:lnTo>
                  <a:pt x="945923" y="1243016"/>
                </a:lnTo>
                <a:lnTo>
                  <a:pt x="996586" y="1233342"/>
                </a:lnTo>
                <a:lnTo>
                  <a:pt x="1045923" y="1221114"/>
                </a:lnTo>
                <a:lnTo>
                  <a:pt x="1093815" y="1206424"/>
                </a:lnTo>
                <a:lnTo>
                  <a:pt x="1140145" y="1189367"/>
                </a:lnTo>
                <a:lnTo>
                  <a:pt x="1184797" y="1170036"/>
                </a:lnTo>
                <a:lnTo>
                  <a:pt x="1227651" y="1148525"/>
                </a:lnTo>
                <a:lnTo>
                  <a:pt x="1268592" y="1124928"/>
                </a:lnTo>
                <a:lnTo>
                  <a:pt x="1307502" y="1099338"/>
                </a:lnTo>
                <a:lnTo>
                  <a:pt x="1344263" y="1071848"/>
                </a:lnTo>
                <a:lnTo>
                  <a:pt x="1378757" y="1042552"/>
                </a:lnTo>
                <a:lnTo>
                  <a:pt x="1410869" y="1011544"/>
                </a:lnTo>
                <a:lnTo>
                  <a:pt x="1440479" y="978918"/>
                </a:lnTo>
                <a:lnTo>
                  <a:pt x="1467470" y="944767"/>
                </a:lnTo>
                <a:lnTo>
                  <a:pt x="1491726" y="909184"/>
                </a:lnTo>
                <a:lnTo>
                  <a:pt x="1513129" y="872263"/>
                </a:lnTo>
                <a:lnTo>
                  <a:pt x="1531561" y="834099"/>
                </a:lnTo>
                <a:lnTo>
                  <a:pt x="1546905" y="794783"/>
                </a:lnTo>
                <a:lnTo>
                  <a:pt x="1559044" y="754411"/>
                </a:lnTo>
                <a:lnTo>
                  <a:pt x="1567860" y="713075"/>
                </a:lnTo>
                <a:lnTo>
                  <a:pt x="1573236" y="670869"/>
                </a:lnTo>
                <a:lnTo>
                  <a:pt x="1575053" y="627888"/>
                </a:lnTo>
                <a:lnTo>
                  <a:pt x="1573236" y="584906"/>
                </a:lnTo>
                <a:lnTo>
                  <a:pt x="1567860" y="542700"/>
                </a:lnTo>
                <a:lnTo>
                  <a:pt x="1559044" y="501364"/>
                </a:lnTo>
                <a:lnTo>
                  <a:pt x="1546905" y="460992"/>
                </a:lnTo>
                <a:lnTo>
                  <a:pt x="1531561" y="421676"/>
                </a:lnTo>
                <a:lnTo>
                  <a:pt x="1513129" y="383512"/>
                </a:lnTo>
                <a:lnTo>
                  <a:pt x="1491726" y="346591"/>
                </a:lnTo>
                <a:lnTo>
                  <a:pt x="1467470" y="311008"/>
                </a:lnTo>
                <a:lnTo>
                  <a:pt x="1440479" y="276857"/>
                </a:lnTo>
                <a:lnTo>
                  <a:pt x="1410869" y="244231"/>
                </a:lnTo>
                <a:lnTo>
                  <a:pt x="1378757" y="213223"/>
                </a:lnTo>
                <a:lnTo>
                  <a:pt x="1344263" y="183927"/>
                </a:lnTo>
                <a:lnTo>
                  <a:pt x="1307502" y="156437"/>
                </a:lnTo>
                <a:lnTo>
                  <a:pt x="1268592" y="130847"/>
                </a:lnTo>
                <a:lnTo>
                  <a:pt x="1227651" y="107250"/>
                </a:lnTo>
                <a:lnTo>
                  <a:pt x="1184797" y="85739"/>
                </a:lnTo>
                <a:lnTo>
                  <a:pt x="1140145" y="66408"/>
                </a:lnTo>
                <a:lnTo>
                  <a:pt x="1093815" y="49351"/>
                </a:lnTo>
                <a:lnTo>
                  <a:pt x="1045923" y="34661"/>
                </a:lnTo>
                <a:lnTo>
                  <a:pt x="996586" y="22433"/>
                </a:lnTo>
                <a:lnTo>
                  <a:pt x="945923" y="12759"/>
                </a:lnTo>
                <a:lnTo>
                  <a:pt x="894050" y="5733"/>
                </a:lnTo>
                <a:lnTo>
                  <a:pt x="841085" y="1448"/>
                </a:lnTo>
                <a:lnTo>
                  <a:pt x="787145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32479" y="2223771"/>
            <a:ext cx="939165" cy="5207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70485">
              <a:lnSpc>
                <a:spcPct val="102800"/>
              </a:lnSpc>
              <a:spcBef>
                <a:spcPts val="45"/>
              </a:spcBef>
            </a:pPr>
            <a:r>
              <a:rPr sz="1600" spc="-5" dirty="0">
                <a:latin typeface="Arial"/>
                <a:cs typeface="Arial"/>
              </a:rPr>
              <a:t>remote  inv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cat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54645" y="2231898"/>
            <a:ext cx="1550035" cy="1256030"/>
          </a:xfrm>
          <a:custGeom>
            <a:avLst/>
            <a:gdLst/>
            <a:ahLst/>
            <a:cxnLst/>
            <a:rect l="l" t="t" r="r" b="b"/>
            <a:pathLst>
              <a:path w="1550034" h="1256029">
                <a:moveTo>
                  <a:pt x="1549907" y="627887"/>
                </a:moveTo>
                <a:lnTo>
                  <a:pt x="1548117" y="584906"/>
                </a:lnTo>
                <a:lnTo>
                  <a:pt x="1542823" y="542700"/>
                </a:lnTo>
                <a:lnTo>
                  <a:pt x="1534142" y="501364"/>
                </a:lnTo>
                <a:lnTo>
                  <a:pt x="1522190" y="460992"/>
                </a:lnTo>
                <a:lnTo>
                  <a:pt x="1507082" y="421676"/>
                </a:lnTo>
                <a:lnTo>
                  <a:pt x="1488936" y="383512"/>
                </a:lnTo>
                <a:lnTo>
                  <a:pt x="1467866" y="346591"/>
                </a:lnTo>
                <a:lnTo>
                  <a:pt x="1443989" y="311008"/>
                </a:lnTo>
                <a:lnTo>
                  <a:pt x="1417422" y="276857"/>
                </a:lnTo>
                <a:lnTo>
                  <a:pt x="1388280" y="244231"/>
                </a:lnTo>
                <a:lnTo>
                  <a:pt x="1356679" y="213223"/>
                </a:lnTo>
                <a:lnTo>
                  <a:pt x="1322736" y="183927"/>
                </a:lnTo>
                <a:lnTo>
                  <a:pt x="1286567" y="156437"/>
                </a:lnTo>
                <a:lnTo>
                  <a:pt x="1248286" y="130847"/>
                </a:lnTo>
                <a:lnTo>
                  <a:pt x="1208012" y="107250"/>
                </a:lnTo>
                <a:lnTo>
                  <a:pt x="1165860" y="85739"/>
                </a:lnTo>
                <a:lnTo>
                  <a:pt x="1121945" y="66408"/>
                </a:lnTo>
                <a:lnTo>
                  <a:pt x="1076384" y="49351"/>
                </a:lnTo>
                <a:lnTo>
                  <a:pt x="1029293" y="34661"/>
                </a:lnTo>
                <a:lnTo>
                  <a:pt x="980789" y="22433"/>
                </a:lnTo>
                <a:lnTo>
                  <a:pt x="930986" y="12759"/>
                </a:lnTo>
                <a:lnTo>
                  <a:pt x="880002" y="5733"/>
                </a:lnTo>
                <a:lnTo>
                  <a:pt x="827953" y="1448"/>
                </a:lnTo>
                <a:lnTo>
                  <a:pt x="774953" y="0"/>
                </a:lnTo>
                <a:lnTo>
                  <a:pt x="721867" y="1448"/>
                </a:lnTo>
                <a:lnTo>
                  <a:pt x="669745" y="5733"/>
                </a:lnTo>
                <a:lnTo>
                  <a:pt x="618702" y="12759"/>
                </a:lnTo>
                <a:lnTo>
                  <a:pt x="568854" y="22433"/>
                </a:lnTo>
                <a:lnTo>
                  <a:pt x="520315" y="34661"/>
                </a:lnTo>
                <a:lnTo>
                  <a:pt x="473201" y="49351"/>
                </a:lnTo>
                <a:lnTo>
                  <a:pt x="427628" y="66408"/>
                </a:lnTo>
                <a:lnTo>
                  <a:pt x="383709" y="85739"/>
                </a:lnTo>
                <a:lnTo>
                  <a:pt x="341560" y="107250"/>
                </a:lnTo>
                <a:lnTo>
                  <a:pt x="301296" y="130847"/>
                </a:lnTo>
                <a:lnTo>
                  <a:pt x="263033" y="156437"/>
                </a:lnTo>
                <a:lnTo>
                  <a:pt x="226885" y="183927"/>
                </a:lnTo>
                <a:lnTo>
                  <a:pt x="192967" y="213223"/>
                </a:lnTo>
                <a:lnTo>
                  <a:pt x="161395" y="244231"/>
                </a:lnTo>
                <a:lnTo>
                  <a:pt x="132284" y="276857"/>
                </a:lnTo>
                <a:lnTo>
                  <a:pt x="105748" y="311008"/>
                </a:lnTo>
                <a:lnTo>
                  <a:pt x="81903" y="346591"/>
                </a:lnTo>
                <a:lnTo>
                  <a:pt x="60864" y="383512"/>
                </a:lnTo>
                <a:lnTo>
                  <a:pt x="42746" y="421676"/>
                </a:lnTo>
                <a:lnTo>
                  <a:pt x="27664" y="460992"/>
                </a:lnTo>
                <a:lnTo>
                  <a:pt x="15734" y="501364"/>
                </a:lnTo>
                <a:lnTo>
                  <a:pt x="7069" y="542700"/>
                </a:lnTo>
                <a:lnTo>
                  <a:pt x="1786" y="584906"/>
                </a:lnTo>
                <a:lnTo>
                  <a:pt x="0" y="627887"/>
                </a:lnTo>
                <a:lnTo>
                  <a:pt x="1786" y="670869"/>
                </a:lnTo>
                <a:lnTo>
                  <a:pt x="7069" y="713075"/>
                </a:lnTo>
                <a:lnTo>
                  <a:pt x="15734" y="754411"/>
                </a:lnTo>
                <a:lnTo>
                  <a:pt x="27664" y="794783"/>
                </a:lnTo>
                <a:lnTo>
                  <a:pt x="42746" y="834099"/>
                </a:lnTo>
                <a:lnTo>
                  <a:pt x="60864" y="872263"/>
                </a:lnTo>
                <a:lnTo>
                  <a:pt x="81903" y="909184"/>
                </a:lnTo>
                <a:lnTo>
                  <a:pt x="105748" y="944767"/>
                </a:lnTo>
                <a:lnTo>
                  <a:pt x="132284" y="978918"/>
                </a:lnTo>
                <a:lnTo>
                  <a:pt x="161395" y="1011544"/>
                </a:lnTo>
                <a:lnTo>
                  <a:pt x="192967" y="1042552"/>
                </a:lnTo>
                <a:lnTo>
                  <a:pt x="226885" y="1071848"/>
                </a:lnTo>
                <a:lnTo>
                  <a:pt x="263033" y="1099338"/>
                </a:lnTo>
                <a:lnTo>
                  <a:pt x="301296" y="1124928"/>
                </a:lnTo>
                <a:lnTo>
                  <a:pt x="341560" y="1148525"/>
                </a:lnTo>
                <a:lnTo>
                  <a:pt x="383709" y="1170036"/>
                </a:lnTo>
                <a:lnTo>
                  <a:pt x="427628" y="1189367"/>
                </a:lnTo>
                <a:lnTo>
                  <a:pt x="473201" y="1206424"/>
                </a:lnTo>
                <a:lnTo>
                  <a:pt x="520315" y="1221114"/>
                </a:lnTo>
                <a:lnTo>
                  <a:pt x="568854" y="1233342"/>
                </a:lnTo>
                <a:lnTo>
                  <a:pt x="618702" y="1243016"/>
                </a:lnTo>
                <a:lnTo>
                  <a:pt x="669745" y="1250042"/>
                </a:lnTo>
                <a:lnTo>
                  <a:pt x="721867" y="1254327"/>
                </a:lnTo>
                <a:lnTo>
                  <a:pt x="774953" y="1255775"/>
                </a:lnTo>
                <a:lnTo>
                  <a:pt x="827953" y="1254327"/>
                </a:lnTo>
                <a:lnTo>
                  <a:pt x="880002" y="1250042"/>
                </a:lnTo>
                <a:lnTo>
                  <a:pt x="930986" y="1243016"/>
                </a:lnTo>
                <a:lnTo>
                  <a:pt x="980789" y="1233342"/>
                </a:lnTo>
                <a:lnTo>
                  <a:pt x="1029293" y="1221114"/>
                </a:lnTo>
                <a:lnTo>
                  <a:pt x="1076384" y="1206424"/>
                </a:lnTo>
                <a:lnTo>
                  <a:pt x="1121945" y="1189367"/>
                </a:lnTo>
                <a:lnTo>
                  <a:pt x="1165860" y="1170036"/>
                </a:lnTo>
                <a:lnTo>
                  <a:pt x="1208012" y="1148525"/>
                </a:lnTo>
                <a:lnTo>
                  <a:pt x="1248286" y="1124928"/>
                </a:lnTo>
                <a:lnTo>
                  <a:pt x="1286567" y="1099338"/>
                </a:lnTo>
                <a:lnTo>
                  <a:pt x="1322736" y="1071848"/>
                </a:lnTo>
                <a:lnTo>
                  <a:pt x="1356679" y="1042552"/>
                </a:lnTo>
                <a:lnTo>
                  <a:pt x="1388280" y="1011544"/>
                </a:lnTo>
                <a:lnTo>
                  <a:pt x="1417422" y="978918"/>
                </a:lnTo>
                <a:lnTo>
                  <a:pt x="1443989" y="944767"/>
                </a:lnTo>
                <a:lnTo>
                  <a:pt x="1467866" y="909184"/>
                </a:lnTo>
                <a:lnTo>
                  <a:pt x="1488936" y="872263"/>
                </a:lnTo>
                <a:lnTo>
                  <a:pt x="1507082" y="834099"/>
                </a:lnTo>
                <a:lnTo>
                  <a:pt x="1522190" y="794783"/>
                </a:lnTo>
                <a:lnTo>
                  <a:pt x="1534142" y="754411"/>
                </a:lnTo>
                <a:lnTo>
                  <a:pt x="1542823" y="713075"/>
                </a:lnTo>
                <a:lnTo>
                  <a:pt x="1548117" y="670869"/>
                </a:lnTo>
                <a:lnTo>
                  <a:pt x="1549907" y="627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4645" y="2231898"/>
            <a:ext cx="1550035" cy="1256030"/>
          </a:xfrm>
          <a:custGeom>
            <a:avLst/>
            <a:gdLst/>
            <a:ahLst/>
            <a:cxnLst/>
            <a:rect l="l" t="t" r="r" b="b"/>
            <a:pathLst>
              <a:path w="1550034" h="1256029">
                <a:moveTo>
                  <a:pt x="774953" y="0"/>
                </a:moveTo>
                <a:lnTo>
                  <a:pt x="721867" y="1448"/>
                </a:lnTo>
                <a:lnTo>
                  <a:pt x="669745" y="5733"/>
                </a:lnTo>
                <a:lnTo>
                  <a:pt x="618702" y="12759"/>
                </a:lnTo>
                <a:lnTo>
                  <a:pt x="568854" y="22433"/>
                </a:lnTo>
                <a:lnTo>
                  <a:pt x="520315" y="34661"/>
                </a:lnTo>
                <a:lnTo>
                  <a:pt x="473202" y="49351"/>
                </a:lnTo>
                <a:lnTo>
                  <a:pt x="427628" y="66408"/>
                </a:lnTo>
                <a:lnTo>
                  <a:pt x="383709" y="85739"/>
                </a:lnTo>
                <a:lnTo>
                  <a:pt x="341560" y="107250"/>
                </a:lnTo>
                <a:lnTo>
                  <a:pt x="301296" y="130847"/>
                </a:lnTo>
                <a:lnTo>
                  <a:pt x="263033" y="156437"/>
                </a:lnTo>
                <a:lnTo>
                  <a:pt x="226885" y="183927"/>
                </a:lnTo>
                <a:lnTo>
                  <a:pt x="192967" y="213223"/>
                </a:lnTo>
                <a:lnTo>
                  <a:pt x="161395" y="244231"/>
                </a:lnTo>
                <a:lnTo>
                  <a:pt x="132284" y="276857"/>
                </a:lnTo>
                <a:lnTo>
                  <a:pt x="105748" y="311008"/>
                </a:lnTo>
                <a:lnTo>
                  <a:pt x="81903" y="346591"/>
                </a:lnTo>
                <a:lnTo>
                  <a:pt x="60864" y="383512"/>
                </a:lnTo>
                <a:lnTo>
                  <a:pt x="42746" y="421676"/>
                </a:lnTo>
                <a:lnTo>
                  <a:pt x="27664" y="460992"/>
                </a:lnTo>
                <a:lnTo>
                  <a:pt x="15734" y="501364"/>
                </a:lnTo>
                <a:lnTo>
                  <a:pt x="7069" y="542700"/>
                </a:lnTo>
                <a:lnTo>
                  <a:pt x="1786" y="584906"/>
                </a:lnTo>
                <a:lnTo>
                  <a:pt x="0" y="627887"/>
                </a:lnTo>
                <a:lnTo>
                  <a:pt x="1786" y="670869"/>
                </a:lnTo>
                <a:lnTo>
                  <a:pt x="7069" y="713075"/>
                </a:lnTo>
                <a:lnTo>
                  <a:pt x="15734" y="754411"/>
                </a:lnTo>
                <a:lnTo>
                  <a:pt x="27664" y="794783"/>
                </a:lnTo>
                <a:lnTo>
                  <a:pt x="42746" y="834099"/>
                </a:lnTo>
                <a:lnTo>
                  <a:pt x="60864" y="872263"/>
                </a:lnTo>
                <a:lnTo>
                  <a:pt x="81903" y="909184"/>
                </a:lnTo>
                <a:lnTo>
                  <a:pt x="105748" y="944767"/>
                </a:lnTo>
                <a:lnTo>
                  <a:pt x="132284" y="978918"/>
                </a:lnTo>
                <a:lnTo>
                  <a:pt x="161395" y="1011544"/>
                </a:lnTo>
                <a:lnTo>
                  <a:pt x="192967" y="1042552"/>
                </a:lnTo>
                <a:lnTo>
                  <a:pt x="226885" y="1071848"/>
                </a:lnTo>
                <a:lnTo>
                  <a:pt x="263033" y="1099338"/>
                </a:lnTo>
                <a:lnTo>
                  <a:pt x="301296" y="1124928"/>
                </a:lnTo>
                <a:lnTo>
                  <a:pt x="341560" y="1148525"/>
                </a:lnTo>
                <a:lnTo>
                  <a:pt x="383709" y="1170036"/>
                </a:lnTo>
                <a:lnTo>
                  <a:pt x="427628" y="1189367"/>
                </a:lnTo>
                <a:lnTo>
                  <a:pt x="473201" y="1206424"/>
                </a:lnTo>
                <a:lnTo>
                  <a:pt x="520315" y="1221114"/>
                </a:lnTo>
                <a:lnTo>
                  <a:pt x="568854" y="1233342"/>
                </a:lnTo>
                <a:lnTo>
                  <a:pt x="618702" y="1243016"/>
                </a:lnTo>
                <a:lnTo>
                  <a:pt x="669745" y="1250042"/>
                </a:lnTo>
                <a:lnTo>
                  <a:pt x="721867" y="1254327"/>
                </a:lnTo>
                <a:lnTo>
                  <a:pt x="774953" y="1255775"/>
                </a:lnTo>
                <a:lnTo>
                  <a:pt x="827953" y="1254327"/>
                </a:lnTo>
                <a:lnTo>
                  <a:pt x="880002" y="1250042"/>
                </a:lnTo>
                <a:lnTo>
                  <a:pt x="930986" y="1243016"/>
                </a:lnTo>
                <a:lnTo>
                  <a:pt x="980789" y="1233342"/>
                </a:lnTo>
                <a:lnTo>
                  <a:pt x="1029293" y="1221114"/>
                </a:lnTo>
                <a:lnTo>
                  <a:pt x="1076384" y="1206424"/>
                </a:lnTo>
                <a:lnTo>
                  <a:pt x="1121945" y="1189367"/>
                </a:lnTo>
                <a:lnTo>
                  <a:pt x="1165860" y="1170036"/>
                </a:lnTo>
                <a:lnTo>
                  <a:pt x="1208012" y="1148525"/>
                </a:lnTo>
                <a:lnTo>
                  <a:pt x="1248286" y="1124928"/>
                </a:lnTo>
                <a:lnTo>
                  <a:pt x="1286567" y="1099338"/>
                </a:lnTo>
                <a:lnTo>
                  <a:pt x="1322736" y="1071848"/>
                </a:lnTo>
                <a:lnTo>
                  <a:pt x="1356679" y="1042552"/>
                </a:lnTo>
                <a:lnTo>
                  <a:pt x="1388280" y="1011544"/>
                </a:lnTo>
                <a:lnTo>
                  <a:pt x="1417422" y="978918"/>
                </a:lnTo>
                <a:lnTo>
                  <a:pt x="1443989" y="944767"/>
                </a:lnTo>
                <a:lnTo>
                  <a:pt x="1467866" y="909184"/>
                </a:lnTo>
                <a:lnTo>
                  <a:pt x="1488936" y="872263"/>
                </a:lnTo>
                <a:lnTo>
                  <a:pt x="1507082" y="834099"/>
                </a:lnTo>
                <a:lnTo>
                  <a:pt x="1522190" y="794783"/>
                </a:lnTo>
                <a:lnTo>
                  <a:pt x="1534142" y="754411"/>
                </a:lnTo>
                <a:lnTo>
                  <a:pt x="1542823" y="713075"/>
                </a:lnTo>
                <a:lnTo>
                  <a:pt x="1548117" y="670869"/>
                </a:lnTo>
                <a:lnTo>
                  <a:pt x="1549907" y="627887"/>
                </a:lnTo>
                <a:lnTo>
                  <a:pt x="1548117" y="584906"/>
                </a:lnTo>
                <a:lnTo>
                  <a:pt x="1542823" y="542700"/>
                </a:lnTo>
                <a:lnTo>
                  <a:pt x="1534142" y="501364"/>
                </a:lnTo>
                <a:lnTo>
                  <a:pt x="1522190" y="460992"/>
                </a:lnTo>
                <a:lnTo>
                  <a:pt x="1507082" y="421676"/>
                </a:lnTo>
                <a:lnTo>
                  <a:pt x="1488936" y="383512"/>
                </a:lnTo>
                <a:lnTo>
                  <a:pt x="1467866" y="346591"/>
                </a:lnTo>
                <a:lnTo>
                  <a:pt x="1443990" y="311008"/>
                </a:lnTo>
                <a:lnTo>
                  <a:pt x="1417422" y="276857"/>
                </a:lnTo>
                <a:lnTo>
                  <a:pt x="1388280" y="244231"/>
                </a:lnTo>
                <a:lnTo>
                  <a:pt x="1356679" y="213223"/>
                </a:lnTo>
                <a:lnTo>
                  <a:pt x="1322736" y="183927"/>
                </a:lnTo>
                <a:lnTo>
                  <a:pt x="1286567" y="156437"/>
                </a:lnTo>
                <a:lnTo>
                  <a:pt x="1248286" y="130847"/>
                </a:lnTo>
                <a:lnTo>
                  <a:pt x="1208012" y="107250"/>
                </a:lnTo>
                <a:lnTo>
                  <a:pt x="1165860" y="85739"/>
                </a:lnTo>
                <a:lnTo>
                  <a:pt x="1121945" y="66408"/>
                </a:lnTo>
                <a:lnTo>
                  <a:pt x="1076384" y="49351"/>
                </a:lnTo>
                <a:lnTo>
                  <a:pt x="1029293" y="34661"/>
                </a:lnTo>
                <a:lnTo>
                  <a:pt x="980789" y="22433"/>
                </a:lnTo>
                <a:lnTo>
                  <a:pt x="930986" y="12759"/>
                </a:lnTo>
                <a:lnTo>
                  <a:pt x="880002" y="5733"/>
                </a:lnTo>
                <a:lnTo>
                  <a:pt x="827953" y="1448"/>
                </a:lnTo>
                <a:lnTo>
                  <a:pt x="774953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10526" y="2599438"/>
            <a:ext cx="939165" cy="44640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 indent="58419">
              <a:lnSpc>
                <a:spcPct val="72500"/>
              </a:lnSpc>
              <a:spcBef>
                <a:spcPts val="630"/>
              </a:spcBef>
            </a:pPr>
            <a:r>
              <a:rPr sz="1600" spc="-5" dirty="0">
                <a:latin typeface="Arial"/>
                <a:cs typeface="Arial"/>
              </a:rPr>
              <a:t>remote  inv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cat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7250" y="2044995"/>
            <a:ext cx="939165" cy="69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625">
              <a:lnSpc>
                <a:spcPct val="1381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local  inv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cat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29362" y="2701552"/>
            <a:ext cx="9391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invocation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4606" y="2967019"/>
            <a:ext cx="93916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3845">
              <a:lnSpc>
                <a:spcPct val="1141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local  inv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cat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44673" y="3003315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2147" y="2901201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21228" y="3328678"/>
            <a:ext cx="172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32611" y="2125044"/>
            <a:ext cx="728345" cy="5588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Arial"/>
                <a:cs typeface="Arial"/>
              </a:rPr>
              <a:t>local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2400" baseline="17361" dirty="0">
                <a:latin typeface="Arial"/>
                <a:cs typeface="Arial"/>
              </a:rPr>
              <a:t>E</a:t>
            </a:r>
            <a:endParaRPr sz="2400" baseline="17361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56356" y="2801366"/>
            <a:ext cx="149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24050" y="2583179"/>
            <a:ext cx="208279" cy="327025"/>
          </a:xfrm>
          <a:custGeom>
            <a:avLst/>
            <a:gdLst/>
            <a:ahLst/>
            <a:cxnLst/>
            <a:rect l="l" t="t" r="r" b="b"/>
            <a:pathLst>
              <a:path w="208280" h="327025">
                <a:moveTo>
                  <a:pt x="208025" y="228600"/>
                </a:moveTo>
                <a:lnTo>
                  <a:pt x="208025" y="97536"/>
                </a:lnTo>
                <a:lnTo>
                  <a:pt x="200275" y="59471"/>
                </a:lnTo>
                <a:lnTo>
                  <a:pt x="179165" y="28479"/>
                </a:lnTo>
                <a:lnTo>
                  <a:pt x="147911" y="7631"/>
                </a:lnTo>
                <a:lnTo>
                  <a:pt x="109727" y="0"/>
                </a:lnTo>
                <a:lnTo>
                  <a:pt x="98298" y="0"/>
                </a:lnTo>
                <a:lnTo>
                  <a:pt x="60114" y="7631"/>
                </a:lnTo>
                <a:lnTo>
                  <a:pt x="28860" y="28479"/>
                </a:lnTo>
                <a:lnTo>
                  <a:pt x="7750" y="59471"/>
                </a:lnTo>
                <a:lnTo>
                  <a:pt x="0" y="97536"/>
                </a:lnTo>
                <a:lnTo>
                  <a:pt x="0" y="228600"/>
                </a:lnTo>
                <a:lnTo>
                  <a:pt x="7750" y="266783"/>
                </a:lnTo>
                <a:lnTo>
                  <a:pt x="28860" y="298037"/>
                </a:lnTo>
                <a:lnTo>
                  <a:pt x="60114" y="319147"/>
                </a:lnTo>
                <a:lnTo>
                  <a:pt x="98298" y="326898"/>
                </a:lnTo>
                <a:lnTo>
                  <a:pt x="109727" y="326898"/>
                </a:lnTo>
                <a:lnTo>
                  <a:pt x="147911" y="319147"/>
                </a:lnTo>
                <a:lnTo>
                  <a:pt x="179165" y="298037"/>
                </a:lnTo>
                <a:lnTo>
                  <a:pt x="200275" y="266783"/>
                </a:lnTo>
                <a:lnTo>
                  <a:pt x="208025" y="22860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24050" y="2583179"/>
            <a:ext cx="230504" cy="352425"/>
          </a:xfrm>
          <a:custGeom>
            <a:avLst/>
            <a:gdLst/>
            <a:ahLst/>
            <a:cxnLst/>
            <a:rect l="l" t="t" r="r" b="b"/>
            <a:pathLst>
              <a:path w="230505" h="352425">
                <a:moveTo>
                  <a:pt x="97536" y="0"/>
                </a:moveTo>
                <a:lnTo>
                  <a:pt x="59471" y="7631"/>
                </a:lnTo>
                <a:lnTo>
                  <a:pt x="28479" y="28479"/>
                </a:lnTo>
                <a:lnTo>
                  <a:pt x="7631" y="59471"/>
                </a:lnTo>
                <a:lnTo>
                  <a:pt x="0" y="97536"/>
                </a:lnTo>
                <a:lnTo>
                  <a:pt x="0" y="254508"/>
                </a:lnTo>
                <a:lnTo>
                  <a:pt x="7631" y="292572"/>
                </a:lnTo>
                <a:lnTo>
                  <a:pt x="28479" y="323564"/>
                </a:lnTo>
                <a:lnTo>
                  <a:pt x="59471" y="344412"/>
                </a:lnTo>
                <a:lnTo>
                  <a:pt x="97536" y="352044"/>
                </a:lnTo>
                <a:lnTo>
                  <a:pt x="132587" y="352044"/>
                </a:lnTo>
                <a:lnTo>
                  <a:pt x="170652" y="344412"/>
                </a:lnTo>
                <a:lnTo>
                  <a:pt x="201644" y="323564"/>
                </a:lnTo>
                <a:lnTo>
                  <a:pt x="222492" y="292572"/>
                </a:lnTo>
                <a:lnTo>
                  <a:pt x="230124" y="254508"/>
                </a:lnTo>
                <a:lnTo>
                  <a:pt x="230124" y="97536"/>
                </a:lnTo>
                <a:lnTo>
                  <a:pt x="222492" y="59471"/>
                </a:lnTo>
                <a:lnTo>
                  <a:pt x="201644" y="28479"/>
                </a:lnTo>
                <a:lnTo>
                  <a:pt x="170652" y="7631"/>
                </a:lnTo>
                <a:lnTo>
                  <a:pt x="132587" y="0"/>
                </a:lnTo>
                <a:lnTo>
                  <a:pt x="97536" y="0"/>
                </a:lnTo>
                <a:close/>
              </a:path>
            </a:pathLst>
          </a:custGeom>
          <a:ln w="36512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4050" y="2583179"/>
            <a:ext cx="208279" cy="176530"/>
          </a:xfrm>
          <a:custGeom>
            <a:avLst/>
            <a:gdLst/>
            <a:ahLst/>
            <a:cxnLst/>
            <a:rect l="l" t="t" r="r" b="b"/>
            <a:pathLst>
              <a:path w="208280" h="176530">
                <a:moveTo>
                  <a:pt x="208025" y="0"/>
                </a:moveTo>
                <a:lnTo>
                  <a:pt x="208025" y="176022"/>
                </a:lnTo>
                <a:lnTo>
                  <a:pt x="0" y="176022"/>
                </a:lnTo>
                <a:lnTo>
                  <a:pt x="0" y="0"/>
                </a:lnTo>
                <a:lnTo>
                  <a:pt x="208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24050" y="2583179"/>
            <a:ext cx="230504" cy="201295"/>
          </a:xfrm>
          <a:custGeom>
            <a:avLst/>
            <a:gdLst/>
            <a:ahLst/>
            <a:cxnLst/>
            <a:rect l="l" t="t" r="r" b="b"/>
            <a:pathLst>
              <a:path w="230505" h="201294">
                <a:moveTo>
                  <a:pt x="0" y="0"/>
                </a:moveTo>
                <a:lnTo>
                  <a:pt x="0" y="201168"/>
                </a:lnTo>
                <a:lnTo>
                  <a:pt x="230124" y="201168"/>
                </a:lnTo>
                <a:lnTo>
                  <a:pt x="230124" y="0"/>
                </a:lnTo>
                <a:lnTo>
                  <a:pt x="0" y="0"/>
                </a:lnTo>
                <a:close/>
              </a:path>
            </a:pathLst>
          </a:custGeom>
          <a:ln w="36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24050" y="2583179"/>
            <a:ext cx="230504" cy="352425"/>
          </a:xfrm>
          <a:custGeom>
            <a:avLst/>
            <a:gdLst/>
            <a:ahLst/>
            <a:cxnLst/>
            <a:rect l="l" t="t" r="r" b="b"/>
            <a:pathLst>
              <a:path w="230505" h="352425">
                <a:moveTo>
                  <a:pt x="97536" y="0"/>
                </a:moveTo>
                <a:lnTo>
                  <a:pt x="59471" y="7631"/>
                </a:lnTo>
                <a:lnTo>
                  <a:pt x="28479" y="28479"/>
                </a:lnTo>
                <a:lnTo>
                  <a:pt x="7631" y="59471"/>
                </a:lnTo>
                <a:lnTo>
                  <a:pt x="0" y="97536"/>
                </a:lnTo>
                <a:lnTo>
                  <a:pt x="0" y="254508"/>
                </a:lnTo>
                <a:lnTo>
                  <a:pt x="7631" y="292572"/>
                </a:lnTo>
                <a:lnTo>
                  <a:pt x="28479" y="323564"/>
                </a:lnTo>
                <a:lnTo>
                  <a:pt x="59471" y="344412"/>
                </a:lnTo>
                <a:lnTo>
                  <a:pt x="97536" y="352044"/>
                </a:lnTo>
                <a:lnTo>
                  <a:pt x="132587" y="352044"/>
                </a:lnTo>
                <a:lnTo>
                  <a:pt x="170652" y="344412"/>
                </a:lnTo>
                <a:lnTo>
                  <a:pt x="201644" y="323564"/>
                </a:lnTo>
                <a:lnTo>
                  <a:pt x="222492" y="292572"/>
                </a:lnTo>
                <a:lnTo>
                  <a:pt x="230124" y="254508"/>
                </a:lnTo>
                <a:lnTo>
                  <a:pt x="230124" y="97536"/>
                </a:lnTo>
                <a:lnTo>
                  <a:pt x="222492" y="59471"/>
                </a:lnTo>
                <a:lnTo>
                  <a:pt x="201644" y="28479"/>
                </a:lnTo>
                <a:lnTo>
                  <a:pt x="170652" y="7631"/>
                </a:lnTo>
                <a:lnTo>
                  <a:pt x="132587" y="0"/>
                </a:lnTo>
                <a:lnTo>
                  <a:pt x="97536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4050" y="2759201"/>
            <a:ext cx="208279" cy="1905"/>
          </a:xfrm>
          <a:custGeom>
            <a:avLst/>
            <a:gdLst/>
            <a:ahLst/>
            <a:cxnLst/>
            <a:rect l="l" t="t" r="r" b="b"/>
            <a:pathLst>
              <a:path w="208280" h="1905">
                <a:moveTo>
                  <a:pt x="-18256" y="762"/>
                </a:moveTo>
                <a:lnTo>
                  <a:pt x="226282" y="762"/>
                </a:lnTo>
              </a:path>
            </a:pathLst>
          </a:custGeom>
          <a:ln w="38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42313" y="2666269"/>
            <a:ext cx="176720" cy="136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39873" y="2733294"/>
            <a:ext cx="2545080" cy="102235"/>
          </a:xfrm>
          <a:custGeom>
            <a:avLst/>
            <a:gdLst/>
            <a:ahLst/>
            <a:cxnLst/>
            <a:rect l="l" t="t" r="r" b="b"/>
            <a:pathLst>
              <a:path w="2545079" h="102235">
                <a:moveTo>
                  <a:pt x="0" y="102108"/>
                </a:moveTo>
                <a:lnTo>
                  <a:pt x="739901" y="25908"/>
                </a:lnTo>
                <a:lnTo>
                  <a:pt x="2545079" y="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46497" y="2558795"/>
            <a:ext cx="184785" cy="325755"/>
          </a:xfrm>
          <a:custGeom>
            <a:avLst/>
            <a:gdLst/>
            <a:ahLst/>
            <a:cxnLst/>
            <a:rect l="l" t="t" r="r" b="b"/>
            <a:pathLst>
              <a:path w="184785" h="325755">
                <a:moveTo>
                  <a:pt x="184403" y="233934"/>
                </a:moveTo>
                <a:lnTo>
                  <a:pt x="184403" y="92202"/>
                </a:lnTo>
                <a:lnTo>
                  <a:pt x="177176" y="56257"/>
                </a:lnTo>
                <a:lnTo>
                  <a:pt x="157448" y="26955"/>
                </a:lnTo>
                <a:lnTo>
                  <a:pt x="128146" y="7227"/>
                </a:lnTo>
                <a:lnTo>
                  <a:pt x="92201" y="0"/>
                </a:lnTo>
                <a:lnTo>
                  <a:pt x="56257" y="7227"/>
                </a:lnTo>
                <a:lnTo>
                  <a:pt x="26955" y="26955"/>
                </a:lnTo>
                <a:lnTo>
                  <a:pt x="7227" y="56257"/>
                </a:lnTo>
                <a:lnTo>
                  <a:pt x="0" y="92202"/>
                </a:lnTo>
                <a:lnTo>
                  <a:pt x="0" y="233934"/>
                </a:lnTo>
                <a:lnTo>
                  <a:pt x="7227" y="269438"/>
                </a:lnTo>
                <a:lnTo>
                  <a:pt x="26955" y="298513"/>
                </a:lnTo>
                <a:lnTo>
                  <a:pt x="56257" y="318158"/>
                </a:lnTo>
                <a:lnTo>
                  <a:pt x="92201" y="325374"/>
                </a:lnTo>
                <a:lnTo>
                  <a:pt x="128146" y="318158"/>
                </a:lnTo>
                <a:lnTo>
                  <a:pt x="157448" y="298513"/>
                </a:lnTo>
                <a:lnTo>
                  <a:pt x="177176" y="269438"/>
                </a:lnTo>
                <a:lnTo>
                  <a:pt x="184403" y="233934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46497" y="2558795"/>
            <a:ext cx="208279" cy="351790"/>
          </a:xfrm>
          <a:custGeom>
            <a:avLst/>
            <a:gdLst/>
            <a:ahLst/>
            <a:cxnLst/>
            <a:rect l="l" t="t" r="r" b="b"/>
            <a:pathLst>
              <a:path w="208279" h="351789">
                <a:moveTo>
                  <a:pt x="98298" y="0"/>
                </a:moveTo>
                <a:lnTo>
                  <a:pt x="60114" y="7750"/>
                </a:lnTo>
                <a:lnTo>
                  <a:pt x="28860" y="28860"/>
                </a:lnTo>
                <a:lnTo>
                  <a:pt x="7750" y="60114"/>
                </a:lnTo>
                <a:lnTo>
                  <a:pt x="0" y="98298"/>
                </a:lnTo>
                <a:lnTo>
                  <a:pt x="0" y="252984"/>
                </a:lnTo>
                <a:lnTo>
                  <a:pt x="7750" y="291167"/>
                </a:lnTo>
                <a:lnTo>
                  <a:pt x="28860" y="322421"/>
                </a:lnTo>
                <a:lnTo>
                  <a:pt x="60114" y="343531"/>
                </a:lnTo>
                <a:lnTo>
                  <a:pt x="98298" y="351281"/>
                </a:lnTo>
                <a:lnTo>
                  <a:pt x="109727" y="351281"/>
                </a:lnTo>
                <a:lnTo>
                  <a:pt x="147911" y="343531"/>
                </a:lnTo>
                <a:lnTo>
                  <a:pt x="179165" y="322421"/>
                </a:lnTo>
                <a:lnTo>
                  <a:pt x="200275" y="291167"/>
                </a:lnTo>
                <a:lnTo>
                  <a:pt x="208025" y="252984"/>
                </a:lnTo>
                <a:lnTo>
                  <a:pt x="208025" y="98298"/>
                </a:lnTo>
                <a:lnTo>
                  <a:pt x="200275" y="60114"/>
                </a:lnTo>
                <a:lnTo>
                  <a:pt x="179165" y="28860"/>
                </a:lnTo>
                <a:lnTo>
                  <a:pt x="147911" y="7750"/>
                </a:lnTo>
                <a:lnTo>
                  <a:pt x="109727" y="0"/>
                </a:lnTo>
                <a:lnTo>
                  <a:pt x="98298" y="0"/>
                </a:lnTo>
                <a:close/>
              </a:path>
            </a:pathLst>
          </a:custGeom>
          <a:ln w="36512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46497" y="2558795"/>
            <a:ext cx="184785" cy="151130"/>
          </a:xfrm>
          <a:custGeom>
            <a:avLst/>
            <a:gdLst/>
            <a:ahLst/>
            <a:cxnLst/>
            <a:rect l="l" t="t" r="r" b="b"/>
            <a:pathLst>
              <a:path w="184785" h="151130">
                <a:moveTo>
                  <a:pt x="184403" y="0"/>
                </a:moveTo>
                <a:lnTo>
                  <a:pt x="184403" y="150875"/>
                </a:lnTo>
                <a:lnTo>
                  <a:pt x="0" y="150875"/>
                </a:lnTo>
                <a:lnTo>
                  <a:pt x="0" y="0"/>
                </a:lnTo>
                <a:lnTo>
                  <a:pt x="1844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46497" y="2558795"/>
            <a:ext cx="208279" cy="174625"/>
          </a:xfrm>
          <a:custGeom>
            <a:avLst/>
            <a:gdLst/>
            <a:ahLst/>
            <a:cxnLst/>
            <a:rect l="l" t="t" r="r" b="b"/>
            <a:pathLst>
              <a:path w="208279" h="174625">
                <a:moveTo>
                  <a:pt x="0" y="0"/>
                </a:moveTo>
                <a:lnTo>
                  <a:pt x="0" y="174498"/>
                </a:lnTo>
                <a:lnTo>
                  <a:pt x="208025" y="174498"/>
                </a:lnTo>
                <a:lnTo>
                  <a:pt x="208025" y="0"/>
                </a:lnTo>
                <a:lnTo>
                  <a:pt x="0" y="0"/>
                </a:lnTo>
                <a:close/>
              </a:path>
            </a:pathLst>
          </a:custGeom>
          <a:ln w="36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46497" y="2558795"/>
            <a:ext cx="208279" cy="351790"/>
          </a:xfrm>
          <a:custGeom>
            <a:avLst/>
            <a:gdLst/>
            <a:ahLst/>
            <a:cxnLst/>
            <a:rect l="l" t="t" r="r" b="b"/>
            <a:pathLst>
              <a:path w="208279" h="351789">
                <a:moveTo>
                  <a:pt x="98298" y="0"/>
                </a:moveTo>
                <a:lnTo>
                  <a:pt x="60114" y="7750"/>
                </a:lnTo>
                <a:lnTo>
                  <a:pt x="28860" y="28860"/>
                </a:lnTo>
                <a:lnTo>
                  <a:pt x="7750" y="60114"/>
                </a:lnTo>
                <a:lnTo>
                  <a:pt x="0" y="98298"/>
                </a:lnTo>
                <a:lnTo>
                  <a:pt x="0" y="252984"/>
                </a:lnTo>
                <a:lnTo>
                  <a:pt x="7750" y="291167"/>
                </a:lnTo>
                <a:lnTo>
                  <a:pt x="28860" y="322421"/>
                </a:lnTo>
                <a:lnTo>
                  <a:pt x="60114" y="343531"/>
                </a:lnTo>
                <a:lnTo>
                  <a:pt x="98298" y="351281"/>
                </a:lnTo>
                <a:lnTo>
                  <a:pt x="109727" y="351281"/>
                </a:lnTo>
                <a:lnTo>
                  <a:pt x="147911" y="343531"/>
                </a:lnTo>
                <a:lnTo>
                  <a:pt x="179165" y="322421"/>
                </a:lnTo>
                <a:lnTo>
                  <a:pt x="200275" y="291167"/>
                </a:lnTo>
                <a:lnTo>
                  <a:pt x="208025" y="252984"/>
                </a:lnTo>
                <a:lnTo>
                  <a:pt x="208025" y="98298"/>
                </a:lnTo>
                <a:lnTo>
                  <a:pt x="200275" y="60114"/>
                </a:lnTo>
                <a:lnTo>
                  <a:pt x="179165" y="28860"/>
                </a:lnTo>
                <a:lnTo>
                  <a:pt x="147911" y="7750"/>
                </a:lnTo>
                <a:lnTo>
                  <a:pt x="109727" y="0"/>
                </a:lnTo>
                <a:lnTo>
                  <a:pt x="98298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46497" y="2709672"/>
            <a:ext cx="184785" cy="1905"/>
          </a:xfrm>
          <a:custGeom>
            <a:avLst/>
            <a:gdLst/>
            <a:ahLst/>
            <a:cxnLst/>
            <a:rect l="l" t="t" r="r" b="b"/>
            <a:pathLst>
              <a:path w="184785" h="1905">
                <a:moveTo>
                  <a:pt x="-18256" y="761"/>
                </a:moveTo>
                <a:lnTo>
                  <a:pt x="202660" y="761"/>
                </a:lnTo>
              </a:path>
            </a:pathLst>
          </a:custGeom>
          <a:ln w="38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69895" y="2263171"/>
            <a:ext cx="175958" cy="112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10328" y="2331720"/>
            <a:ext cx="878205" cy="427990"/>
          </a:xfrm>
          <a:custGeom>
            <a:avLst/>
            <a:gdLst/>
            <a:ahLst/>
            <a:cxnLst/>
            <a:rect l="l" t="t" r="r" b="b"/>
            <a:pathLst>
              <a:path w="878204" h="427989">
                <a:moveTo>
                  <a:pt x="0" y="427481"/>
                </a:moveTo>
                <a:lnTo>
                  <a:pt x="68580" y="276606"/>
                </a:lnTo>
                <a:lnTo>
                  <a:pt x="253746" y="125730"/>
                </a:lnTo>
                <a:lnTo>
                  <a:pt x="531113" y="51054"/>
                </a:lnTo>
                <a:lnTo>
                  <a:pt x="877824" y="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49696" y="2180844"/>
            <a:ext cx="208279" cy="327660"/>
          </a:xfrm>
          <a:custGeom>
            <a:avLst/>
            <a:gdLst/>
            <a:ahLst/>
            <a:cxnLst/>
            <a:rect l="l" t="t" r="r" b="b"/>
            <a:pathLst>
              <a:path w="208279" h="327660">
                <a:moveTo>
                  <a:pt x="208025" y="229362"/>
                </a:moveTo>
                <a:lnTo>
                  <a:pt x="208025" y="98298"/>
                </a:lnTo>
                <a:lnTo>
                  <a:pt x="200382" y="60114"/>
                </a:lnTo>
                <a:lnTo>
                  <a:pt x="179450" y="28860"/>
                </a:lnTo>
                <a:lnTo>
                  <a:pt x="148232" y="7750"/>
                </a:lnTo>
                <a:lnTo>
                  <a:pt x="109727" y="0"/>
                </a:lnTo>
                <a:lnTo>
                  <a:pt x="98298" y="0"/>
                </a:lnTo>
                <a:lnTo>
                  <a:pt x="60114" y="7750"/>
                </a:lnTo>
                <a:lnTo>
                  <a:pt x="28860" y="28860"/>
                </a:lnTo>
                <a:lnTo>
                  <a:pt x="7750" y="60114"/>
                </a:lnTo>
                <a:lnTo>
                  <a:pt x="0" y="98298"/>
                </a:lnTo>
                <a:lnTo>
                  <a:pt x="0" y="229362"/>
                </a:lnTo>
                <a:lnTo>
                  <a:pt x="7750" y="267545"/>
                </a:lnTo>
                <a:lnTo>
                  <a:pt x="28860" y="298799"/>
                </a:lnTo>
                <a:lnTo>
                  <a:pt x="60114" y="319909"/>
                </a:lnTo>
                <a:lnTo>
                  <a:pt x="98298" y="327660"/>
                </a:lnTo>
                <a:lnTo>
                  <a:pt x="109727" y="327660"/>
                </a:lnTo>
                <a:lnTo>
                  <a:pt x="148232" y="319909"/>
                </a:lnTo>
                <a:lnTo>
                  <a:pt x="179450" y="298799"/>
                </a:lnTo>
                <a:lnTo>
                  <a:pt x="200382" y="267545"/>
                </a:lnTo>
                <a:lnTo>
                  <a:pt x="208025" y="229362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49696" y="2180844"/>
            <a:ext cx="231775" cy="353060"/>
          </a:xfrm>
          <a:custGeom>
            <a:avLst/>
            <a:gdLst/>
            <a:ahLst/>
            <a:cxnLst/>
            <a:rect l="l" t="t" r="r" b="b"/>
            <a:pathLst>
              <a:path w="231775" h="353060">
                <a:moveTo>
                  <a:pt x="98298" y="0"/>
                </a:moveTo>
                <a:lnTo>
                  <a:pt x="60114" y="7750"/>
                </a:lnTo>
                <a:lnTo>
                  <a:pt x="28860" y="28860"/>
                </a:lnTo>
                <a:lnTo>
                  <a:pt x="7750" y="60114"/>
                </a:lnTo>
                <a:lnTo>
                  <a:pt x="0" y="98298"/>
                </a:lnTo>
                <a:lnTo>
                  <a:pt x="0" y="254507"/>
                </a:lnTo>
                <a:lnTo>
                  <a:pt x="7750" y="292691"/>
                </a:lnTo>
                <a:lnTo>
                  <a:pt x="28860" y="323945"/>
                </a:lnTo>
                <a:lnTo>
                  <a:pt x="60114" y="345055"/>
                </a:lnTo>
                <a:lnTo>
                  <a:pt x="98298" y="352806"/>
                </a:lnTo>
                <a:lnTo>
                  <a:pt x="133350" y="352806"/>
                </a:lnTo>
                <a:lnTo>
                  <a:pt x="171854" y="345055"/>
                </a:lnTo>
                <a:lnTo>
                  <a:pt x="203073" y="323945"/>
                </a:lnTo>
                <a:lnTo>
                  <a:pt x="224004" y="292691"/>
                </a:lnTo>
                <a:lnTo>
                  <a:pt x="231648" y="254507"/>
                </a:lnTo>
                <a:lnTo>
                  <a:pt x="231648" y="98298"/>
                </a:lnTo>
                <a:lnTo>
                  <a:pt x="224004" y="60114"/>
                </a:lnTo>
                <a:lnTo>
                  <a:pt x="203073" y="28860"/>
                </a:lnTo>
                <a:lnTo>
                  <a:pt x="171854" y="7750"/>
                </a:lnTo>
                <a:lnTo>
                  <a:pt x="133350" y="0"/>
                </a:lnTo>
                <a:lnTo>
                  <a:pt x="98298" y="0"/>
                </a:lnTo>
                <a:close/>
              </a:path>
            </a:pathLst>
          </a:custGeom>
          <a:ln w="36512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74079" y="2181605"/>
            <a:ext cx="184150" cy="150495"/>
          </a:xfrm>
          <a:custGeom>
            <a:avLst/>
            <a:gdLst/>
            <a:ahLst/>
            <a:cxnLst/>
            <a:rect l="l" t="t" r="r" b="b"/>
            <a:pathLst>
              <a:path w="184150" h="150494">
                <a:moveTo>
                  <a:pt x="183641" y="0"/>
                </a:moveTo>
                <a:lnTo>
                  <a:pt x="183641" y="150113"/>
                </a:lnTo>
                <a:lnTo>
                  <a:pt x="0" y="150113"/>
                </a:lnTo>
                <a:lnTo>
                  <a:pt x="0" y="0"/>
                </a:lnTo>
                <a:lnTo>
                  <a:pt x="1836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74079" y="2180844"/>
            <a:ext cx="207645" cy="177165"/>
          </a:xfrm>
          <a:custGeom>
            <a:avLst/>
            <a:gdLst/>
            <a:ahLst/>
            <a:cxnLst/>
            <a:rect l="l" t="t" r="r" b="b"/>
            <a:pathLst>
              <a:path w="207645" h="177164">
                <a:moveTo>
                  <a:pt x="0" y="0"/>
                </a:moveTo>
                <a:lnTo>
                  <a:pt x="0" y="176783"/>
                </a:lnTo>
                <a:lnTo>
                  <a:pt x="207263" y="176783"/>
                </a:lnTo>
                <a:lnTo>
                  <a:pt x="207263" y="0"/>
                </a:lnTo>
                <a:lnTo>
                  <a:pt x="0" y="0"/>
                </a:lnTo>
                <a:close/>
              </a:path>
            </a:pathLst>
          </a:custGeom>
          <a:ln w="36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49696" y="2180844"/>
            <a:ext cx="231775" cy="353060"/>
          </a:xfrm>
          <a:custGeom>
            <a:avLst/>
            <a:gdLst/>
            <a:ahLst/>
            <a:cxnLst/>
            <a:rect l="l" t="t" r="r" b="b"/>
            <a:pathLst>
              <a:path w="231775" h="353060">
                <a:moveTo>
                  <a:pt x="98298" y="0"/>
                </a:moveTo>
                <a:lnTo>
                  <a:pt x="60114" y="7750"/>
                </a:lnTo>
                <a:lnTo>
                  <a:pt x="28860" y="28860"/>
                </a:lnTo>
                <a:lnTo>
                  <a:pt x="7750" y="60114"/>
                </a:lnTo>
                <a:lnTo>
                  <a:pt x="0" y="98298"/>
                </a:lnTo>
                <a:lnTo>
                  <a:pt x="0" y="254507"/>
                </a:lnTo>
                <a:lnTo>
                  <a:pt x="7750" y="292691"/>
                </a:lnTo>
                <a:lnTo>
                  <a:pt x="28860" y="323945"/>
                </a:lnTo>
                <a:lnTo>
                  <a:pt x="60114" y="345055"/>
                </a:lnTo>
                <a:lnTo>
                  <a:pt x="98298" y="352806"/>
                </a:lnTo>
                <a:lnTo>
                  <a:pt x="133350" y="352806"/>
                </a:lnTo>
                <a:lnTo>
                  <a:pt x="171854" y="345055"/>
                </a:lnTo>
                <a:lnTo>
                  <a:pt x="203073" y="323945"/>
                </a:lnTo>
                <a:lnTo>
                  <a:pt x="224004" y="292691"/>
                </a:lnTo>
                <a:lnTo>
                  <a:pt x="231648" y="254507"/>
                </a:lnTo>
                <a:lnTo>
                  <a:pt x="231648" y="98298"/>
                </a:lnTo>
                <a:lnTo>
                  <a:pt x="224004" y="60114"/>
                </a:lnTo>
                <a:lnTo>
                  <a:pt x="203073" y="28860"/>
                </a:lnTo>
                <a:lnTo>
                  <a:pt x="171854" y="7750"/>
                </a:lnTo>
                <a:lnTo>
                  <a:pt x="133350" y="0"/>
                </a:lnTo>
                <a:lnTo>
                  <a:pt x="98298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49696" y="2331720"/>
            <a:ext cx="208279" cy="1905"/>
          </a:xfrm>
          <a:custGeom>
            <a:avLst/>
            <a:gdLst/>
            <a:ahLst/>
            <a:cxnLst/>
            <a:rect l="l" t="t" r="r" b="b"/>
            <a:pathLst>
              <a:path w="208279" h="1905">
                <a:moveTo>
                  <a:pt x="-18256" y="762"/>
                </a:moveTo>
                <a:lnTo>
                  <a:pt x="226282" y="762"/>
                </a:lnTo>
              </a:path>
            </a:pathLst>
          </a:custGeom>
          <a:ln w="38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65067" y="2691415"/>
            <a:ext cx="175958" cy="111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96178" y="2382773"/>
            <a:ext cx="787400" cy="350520"/>
          </a:xfrm>
          <a:custGeom>
            <a:avLst/>
            <a:gdLst/>
            <a:ahLst/>
            <a:cxnLst/>
            <a:rect l="l" t="t" r="r" b="b"/>
            <a:pathLst>
              <a:path w="787400" h="350519">
                <a:moveTo>
                  <a:pt x="787146" y="350519"/>
                </a:moveTo>
                <a:lnTo>
                  <a:pt x="486156" y="326897"/>
                </a:lnTo>
                <a:lnTo>
                  <a:pt x="232410" y="250697"/>
                </a:lnTo>
                <a:lnTo>
                  <a:pt x="70104" y="125729"/>
                </a:lnTo>
                <a:lnTo>
                  <a:pt x="0" y="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22769" y="2608326"/>
            <a:ext cx="208279" cy="327025"/>
          </a:xfrm>
          <a:custGeom>
            <a:avLst/>
            <a:gdLst/>
            <a:ahLst/>
            <a:cxnLst/>
            <a:rect l="l" t="t" r="r" b="b"/>
            <a:pathLst>
              <a:path w="208279" h="327025">
                <a:moveTo>
                  <a:pt x="208025" y="228599"/>
                </a:moveTo>
                <a:lnTo>
                  <a:pt x="208025" y="98297"/>
                </a:lnTo>
                <a:lnTo>
                  <a:pt x="200394" y="60114"/>
                </a:lnTo>
                <a:lnTo>
                  <a:pt x="179546" y="28860"/>
                </a:lnTo>
                <a:lnTo>
                  <a:pt x="148554" y="7750"/>
                </a:lnTo>
                <a:lnTo>
                  <a:pt x="110489" y="0"/>
                </a:lnTo>
                <a:lnTo>
                  <a:pt x="98298" y="0"/>
                </a:lnTo>
                <a:lnTo>
                  <a:pt x="60114" y="7750"/>
                </a:lnTo>
                <a:lnTo>
                  <a:pt x="28860" y="28860"/>
                </a:lnTo>
                <a:lnTo>
                  <a:pt x="7750" y="60114"/>
                </a:lnTo>
                <a:lnTo>
                  <a:pt x="0" y="98297"/>
                </a:lnTo>
                <a:lnTo>
                  <a:pt x="0" y="228599"/>
                </a:lnTo>
                <a:lnTo>
                  <a:pt x="7750" y="266783"/>
                </a:lnTo>
                <a:lnTo>
                  <a:pt x="28860" y="298037"/>
                </a:lnTo>
                <a:lnTo>
                  <a:pt x="60114" y="319147"/>
                </a:lnTo>
                <a:lnTo>
                  <a:pt x="98298" y="326897"/>
                </a:lnTo>
                <a:lnTo>
                  <a:pt x="110489" y="326897"/>
                </a:lnTo>
                <a:lnTo>
                  <a:pt x="148554" y="319147"/>
                </a:lnTo>
                <a:lnTo>
                  <a:pt x="179546" y="298037"/>
                </a:lnTo>
                <a:lnTo>
                  <a:pt x="200394" y="266783"/>
                </a:lnTo>
                <a:lnTo>
                  <a:pt x="208025" y="22859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22769" y="2608326"/>
            <a:ext cx="230504" cy="352425"/>
          </a:xfrm>
          <a:custGeom>
            <a:avLst/>
            <a:gdLst/>
            <a:ahLst/>
            <a:cxnLst/>
            <a:rect l="l" t="t" r="r" b="b"/>
            <a:pathLst>
              <a:path w="230504" h="352425">
                <a:moveTo>
                  <a:pt x="97535" y="0"/>
                </a:moveTo>
                <a:lnTo>
                  <a:pt x="59793" y="7631"/>
                </a:lnTo>
                <a:lnTo>
                  <a:pt x="28765" y="28479"/>
                </a:lnTo>
                <a:lnTo>
                  <a:pt x="7739" y="59471"/>
                </a:lnTo>
                <a:lnTo>
                  <a:pt x="0" y="97535"/>
                </a:lnTo>
                <a:lnTo>
                  <a:pt x="0" y="254507"/>
                </a:lnTo>
                <a:lnTo>
                  <a:pt x="7739" y="292572"/>
                </a:lnTo>
                <a:lnTo>
                  <a:pt x="28765" y="323564"/>
                </a:lnTo>
                <a:lnTo>
                  <a:pt x="59793" y="344412"/>
                </a:lnTo>
                <a:lnTo>
                  <a:pt x="97535" y="352043"/>
                </a:lnTo>
                <a:lnTo>
                  <a:pt x="132587" y="352043"/>
                </a:lnTo>
                <a:lnTo>
                  <a:pt x="170652" y="344412"/>
                </a:lnTo>
                <a:lnTo>
                  <a:pt x="201644" y="323564"/>
                </a:lnTo>
                <a:lnTo>
                  <a:pt x="222492" y="292572"/>
                </a:lnTo>
                <a:lnTo>
                  <a:pt x="230124" y="254507"/>
                </a:lnTo>
                <a:lnTo>
                  <a:pt x="230124" y="97535"/>
                </a:lnTo>
                <a:lnTo>
                  <a:pt x="222492" y="59471"/>
                </a:lnTo>
                <a:lnTo>
                  <a:pt x="201644" y="28479"/>
                </a:lnTo>
                <a:lnTo>
                  <a:pt x="170652" y="7631"/>
                </a:lnTo>
                <a:lnTo>
                  <a:pt x="132587" y="0"/>
                </a:lnTo>
                <a:lnTo>
                  <a:pt x="97535" y="0"/>
                </a:lnTo>
                <a:close/>
              </a:path>
            </a:pathLst>
          </a:custGeom>
          <a:ln w="36512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22769" y="2608326"/>
            <a:ext cx="208279" cy="151130"/>
          </a:xfrm>
          <a:custGeom>
            <a:avLst/>
            <a:gdLst/>
            <a:ahLst/>
            <a:cxnLst/>
            <a:rect l="l" t="t" r="r" b="b"/>
            <a:pathLst>
              <a:path w="208279" h="151130">
                <a:moveTo>
                  <a:pt x="208025" y="0"/>
                </a:moveTo>
                <a:lnTo>
                  <a:pt x="208025" y="150875"/>
                </a:lnTo>
                <a:lnTo>
                  <a:pt x="0" y="150875"/>
                </a:lnTo>
                <a:lnTo>
                  <a:pt x="0" y="0"/>
                </a:lnTo>
                <a:lnTo>
                  <a:pt x="208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22769" y="2608326"/>
            <a:ext cx="230504" cy="176530"/>
          </a:xfrm>
          <a:custGeom>
            <a:avLst/>
            <a:gdLst/>
            <a:ahLst/>
            <a:cxnLst/>
            <a:rect l="l" t="t" r="r" b="b"/>
            <a:pathLst>
              <a:path w="230504" h="176530">
                <a:moveTo>
                  <a:pt x="0" y="0"/>
                </a:moveTo>
                <a:lnTo>
                  <a:pt x="0" y="176021"/>
                </a:lnTo>
                <a:lnTo>
                  <a:pt x="230124" y="176021"/>
                </a:lnTo>
                <a:lnTo>
                  <a:pt x="230124" y="0"/>
                </a:lnTo>
                <a:lnTo>
                  <a:pt x="0" y="0"/>
                </a:lnTo>
                <a:close/>
              </a:path>
            </a:pathLst>
          </a:custGeom>
          <a:ln w="36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22769" y="2608326"/>
            <a:ext cx="230504" cy="352425"/>
          </a:xfrm>
          <a:custGeom>
            <a:avLst/>
            <a:gdLst/>
            <a:ahLst/>
            <a:cxnLst/>
            <a:rect l="l" t="t" r="r" b="b"/>
            <a:pathLst>
              <a:path w="230504" h="352425">
                <a:moveTo>
                  <a:pt x="97535" y="0"/>
                </a:moveTo>
                <a:lnTo>
                  <a:pt x="59793" y="7631"/>
                </a:lnTo>
                <a:lnTo>
                  <a:pt x="28765" y="28479"/>
                </a:lnTo>
                <a:lnTo>
                  <a:pt x="7739" y="59471"/>
                </a:lnTo>
                <a:lnTo>
                  <a:pt x="0" y="97535"/>
                </a:lnTo>
                <a:lnTo>
                  <a:pt x="0" y="254507"/>
                </a:lnTo>
                <a:lnTo>
                  <a:pt x="7739" y="292572"/>
                </a:lnTo>
                <a:lnTo>
                  <a:pt x="28765" y="323564"/>
                </a:lnTo>
                <a:lnTo>
                  <a:pt x="59793" y="344412"/>
                </a:lnTo>
                <a:lnTo>
                  <a:pt x="97535" y="352043"/>
                </a:lnTo>
                <a:lnTo>
                  <a:pt x="132587" y="352043"/>
                </a:lnTo>
                <a:lnTo>
                  <a:pt x="170652" y="344412"/>
                </a:lnTo>
                <a:lnTo>
                  <a:pt x="201644" y="323564"/>
                </a:lnTo>
                <a:lnTo>
                  <a:pt x="222492" y="292572"/>
                </a:lnTo>
                <a:lnTo>
                  <a:pt x="230124" y="254507"/>
                </a:lnTo>
                <a:lnTo>
                  <a:pt x="230124" y="97535"/>
                </a:lnTo>
                <a:lnTo>
                  <a:pt x="222492" y="59471"/>
                </a:lnTo>
                <a:lnTo>
                  <a:pt x="201644" y="28479"/>
                </a:lnTo>
                <a:lnTo>
                  <a:pt x="170652" y="7631"/>
                </a:lnTo>
                <a:lnTo>
                  <a:pt x="132587" y="0"/>
                </a:lnTo>
                <a:lnTo>
                  <a:pt x="97535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22769" y="2759201"/>
            <a:ext cx="208279" cy="1905"/>
          </a:xfrm>
          <a:custGeom>
            <a:avLst/>
            <a:gdLst/>
            <a:ahLst/>
            <a:cxnLst/>
            <a:rect l="l" t="t" r="r" b="b"/>
            <a:pathLst>
              <a:path w="208279" h="1905">
                <a:moveTo>
                  <a:pt x="-18256" y="762"/>
                </a:moveTo>
                <a:lnTo>
                  <a:pt x="226282" y="762"/>
                </a:lnTo>
              </a:path>
            </a:pathLst>
          </a:custGeom>
          <a:ln w="38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46395" y="3067843"/>
            <a:ext cx="175958" cy="111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07173" y="2835401"/>
            <a:ext cx="1157605" cy="302260"/>
          </a:xfrm>
          <a:custGeom>
            <a:avLst/>
            <a:gdLst/>
            <a:ahLst/>
            <a:cxnLst/>
            <a:rect l="l" t="t" r="r" b="b"/>
            <a:pathLst>
              <a:path w="1157604" h="302260">
                <a:moveTo>
                  <a:pt x="1157477" y="301751"/>
                </a:moveTo>
                <a:lnTo>
                  <a:pt x="324611" y="199643"/>
                </a:lnTo>
                <a:lnTo>
                  <a:pt x="93725" y="99821"/>
                </a:lnTo>
                <a:lnTo>
                  <a:pt x="0" y="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97929" y="3137154"/>
            <a:ext cx="207645" cy="325755"/>
          </a:xfrm>
          <a:custGeom>
            <a:avLst/>
            <a:gdLst/>
            <a:ahLst/>
            <a:cxnLst/>
            <a:rect l="l" t="t" r="r" b="b"/>
            <a:pathLst>
              <a:path w="207645" h="325754">
                <a:moveTo>
                  <a:pt x="207264" y="227837"/>
                </a:moveTo>
                <a:lnTo>
                  <a:pt x="207264" y="97535"/>
                </a:lnTo>
                <a:lnTo>
                  <a:pt x="199644" y="59471"/>
                </a:lnTo>
                <a:lnTo>
                  <a:pt x="178879" y="28479"/>
                </a:lnTo>
                <a:lnTo>
                  <a:pt x="148113" y="7631"/>
                </a:lnTo>
                <a:lnTo>
                  <a:pt x="110490" y="0"/>
                </a:lnTo>
                <a:lnTo>
                  <a:pt x="96774" y="0"/>
                </a:lnTo>
                <a:lnTo>
                  <a:pt x="59150" y="7631"/>
                </a:lnTo>
                <a:lnTo>
                  <a:pt x="28384" y="28479"/>
                </a:lnTo>
                <a:lnTo>
                  <a:pt x="7620" y="59471"/>
                </a:lnTo>
                <a:lnTo>
                  <a:pt x="0" y="97535"/>
                </a:lnTo>
                <a:lnTo>
                  <a:pt x="0" y="227837"/>
                </a:lnTo>
                <a:lnTo>
                  <a:pt x="7620" y="265580"/>
                </a:lnTo>
                <a:lnTo>
                  <a:pt x="28384" y="296608"/>
                </a:lnTo>
                <a:lnTo>
                  <a:pt x="59150" y="317634"/>
                </a:lnTo>
                <a:lnTo>
                  <a:pt x="96774" y="325373"/>
                </a:lnTo>
                <a:lnTo>
                  <a:pt x="110490" y="325373"/>
                </a:lnTo>
                <a:lnTo>
                  <a:pt x="148113" y="317634"/>
                </a:lnTo>
                <a:lnTo>
                  <a:pt x="178879" y="296608"/>
                </a:lnTo>
                <a:lnTo>
                  <a:pt x="199644" y="265580"/>
                </a:lnTo>
                <a:lnTo>
                  <a:pt x="207264" y="227837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97929" y="3137154"/>
            <a:ext cx="231775" cy="350520"/>
          </a:xfrm>
          <a:custGeom>
            <a:avLst/>
            <a:gdLst/>
            <a:ahLst/>
            <a:cxnLst/>
            <a:rect l="l" t="t" r="r" b="b"/>
            <a:pathLst>
              <a:path w="231775" h="350520">
                <a:moveTo>
                  <a:pt x="97536" y="0"/>
                </a:moveTo>
                <a:lnTo>
                  <a:pt x="59471" y="7631"/>
                </a:lnTo>
                <a:lnTo>
                  <a:pt x="28479" y="28479"/>
                </a:lnTo>
                <a:lnTo>
                  <a:pt x="7631" y="59471"/>
                </a:lnTo>
                <a:lnTo>
                  <a:pt x="0" y="97535"/>
                </a:lnTo>
                <a:lnTo>
                  <a:pt x="0" y="252983"/>
                </a:lnTo>
                <a:lnTo>
                  <a:pt x="7631" y="291048"/>
                </a:lnTo>
                <a:lnTo>
                  <a:pt x="28479" y="322040"/>
                </a:lnTo>
                <a:lnTo>
                  <a:pt x="59471" y="342888"/>
                </a:lnTo>
                <a:lnTo>
                  <a:pt x="97536" y="350519"/>
                </a:lnTo>
                <a:lnTo>
                  <a:pt x="134112" y="350519"/>
                </a:lnTo>
                <a:lnTo>
                  <a:pt x="171854" y="342888"/>
                </a:lnTo>
                <a:lnTo>
                  <a:pt x="202882" y="322040"/>
                </a:lnTo>
                <a:lnTo>
                  <a:pt x="223908" y="291048"/>
                </a:lnTo>
                <a:lnTo>
                  <a:pt x="231648" y="252983"/>
                </a:lnTo>
                <a:lnTo>
                  <a:pt x="231648" y="97535"/>
                </a:lnTo>
                <a:lnTo>
                  <a:pt x="223908" y="59471"/>
                </a:lnTo>
                <a:lnTo>
                  <a:pt x="202882" y="28479"/>
                </a:lnTo>
                <a:lnTo>
                  <a:pt x="171854" y="7631"/>
                </a:lnTo>
                <a:lnTo>
                  <a:pt x="134112" y="0"/>
                </a:lnTo>
                <a:lnTo>
                  <a:pt x="97536" y="0"/>
                </a:lnTo>
                <a:close/>
              </a:path>
            </a:pathLst>
          </a:custGeom>
          <a:ln w="36512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20028" y="3137154"/>
            <a:ext cx="186055" cy="174625"/>
          </a:xfrm>
          <a:custGeom>
            <a:avLst/>
            <a:gdLst/>
            <a:ahLst/>
            <a:cxnLst/>
            <a:rect l="l" t="t" r="r" b="b"/>
            <a:pathLst>
              <a:path w="186054" h="174625">
                <a:moveTo>
                  <a:pt x="185927" y="0"/>
                </a:moveTo>
                <a:lnTo>
                  <a:pt x="185927" y="174497"/>
                </a:lnTo>
                <a:lnTo>
                  <a:pt x="0" y="174497"/>
                </a:lnTo>
                <a:lnTo>
                  <a:pt x="0" y="0"/>
                </a:lnTo>
                <a:lnTo>
                  <a:pt x="185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20028" y="3137154"/>
            <a:ext cx="209550" cy="200025"/>
          </a:xfrm>
          <a:custGeom>
            <a:avLst/>
            <a:gdLst/>
            <a:ahLst/>
            <a:cxnLst/>
            <a:rect l="l" t="t" r="r" b="b"/>
            <a:pathLst>
              <a:path w="209550" h="200025">
                <a:moveTo>
                  <a:pt x="0" y="0"/>
                </a:moveTo>
                <a:lnTo>
                  <a:pt x="0" y="199643"/>
                </a:lnTo>
                <a:lnTo>
                  <a:pt x="209550" y="199643"/>
                </a:lnTo>
                <a:lnTo>
                  <a:pt x="209550" y="0"/>
                </a:lnTo>
                <a:lnTo>
                  <a:pt x="0" y="0"/>
                </a:lnTo>
                <a:close/>
              </a:path>
            </a:pathLst>
          </a:custGeom>
          <a:ln w="36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97929" y="3137154"/>
            <a:ext cx="231775" cy="350520"/>
          </a:xfrm>
          <a:custGeom>
            <a:avLst/>
            <a:gdLst/>
            <a:ahLst/>
            <a:cxnLst/>
            <a:rect l="l" t="t" r="r" b="b"/>
            <a:pathLst>
              <a:path w="231775" h="350520">
                <a:moveTo>
                  <a:pt x="97536" y="0"/>
                </a:moveTo>
                <a:lnTo>
                  <a:pt x="59471" y="7631"/>
                </a:lnTo>
                <a:lnTo>
                  <a:pt x="28479" y="28479"/>
                </a:lnTo>
                <a:lnTo>
                  <a:pt x="7631" y="59471"/>
                </a:lnTo>
                <a:lnTo>
                  <a:pt x="0" y="97535"/>
                </a:lnTo>
                <a:lnTo>
                  <a:pt x="0" y="252983"/>
                </a:lnTo>
                <a:lnTo>
                  <a:pt x="7631" y="291048"/>
                </a:lnTo>
                <a:lnTo>
                  <a:pt x="28479" y="322040"/>
                </a:lnTo>
                <a:lnTo>
                  <a:pt x="59471" y="342888"/>
                </a:lnTo>
                <a:lnTo>
                  <a:pt x="97536" y="350519"/>
                </a:lnTo>
                <a:lnTo>
                  <a:pt x="134112" y="350519"/>
                </a:lnTo>
                <a:lnTo>
                  <a:pt x="171854" y="342888"/>
                </a:lnTo>
                <a:lnTo>
                  <a:pt x="202882" y="322040"/>
                </a:lnTo>
                <a:lnTo>
                  <a:pt x="223908" y="291048"/>
                </a:lnTo>
                <a:lnTo>
                  <a:pt x="231648" y="252983"/>
                </a:lnTo>
                <a:lnTo>
                  <a:pt x="231648" y="97535"/>
                </a:lnTo>
                <a:lnTo>
                  <a:pt x="223908" y="59471"/>
                </a:lnTo>
                <a:lnTo>
                  <a:pt x="202882" y="28479"/>
                </a:lnTo>
                <a:lnTo>
                  <a:pt x="171854" y="7631"/>
                </a:lnTo>
                <a:lnTo>
                  <a:pt x="134112" y="0"/>
                </a:lnTo>
                <a:lnTo>
                  <a:pt x="97536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97929" y="3311652"/>
            <a:ext cx="207645" cy="1905"/>
          </a:xfrm>
          <a:custGeom>
            <a:avLst/>
            <a:gdLst/>
            <a:ahLst/>
            <a:cxnLst/>
            <a:rect l="l" t="t" r="r" b="b"/>
            <a:pathLst>
              <a:path w="207645" h="1904">
                <a:moveTo>
                  <a:pt x="-18256" y="762"/>
                </a:moveTo>
                <a:lnTo>
                  <a:pt x="225520" y="762"/>
                </a:lnTo>
              </a:path>
            </a:pathLst>
          </a:custGeom>
          <a:ln w="38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92071" y="2817145"/>
            <a:ext cx="104330" cy="111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54523" y="2910077"/>
            <a:ext cx="1389380" cy="426720"/>
          </a:xfrm>
          <a:custGeom>
            <a:avLst/>
            <a:gdLst/>
            <a:ahLst/>
            <a:cxnLst/>
            <a:rect l="l" t="t" r="r" b="b"/>
            <a:pathLst>
              <a:path w="1389379" h="426720">
                <a:moveTo>
                  <a:pt x="1389126" y="426719"/>
                </a:moveTo>
                <a:lnTo>
                  <a:pt x="880110" y="401574"/>
                </a:lnTo>
                <a:lnTo>
                  <a:pt x="440436" y="301751"/>
                </a:lnTo>
                <a:lnTo>
                  <a:pt x="138684" y="176021"/>
                </a:lnTo>
                <a:lnTo>
                  <a:pt x="46481" y="99821"/>
                </a:lnTo>
                <a:lnTo>
                  <a:pt x="0" y="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48293" y="2960370"/>
            <a:ext cx="186055" cy="327660"/>
          </a:xfrm>
          <a:custGeom>
            <a:avLst/>
            <a:gdLst/>
            <a:ahLst/>
            <a:cxnLst/>
            <a:rect l="l" t="t" r="r" b="b"/>
            <a:pathLst>
              <a:path w="186054" h="327660">
                <a:moveTo>
                  <a:pt x="185927" y="234696"/>
                </a:moveTo>
                <a:lnTo>
                  <a:pt x="185927" y="92963"/>
                </a:lnTo>
                <a:lnTo>
                  <a:pt x="178688" y="56899"/>
                </a:lnTo>
                <a:lnTo>
                  <a:pt x="158876" y="27336"/>
                </a:lnTo>
                <a:lnTo>
                  <a:pt x="129349" y="7346"/>
                </a:lnTo>
                <a:lnTo>
                  <a:pt x="92963" y="0"/>
                </a:lnTo>
                <a:lnTo>
                  <a:pt x="56899" y="7346"/>
                </a:lnTo>
                <a:lnTo>
                  <a:pt x="27336" y="27336"/>
                </a:lnTo>
                <a:lnTo>
                  <a:pt x="7346" y="56899"/>
                </a:lnTo>
                <a:lnTo>
                  <a:pt x="0" y="92963"/>
                </a:lnTo>
                <a:lnTo>
                  <a:pt x="0" y="234696"/>
                </a:lnTo>
                <a:lnTo>
                  <a:pt x="7346" y="270760"/>
                </a:lnTo>
                <a:lnTo>
                  <a:pt x="27336" y="300323"/>
                </a:lnTo>
                <a:lnTo>
                  <a:pt x="56899" y="320313"/>
                </a:lnTo>
                <a:lnTo>
                  <a:pt x="92963" y="327659"/>
                </a:lnTo>
                <a:lnTo>
                  <a:pt x="129349" y="320313"/>
                </a:lnTo>
                <a:lnTo>
                  <a:pt x="158876" y="300323"/>
                </a:lnTo>
                <a:lnTo>
                  <a:pt x="178688" y="270760"/>
                </a:lnTo>
                <a:lnTo>
                  <a:pt x="185927" y="234696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48293" y="2960370"/>
            <a:ext cx="209550" cy="351790"/>
          </a:xfrm>
          <a:custGeom>
            <a:avLst/>
            <a:gdLst/>
            <a:ahLst/>
            <a:cxnLst/>
            <a:rect l="l" t="t" r="r" b="b"/>
            <a:pathLst>
              <a:path w="209550" h="351789">
                <a:moveTo>
                  <a:pt x="98298" y="0"/>
                </a:moveTo>
                <a:lnTo>
                  <a:pt x="60114" y="7750"/>
                </a:lnTo>
                <a:lnTo>
                  <a:pt x="28860" y="28860"/>
                </a:lnTo>
                <a:lnTo>
                  <a:pt x="7750" y="60114"/>
                </a:lnTo>
                <a:lnTo>
                  <a:pt x="0" y="98298"/>
                </a:lnTo>
                <a:lnTo>
                  <a:pt x="0" y="252984"/>
                </a:lnTo>
                <a:lnTo>
                  <a:pt x="7750" y="291167"/>
                </a:lnTo>
                <a:lnTo>
                  <a:pt x="28860" y="322421"/>
                </a:lnTo>
                <a:lnTo>
                  <a:pt x="60114" y="343531"/>
                </a:lnTo>
                <a:lnTo>
                  <a:pt x="98298" y="351281"/>
                </a:lnTo>
                <a:lnTo>
                  <a:pt x="112013" y="351281"/>
                </a:lnTo>
                <a:lnTo>
                  <a:pt x="150078" y="343531"/>
                </a:lnTo>
                <a:lnTo>
                  <a:pt x="181070" y="322421"/>
                </a:lnTo>
                <a:lnTo>
                  <a:pt x="201918" y="291167"/>
                </a:lnTo>
                <a:lnTo>
                  <a:pt x="209550" y="252984"/>
                </a:lnTo>
                <a:lnTo>
                  <a:pt x="209550" y="98298"/>
                </a:lnTo>
                <a:lnTo>
                  <a:pt x="201918" y="60114"/>
                </a:lnTo>
                <a:lnTo>
                  <a:pt x="181070" y="28860"/>
                </a:lnTo>
                <a:lnTo>
                  <a:pt x="150078" y="7750"/>
                </a:lnTo>
                <a:lnTo>
                  <a:pt x="112013" y="0"/>
                </a:lnTo>
                <a:lnTo>
                  <a:pt x="98298" y="0"/>
                </a:lnTo>
                <a:close/>
              </a:path>
            </a:pathLst>
          </a:custGeom>
          <a:ln w="36512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49056" y="2960370"/>
            <a:ext cx="185420" cy="177165"/>
          </a:xfrm>
          <a:custGeom>
            <a:avLst/>
            <a:gdLst/>
            <a:ahLst/>
            <a:cxnLst/>
            <a:rect l="l" t="t" r="r" b="b"/>
            <a:pathLst>
              <a:path w="185420" h="177164">
                <a:moveTo>
                  <a:pt x="185166" y="0"/>
                </a:moveTo>
                <a:lnTo>
                  <a:pt x="185166" y="176783"/>
                </a:lnTo>
                <a:lnTo>
                  <a:pt x="0" y="176783"/>
                </a:lnTo>
                <a:lnTo>
                  <a:pt x="0" y="0"/>
                </a:lnTo>
                <a:lnTo>
                  <a:pt x="1851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48293" y="2960370"/>
            <a:ext cx="209550" cy="200660"/>
          </a:xfrm>
          <a:custGeom>
            <a:avLst/>
            <a:gdLst/>
            <a:ahLst/>
            <a:cxnLst/>
            <a:rect l="l" t="t" r="r" b="b"/>
            <a:pathLst>
              <a:path w="209550" h="200660">
                <a:moveTo>
                  <a:pt x="0" y="0"/>
                </a:moveTo>
                <a:lnTo>
                  <a:pt x="0" y="200406"/>
                </a:lnTo>
                <a:lnTo>
                  <a:pt x="209550" y="200406"/>
                </a:lnTo>
                <a:lnTo>
                  <a:pt x="209550" y="0"/>
                </a:lnTo>
                <a:lnTo>
                  <a:pt x="0" y="0"/>
                </a:lnTo>
                <a:close/>
              </a:path>
            </a:pathLst>
          </a:custGeom>
          <a:ln w="36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48293" y="2960370"/>
            <a:ext cx="209550" cy="351790"/>
          </a:xfrm>
          <a:custGeom>
            <a:avLst/>
            <a:gdLst/>
            <a:ahLst/>
            <a:cxnLst/>
            <a:rect l="l" t="t" r="r" b="b"/>
            <a:pathLst>
              <a:path w="209550" h="351789">
                <a:moveTo>
                  <a:pt x="98298" y="0"/>
                </a:moveTo>
                <a:lnTo>
                  <a:pt x="60114" y="7750"/>
                </a:lnTo>
                <a:lnTo>
                  <a:pt x="28860" y="28860"/>
                </a:lnTo>
                <a:lnTo>
                  <a:pt x="7750" y="60114"/>
                </a:lnTo>
                <a:lnTo>
                  <a:pt x="0" y="98298"/>
                </a:lnTo>
                <a:lnTo>
                  <a:pt x="0" y="252984"/>
                </a:lnTo>
                <a:lnTo>
                  <a:pt x="7750" y="291167"/>
                </a:lnTo>
                <a:lnTo>
                  <a:pt x="28860" y="322421"/>
                </a:lnTo>
                <a:lnTo>
                  <a:pt x="60114" y="343531"/>
                </a:lnTo>
                <a:lnTo>
                  <a:pt x="98298" y="351281"/>
                </a:lnTo>
                <a:lnTo>
                  <a:pt x="112013" y="351281"/>
                </a:lnTo>
                <a:lnTo>
                  <a:pt x="150078" y="343531"/>
                </a:lnTo>
                <a:lnTo>
                  <a:pt x="181070" y="322421"/>
                </a:lnTo>
                <a:lnTo>
                  <a:pt x="201918" y="291167"/>
                </a:lnTo>
                <a:lnTo>
                  <a:pt x="209550" y="252984"/>
                </a:lnTo>
                <a:lnTo>
                  <a:pt x="209550" y="98298"/>
                </a:lnTo>
                <a:lnTo>
                  <a:pt x="201918" y="60114"/>
                </a:lnTo>
                <a:lnTo>
                  <a:pt x="181070" y="28860"/>
                </a:lnTo>
                <a:lnTo>
                  <a:pt x="150078" y="7750"/>
                </a:lnTo>
                <a:lnTo>
                  <a:pt x="112013" y="0"/>
                </a:lnTo>
                <a:lnTo>
                  <a:pt x="98298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48293" y="3137154"/>
            <a:ext cx="186055" cy="1905"/>
          </a:xfrm>
          <a:custGeom>
            <a:avLst/>
            <a:gdLst/>
            <a:ahLst/>
            <a:cxnLst/>
            <a:rect l="l" t="t" r="r" b="b"/>
            <a:pathLst>
              <a:path w="186054" h="1905">
                <a:moveTo>
                  <a:pt x="-18256" y="762"/>
                </a:moveTo>
                <a:lnTo>
                  <a:pt x="204184" y="762"/>
                </a:lnTo>
              </a:path>
            </a:pathLst>
          </a:custGeom>
          <a:ln w="38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pPr marL="25400">
                <a:lnSpc>
                  <a:spcPts val="1645"/>
                </a:lnSpc>
              </a:pPr>
              <a:t>15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7722" y="558420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524000"/>
            <a:ext cx="7858125" cy="2851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62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Remote object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33659A"/>
              </a:buClr>
              <a:buSzPct val="66666"/>
              <a:buFont typeface="Wingdings"/>
              <a:buChar char=""/>
              <a:tabLst>
                <a:tab pos="755650" algn="l"/>
              </a:tabLst>
            </a:pP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An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unique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identifier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of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a remote object, used throughout a distributed</a:t>
            </a:r>
            <a:r>
              <a:rPr spc="-7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system</a:t>
            </a:r>
            <a:endParaRPr>
              <a:latin typeface="Arial"/>
              <a:cs typeface="Arial"/>
            </a:endParaRPr>
          </a:p>
          <a:p>
            <a:pPr marL="755650" marR="5080" lvl="1" indent="-285750">
              <a:lnSpc>
                <a:spcPct val="79700"/>
              </a:lnSpc>
              <a:spcBef>
                <a:spcPts val="365"/>
              </a:spcBef>
              <a:buClr>
                <a:srgbClr val="33659A"/>
              </a:buClr>
              <a:buSzPct val="66666"/>
              <a:buFont typeface="Wingdings"/>
              <a:buChar char=""/>
              <a:tabLst>
                <a:tab pos="755650" algn="l"/>
              </a:tabLst>
            </a:pP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The remote object reference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(including </a:t>
            </a:r>
            <a:r>
              <a:rPr spc="5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‘interface’ list of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methods) can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be passed 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as arguments or results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in</a:t>
            </a:r>
            <a:r>
              <a:rPr spc="-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RMI</a:t>
            </a:r>
            <a:endParaRPr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FF9A65"/>
              </a:buClr>
              <a:buSzPct val="62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Remote interfaces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ts val="1785"/>
              </a:lnSpc>
              <a:spcBef>
                <a:spcPts val="5"/>
              </a:spcBef>
              <a:buClr>
                <a:srgbClr val="33659A"/>
              </a:buClr>
              <a:buSzPct val="66666"/>
              <a:buFont typeface="Wingdings"/>
              <a:buChar char=""/>
              <a:tabLst>
                <a:tab pos="755650" algn="l"/>
              </a:tabLst>
            </a:pP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The class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of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remote objects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implements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the methods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of its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remote</a:t>
            </a:r>
            <a:r>
              <a:rPr spc="-6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interface</a:t>
            </a:r>
            <a:endParaRPr>
              <a:latin typeface="Arial"/>
              <a:cs typeface="Arial"/>
            </a:endParaRPr>
          </a:p>
          <a:p>
            <a:pPr marL="927100">
              <a:lnSpc>
                <a:spcPts val="1664"/>
              </a:lnSpc>
            </a:pPr>
            <a:r>
              <a:rPr sz="1050" spc="1295" dirty="0">
                <a:solidFill>
                  <a:srgbClr val="FF9A65"/>
                </a:solidFill>
                <a:latin typeface="Wingdings"/>
                <a:cs typeface="Wingdings"/>
              </a:rPr>
              <a:t></a:t>
            </a:r>
            <a:r>
              <a:rPr sz="1050" spc="425" dirty="0">
                <a:solidFill>
                  <a:srgbClr val="FF9A65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In Java, for </a:t>
            </a:r>
            <a:r>
              <a:rPr spc="-10" dirty="0">
                <a:solidFill>
                  <a:srgbClr val="009A9A"/>
                </a:solidFill>
                <a:latin typeface="Arial"/>
                <a:cs typeface="Arial"/>
              </a:rPr>
              <a:t>example,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as public </a:t>
            </a:r>
            <a:r>
              <a:rPr spc="-10" dirty="0">
                <a:solidFill>
                  <a:srgbClr val="009A9A"/>
                </a:solidFill>
                <a:latin typeface="Arial"/>
                <a:cs typeface="Arial"/>
              </a:rPr>
              <a:t>instance methods</a:t>
            </a:r>
            <a:endParaRPr>
              <a:latin typeface="Arial"/>
              <a:cs typeface="Arial"/>
            </a:endParaRPr>
          </a:p>
          <a:p>
            <a:pPr marL="755650" marR="353060" lvl="1" indent="-285750">
              <a:lnSpc>
                <a:spcPct val="80000"/>
              </a:lnSpc>
              <a:spcBef>
                <a:spcPts val="380"/>
              </a:spcBef>
              <a:buClr>
                <a:srgbClr val="33659A"/>
              </a:buClr>
              <a:buSzPct val="66666"/>
              <a:buFont typeface="Wingdings"/>
              <a:buChar char=""/>
              <a:tabLst>
                <a:tab pos="755650" algn="l"/>
              </a:tabLst>
            </a:pP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Local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objects can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access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methods </a:t>
            </a:r>
            <a:r>
              <a:rPr spc="-5" dirty="0">
                <a:solidFill>
                  <a:srgbClr val="009A9A"/>
                </a:solidFill>
                <a:latin typeface="Arial"/>
                <a:cs typeface="Arial"/>
              </a:rPr>
              <a:t>in an </a:t>
            </a:r>
            <a:r>
              <a:rPr dirty="0">
                <a:solidFill>
                  <a:srgbClr val="009A9A"/>
                </a:solidFill>
                <a:latin typeface="Arial"/>
                <a:cs typeface="Arial"/>
              </a:rPr>
              <a:t>interface plus methods implemented by  remote </a:t>
            </a:r>
            <a:r>
              <a:rPr>
                <a:solidFill>
                  <a:srgbClr val="009A9A"/>
                </a:solidFill>
                <a:latin typeface="Arial"/>
                <a:cs typeface="Arial"/>
              </a:rPr>
              <a:t>objects 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62543" y="4889753"/>
            <a:ext cx="451484" cy="676275"/>
          </a:xfrm>
          <a:custGeom>
            <a:avLst/>
            <a:gdLst/>
            <a:ahLst/>
            <a:cxnLst/>
            <a:rect l="l" t="t" r="r" b="b"/>
            <a:pathLst>
              <a:path w="451484" h="676275">
                <a:moveTo>
                  <a:pt x="451103" y="570738"/>
                </a:moveTo>
                <a:lnTo>
                  <a:pt x="451103" y="105156"/>
                </a:lnTo>
                <a:lnTo>
                  <a:pt x="442817" y="64293"/>
                </a:lnTo>
                <a:lnTo>
                  <a:pt x="420242" y="30861"/>
                </a:lnTo>
                <a:lnTo>
                  <a:pt x="386810" y="8286"/>
                </a:lnTo>
                <a:lnTo>
                  <a:pt x="345948" y="0"/>
                </a:lnTo>
                <a:lnTo>
                  <a:pt x="105917" y="0"/>
                </a:lnTo>
                <a:lnTo>
                  <a:pt x="64936" y="8286"/>
                </a:lnTo>
                <a:lnTo>
                  <a:pt x="31242" y="30861"/>
                </a:lnTo>
                <a:lnTo>
                  <a:pt x="8405" y="64293"/>
                </a:lnTo>
                <a:lnTo>
                  <a:pt x="0" y="105156"/>
                </a:lnTo>
                <a:lnTo>
                  <a:pt x="0" y="570738"/>
                </a:lnTo>
                <a:lnTo>
                  <a:pt x="8405" y="611600"/>
                </a:lnTo>
                <a:lnTo>
                  <a:pt x="31242" y="645033"/>
                </a:lnTo>
                <a:lnTo>
                  <a:pt x="64936" y="667607"/>
                </a:lnTo>
                <a:lnTo>
                  <a:pt x="105917" y="675894"/>
                </a:lnTo>
                <a:lnTo>
                  <a:pt x="345948" y="675894"/>
                </a:lnTo>
                <a:lnTo>
                  <a:pt x="386810" y="667607"/>
                </a:lnTo>
                <a:lnTo>
                  <a:pt x="420242" y="645032"/>
                </a:lnTo>
                <a:lnTo>
                  <a:pt x="442817" y="611600"/>
                </a:lnTo>
                <a:lnTo>
                  <a:pt x="451103" y="570738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62543" y="4889753"/>
            <a:ext cx="476250" cy="699770"/>
          </a:xfrm>
          <a:custGeom>
            <a:avLst/>
            <a:gdLst/>
            <a:ahLst/>
            <a:cxnLst/>
            <a:rect l="l" t="t" r="r" b="b"/>
            <a:pathLst>
              <a:path w="476250" h="699770">
                <a:moveTo>
                  <a:pt x="105917" y="0"/>
                </a:moveTo>
                <a:lnTo>
                  <a:pt x="64936" y="8286"/>
                </a:lnTo>
                <a:lnTo>
                  <a:pt x="31242" y="30861"/>
                </a:lnTo>
                <a:lnTo>
                  <a:pt x="8405" y="64293"/>
                </a:lnTo>
                <a:lnTo>
                  <a:pt x="0" y="105156"/>
                </a:lnTo>
                <a:lnTo>
                  <a:pt x="0" y="594360"/>
                </a:lnTo>
                <a:lnTo>
                  <a:pt x="8405" y="635222"/>
                </a:lnTo>
                <a:lnTo>
                  <a:pt x="31242" y="668655"/>
                </a:lnTo>
                <a:lnTo>
                  <a:pt x="64936" y="691229"/>
                </a:lnTo>
                <a:lnTo>
                  <a:pt x="105917" y="699516"/>
                </a:lnTo>
                <a:lnTo>
                  <a:pt x="371094" y="699516"/>
                </a:lnTo>
                <a:lnTo>
                  <a:pt x="411956" y="691229"/>
                </a:lnTo>
                <a:lnTo>
                  <a:pt x="445388" y="668654"/>
                </a:lnTo>
                <a:lnTo>
                  <a:pt x="467963" y="635222"/>
                </a:lnTo>
                <a:lnTo>
                  <a:pt x="476250" y="594360"/>
                </a:lnTo>
                <a:lnTo>
                  <a:pt x="476250" y="105156"/>
                </a:lnTo>
                <a:lnTo>
                  <a:pt x="467963" y="64293"/>
                </a:lnTo>
                <a:lnTo>
                  <a:pt x="445388" y="30861"/>
                </a:lnTo>
                <a:lnTo>
                  <a:pt x="411956" y="8286"/>
                </a:lnTo>
                <a:lnTo>
                  <a:pt x="371094" y="0"/>
                </a:lnTo>
                <a:lnTo>
                  <a:pt x="105917" y="0"/>
                </a:lnTo>
                <a:close/>
              </a:path>
            </a:pathLst>
          </a:custGeom>
          <a:ln w="36512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63306" y="4889753"/>
            <a:ext cx="450850" cy="325755"/>
          </a:xfrm>
          <a:custGeom>
            <a:avLst/>
            <a:gdLst/>
            <a:ahLst/>
            <a:cxnLst/>
            <a:rect l="l" t="t" r="r" b="b"/>
            <a:pathLst>
              <a:path w="450850" h="325754">
                <a:moveTo>
                  <a:pt x="450342" y="0"/>
                </a:moveTo>
                <a:lnTo>
                  <a:pt x="450342" y="325374"/>
                </a:lnTo>
                <a:lnTo>
                  <a:pt x="0" y="325374"/>
                </a:lnTo>
                <a:lnTo>
                  <a:pt x="0" y="0"/>
                </a:lnTo>
                <a:lnTo>
                  <a:pt x="4503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62543" y="4889753"/>
            <a:ext cx="476250" cy="350520"/>
          </a:xfrm>
          <a:custGeom>
            <a:avLst/>
            <a:gdLst/>
            <a:ahLst/>
            <a:cxnLst/>
            <a:rect l="l" t="t" r="r" b="b"/>
            <a:pathLst>
              <a:path w="476250" h="350520">
                <a:moveTo>
                  <a:pt x="0" y="0"/>
                </a:moveTo>
                <a:lnTo>
                  <a:pt x="0" y="350520"/>
                </a:lnTo>
                <a:lnTo>
                  <a:pt x="476250" y="350520"/>
                </a:lnTo>
                <a:lnTo>
                  <a:pt x="476250" y="0"/>
                </a:lnTo>
                <a:lnTo>
                  <a:pt x="0" y="0"/>
                </a:lnTo>
                <a:close/>
              </a:path>
            </a:pathLst>
          </a:custGeom>
          <a:ln w="36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62543" y="4889753"/>
            <a:ext cx="476250" cy="699770"/>
          </a:xfrm>
          <a:custGeom>
            <a:avLst/>
            <a:gdLst/>
            <a:ahLst/>
            <a:cxnLst/>
            <a:rect l="l" t="t" r="r" b="b"/>
            <a:pathLst>
              <a:path w="476250" h="699770">
                <a:moveTo>
                  <a:pt x="105917" y="0"/>
                </a:moveTo>
                <a:lnTo>
                  <a:pt x="64936" y="8286"/>
                </a:lnTo>
                <a:lnTo>
                  <a:pt x="31242" y="30861"/>
                </a:lnTo>
                <a:lnTo>
                  <a:pt x="8405" y="64293"/>
                </a:lnTo>
                <a:lnTo>
                  <a:pt x="0" y="105156"/>
                </a:lnTo>
                <a:lnTo>
                  <a:pt x="0" y="594360"/>
                </a:lnTo>
                <a:lnTo>
                  <a:pt x="8405" y="635222"/>
                </a:lnTo>
                <a:lnTo>
                  <a:pt x="31242" y="668655"/>
                </a:lnTo>
                <a:lnTo>
                  <a:pt x="64936" y="691229"/>
                </a:lnTo>
                <a:lnTo>
                  <a:pt x="105917" y="699516"/>
                </a:lnTo>
                <a:lnTo>
                  <a:pt x="371094" y="699516"/>
                </a:lnTo>
                <a:lnTo>
                  <a:pt x="411956" y="691229"/>
                </a:lnTo>
                <a:lnTo>
                  <a:pt x="445388" y="668654"/>
                </a:lnTo>
                <a:lnTo>
                  <a:pt x="467963" y="635222"/>
                </a:lnTo>
                <a:lnTo>
                  <a:pt x="476250" y="594360"/>
                </a:lnTo>
                <a:lnTo>
                  <a:pt x="476250" y="105156"/>
                </a:lnTo>
                <a:lnTo>
                  <a:pt x="467963" y="64293"/>
                </a:lnTo>
                <a:lnTo>
                  <a:pt x="445388" y="30861"/>
                </a:lnTo>
                <a:lnTo>
                  <a:pt x="411956" y="8286"/>
                </a:lnTo>
                <a:lnTo>
                  <a:pt x="371094" y="0"/>
                </a:lnTo>
                <a:lnTo>
                  <a:pt x="105917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62543" y="5215128"/>
            <a:ext cx="451484" cy="1905"/>
          </a:xfrm>
          <a:custGeom>
            <a:avLst/>
            <a:gdLst/>
            <a:ahLst/>
            <a:cxnLst/>
            <a:rect l="l" t="t" r="r" b="b"/>
            <a:pathLst>
              <a:path w="451484" h="1904">
                <a:moveTo>
                  <a:pt x="0" y="0"/>
                </a:moveTo>
                <a:lnTo>
                  <a:pt x="451103" y="1524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9472" y="5064252"/>
            <a:ext cx="426084" cy="676275"/>
          </a:xfrm>
          <a:custGeom>
            <a:avLst/>
            <a:gdLst/>
            <a:ahLst/>
            <a:cxnLst/>
            <a:rect l="l" t="t" r="r" b="b"/>
            <a:pathLst>
              <a:path w="426084" h="676275">
                <a:moveTo>
                  <a:pt x="425958" y="570738"/>
                </a:moveTo>
                <a:lnTo>
                  <a:pt x="425958" y="105156"/>
                </a:lnTo>
                <a:lnTo>
                  <a:pt x="417659" y="64293"/>
                </a:lnTo>
                <a:lnTo>
                  <a:pt x="395001" y="30861"/>
                </a:lnTo>
                <a:lnTo>
                  <a:pt x="361342" y="8286"/>
                </a:lnTo>
                <a:lnTo>
                  <a:pt x="320040" y="0"/>
                </a:lnTo>
                <a:lnTo>
                  <a:pt x="105918" y="0"/>
                </a:lnTo>
                <a:lnTo>
                  <a:pt x="64615" y="8286"/>
                </a:lnTo>
                <a:lnTo>
                  <a:pt x="30956" y="30861"/>
                </a:lnTo>
                <a:lnTo>
                  <a:pt x="8298" y="64293"/>
                </a:lnTo>
                <a:lnTo>
                  <a:pt x="0" y="105156"/>
                </a:lnTo>
                <a:lnTo>
                  <a:pt x="0" y="570738"/>
                </a:lnTo>
                <a:lnTo>
                  <a:pt x="8298" y="611600"/>
                </a:lnTo>
                <a:lnTo>
                  <a:pt x="30956" y="645033"/>
                </a:lnTo>
                <a:lnTo>
                  <a:pt x="64615" y="667607"/>
                </a:lnTo>
                <a:lnTo>
                  <a:pt x="105918" y="675894"/>
                </a:lnTo>
                <a:lnTo>
                  <a:pt x="320040" y="675894"/>
                </a:lnTo>
                <a:lnTo>
                  <a:pt x="361342" y="667607"/>
                </a:lnTo>
                <a:lnTo>
                  <a:pt x="395001" y="645032"/>
                </a:lnTo>
                <a:lnTo>
                  <a:pt x="417659" y="611600"/>
                </a:lnTo>
                <a:lnTo>
                  <a:pt x="425958" y="570738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9472" y="5064252"/>
            <a:ext cx="451484" cy="702310"/>
          </a:xfrm>
          <a:custGeom>
            <a:avLst/>
            <a:gdLst/>
            <a:ahLst/>
            <a:cxnLst/>
            <a:rect l="l" t="t" r="r" b="b"/>
            <a:pathLst>
              <a:path w="451484" h="702310">
                <a:moveTo>
                  <a:pt x="105918" y="0"/>
                </a:moveTo>
                <a:lnTo>
                  <a:pt x="64615" y="8286"/>
                </a:lnTo>
                <a:lnTo>
                  <a:pt x="30956" y="30861"/>
                </a:lnTo>
                <a:lnTo>
                  <a:pt x="8298" y="64293"/>
                </a:lnTo>
                <a:lnTo>
                  <a:pt x="0" y="105156"/>
                </a:lnTo>
                <a:lnTo>
                  <a:pt x="0" y="595884"/>
                </a:lnTo>
                <a:lnTo>
                  <a:pt x="8298" y="637186"/>
                </a:lnTo>
                <a:lnTo>
                  <a:pt x="30956" y="670845"/>
                </a:lnTo>
                <a:lnTo>
                  <a:pt x="64615" y="693503"/>
                </a:lnTo>
                <a:lnTo>
                  <a:pt x="105918" y="701801"/>
                </a:lnTo>
                <a:lnTo>
                  <a:pt x="345186" y="701801"/>
                </a:lnTo>
                <a:lnTo>
                  <a:pt x="386488" y="693503"/>
                </a:lnTo>
                <a:lnTo>
                  <a:pt x="420147" y="670845"/>
                </a:lnTo>
                <a:lnTo>
                  <a:pt x="442805" y="637186"/>
                </a:lnTo>
                <a:lnTo>
                  <a:pt x="451103" y="595884"/>
                </a:lnTo>
                <a:lnTo>
                  <a:pt x="451103" y="105156"/>
                </a:lnTo>
                <a:lnTo>
                  <a:pt x="442805" y="64293"/>
                </a:lnTo>
                <a:lnTo>
                  <a:pt x="420147" y="30861"/>
                </a:lnTo>
                <a:lnTo>
                  <a:pt x="386488" y="8286"/>
                </a:lnTo>
                <a:lnTo>
                  <a:pt x="345186" y="0"/>
                </a:lnTo>
                <a:lnTo>
                  <a:pt x="105918" y="0"/>
                </a:lnTo>
                <a:close/>
              </a:path>
            </a:pathLst>
          </a:custGeom>
          <a:ln w="36512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9472" y="5064252"/>
            <a:ext cx="426084" cy="325755"/>
          </a:xfrm>
          <a:custGeom>
            <a:avLst/>
            <a:gdLst/>
            <a:ahLst/>
            <a:cxnLst/>
            <a:rect l="l" t="t" r="r" b="b"/>
            <a:pathLst>
              <a:path w="426084" h="325754">
                <a:moveTo>
                  <a:pt x="425957" y="0"/>
                </a:moveTo>
                <a:lnTo>
                  <a:pt x="425957" y="325374"/>
                </a:lnTo>
                <a:lnTo>
                  <a:pt x="0" y="325374"/>
                </a:lnTo>
                <a:lnTo>
                  <a:pt x="0" y="0"/>
                </a:lnTo>
                <a:lnTo>
                  <a:pt x="4259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9472" y="5064252"/>
            <a:ext cx="451484" cy="350520"/>
          </a:xfrm>
          <a:custGeom>
            <a:avLst/>
            <a:gdLst/>
            <a:ahLst/>
            <a:cxnLst/>
            <a:rect l="l" t="t" r="r" b="b"/>
            <a:pathLst>
              <a:path w="451484" h="350520">
                <a:moveTo>
                  <a:pt x="0" y="0"/>
                </a:moveTo>
                <a:lnTo>
                  <a:pt x="0" y="350520"/>
                </a:lnTo>
                <a:lnTo>
                  <a:pt x="451103" y="350520"/>
                </a:lnTo>
                <a:lnTo>
                  <a:pt x="451103" y="0"/>
                </a:lnTo>
                <a:lnTo>
                  <a:pt x="0" y="0"/>
                </a:lnTo>
                <a:close/>
              </a:path>
            </a:pathLst>
          </a:custGeom>
          <a:ln w="36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9472" y="5064252"/>
            <a:ext cx="451484" cy="702310"/>
          </a:xfrm>
          <a:custGeom>
            <a:avLst/>
            <a:gdLst/>
            <a:ahLst/>
            <a:cxnLst/>
            <a:rect l="l" t="t" r="r" b="b"/>
            <a:pathLst>
              <a:path w="451484" h="702310">
                <a:moveTo>
                  <a:pt x="105918" y="0"/>
                </a:moveTo>
                <a:lnTo>
                  <a:pt x="64615" y="8286"/>
                </a:lnTo>
                <a:lnTo>
                  <a:pt x="30956" y="30861"/>
                </a:lnTo>
                <a:lnTo>
                  <a:pt x="8298" y="64293"/>
                </a:lnTo>
                <a:lnTo>
                  <a:pt x="0" y="105156"/>
                </a:lnTo>
                <a:lnTo>
                  <a:pt x="0" y="595884"/>
                </a:lnTo>
                <a:lnTo>
                  <a:pt x="8298" y="637186"/>
                </a:lnTo>
                <a:lnTo>
                  <a:pt x="30956" y="670845"/>
                </a:lnTo>
                <a:lnTo>
                  <a:pt x="64615" y="693503"/>
                </a:lnTo>
                <a:lnTo>
                  <a:pt x="105918" y="701801"/>
                </a:lnTo>
                <a:lnTo>
                  <a:pt x="345186" y="701801"/>
                </a:lnTo>
                <a:lnTo>
                  <a:pt x="386488" y="693503"/>
                </a:lnTo>
                <a:lnTo>
                  <a:pt x="420147" y="670845"/>
                </a:lnTo>
                <a:lnTo>
                  <a:pt x="442805" y="637186"/>
                </a:lnTo>
                <a:lnTo>
                  <a:pt x="451103" y="595884"/>
                </a:lnTo>
                <a:lnTo>
                  <a:pt x="451103" y="105156"/>
                </a:lnTo>
                <a:lnTo>
                  <a:pt x="442805" y="64293"/>
                </a:lnTo>
                <a:lnTo>
                  <a:pt x="420147" y="30861"/>
                </a:lnTo>
                <a:lnTo>
                  <a:pt x="386488" y="8286"/>
                </a:lnTo>
                <a:lnTo>
                  <a:pt x="345186" y="0"/>
                </a:lnTo>
                <a:lnTo>
                  <a:pt x="105918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40830" y="5615178"/>
            <a:ext cx="425450" cy="1905"/>
          </a:xfrm>
          <a:custGeom>
            <a:avLst/>
            <a:gdLst/>
            <a:ahLst/>
            <a:cxnLst/>
            <a:rect l="l" t="t" r="r" b="b"/>
            <a:pathLst>
              <a:path w="425450" h="1904">
                <a:moveTo>
                  <a:pt x="0" y="0"/>
                </a:moveTo>
                <a:lnTo>
                  <a:pt x="425196" y="1524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0830" y="5814821"/>
            <a:ext cx="425450" cy="1905"/>
          </a:xfrm>
          <a:custGeom>
            <a:avLst/>
            <a:gdLst/>
            <a:ahLst/>
            <a:cxnLst/>
            <a:rect l="l" t="t" r="r" b="b"/>
            <a:pathLst>
              <a:path w="425450" h="1904">
                <a:moveTo>
                  <a:pt x="0" y="0"/>
                </a:moveTo>
                <a:lnTo>
                  <a:pt x="425196" y="1524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64452" y="6015228"/>
            <a:ext cx="401955" cy="1905"/>
          </a:xfrm>
          <a:custGeom>
            <a:avLst/>
            <a:gdLst/>
            <a:ahLst/>
            <a:cxnLst/>
            <a:rect l="l" t="t" r="r" b="b"/>
            <a:pathLst>
              <a:path w="401954" h="1904">
                <a:moveTo>
                  <a:pt x="0" y="0"/>
                </a:moveTo>
                <a:lnTo>
                  <a:pt x="401574" y="1524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37226" y="4564379"/>
            <a:ext cx="1408430" cy="1776730"/>
          </a:xfrm>
          <a:custGeom>
            <a:avLst/>
            <a:gdLst/>
            <a:ahLst/>
            <a:cxnLst/>
            <a:rect l="l" t="t" r="r" b="b"/>
            <a:pathLst>
              <a:path w="1408429" h="1776729">
                <a:moveTo>
                  <a:pt x="1408176" y="1668018"/>
                </a:moveTo>
                <a:lnTo>
                  <a:pt x="1408176" y="107442"/>
                </a:lnTo>
                <a:lnTo>
                  <a:pt x="1399627" y="65579"/>
                </a:lnTo>
                <a:lnTo>
                  <a:pt x="1376362" y="31432"/>
                </a:lnTo>
                <a:lnTo>
                  <a:pt x="1341953" y="8429"/>
                </a:lnTo>
                <a:lnTo>
                  <a:pt x="1299972" y="0"/>
                </a:lnTo>
                <a:lnTo>
                  <a:pt x="108203" y="0"/>
                </a:lnTo>
                <a:lnTo>
                  <a:pt x="65901" y="8429"/>
                </a:lnTo>
                <a:lnTo>
                  <a:pt x="31527" y="31432"/>
                </a:lnTo>
                <a:lnTo>
                  <a:pt x="8441" y="65579"/>
                </a:lnTo>
                <a:lnTo>
                  <a:pt x="0" y="107442"/>
                </a:lnTo>
                <a:lnTo>
                  <a:pt x="0" y="1668018"/>
                </a:lnTo>
                <a:lnTo>
                  <a:pt x="8441" y="1709999"/>
                </a:lnTo>
                <a:lnTo>
                  <a:pt x="31527" y="1744408"/>
                </a:lnTo>
                <a:lnTo>
                  <a:pt x="65901" y="1767673"/>
                </a:lnTo>
                <a:lnTo>
                  <a:pt x="108204" y="1776222"/>
                </a:lnTo>
                <a:lnTo>
                  <a:pt x="1299972" y="1776222"/>
                </a:lnTo>
                <a:lnTo>
                  <a:pt x="1341953" y="1767673"/>
                </a:lnTo>
                <a:lnTo>
                  <a:pt x="1376362" y="1744408"/>
                </a:lnTo>
                <a:lnTo>
                  <a:pt x="1399627" y="1709999"/>
                </a:lnTo>
                <a:lnTo>
                  <a:pt x="1408176" y="1668018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7226" y="4564379"/>
            <a:ext cx="1400175" cy="1801495"/>
          </a:xfrm>
          <a:custGeom>
            <a:avLst/>
            <a:gdLst/>
            <a:ahLst/>
            <a:cxnLst/>
            <a:rect l="l" t="t" r="r" b="b"/>
            <a:pathLst>
              <a:path w="1400175" h="1801495">
                <a:moveTo>
                  <a:pt x="105156" y="0"/>
                </a:moveTo>
                <a:lnTo>
                  <a:pt x="64293" y="8286"/>
                </a:lnTo>
                <a:lnTo>
                  <a:pt x="30861" y="30861"/>
                </a:lnTo>
                <a:lnTo>
                  <a:pt x="8286" y="64293"/>
                </a:lnTo>
                <a:lnTo>
                  <a:pt x="0" y="105156"/>
                </a:lnTo>
                <a:lnTo>
                  <a:pt x="0" y="1696212"/>
                </a:lnTo>
                <a:lnTo>
                  <a:pt x="8286" y="1737074"/>
                </a:lnTo>
                <a:lnTo>
                  <a:pt x="30861" y="1770507"/>
                </a:lnTo>
                <a:lnTo>
                  <a:pt x="64293" y="1793081"/>
                </a:lnTo>
                <a:lnTo>
                  <a:pt x="105156" y="1801368"/>
                </a:lnTo>
                <a:lnTo>
                  <a:pt x="1294638" y="1801368"/>
                </a:lnTo>
                <a:lnTo>
                  <a:pt x="1335500" y="1793081"/>
                </a:lnTo>
                <a:lnTo>
                  <a:pt x="1368933" y="1770506"/>
                </a:lnTo>
                <a:lnTo>
                  <a:pt x="1391507" y="1737074"/>
                </a:lnTo>
                <a:lnTo>
                  <a:pt x="1399794" y="1696212"/>
                </a:lnTo>
                <a:lnTo>
                  <a:pt x="1399794" y="105156"/>
                </a:lnTo>
                <a:lnTo>
                  <a:pt x="1391507" y="64293"/>
                </a:lnTo>
                <a:lnTo>
                  <a:pt x="1368932" y="30861"/>
                </a:lnTo>
                <a:lnTo>
                  <a:pt x="1335500" y="8286"/>
                </a:lnTo>
                <a:lnTo>
                  <a:pt x="1294638" y="0"/>
                </a:lnTo>
                <a:lnTo>
                  <a:pt x="105156" y="0"/>
                </a:lnTo>
                <a:close/>
              </a:path>
            </a:pathLst>
          </a:custGeom>
          <a:ln w="36512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7226" y="5465826"/>
            <a:ext cx="1374775" cy="1905"/>
          </a:xfrm>
          <a:custGeom>
            <a:avLst/>
            <a:gdLst/>
            <a:ahLst/>
            <a:cxnLst/>
            <a:rect l="l" t="t" r="r" b="b"/>
            <a:pathLst>
              <a:path w="1374775" h="1904">
                <a:moveTo>
                  <a:pt x="0" y="0"/>
                </a:moveTo>
                <a:lnTo>
                  <a:pt x="1374648" y="1523"/>
                </a:lnTo>
              </a:path>
            </a:pathLst>
          </a:custGeom>
          <a:ln w="36512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12079" y="4539996"/>
            <a:ext cx="1400175" cy="901065"/>
          </a:xfrm>
          <a:custGeom>
            <a:avLst/>
            <a:gdLst/>
            <a:ahLst/>
            <a:cxnLst/>
            <a:rect l="l" t="t" r="r" b="b"/>
            <a:pathLst>
              <a:path w="1400175" h="901064">
                <a:moveTo>
                  <a:pt x="1399794" y="0"/>
                </a:moveTo>
                <a:lnTo>
                  <a:pt x="1399794" y="900684"/>
                </a:lnTo>
                <a:lnTo>
                  <a:pt x="0" y="900684"/>
                </a:lnTo>
                <a:lnTo>
                  <a:pt x="0" y="0"/>
                </a:lnTo>
                <a:lnTo>
                  <a:pt x="13997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2079" y="4539996"/>
            <a:ext cx="1424940" cy="925830"/>
          </a:xfrm>
          <a:custGeom>
            <a:avLst/>
            <a:gdLst/>
            <a:ahLst/>
            <a:cxnLst/>
            <a:rect l="l" t="t" r="r" b="b"/>
            <a:pathLst>
              <a:path w="1424940" h="925829">
                <a:moveTo>
                  <a:pt x="0" y="0"/>
                </a:moveTo>
                <a:lnTo>
                  <a:pt x="0" y="925830"/>
                </a:lnTo>
                <a:lnTo>
                  <a:pt x="1424940" y="925829"/>
                </a:lnTo>
                <a:lnTo>
                  <a:pt x="1424940" y="0"/>
                </a:lnTo>
                <a:lnTo>
                  <a:pt x="0" y="0"/>
                </a:lnTo>
                <a:close/>
              </a:path>
            </a:pathLst>
          </a:custGeom>
          <a:ln w="36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37226" y="4564379"/>
            <a:ext cx="1433830" cy="1801495"/>
          </a:xfrm>
          <a:custGeom>
            <a:avLst/>
            <a:gdLst/>
            <a:ahLst/>
            <a:cxnLst/>
            <a:rect l="l" t="t" r="r" b="b"/>
            <a:pathLst>
              <a:path w="1433829" h="1801495">
                <a:moveTo>
                  <a:pt x="108203" y="0"/>
                </a:moveTo>
                <a:lnTo>
                  <a:pt x="65901" y="8429"/>
                </a:lnTo>
                <a:lnTo>
                  <a:pt x="31527" y="31432"/>
                </a:lnTo>
                <a:lnTo>
                  <a:pt x="8441" y="65579"/>
                </a:lnTo>
                <a:lnTo>
                  <a:pt x="0" y="107442"/>
                </a:lnTo>
                <a:lnTo>
                  <a:pt x="0" y="1693164"/>
                </a:lnTo>
                <a:lnTo>
                  <a:pt x="8441" y="1735466"/>
                </a:lnTo>
                <a:lnTo>
                  <a:pt x="31527" y="1769840"/>
                </a:lnTo>
                <a:lnTo>
                  <a:pt x="65901" y="1792926"/>
                </a:lnTo>
                <a:lnTo>
                  <a:pt x="108204" y="1801368"/>
                </a:lnTo>
                <a:lnTo>
                  <a:pt x="1325118" y="1801368"/>
                </a:lnTo>
                <a:lnTo>
                  <a:pt x="1367420" y="1792926"/>
                </a:lnTo>
                <a:lnTo>
                  <a:pt x="1401794" y="1769840"/>
                </a:lnTo>
                <a:lnTo>
                  <a:pt x="1424880" y="1735466"/>
                </a:lnTo>
                <a:lnTo>
                  <a:pt x="1433322" y="1693164"/>
                </a:lnTo>
                <a:lnTo>
                  <a:pt x="1433322" y="107442"/>
                </a:lnTo>
                <a:lnTo>
                  <a:pt x="1424880" y="65579"/>
                </a:lnTo>
                <a:lnTo>
                  <a:pt x="1401794" y="31432"/>
                </a:lnTo>
                <a:lnTo>
                  <a:pt x="1367420" y="8429"/>
                </a:lnTo>
                <a:lnTo>
                  <a:pt x="1325118" y="0"/>
                </a:lnTo>
                <a:lnTo>
                  <a:pt x="108203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37226" y="5449823"/>
            <a:ext cx="1409700" cy="16510"/>
          </a:xfrm>
          <a:custGeom>
            <a:avLst/>
            <a:gdLst/>
            <a:ahLst/>
            <a:cxnLst/>
            <a:rect l="l" t="t" r="r" b="b"/>
            <a:pathLst>
              <a:path w="1409700" h="16510">
                <a:moveTo>
                  <a:pt x="0" y="16002"/>
                </a:moveTo>
                <a:lnTo>
                  <a:pt x="1409700" y="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7200" y="4191000"/>
            <a:ext cx="4852035" cy="2700655"/>
          </a:xfrm>
          <a:custGeom>
            <a:avLst/>
            <a:gdLst/>
            <a:ahLst/>
            <a:cxnLst/>
            <a:rect l="l" t="t" r="r" b="b"/>
            <a:pathLst>
              <a:path w="4852034" h="2700654">
                <a:moveTo>
                  <a:pt x="2426207" y="0"/>
                </a:moveTo>
                <a:lnTo>
                  <a:pt x="2365494" y="414"/>
                </a:lnTo>
                <a:lnTo>
                  <a:pt x="2305146" y="1651"/>
                </a:lnTo>
                <a:lnTo>
                  <a:pt x="2245182" y="3702"/>
                </a:lnTo>
                <a:lnTo>
                  <a:pt x="2185618" y="6555"/>
                </a:lnTo>
                <a:lnTo>
                  <a:pt x="2126472" y="10202"/>
                </a:lnTo>
                <a:lnTo>
                  <a:pt x="2067762" y="14634"/>
                </a:lnTo>
                <a:lnTo>
                  <a:pt x="2009504" y="19840"/>
                </a:lnTo>
                <a:lnTo>
                  <a:pt x="1951717" y="25810"/>
                </a:lnTo>
                <a:lnTo>
                  <a:pt x="1894418" y="32536"/>
                </a:lnTo>
                <a:lnTo>
                  <a:pt x="1837623" y="40007"/>
                </a:lnTo>
                <a:lnTo>
                  <a:pt x="1781351" y="48214"/>
                </a:lnTo>
                <a:lnTo>
                  <a:pt x="1725619" y="57147"/>
                </a:lnTo>
                <a:lnTo>
                  <a:pt x="1670444" y="66796"/>
                </a:lnTo>
                <a:lnTo>
                  <a:pt x="1615843" y="77152"/>
                </a:lnTo>
                <a:lnTo>
                  <a:pt x="1561835" y="88206"/>
                </a:lnTo>
                <a:lnTo>
                  <a:pt x="1508436" y="99947"/>
                </a:lnTo>
                <a:lnTo>
                  <a:pt x="1455664" y="112366"/>
                </a:lnTo>
                <a:lnTo>
                  <a:pt x="1403536" y="125453"/>
                </a:lnTo>
                <a:lnTo>
                  <a:pt x="1352070" y="139199"/>
                </a:lnTo>
                <a:lnTo>
                  <a:pt x="1301282" y="153593"/>
                </a:lnTo>
                <a:lnTo>
                  <a:pt x="1251192" y="168627"/>
                </a:lnTo>
                <a:lnTo>
                  <a:pt x="1201815" y="184291"/>
                </a:lnTo>
                <a:lnTo>
                  <a:pt x="1153169" y="200574"/>
                </a:lnTo>
                <a:lnTo>
                  <a:pt x="1105272" y="217468"/>
                </a:lnTo>
                <a:lnTo>
                  <a:pt x="1058140" y="234962"/>
                </a:lnTo>
                <a:lnTo>
                  <a:pt x="1011793" y="253048"/>
                </a:lnTo>
                <a:lnTo>
                  <a:pt x="966246" y="271714"/>
                </a:lnTo>
                <a:lnTo>
                  <a:pt x="921517" y="290953"/>
                </a:lnTo>
                <a:lnTo>
                  <a:pt x="877624" y="310753"/>
                </a:lnTo>
                <a:lnTo>
                  <a:pt x="834584" y="331106"/>
                </a:lnTo>
                <a:lnTo>
                  <a:pt x="792414" y="352002"/>
                </a:lnTo>
                <a:lnTo>
                  <a:pt x="751132" y="373430"/>
                </a:lnTo>
                <a:lnTo>
                  <a:pt x="710755" y="395382"/>
                </a:lnTo>
                <a:lnTo>
                  <a:pt x="671301" y="417848"/>
                </a:lnTo>
                <a:lnTo>
                  <a:pt x="632787" y="440818"/>
                </a:lnTo>
                <a:lnTo>
                  <a:pt x="595230" y="464282"/>
                </a:lnTo>
                <a:lnTo>
                  <a:pt x="558648" y="488232"/>
                </a:lnTo>
                <a:lnTo>
                  <a:pt x="523058" y="512656"/>
                </a:lnTo>
                <a:lnTo>
                  <a:pt x="488477" y="537546"/>
                </a:lnTo>
                <a:lnTo>
                  <a:pt x="454924" y="562892"/>
                </a:lnTo>
                <a:lnTo>
                  <a:pt x="422415" y="588684"/>
                </a:lnTo>
                <a:lnTo>
                  <a:pt x="390968" y="614912"/>
                </a:lnTo>
                <a:lnTo>
                  <a:pt x="360600" y="641568"/>
                </a:lnTo>
                <a:lnTo>
                  <a:pt x="331328" y="668640"/>
                </a:lnTo>
                <a:lnTo>
                  <a:pt x="303171" y="696121"/>
                </a:lnTo>
                <a:lnTo>
                  <a:pt x="276145" y="723999"/>
                </a:lnTo>
                <a:lnTo>
                  <a:pt x="250267" y="752265"/>
                </a:lnTo>
                <a:lnTo>
                  <a:pt x="202028" y="809924"/>
                </a:lnTo>
                <a:lnTo>
                  <a:pt x="158593" y="869021"/>
                </a:lnTo>
                <a:lnTo>
                  <a:pt x="120101" y="929477"/>
                </a:lnTo>
                <a:lnTo>
                  <a:pt x="86691" y="991217"/>
                </a:lnTo>
                <a:lnTo>
                  <a:pt x="58502" y="1054162"/>
                </a:lnTo>
                <a:lnTo>
                  <a:pt x="35674" y="1118235"/>
                </a:lnTo>
                <a:lnTo>
                  <a:pt x="18346" y="1183360"/>
                </a:lnTo>
                <a:lnTo>
                  <a:pt x="6656" y="1249458"/>
                </a:lnTo>
                <a:lnTo>
                  <a:pt x="745" y="1316454"/>
                </a:lnTo>
                <a:lnTo>
                  <a:pt x="0" y="1350264"/>
                </a:lnTo>
                <a:lnTo>
                  <a:pt x="745" y="1384040"/>
                </a:lnTo>
                <a:lnTo>
                  <a:pt x="6656" y="1450974"/>
                </a:lnTo>
                <a:lnTo>
                  <a:pt x="18346" y="1517019"/>
                </a:lnTo>
                <a:lnTo>
                  <a:pt x="35674" y="1582098"/>
                </a:lnTo>
                <a:lnTo>
                  <a:pt x="58502" y="1646133"/>
                </a:lnTo>
                <a:lnTo>
                  <a:pt x="86691" y="1709046"/>
                </a:lnTo>
                <a:lnTo>
                  <a:pt x="120101" y="1770759"/>
                </a:lnTo>
                <a:lnTo>
                  <a:pt x="158593" y="1831196"/>
                </a:lnTo>
                <a:lnTo>
                  <a:pt x="202028" y="1890278"/>
                </a:lnTo>
                <a:lnTo>
                  <a:pt x="250267" y="1947928"/>
                </a:lnTo>
                <a:lnTo>
                  <a:pt x="276145" y="1976192"/>
                </a:lnTo>
                <a:lnTo>
                  <a:pt x="303171" y="2004068"/>
                </a:lnTo>
                <a:lnTo>
                  <a:pt x="331328" y="2031548"/>
                </a:lnTo>
                <a:lnTo>
                  <a:pt x="360600" y="2058621"/>
                </a:lnTo>
                <a:lnTo>
                  <a:pt x="390968" y="2085278"/>
                </a:lnTo>
                <a:lnTo>
                  <a:pt x="422415" y="2111509"/>
                </a:lnTo>
                <a:lnTo>
                  <a:pt x="454924" y="2137304"/>
                </a:lnTo>
                <a:lnTo>
                  <a:pt x="488477" y="2162654"/>
                </a:lnTo>
                <a:lnTo>
                  <a:pt x="523058" y="2187549"/>
                </a:lnTo>
                <a:lnTo>
                  <a:pt x="558648" y="2211980"/>
                </a:lnTo>
                <a:lnTo>
                  <a:pt x="595230" y="2235935"/>
                </a:lnTo>
                <a:lnTo>
                  <a:pt x="632787" y="2259407"/>
                </a:lnTo>
                <a:lnTo>
                  <a:pt x="671301" y="2282385"/>
                </a:lnTo>
                <a:lnTo>
                  <a:pt x="710755" y="2304859"/>
                </a:lnTo>
                <a:lnTo>
                  <a:pt x="751132" y="2326820"/>
                </a:lnTo>
                <a:lnTo>
                  <a:pt x="792414" y="2348258"/>
                </a:lnTo>
                <a:lnTo>
                  <a:pt x="834584" y="2369163"/>
                </a:lnTo>
                <a:lnTo>
                  <a:pt x="877624" y="2389526"/>
                </a:lnTo>
                <a:lnTo>
                  <a:pt x="921517" y="2409337"/>
                </a:lnTo>
                <a:lnTo>
                  <a:pt x="966246" y="2428587"/>
                </a:lnTo>
                <a:lnTo>
                  <a:pt x="1011793" y="2447264"/>
                </a:lnTo>
                <a:lnTo>
                  <a:pt x="1058140" y="2465361"/>
                </a:lnTo>
                <a:lnTo>
                  <a:pt x="1105272" y="2482867"/>
                </a:lnTo>
                <a:lnTo>
                  <a:pt x="1153169" y="2499772"/>
                </a:lnTo>
                <a:lnTo>
                  <a:pt x="1201815" y="2516067"/>
                </a:lnTo>
                <a:lnTo>
                  <a:pt x="1251192" y="2531742"/>
                </a:lnTo>
                <a:lnTo>
                  <a:pt x="1301282" y="2546787"/>
                </a:lnTo>
                <a:lnTo>
                  <a:pt x="1352070" y="2561193"/>
                </a:lnTo>
                <a:lnTo>
                  <a:pt x="1403536" y="2574950"/>
                </a:lnTo>
                <a:lnTo>
                  <a:pt x="1455664" y="2588049"/>
                </a:lnTo>
                <a:lnTo>
                  <a:pt x="1508436" y="2600478"/>
                </a:lnTo>
                <a:lnTo>
                  <a:pt x="1561835" y="2612230"/>
                </a:lnTo>
                <a:lnTo>
                  <a:pt x="1615843" y="2623294"/>
                </a:lnTo>
                <a:lnTo>
                  <a:pt x="1670444" y="2633660"/>
                </a:lnTo>
                <a:lnTo>
                  <a:pt x="1725619" y="2643319"/>
                </a:lnTo>
                <a:lnTo>
                  <a:pt x="1781351" y="2652260"/>
                </a:lnTo>
                <a:lnTo>
                  <a:pt x="1837623" y="2660476"/>
                </a:lnTo>
                <a:lnTo>
                  <a:pt x="1894418" y="2667955"/>
                </a:lnTo>
                <a:lnTo>
                  <a:pt x="1951717" y="2674687"/>
                </a:lnTo>
                <a:lnTo>
                  <a:pt x="2009504" y="2680664"/>
                </a:lnTo>
                <a:lnTo>
                  <a:pt x="2067762" y="2685876"/>
                </a:lnTo>
                <a:lnTo>
                  <a:pt x="2126472" y="2690312"/>
                </a:lnTo>
                <a:lnTo>
                  <a:pt x="2185618" y="2693964"/>
                </a:lnTo>
                <a:lnTo>
                  <a:pt x="2245182" y="2696821"/>
                </a:lnTo>
                <a:lnTo>
                  <a:pt x="2305146" y="2698874"/>
                </a:lnTo>
                <a:lnTo>
                  <a:pt x="2365494" y="2700112"/>
                </a:lnTo>
                <a:lnTo>
                  <a:pt x="2426207" y="2700528"/>
                </a:lnTo>
                <a:lnTo>
                  <a:pt x="2486921" y="2700112"/>
                </a:lnTo>
                <a:lnTo>
                  <a:pt x="2547267" y="2698874"/>
                </a:lnTo>
                <a:lnTo>
                  <a:pt x="2607229" y="2696821"/>
                </a:lnTo>
                <a:lnTo>
                  <a:pt x="2666789" y="2693964"/>
                </a:lnTo>
                <a:lnTo>
                  <a:pt x="2725930" y="2690312"/>
                </a:lnTo>
                <a:lnTo>
                  <a:pt x="2784635" y="2685876"/>
                </a:lnTo>
                <a:lnTo>
                  <a:pt x="2842887" y="2680664"/>
                </a:lnTo>
                <a:lnTo>
                  <a:pt x="2900667" y="2674687"/>
                </a:lnTo>
                <a:lnTo>
                  <a:pt x="2957959" y="2667955"/>
                </a:lnTo>
                <a:lnTo>
                  <a:pt x="3014745" y="2660476"/>
                </a:lnTo>
                <a:lnTo>
                  <a:pt x="3071008" y="2652260"/>
                </a:lnTo>
                <a:lnTo>
                  <a:pt x="3126730" y="2643319"/>
                </a:lnTo>
                <a:lnTo>
                  <a:pt x="3181894" y="2633660"/>
                </a:lnTo>
                <a:lnTo>
                  <a:pt x="3236483" y="2623294"/>
                </a:lnTo>
                <a:lnTo>
                  <a:pt x="3290480" y="2612230"/>
                </a:lnTo>
                <a:lnTo>
                  <a:pt x="3343866" y="2600478"/>
                </a:lnTo>
                <a:lnTo>
                  <a:pt x="3396626" y="2588049"/>
                </a:lnTo>
                <a:lnTo>
                  <a:pt x="3448740" y="2574950"/>
                </a:lnTo>
                <a:lnTo>
                  <a:pt x="3500192" y="2561193"/>
                </a:lnTo>
                <a:lnTo>
                  <a:pt x="3550965" y="2546787"/>
                </a:lnTo>
                <a:lnTo>
                  <a:pt x="3601041" y="2531742"/>
                </a:lnTo>
                <a:lnTo>
                  <a:pt x="3650403" y="2516067"/>
                </a:lnTo>
                <a:lnTo>
                  <a:pt x="3699033" y="2499772"/>
                </a:lnTo>
                <a:lnTo>
                  <a:pt x="3746914" y="2482867"/>
                </a:lnTo>
                <a:lnTo>
                  <a:pt x="3794029" y="2465361"/>
                </a:lnTo>
                <a:lnTo>
                  <a:pt x="3840361" y="2447264"/>
                </a:lnTo>
                <a:lnTo>
                  <a:pt x="3885891" y="2428587"/>
                </a:lnTo>
                <a:lnTo>
                  <a:pt x="3930603" y="2409337"/>
                </a:lnTo>
                <a:lnTo>
                  <a:pt x="3974479" y="2389526"/>
                </a:lnTo>
                <a:lnTo>
                  <a:pt x="4017502" y="2369163"/>
                </a:lnTo>
                <a:lnTo>
                  <a:pt x="4059655" y="2348258"/>
                </a:lnTo>
                <a:lnTo>
                  <a:pt x="4100920" y="2326820"/>
                </a:lnTo>
                <a:lnTo>
                  <a:pt x="4141279" y="2304859"/>
                </a:lnTo>
                <a:lnTo>
                  <a:pt x="4180716" y="2282385"/>
                </a:lnTo>
                <a:lnTo>
                  <a:pt x="4219213" y="2259407"/>
                </a:lnTo>
                <a:lnTo>
                  <a:pt x="4256752" y="2235935"/>
                </a:lnTo>
                <a:lnTo>
                  <a:pt x="4293317" y="2211980"/>
                </a:lnTo>
                <a:lnTo>
                  <a:pt x="4328890" y="2187549"/>
                </a:lnTo>
                <a:lnTo>
                  <a:pt x="4363454" y="2162654"/>
                </a:lnTo>
                <a:lnTo>
                  <a:pt x="4396991" y="2137304"/>
                </a:lnTo>
                <a:lnTo>
                  <a:pt x="4429483" y="2111509"/>
                </a:lnTo>
                <a:lnTo>
                  <a:pt x="4460914" y="2085278"/>
                </a:lnTo>
                <a:lnTo>
                  <a:pt x="4491266" y="2058621"/>
                </a:lnTo>
                <a:lnTo>
                  <a:pt x="4520522" y="2031548"/>
                </a:lnTo>
                <a:lnTo>
                  <a:pt x="4548664" y="2004068"/>
                </a:lnTo>
                <a:lnTo>
                  <a:pt x="4575676" y="1976192"/>
                </a:lnTo>
                <a:lnTo>
                  <a:pt x="4601539" y="1947928"/>
                </a:lnTo>
                <a:lnTo>
                  <a:pt x="4649750" y="1890278"/>
                </a:lnTo>
                <a:lnTo>
                  <a:pt x="4693160" y="1831196"/>
                </a:lnTo>
                <a:lnTo>
                  <a:pt x="4731629" y="1770759"/>
                </a:lnTo>
                <a:lnTo>
                  <a:pt x="4765018" y="1709046"/>
                </a:lnTo>
                <a:lnTo>
                  <a:pt x="4793189" y="1646133"/>
                </a:lnTo>
                <a:lnTo>
                  <a:pt x="4816003" y="1582098"/>
                </a:lnTo>
                <a:lnTo>
                  <a:pt x="4833320" y="1517019"/>
                </a:lnTo>
                <a:lnTo>
                  <a:pt x="4845001" y="1450974"/>
                </a:lnTo>
                <a:lnTo>
                  <a:pt x="4850909" y="1384040"/>
                </a:lnTo>
                <a:lnTo>
                  <a:pt x="4851654" y="1350264"/>
                </a:lnTo>
                <a:lnTo>
                  <a:pt x="4850909" y="1316454"/>
                </a:lnTo>
                <a:lnTo>
                  <a:pt x="4845001" y="1249458"/>
                </a:lnTo>
                <a:lnTo>
                  <a:pt x="4833320" y="1183360"/>
                </a:lnTo>
                <a:lnTo>
                  <a:pt x="4816003" y="1118235"/>
                </a:lnTo>
                <a:lnTo>
                  <a:pt x="4793189" y="1054162"/>
                </a:lnTo>
                <a:lnTo>
                  <a:pt x="4765018" y="991217"/>
                </a:lnTo>
                <a:lnTo>
                  <a:pt x="4731629" y="929477"/>
                </a:lnTo>
                <a:lnTo>
                  <a:pt x="4693160" y="869021"/>
                </a:lnTo>
                <a:lnTo>
                  <a:pt x="4649750" y="809924"/>
                </a:lnTo>
                <a:lnTo>
                  <a:pt x="4601539" y="752265"/>
                </a:lnTo>
                <a:lnTo>
                  <a:pt x="4575676" y="723999"/>
                </a:lnTo>
                <a:lnTo>
                  <a:pt x="4548664" y="696121"/>
                </a:lnTo>
                <a:lnTo>
                  <a:pt x="4520522" y="668640"/>
                </a:lnTo>
                <a:lnTo>
                  <a:pt x="4491266" y="641568"/>
                </a:lnTo>
                <a:lnTo>
                  <a:pt x="4460914" y="614912"/>
                </a:lnTo>
                <a:lnTo>
                  <a:pt x="4429483" y="588684"/>
                </a:lnTo>
                <a:lnTo>
                  <a:pt x="4396991" y="562892"/>
                </a:lnTo>
                <a:lnTo>
                  <a:pt x="4363454" y="537546"/>
                </a:lnTo>
                <a:lnTo>
                  <a:pt x="4328890" y="512656"/>
                </a:lnTo>
                <a:lnTo>
                  <a:pt x="4293317" y="488232"/>
                </a:lnTo>
                <a:lnTo>
                  <a:pt x="4256752" y="464282"/>
                </a:lnTo>
                <a:lnTo>
                  <a:pt x="4219213" y="440818"/>
                </a:lnTo>
                <a:lnTo>
                  <a:pt x="4180716" y="417848"/>
                </a:lnTo>
                <a:lnTo>
                  <a:pt x="4141279" y="395382"/>
                </a:lnTo>
                <a:lnTo>
                  <a:pt x="4100920" y="373430"/>
                </a:lnTo>
                <a:lnTo>
                  <a:pt x="4059655" y="352002"/>
                </a:lnTo>
                <a:lnTo>
                  <a:pt x="4017502" y="331106"/>
                </a:lnTo>
                <a:lnTo>
                  <a:pt x="3974479" y="310753"/>
                </a:lnTo>
                <a:lnTo>
                  <a:pt x="3930603" y="290953"/>
                </a:lnTo>
                <a:lnTo>
                  <a:pt x="3885891" y="271714"/>
                </a:lnTo>
                <a:lnTo>
                  <a:pt x="3840361" y="253048"/>
                </a:lnTo>
                <a:lnTo>
                  <a:pt x="3794029" y="234962"/>
                </a:lnTo>
                <a:lnTo>
                  <a:pt x="3746914" y="217468"/>
                </a:lnTo>
                <a:lnTo>
                  <a:pt x="3699033" y="200574"/>
                </a:lnTo>
                <a:lnTo>
                  <a:pt x="3650403" y="184291"/>
                </a:lnTo>
                <a:lnTo>
                  <a:pt x="3601041" y="168627"/>
                </a:lnTo>
                <a:lnTo>
                  <a:pt x="3550965" y="153593"/>
                </a:lnTo>
                <a:lnTo>
                  <a:pt x="3500192" y="139199"/>
                </a:lnTo>
                <a:lnTo>
                  <a:pt x="3448740" y="125453"/>
                </a:lnTo>
                <a:lnTo>
                  <a:pt x="3396626" y="112366"/>
                </a:lnTo>
                <a:lnTo>
                  <a:pt x="3343866" y="99947"/>
                </a:lnTo>
                <a:lnTo>
                  <a:pt x="3290480" y="88206"/>
                </a:lnTo>
                <a:lnTo>
                  <a:pt x="3236483" y="77152"/>
                </a:lnTo>
                <a:lnTo>
                  <a:pt x="3181894" y="66796"/>
                </a:lnTo>
                <a:lnTo>
                  <a:pt x="3126730" y="57147"/>
                </a:lnTo>
                <a:lnTo>
                  <a:pt x="3071008" y="48214"/>
                </a:lnTo>
                <a:lnTo>
                  <a:pt x="3014745" y="40007"/>
                </a:lnTo>
                <a:lnTo>
                  <a:pt x="2957959" y="32536"/>
                </a:lnTo>
                <a:lnTo>
                  <a:pt x="2900667" y="25810"/>
                </a:lnTo>
                <a:lnTo>
                  <a:pt x="2842887" y="19840"/>
                </a:lnTo>
                <a:lnTo>
                  <a:pt x="2784635" y="14634"/>
                </a:lnTo>
                <a:lnTo>
                  <a:pt x="2725930" y="10202"/>
                </a:lnTo>
                <a:lnTo>
                  <a:pt x="2666789" y="6555"/>
                </a:lnTo>
                <a:lnTo>
                  <a:pt x="2607229" y="3702"/>
                </a:lnTo>
                <a:lnTo>
                  <a:pt x="2547267" y="1651"/>
                </a:lnTo>
                <a:lnTo>
                  <a:pt x="2486921" y="414"/>
                </a:lnTo>
                <a:lnTo>
                  <a:pt x="2426207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0520" y="5589270"/>
            <a:ext cx="1076960" cy="1905"/>
          </a:xfrm>
          <a:custGeom>
            <a:avLst/>
            <a:gdLst/>
            <a:ahLst/>
            <a:cxnLst/>
            <a:rect l="l" t="t" r="r" b="b"/>
            <a:pathLst>
              <a:path w="1076960" h="1904">
                <a:moveTo>
                  <a:pt x="0" y="0"/>
                </a:moveTo>
                <a:lnTo>
                  <a:pt x="1076705" y="1524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0520" y="5865876"/>
            <a:ext cx="1076960" cy="1905"/>
          </a:xfrm>
          <a:custGeom>
            <a:avLst/>
            <a:gdLst/>
            <a:ahLst/>
            <a:cxnLst/>
            <a:rect l="l" t="t" r="r" b="b"/>
            <a:pathLst>
              <a:path w="1076960" h="1904">
                <a:moveTo>
                  <a:pt x="0" y="0"/>
                </a:moveTo>
                <a:lnTo>
                  <a:pt x="1076705" y="1524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798823" y="5531611"/>
            <a:ext cx="307975" cy="7721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3000"/>
              </a:lnSpc>
              <a:spcBef>
                <a:spcPts val="45"/>
              </a:spcBef>
            </a:pPr>
            <a:r>
              <a:rPr sz="1600" spc="-5" dirty="0">
                <a:latin typeface="Arial"/>
                <a:cs typeface="Arial"/>
              </a:rPr>
              <a:t>m1  m2  m3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24951" y="5482844"/>
            <a:ext cx="307975" cy="6953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ct val="87200"/>
              </a:lnSpc>
              <a:spcBef>
                <a:spcPts val="345"/>
              </a:spcBef>
            </a:pPr>
            <a:r>
              <a:rPr sz="1600" spc="-5" dirty="0">
                <a:latin typeface="Arial"/>
                <a:cs typeface="Arial"/>
              </a:rPr>
              <a:t>m4  m5  m6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24579" y="4957057"/>
            <a:ext cx="45465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09472" y="5389626"/>
            <a:ext cx="426084" cy="1905"/>
          </a:xfrm>
          <a:custGeom>
            <a:avLst/>
            <a:gdLst/>
            <a:ahLst/>
            <a:cxnLst/>
            <a:rect l="l" t="t" r="r" b="b"/>
            <a:pathLst>
              <a:path w="426084" h="1904">
                <a:moveTo>
                  <a:pt x="0" y="0"/>
                </a:moveTo>
                <a:lnTo>
                  <a:pt x="425958" y="1524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" y="4815078"/>
            <a:ext cx="1476375" cy="1125855"/>
          </a:xfrm>
          <a:custGeom>
            <a:avLst/>
            <a:gdLst/>
            <a:ahLst/>
            <a:cxnLst/>
            <a:rect l="l" t="t" r="r" b="b"/>
            <a:pathLst>
              <a:path w="1476375" h="1125854">
                <a:moveTo>
                  <a:pt x="738378" y="0"/>
                </a:moveTo>
                <a:lnTo>
                  <a:pt x="683287" y="1540"/>
                </a:lnTo>
                <a:lnTo>
                  <a:pt x="629294" y="6090"/>
                </a:lnTo>
                <a:lnTo>
                  <a:pt x="576540" y="13540"/>
                </a:lnTo>
                <a:lnTo>
                  <a:pt x="525170" y="23784"/>
                </a:lnTo>
                <a:lnTo>
                  <a:pt x="475325" y="36711"/>
                </a:lnTo>
                <a:lnTo>
                  <a:pt x="427150" y="52215"/>
                </a:lnTo>
                <a:lnTo>
                  <a:pt x="380787" y="70187"/>
                </a:lnTo>
                <a:lnTo>
                  <a:pt x="336378" y="90519"/>
                </a:lnTo>
                <a:lnTo>
                  <a:pt x="294068" y="113102"/>
                </a:lnTo>
                <a:lnTo>
                  <a:pt x="253998" y="137829"/>
                </a:lnTo>
                <a:lnTo>
                  <a:pt x="216312" y="164591"/>
                </a:lnTo>
                <a:lnTo>
                  <a:pt x="181153" y="193281"/>
                </a:lnTo>
                <a:lnTo>
                  <a:pt x="148664" y="223789"/>
                </a:lnTo>
                <a:lnTo>
                  <a:pt x="118988" y="256007"/>
                </a:lnTo>
                <a:lnTo>
                  <a:pt x="92268" y="289829"/>
                </a:lnTo>
                <a:lnTo>
                  <a:pt x="68646" y="325144"/>
                </a:lnTo>
                <a:lnTo>
                  <a:pt x="48267" y="361845"/>
                </a:lnTo>
                <a:lnTo>
                  <a:pt x="31272" y="399825"/>
                </a:lnTo>
                <a:lnTo>
                  <a:pt x="17805" y="438973"/>
                </a:lnTo>
                <a:lnTo>
                  <a:pt x="8008" y="479184"/>
                </a:lnTo>
                <a:lnTo>
                  <a:pt x="2026" y="520347"/>
                </a:lnTo>
                <a:lnTo>
                  <a:pt x="0" y="562356"/>
                </a:lnTo>
                <a:lnTo>
                  <a:pt x="2026" y="604369"/>
                </a:lnTo>
                <a:lnTo>
                  <a:pt x="8008" y="645545"/>
                </a:lnTo>
                <a:lnTo>
                  <a:pt x="17805" y="685776"/>
                </a:lnTo>
                <a:lnTo>
                  <a:pt x="31272" y="724953"/>
                </a:lnTo>
                <a:lnTo>
                  <a:pt x="48267" y="762966"/>
                </a:lnTo>
                <a:lnTo>
                  <a:pt x="68646" y="799706"/>
                </a:lnTo>
                <a:lnTo>
                  <a:pt x="92268" y="835065"/>
                </a:lnTo>
                <a:lnTo>
                  <a:pt x="118988" y="868933"/>
                </a:lnTo>
                <a:lnTo>
                  <a:pt x="148664" y="901200"/>
                </a:lnTo>
                <a:lnTo>
                  <a:pt x="181153" y="931759"/>
                </a:lnTo>
                <a:lnTo>
                  <a:pt x="216312" y="960501"/>
                </a:lnTo>
                <a:lnTo>
                  <a:pt x="253998" y="987314"/>
                </a:lnTo>
                <a:lnTo>
                  <a:pt x="294068" y="1012092"/>
                </a:lnTo>
                <a:lnTo>
                  <a:pt x="336378" y="1034725"/>
                </a:lnTo>
                <a:lnTo>
                  <a:pt x="380787" y="1055104"/>
                </a:lnTo>
                <a:lnTo>
                  <a:pt x="427150" y="1073119"/>
                </a:lnTo>
                <a:lnTo>
                  <a:pt x="475325" y="1088662"/>
                </a:lnTo>
                <a:lnTo>
                  <a:pt x="525170" y="1101623"/>
                </a:lnTo>
                <a:lnTo>
                  <a:pt x="576540" y="1111894"/>
                </a:lnTo>
                <a:lnTo>
                  <a:pt x="629294" y="1119365"/>
                </a:lnTo>
                <a:lnTo>
                  <a:pt x="683287" y="1123928"/>
                </a:lnTo>
                <a:lnTo>
                  <a:pt x="738378" y="1125474"/>
                </a:lnTo>
                <a:lnTo>
                  <a:pt x="793463" y="1123928"/>
                </a:lnTo>
                <a:lnTo>
                  <a:pt x="847444" y="1119365"/>
                </a:lnTo>
                <a:lnTo>
                  <a:pt x="900176" y="1111894"/>
                </a:lnTo>
                <a:lnTo>
                  <a:pt x="951519" y="1101623"/>
                </a:lnTo>
                <a:lnTo>
                  <a:pt x="1001329" y="1088662"/>
                </a:lnTo>
                <a:lnTo>
                  <a:pt x="1049466" y="1073119"/>
                </a:lnTo>
                <a:lnTo>
                  <a:pt x="1095786" y="1055104"/>
                </a:lnTo>
                <a:lnTo>
                  <a:pt x="1140148" y="1034725"/>
                </a:lnTo>
                <a:lnTo>
                  <a:pt x="1182409" y="1012092"/>
                </a:lnTo>
                <a:lnTo>
                  <a:pt x="1222428" y="987314"/>
                </a:lnTo>
                <a:lnTo>
                  <a:pt x="1260062" y="960500"/>
                </a:lnTo>
                <a:lnTo>
                  <a:pt x="1295169" y="931759"/>
                </a:lnTo>
                <a:lnTo>
                  <a:pt x="1327607" y="901200"/>
                </a:lnTo>
                <a:lnTo>
                  <a:pt x="1357234" y="868933"/>
                </a:lnTo>
                <a:lnTo>
                  <a:pt x="1383907" y="835065"/>
                </a:lnTo>
                <a:lnTo>
                  <a:pt x="1407486" y="799706"/>
                </a:lnTo>
                <a:lnTo>
                  <a:pt x="1427826" y="762966"/>
                </a:lnTo>
                <a:lnTo>
                  <a:pt x="1444788" y="724953"/>
                </a:lnTo>
                <a:lnTo>
                  <a:pt x="1458227" y="685776"/>
                </a:lnTo>
                <a:lnTo>
                  <a:pt x="1468003" y="645545"/>
                </a:lnTo>
                <a:lnTo>
                  <a:pt x="1473972" y="604369"/>
                </a:lnTo>
                <a:lnTo>
                  <a:pt x="1475994" y="562356"/>
                </a:lnTo>
                <a:lnTo>
                  <a:pt x="1473972" y="520347"/>
                </a:lnTo>
                <a:lnTo>
                  <a:pt x="1468003" y="479184"/>
                </a:lnTo>
                <a:lnTo>
                  <a:pt x="1458227" y="438973"/>
                </a:lnTo>
                <a:lnTo>
                  <a:pt x="1444788" y="399825"/>
                </a:lnTo>
                <a:lnTo>
                  <a:pt x="1427826" y="361845"/>
                </a:lnTo>
                <a:lnTo>
                  <a:pt x="1407486" y="325144"/>
                </a:lnTo>
                <a:lnTo>
                  <a:pt x="1383907" y="289829"/>
                </a:lnTo>
                <a:lnTo>
                  <a:pt x="1357234" y="256007"/>
                </a:lnTo>
                <a:lnTo>
                  <a:pt x="1327607" y="223789"/>
                </a:lnTo>
                <a:lnTo>
                  <a:pt x="1295169" y="193281"/>
                </a:lnTo>
                <a:lnTo>
                  <a:pt x="1260062" y="164591"/>
                </a:lnTo>
                <a:lnTo>
                  <a:pt x="1222428" y="137829"/>
                </a:lnTo>
                <a:lnTo>
                  <a:pt x="1182409" y="113102"/>
                </a:lnTo>
                <a:lnTo>
                  <a:pt x="1140148" y="90519"/>
                </a:lnTo>
                <a:lnTo>
                  <a:pt x="1095786" y="70187"/>
                </a:lnTo>
                <a:lnTo>
                  <a:pt x="1049466" y="52215"/>
                </a:lnTo>
                <a:lnTo>
                  <a:pt x="1001329" y="36711"/>
                </a:lnTo>
                <a:lnTo>
                  <a:pt x="951519" y="23784"/>
                </a:lnTo>
                <a:lnTo>
                  <a:pt x="900176" y="13540"/>
                </a:lnTo>
                <a:lnTo>
                  <a:pt x="847444" y="6090"/>
                </a:lnTo>
                <a:lnTo>
                  <a:pt x="793463" y="1540"/>
                </a:lnTo>
                <a:lnTo>
                  <a:pt x="738378" y="0"/>
                </a:lnTo>
                <a:close/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92989" y="5796565"/>
            <a:ext cx="185864" cy="136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84553" y="5489447"/>
            <a:ext cx="1727200" cy="376555"/>
          </a:xfrm>
          <a:custGeom>
            <a:avLst/>
            <a:gdLst/>
            <a:ahLst/>
            <a:cxnLst/>
            <a:rect l="l" t="t" r="r" b="b"/>
            <a:pathLst>
              <a:path w="1727200" h="376554">
                <a:moveTo>
                  <a:pt x="1726691" y="376427"/>
                </a:moveTo>
                <a:lnTo>
                  <a:pt x="1050798" y="351281"/>
                </a:lnTo>
                <a:lnTo>
                  <a:pt x="501396" y="250698"/>
                </a:lnTo>
                <a:lnTo>
                  <a:pt x="150876" y="150875"/>
                </a:lnTo>
                <a:lnTo>
                  <a:pt x="50292" y="76200"/>
                </a:lnTo>
                <a:lnTo>
                  <a:pt x="0" y="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5241" y="5721889"/>
            <a:ext cx="211010" cy="11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62850" y="5340096"/>
            <a:ext cx="825500" cy="426084"/>
          </a:xfrm>
          <a:custGeom>
            <a:avLst/>
            <a:gdLst/>
            <a:ahLst/>
            <a:cxnLst/>
            <a:rect l="l" t="t" r="r" b="b"/>
            <a:pathLst>
              <a:path w="825500" h="426085">
                <a:moveTo>
                  <a:pt x="825246" y="0"/>
                </a:moveTo>
                <a:lnTo>
                  <a:pt x="776477" y="149351"/>
                </a:lnTo>
                <a:lnTo>
                  <a:pt x="599694" y="300227"/>
                </a:lnTo>
                <a:lnTo>
                  <a:pt x="325374" y="400050"/>
                </a:lnTo>
                <a:lnTo>
                  <a:pt x="0" y="425957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38647" y="4288790"/>
            <a:ext cx="12065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remoteobject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36897" y="6140196"/>
            <a:ext cx="1100455" cy="1905"/>
          </a:xfrm>
          <a:custGeom>
            <a:avLst/>
            <a:gdLst/>
            <a:ahLst/>
            <a:cxnLst/>
            <a:rect l="l" t="t" r="r" b="b"/>
            <a:pathLst>
              <a:path w="1100454" h="1904">
                <a:moveTo>
                  <a:pt x="0" y="0"/>
                </a:moveTo>
                <a:lnTo>
                  <a:pt x="1100327" y="1524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645155" y="5052624"/>
            <a:ext cx="1003300" cy="122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0" indent="90805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remote  inte</a:t>
            </a:r>
            <a:r>
              <a:rPr sz="1600" spc="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face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ts val="5120"/>
              </a:lnSpc>
            </a:pPr>
            <a:r>
              <a:rPr sz="4800" dirty="0">
                <a:latin typeface="Arial"/>
                <a:cs typeface="Arial"/>
              </a:rPr>
              <a:t>{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pPr marL="25400">
                <a:lnSpc>
                  <a:spcPts val="1645"/>
                </a:lnSpc>
              </a:pPr>
              <a:t>16</a:t>
            </a:fld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5255005" y="5451891"/>
            <a:ext cx="1401445" cy="77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320" marR="5080" indent="-135255">
              <a:lnSpc>
                <a:spcPct val="1538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implementation  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methods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/>
          </p:cNvSpPr>
          <p:nvPr/>
        </p:nvSpPr>
        <p:spPr bwMode="auto">
          <a:xfrm>
            <a:off x="2182544" y="7175077"/>
            <a:ext cx="6125308" cy="403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3224" bIns="0" anchor="b"/>
          <a:lstStyle/>
          <a:p>
            <a:pPr marL="42212" algn="ctr">
              <a:spcBef>
                <a:spcPts val="532"/>
              </a:spcBef>
            </a:pPr>
            <a:r>
              <a:rPr lang="en-US" sz="900" dirty="0">
                <a:cs typeface="Times" pitchFamily="60" charset="0"/>
              </a:rPr>
              <a:t>Instructor’s Guide for  </a:t>
            </a:r>
            <a:r>
              <a:rPr lang="en-US" sz="900" dirty="0" err="1">
                <a:cs typeface="Times" pitchFamily="60" charset="0"/>
              </a:rPr>
              <a:t>Coulouris</a:t>
            </a:r>
            <a:r>
              <a:rPr lang="en-US" sz="900" dirty="0">
                <a:cs typeface="Times" pitchFamily="60" charset="0"/>
              </a:rPr>
              <a:t>, </a:t>
            </a:r>
            <a:r>
              <a:rPr lang="en-US" sz="900" dirty="0" err="1">
                <a:cs typeface="Times" pitchFamily="60" charset="0"/>
              </a:rPr>
              <a:t>Dollimore</a:t>
            </a:r>
            <a:r>
              <a:rPr lang="en-US" sz="900" dirty="0">
                <a:cs typeface="Times" pitchFamily="60" charset="0"/>
              </a:rPr>
              <a:t>, </a:t>
            </a:r>
            <a:r>
              <a:rPr lang="en-US" sz="900" dirty="0" err="1">
                <a:cs typeface="Times" pitchFamily="60" charset="0"/>
              </a:rPr>
              <a:t>Kindberg</a:t>
            </a:r>
            <a:r>
              <a:rPr lang="en-US" sz="900" dirty="0">
                <a:cs typeface="Times" pitchFamily="60" charset="0"/>
              </a:rPr>
              <a:t> and Blair,  Distributed Systems: Concepts and Design   </a:t>
            </a:r>
            <a:r>
              <a:rPr lang="en-US" sz="900" dirty="0" err="1">
                <a:cs typeface="Times" pitchFamily="60" charset="0"/>
              </a:rPr>
              <a:t>Edn</a:t>
            </a:r>
            <a:r>
              <a:rPr lang="en-US" sz="900" dirty="0">
                <a:cs typeface="Times" pitchFamily="60" charset="0"/>
              </a:rPr>
              <a:t>. 5   </a:t>
            </a:r>
            <a:br>
              <a:rPr lang="en-US" sz="900" dirty="0">
                <a:cs typeface="Times" pitchFamily="60" charset="0"/>
              </a:rPr>
            </a:br>
            <a:r>
              <a:rPr lang="en-US" sz="900" dirty="0">
                <a:cs typeface="Times" pitchFamily="60" charset="0"/>
              </a:rPr>
              <a:t>©  Pearson Education 2012 </a:t>
            </a:r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>
            <a:off x="502920" y="1295400"/>
            <a:ext cx="8968740" cy="1800"/>
          </a:xfrm>
          <a:prstGeom prst="line">
            <a:avLst/>
          </a:prstGeom>
          <a:noFill/>
          <a:ln w="127000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2" name="Rectangle 3"/>
          <p:cNvSpPr>
            <a:spLocks noChangeArrowheads="1"/>
          </p:cNvSpPr>
          <p:nvPr>
            <p:ph type="title"/>
          </p:nvPr>
        </p:nvSpPr>
        <p:spPr>
          <a:xfrm>
            <a:off x="1070102" y="830834"/>
            <a:ext cx="7918195" cy="984885"/>
          </a:xfrm>
        </p:spPr>
        <p:txBody>
          <a:bodyPr rIns="140480"/>
          <a:lstStyle/>
          <a:p>
            <a:r>
              <a:rPr lang="en-US" dirty="0" smtClean="0"/>
              <a:t>Figure 5.14</a:t>
            </a:r>
            <a:br>
              <a:rPr lang="en-US" dirty="0" smtClean="0"/>
            </a:br>
            <a:r>
              <a:rPr lang="en-US" dirty="0" smtClean="0"/>
              <a:t>Instantiation of remote objects 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431" y="2302933"/>
            <a:ext cx="9531302" cy="2245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pPr marL="25400">
                <a:lnSpc>
                  <a:spcPts val="1645"/>
                </a:lnSpc>
              </a:pPr>
              <a:t>18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344" y="706120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1654556"/>
            <a:ext cx="7988934" cy="5364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Clr>
                <a:srgbClr val="FF9A65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Actions in </a:t>
            </a:r>
            <a:r>
              <a:rPr sz="2800" spc="-10" dirty="0">
                <a:solidFill>
                  <a:srgbClr val="009A9A"/>
                </a:solidFill>
                <a:latin typeface="Arial"/>
                <a:cs typeface="Arial"/>
              </a:rPr>
              <a:t>distributed object</a:t>
            </a:r>
            <a:r>
              <a:rPr sz="2800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  <a:p>
            <a:pPr marL="755650" marR="471170" lvl="1" indent="-285750" algn="just">
              <a:lnSpc>
                <a:spcPct val="79700"/>
              </a:lnSpc>
              <a:spcBef>
                <a:spcPts val="41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Local activations plus remote invocations that could be chained across 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different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processes/computers. Remote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invocation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activates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the RMI 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interface using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remote object reference</a:t>
            </a:r>
            <a:r>
              <a:rPr sz="2000" spc="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(identifier)</a:t>
            </a:r>
            <a:endParaRPr sz="2000">
              <a:latin typeface="Arial"/>
              <a:cs typeface="Arial"/>
            </a:endParaRPr>
          </a:p>
          <a:p>
            <a:pPr marL="755650" marR="797560" lvl="1" indent="-285750" algn="just">
              <a:lnSpc>
                <a:spcPct val="79700"/>
              </a:lnSpc>
              <a:spcBef>
                <a:spcPts val="409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Example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chaining: In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Figure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5.3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Object A received remote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object 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reference of object F from object</a:t>
            </a:r>
            <a:r>
              <a:rPr sz="2000" spc="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lvl="1" algn="just">
              <a:lnSpc>
                <a:spcPct val="100000"/>
              </a:lnSpc>
              <a:spcBef>
                <a:spcPts val="20"/>
              </a:spcBef>
              <a:buClr>
                <a:srgbClr val="33659A"/>
              </a:buClr>
              <a:buFont typeface="Wingdings"/>
              <a:buChar char=""/>
            </a:pP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FF9A65"/>
              </a:buClr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Distributed garbage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collection</a:t>
            </a:r>
            <a:r>
              <a:rPr sz="2400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(self-read)</a:t>
            </a:r>
            <a:endParaRPr sz="240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79600"/>
              </a:lnSpc>
              <a:spcBef>
                <a:spcPts val="42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Achieved by cooperation between local (language-specific) collectors and a  designated reference module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that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keeps track of object reference-counting</a:t>
            </a:r>
            <a:r>
              <a:rPr sz="2000" spc="-5">
                <a:solidFill>
                  <a:srgbClr val="009A9A"/>
                </a:solidFill>
                <a:latin typeface="Arial"/>
                <a:cs typeface="Arial"/>
              </a:rPr>
              <a:t>.  </a:t>
            </a:r>
            <a:endParaRPr sz="2000">
              <a:latin typeface="Arial"/>
              <a:cs typeface="Arial"/>
            </a:endParaRPr>
          </a:p>
          <a:p>
            <a:pPr lvl="1" algn="just">
              <a:lnSpc>
                <a:spcPct val="100000"/>
              </a:lnSpc>
              <a:spcBef>
                <a:spcPts val="20"/>
              </a:spcBef>
              <a:buClr>
                <a:srgbClr val="33659A"/>
              </a:buClr>
              <a:buFont typeface="Wingdings"/>
              <a:buChar char=""/>
            </a:pP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2160"/>
              </a:lnSpc>
              <a:buClr>
                <a:srgbClr val="FF9A65"/>
              </a:buClr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Exceptions</a:t>
            </a:r>
            <a:r>
              <a:rPr sz="2400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(self-read)</a:t>
            </a:r>
            <a:endParaRPr sz="2400">
              <a:latin typeface="Arial"/>
              <a:cs typeface="Arial"/>
            </a:endParaRPr>
          </a:p>
          <a:p>
            <a:pPr marL="755650" marR="245745" lvl="1" indent="-285750" algn="just">
              <a:lnSpc>
                <a:spcPct val="79700"/>
              </a:lnSpc>
              <a:spcBef>
                <a:spcPts val="41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Possible problems: remote process is busy, dead, suspended to reply, or  lost reply; which will require timeout-retry in an exception handler  implemented by the</a:t>
            </a:r>
            <a:r>
              <a:rPr sz="2000" spc="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invoker/client</a:t>
            </a:r>
            <a:endParaRPr sz="2000">
              <a:latin typeface="Arial"/>
              <a:cs typeface="Arial"/>
            </a:endParaRPr>
          </a:p>
          <a:p>
            <a:pPr marL="755650" marR="436245" lvl="1" indent="-285750" algn="just">
              <a:lnSpc>
                <a:spcPct val="79700"/>
              </a:lnSpc>
              <a:spcBef>
                <a:spcPts val="414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Usually, there are standard exceptions which can be raised plus others  users implement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pPr marL="25400">
                <a:lnSpc>
                  <a:spcPts val="1645"/>
                </a:lnSpc>
              </a:pPr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381000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1654556"/>
            <a:ext cx="7915909" cy="4600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9A65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Design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Issues of</a:t>
            </a:r>
            <a:r>
              <a:rPr sz="20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RMI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33659A"/>
              </a:buClr>
              <a:buSzPct val="65000"/>
              <a:buFont typeface="Wingdings"/>
              <a:buChar char=""/>
              <a:tabLst>
                <a:tab pos="75565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Choice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invocation</a:t>
            </a:r>
            <a:r>
              <a:rPr sz="2000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semantics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33659A"/>
              </a:buClr>
              <a:buSzPct val="65000"/>
              <a:buFont typeface="Wingdings"/>
              <a:buChar char=""/>
              <a:tabLst>
                <a:tab pos="75565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Level of transparency that is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desirable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for RMI</a:t>
            </a:r>
            <a:r>
              <a:rPr sz="2000" spc="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(self-read)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3659A"/>
              </a:buClr>
              <a:buFont typeface="Wingdings"/>
              <a:buChar char="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A65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Local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invocation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semantics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:</a:t>
            </a:r>
            <a:r>
              <a:rPr sz="2000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exactly-once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33659A"/>
              </a:buClr>
              <a:buSzPct val="65000"/>
              <a:buFont typeface="Wingdings"/>
              <a:buChar char=""/>
              <a:tabLst>
                <a:tab pos="75565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Every method is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executed exactly</a:t>
            </a:r>
            <a:r>
              <a:rPr sz="2000" spc="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once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659A"/>
              </a:buClr>
              <a:buFont typeface="Wingdings"/>
              <a:buChar char="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A65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RMI </a:t>
            </a: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invocation</a:t>
            </a:r>
            <a:r>
              <a:rPr sz="2000" b="1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semantics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33659A"/>
              </a:buClr>
              <a:buSzPct val="65000"/>
              <a:buFont typeface="Wingdings"/>
              <a:buChar char=""/>
              <a:tabLst>
                <a:tab pos="755650" algn="l"/>
              </a:tabLst>
            </a:pPr>
            <a:r>
              <a:rPr sz="2000" b="1" spc="-10" dirty="0">
                <a:solidFill>
                  <a:srgbClr val="009A9A"/>
                </a:solidFill>
                <a:latin typeface="Arial"/>
                <a:cs typeface="Arial"/>
              </a:rPr>
              <a:t>Maybe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remote method maybe executed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once or not at</a:t>
            </a:r>
            <a:r>
              <a:rPr sz="2000" spc="7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  <a:p>
            <a:pPr marL="755650" marR="356870" lvl="1" indent="-285750">
              <a:lnSpc>
                <a:spcPts val="1930"/>
              </a:lnSpc>
              <a:spcBef>
                <a:spcPts val="459"/>
              </a:spcBef>
              <a:buClr>
                <a:srgbClr val="33659A"/>
              </a:buClr>
              <a:buSzPct val="65000"/>
              <a:buFont typeface="Wingdings"/>
              <a:buChar char=""/>
              <a:tabLst>
                <a:tab pos="755650" algn="l"/>
              </a:tabLst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At least once: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invoker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receives either a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result,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in which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case 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invoker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knows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method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was executed at least once, or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an  exception informing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no result was</a:t>
            </a:r>
            <a:r>
              <a:rPr sz="2000" spc="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received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ct val="80200"/>
              </a:lnSpc>
              <a:spcBef>
                <a:spcPts val="480"/>
              </a:spcBef>
              <a:buClr>
                <a:srgbClr val="33659A"/>
              </a:buClr>
              <a:buSzPct val="65000"/>
              <a:buFont typeface="Wingdings"/>
              <a:buChar char=""/>
              <a:tabLst>
                <a:tab pos="755650" algn="l"/>
              </a:tabLst>
            </a:pPr>
            <a:r>
              <a:rPr sz="2000" b="1" spc="-5" dirty="0">
                <a:solidFill>
                  <a:srgbClr val="009A9A"/>
                </a:solidFill>
                <a:latin typeface="Arial"/>
                <a:cs typeface="Arial"/>
              </a:rPr>
              <a:t>At most once: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invoker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receives either a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result,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in which case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the 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invoker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knows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method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was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executed exactly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once, or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an  exception informing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no result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was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received, in which case the 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method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will have been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executed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either once or not at</a:t>
            </a:r>
            <a:r>
              <a:rPr sz="2000" spc="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32639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5.1.</a:t>
            </a:r>
            <a:r>
              <a:rPr sz="4000" spc="-80" dirty="0"/>
              <a:t> </a:t>
            </a:r>
            <a:r>
              <a:rPr sz="4000" spc="-5" dirty="0"/>
              <a:t>Introduction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8579484" cy="581832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4604" indent="-342900">
              <a:lnSpc>
                <a:spcPct val="79900"/>
              </a:lnSpc>
              <a:spcBef>
                <a:spcPts val="535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Programming models </a:t>
            </a:r>
            <a:r>
              <a:rPr sz="3200" dirty="0">
                <a:solidFill>
                  <a:srgbClr val="009A9A"/>
                </a:solidFill>
                <a:latin typeface="Arial"/>
                <a:cs typeface="Arial"/>
              </a:rPr>
              <a:t>for </a:t>
            </a: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distributed programs/applications: applications  composed of cooperating programs running in several different processes.  Such programs need </a:t>
            </a:r>
            <a:r>
              <a:rPr sz="3200" dirty="0">
                <a:solidFill>
                  <a:srgbClr val="009A9A"/>
                </a:solidFill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invoke operations in other</a:t>
            </a:r>
            <a:r>
              <a:rPr sz="3200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processes.</a:t>
            </a:r>
            <a:endParaRPr sz="3200" dirty="0">
              <a:latin typeface="Arial"/>
              <a:cs typeface="Arial"/>
            </a:endParaRPr>
          </a:p>
          <a:p>
            <a:pPr marL="755650" marR="494030" lvl="1" indent="-285750">
              <a:lnSpc>
                <a:spcPct val="79400"/>
              </a:lnSpc>
              <a:spcBef>
                <a:spcPts val="420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RPC – client programs call procedures in server programs, running </a:t>
            </a:r>
            <a:r>
              <a:rPr sz="2800" dirty="0">
                <a:solidFill>
                  <a:srgbClr val="009A9A"/>
                </a:solidFill>
                <a:latin typeface="Arial"/>
                <a:cs typeface="Arial"/>
              </a:rPr>
              <a:t>in  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separate and remote computers (e.g., Unix</a:t>
            </a:r>
            <a:r>
              <a:rPr sz="2800" spc="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spc="-5">
                <a:solidFill>
                  <a:srgbClr val="009A9A"/>
                </a:solidFill>
                <a:latin typeface="Arial"/>
                <a:cs typeface="Arial"/>
              </a:rPr>
              <a:t>RPC</a:t>
            </a:r>
            <a:r>
              <a:rPr sz="2800" spc="-5" smtClean="0">
                <a:solidFill>
                  <a:srgbClr val="009A9A"/>
                </a:solidFill>
                <a:latin typeface="Arial"/>
                <a:cs typeface="Arial"/>
              </a:rPr>
              <a:t>)</a:t>
            </a:r>
            <a:endParaRPr lang="en-US" sz="2800" spc="-5" dirty="0" smtClean="0">
              <a:solidFill>
                <a:srgbClr val="009A9A"/>
              </a:solidFill>
              <a:latin typeface="Arial"/>
              <a:cs typeface="Arial"/>
            </a:endParaRPr>
          </a:p>
          <a:p>
            <a:pPr marL="1155700" lvl="2" indent="-228600">
              <a:lnSpc>
                <a:spcPts val="1920"/>
              </a:lnSpc>
              <a:buClr>
                <a:srgbClr val="FF9A65"/>
              </a:buClr>
              <a:buSzPct val="62500"/>
              <a:buFont typeface="Wingdings"/>
              <a:buChar char=""/>
              <a:tabLst>
                <a:tab pos="1155700" algn="l"/>
              </a:tabLst>
            </a:pPr>
            <a:r>
              <a:rPr sz="2800" spc="-5" smtClean="0">
                <a:solidFill>
                  <a:srgbClr val="009A9A"/>
                </a:solidFill>
                <a:latin typeface="Arial"/>
                <a:cs typeface="Arial"/>
              </a:rPr>
              <a:t>Extended 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from procedure</a:t>
            </a:r>
            <a:r>
              <a:rPr sz="2800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call</a:t>
            </a:r>
            <a:endParaRPr sz="2800" dirty="0">
              <a:latin typeface="Arial"/>
              <a:cs typeface="Arial"/>
            </a:endParaRPr>
          </a:p>
          <a:p>
            <a:pPr marL="755650" marR="155575" lvl="1" indent="-285750">
              <a:lnSpc>
                <a:spcPct val="79600"/>
              </a:lnSpc>
              <a:spcBef>
                <a:spcPts val="42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RMI – extensions of object-oriented programming models to allow a local  method (of a local object) to make a remote invocation of objects in a  remote process </a:t>
            </a:r>
            <a:r>
              <a:rPr sz="2800" dirty="0">
                <a:solidFill>
                  <a:srgbClr val="009A9A"/>
                </a:solidFill>
                <a:latin typeface="Arial"/>
                <a:cs typeface="Arial"/>
              </a:rPr>
              <a:t>(e.g., Java</a:t>
            </a:r>
            <a:r>
              <a:rPr sz="2800" spc="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spc="-10">
                <a:solidFill>
                  <a:srgbClr val="009A9A"/>
                </a:solidFill>
                <a:latin typeface="Arial"/>
                <a:cs typeface="Arial"/>
              </a:rPr>
              <a:t>RMI</a:t>
            </a:r>
            <a:r>
              <a:rPr sz="2800" spc="-10" smtClean="0">
                <a:solidFill>
                  <a:srgbClr val="009A9A"/>
                </a:solidFill>
                <a:latin typeface="Arial"/>
                <a:cs typeface="Arial"/>
              </a:rPr>
              <a:t>)</a:t>
            </a:r>
            <a:endParaRPr lang="en-US" sz="2800" spc="-10" dirty="0" smtClean="0">
              <a:solidFill>
                <a:srgbClr val="009A9A"/>
              </a:solidFill>
              <a:latin typeface="Arial"/>
              <a:cs typeface="Arial"/>
            </a:endParaRPr>
          </a:p>
          <a:p>
            <a:pPr marL="755650" marR="155575" lvl="1" indent="-285750">
              <a:lnSpc>
                <a:spcPct val="79600"/>
              </a:lnSpc>
              <a:spcBef>
                <a:spcPts val="42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endParaRPr sz="2800" dirty="0">
              <a:latin typeface="Arial"/>
              <a:cs typeface="Arial"/>
            </a:endParaRPr>
          </a:p>
          <a:p>
            <a:pPr marL="1155700" lvl="2" indent="-228600">
              <a:lnSpc>
                <a:spcPts val="1920"/>
              </a:lnSpc>
              <a:buClr>
                <a:srgbClr val="FF9A65"/>
              </a:buClr>
              <a:buSzPct val="62500"/>
              <a:buFont typeface="Wingdings"/>
              <a:buChar char=""/>
              <a:tabLst>
                <a:tab pos="1155700" algn="l"/>
              </a:tabLst>
            </a:pP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Objected oriented version </a:t>
            </a:r>
            <a:r>
              <a:rPr sz="2800" spc="-5">
                <a:solidFill>
                  <a:srgbClr val="009A9A"/>
                </a:solidFill>
                <a:latin typeface="Arial"/>
                <a:cs typeface="Arial"/>
              </a:rPr>
              <a:t>of</a:t>
            </a:r>
            <a:r>
              <a:rPr sz="2800" spc="-1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spc="-5" smtClean="0">
                <a:solidFill>
                  <a:srgbClr val="009A9A"/>
                </a:solidFill>
                <a:latin typeface="Arial"/>
                <a:cs typeface="Arial"/>
              </a:rPr>
              <a:t>RPC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554" y="665046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902" y="1625166"/>
            <a:ext cx="8223250" cy="488595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Request-reply protocol offers different choices of delivery</a:t>
            </a:r>
            <a:r>
              <a:rPr sz="3200" spc="-5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guarantees:</a:t>
            </a:r>
            <a:endParaRPr sz="3200">
              <a:latin typeface="Arial"/>
              <a:cs typeface="Arial"/>
            </a:endParaRPr>
          </a:p>
          <a:p>
            <a:pPr marL="755650" indent="-285750" algn="just">
              <a:lnSpc>
                <a:spcPct val="100000"/>
              </a:lnSpc>
              <a:spcBef>
                <a:spcPts val="64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Retry request message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– retransmit until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reply </a:t>
            </a:r>
            <a:r>
              <a:rPr sz="2400" spc="-10" dirty="0">
                <a:solidFill>
                  <a:srgbClr val="009A9A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received or on server</a:t>
            </a:r>
            <a:r>
              <a:rPr sz="2400" spc="2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failure</a:t>
            </a:r>
            <a:endParaRPr sz="2400">
              <a:latin typeface="Arial"/>
              <a:cs typeface="Arial"/>
            </a:endParaRPr>
          </a:p>
          <a:p>
            <a:pPr marL="755650" indent="-285750" algn="just">
              <a:lnSpc>
                <a:spcPct val="100000"/>
              </a:lnSpc>
              <a:spcBef>
                <a:spcPts val="60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Duplicate message filtering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– discard duplicates at server (seq #s or</a:t>
            </a:r>
            <a:r>
              <a:rPr sz="2400" spc="229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ReqID)</a:t>
            </a:r>
            <a:endParaRPr sz="2400">
              <a:latin typeface="Arial"/>
              <a:cs typeface="Arial"/>
            </a:endParaRPr>
          </a:p>
          <a:p>
            <a:pPr marL="755650" indent="-285750" algn="just">
              <a:lnSpc>
                <a:spcPct val="100000"/>
              </a:lnSpc>
              <a:spcBef>
                <a:spcPts val="61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Retransmission of results: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Buffer result messages at server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for</a:t>
            </a:r>
            <a:r>
              <a:rPr sz="2400" spc="2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retransmission</a:t>
            </a:r>
            <a:endParaRPr sz="2400">
              <a:latin typeface="Arial"/>
              <a:cs typeface="Arial"/>
            </a:endParaRPr>
          </a:p>
          <a:p>
            <a:pPr marL="755650" algn="just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– avoids redo of requests (even for idempotent</a:t>
            </a:r>
            <a:r>
              <a:rPr sz="2400" spc="8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ops)</a:t>
            </a:r>
            <a:endParaRPr sz="2400">
              <a:latin typeface="Arial"/>
              <a:cs typeface="Arial"/>
            </a:endParaRPr>
          </a:p>
          <a:p>
            <a:pPr marL="927100" algn="just">
              <a:lnSpc>
                <a:spcPct val="100000"/>
              </a:lnSpc>
              <a:spcBef>
                <a:spcPts val="600"/>
              </a:spcBef>
            </a:pPr>
            <a:r>
              <a:rPr sz="1200" spc="1440" dirty="0">
                <a:solidFill>
                  <a:srgbClr val="FF9A65"/>
                </a:solidFill>
                <a:latin typeface="Wingdings"/>
                <a:cs typeface="Wingdings"/>
              </a:rPr>
              <a:t></a:t>
            </a:r>
            <a:r>
              <a:rPr sz="1200" spc="320" dirty="0">
                <a:solidFill>
                  <a:srgbClr val="FF9A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History: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record of transmitted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965"/>
              </a:spcBef>
              <a:tabLst>
                <a:tab pos="5037455" algn="l"/>
              </a:tabLst>
            </a:pPr>
            <a:r>
              <a:rPr sz="2400" spc="-5"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pPr marL="25400">
                <a:lnSpc>
                  <a:spcPts val="1645"/>
                </a:lnSpc>
              </a:pPr>
              <a:t>20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907033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3240023"/>
            <a:ext cx="6818630" cy="1905"/>
          </a:xfrm>
          <a:custGeom>
            <a:avLst/>
            <a:gdLst/>
            <a:ahLst/>
            <a:cxnLst/>
            <a:rect l="l" t="t" r="r" b="b"/>
            <a:pathLst>
              <a:path w="6818630" h="1905">
                <a:moveTo>
                  <a:pt x="0" y="0"/>
                </a:moveTo>
                <a:lnTo>
                  <a:pt x="6818376" y="1523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" y="4092702"/>
            <a:ext cx="8597900" cy="1905"/>
          </a:xfrm>
          <a:custGeom>
            <a:avLst/>
            <a:gdLst/>
            <a:ahLst/>
            <a:cxnLst/>
            <a:rect l="l" t="t" r="r" b="b"/>
            <a:pathLst>
              <a:path w="8597900" h="1904">
                <a:moveTo>
                  <a:pt x="0" y="0"/>
                </a:moveTo>
                <a:lnTo>
                  <a:pt x="8597646" y="1523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41573" y="2629154"/>
            <a:ext cx="2620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Fault tolerance</a:t>
            </a:r>
            <a:r>
              <a:rPr sz="2000" i="1" spc="-10" dirty="0">
                <a:latin typeface="Times New Roman"/>
                <a:cs typeface="Times New Roman"/>
              </a:rPr>
              <a:t> measures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1414" y="2529330"/>
            <a:ext cx="1111250" cy="5791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1960"/>
              </a:lnSpc>
              <a:spcBef>
                <a:spcPts val="530"/>
              </a:spcBef>
            </a:pPr>
            <a:r>
              <a:rPr sz="2000" i="1" spc="-5" dirty="0">
                <a:latin typeface="Times New Roman"/>
                <a:cs typeface="Times New Roman"/>
              </a:rPr>
              <a:t>Invocation  </a:t>
            </a:r>
            <a:r>
              <a:rPr sz="2000" i="1" spc="-10" dirty="0">
                <a:latin typeface="Times New Roman"/>
                <a:cs typeface="Times New Roman"/>
              </a:rPr>
              <a:t>semantics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3439" y="3481841"/>
            <a:ext cx="1949450" cy="5810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8159" marR="5080" indent="-506095">
              <a:lnSpc>
                <a:spcPts val="1970"/>
              </a:lnSpc>
              <a:spcBef>
                <a:spcPts val="520"/>
              </a:spcBef>
            </a:pPr>
            <a:r>
              <a:rPr sz="2000" i="1" spc="-5" dirty="0">
                <a:latin typeface="Times New Roman"/>
                <a:cs typeface="Times New Roman"/>
              </a:rPr>
              <a:t>Retransmit </a:t>
            </a:r>
            <a:r>
              <a:rPr sz="2000" i="1" spc="-10" dirty="0">
                <a:latin typeface="Times New Roman"/>
                <a:cs typeface="Times New Roman"/>
              </a:rPr>
              <a:t>request  message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1069" y="3481841"/>
            <a:ext cx="1025525" cy="5810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99060" marR="5080" indent="-86995">
              <a:lnSpc>
                <a:spcPts val="1970"/>
              </a:lnSpc>
              <a:spcBef>
                <a:spcPts val="520"/>
              </a:spcBef>
            </a:pPr>
            <a:r>
              <a:rPr sz="2000" i="1" spc="-10" dirty="0">
                <a:latin typeface="Times New Roman"/>
                <a:cs typeface="Times New Roman"/>
              </a:rPr>
              <a:t>Duplicate  filtering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5658" y="3481841"/>
            <a:ext cx="2245360" cy="5810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35255" marR="5080" indent="-123189">
              <a:lnSpc>
                <a:spcPts val="1970"/>
              </a:lnSpc>
              <a:spcBef>
                <a:spcPts val="520"/>
              </a:spcBef>
            </a:pPr>
            <a:r>
              <a:rPr sz="2000" i="1" spc="-5" dirty="0">
                <a:latin typeface="Times New Roman"/>
                <a:cs typeface="Times New Roman"/>
              </a:rPr>
              <a:t>Re-execute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procedure  or </a:t>
            </a:r>
            <a:r>
              <a:rPr sz="2000" i="1" spc="-10" dirty="0">
                <a:latin typeface="Times New Roman"/>
                <a:cs typeface="Times New Roman"/>
              </a:rPr>
              <a:t>retransmit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reply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7427" y="4183652"/>
            <a:ext cx="421005" cy="83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000" spc="-5" dirty="0">
                <a:latin typeface="Times New Roman"/>
                <a:cs typeface="Times New Roman"/>
              </a:rPr>
              <a:t>Yes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7427" y="5210842"/>
            <a:ext cx="421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Yes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0192" y="4183677"/>
            <a:ext cx="1511935" cy="83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Not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applicable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000" spc="-10" dirty="0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0192" y="5210867"/>
            <a:ext cx="421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Yes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1670" y="4183703"/>
            <a:ext cx="2244725" cy="83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applicable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000" spc="-5" dirty="0">
                <a:latin typeface="Times New Roman"/>
                <a:cs typeface="Times New Roman"/>
              </a:rPr>
              <a:t>Re-execute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procedure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1670" y="5210892"/>
            <a:ext cx="172021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Retransmit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reply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38947" y="5210892"/>
            <a:ext cx="1379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At-most-once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21414" y="4183703"/>
            <a:ext cx="1377950" cy="83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6205" algn="ctr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Maybe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sz="2000" i="1" spc="-10" dirty="0">
                <a:latin typeface="Times New Roman"/>
                <a:cs typeface="Times New Roman"/>
              </a:rPr>
              <a:t>At-least-once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2000" y="2438400"/>
            <a:ext cx="8597900" cy="1905"/>
          </a:xfrm>
          <a:custGeom>
            <a:avLst/>
            <a:gdLst/>
            <a:ahLst/>
            <a:cxnLst/>
            <a:rect l="l" t="t" r="r" b="b"/>
            <a:pathLst>
              <a:path w="8597900" h="1905">
                <a:moveTo>
                  <a:pt x="0" y="0"/>
                </a:moveTo>
                <a:lnTo>
                  <a:pt x="8597646" y="1523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2000" y="5646420"/>
            <a:ext cx="8597900" cy="1905"/>
          </a:xfrm>
          <a:custGeom>
            <a:avLst/>
            <a:gdLst/>
            <a:ahLst/>
            <a:cxnLst/>
            <a:rect l="l" t="t" r="r" b="b"/>
            <a:pathLst>
              <a:path w="8597900" h="1904">
                <a:moveTo>
                  <a:pt x="0" y="0"/>
                </a:moveTo>
                <a:lnTo>
                  <a:pt x="8597646" y="1523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pPr marL="25400">
                <a:lnSpc>
                  <a:spcPts val="1645"/>
                </a:lnSpc>
              </a:pPr>
              <a:t>21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pPr marL="25400">
                <a:lnSpc>
                  <a:spcPts val="1645"/>
                </a:lnSpc>
              </a:pPr>
              <a:t>22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8402" y="685800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38402" y="1641602"/>
            <a:ext cx="8181594" cy="466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indent="-342900" algn="just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8333"/>
              <a:buFont typeface="Wingdings"/>
              <a:buChar char=""/>
              <a:tabLst>
                <a:tab pos="410845" algn="l"/>
              </a:tabLst>
            </a:pPr>
            <a:r>
              <a:rPr sz="3600" spc="-5" dirty="0"/>
              <a:t>Invocation semantics: failure</a:t>
            </a:r>
            <a:r>
              <a:rPr sz="3600" spc="-15" dirty="0"/>
              <a:t> </a:t>
            </a:r>
            <a:r>
              <a:rPr sz="3600" spc="-5" dirty="0"/>
              <a:t>model</a:t>
            </a:r>
          </a:p>
          <a:p>
            <a:pPr marL="410845" marR="114935" indent="-342900" algn="just">
              <a:lnSpc>
                <a:spcPct val="100000"/>
              </a:lnSpc>
              <a:spcBef>
                <a:spcPts val="1540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410209" algn="l"/>
                <a:tab pos="410845" algn="l"/>
              </a:tabLst>
            </a:pPr>
            <a:r>
              <a:rPr sz="2800" b="0" u="none" dirty="0">
                <a:latin typeface="Arial"/>
                <a:cs typeface="Arial"/>
              </a:rPr>
              <a:t>Maybe</a:t>
            </a:r>
            <a:r>
              <a:rPr sz="2800" b="0" i="0" u="none" dirty="0">
                <a:latin typeface="Arial"/>
                <a:cs typeface="Arial"/>
              </a:rPr>
              <a:t>, </a:t>
            </a:r>
            <a:r>
              <a:rPr sz="2800" b="0" u="none" dirty="0">
                <a:latin typeface="Arial"/>
                <a:cs typeface="Arial"/>
              </a:rPr>
              <a:t>At-least-once </a:t>
            </a:r>
            <a:r>
              <a:rPr sz="2800" b="0" i="0" u="none" dirty="0">
                <a:latin typeface="Arial"/>
                <a:cs typeface="Arial"/>
              </a:rPr>
              <a:t>and </a:t>
            </a:r>
            <a:r>
              <a:rPr sz="2800" b="0" u="none" dirty="0">
                <a:latin typeface="Arial"/>
                <a:cs typeface="Arial"/>
              </a:rPr>
              <a:t>At-most-once </a:t>
            </a:r>
            <a:r>
              <a:rPr sz="2800" b="0" i="0" u="none" dirty="0">
                <a:latin typeface="Arial"/>
                <a:cs typeface="Arial"/>
              </a:rPr>
              <a:t>can suffer from crash failures</a:t>
            </a:r>
            <a:r>
              <a:rPr sz="2800" b="0" i="0" u="none" spc="-155" dirty="0">
                <a:latin typeface="Arial"/>
                <a:cs typeface="Arial"/>
              </a:rPr>
              <a:t> </a:t>
            </a:r>
            <a:r>
              <a:rPr sz="2800" b="0" i="0" u="none" spc="-5" dirty="0">
                <a:latin typeface="Arial"/>
                <a:cs typeface="Arial"/>
              </a:rPr>
              <a:t>when  </a:t>
            </a:r>
            <a:r>
              <a:rPr sz="2800" b="0" i="0" u="none" dirty="0">
                <a:latin typeface="Arial"/>
                <a:cs typeface="Arial"/>
              </a:rPr>
              <a:t>the </a:t>
            </a:r>
            <a:r>
              <a:rPr sz="2800" b="0" i="0" u="none" spc="-5" dirty="0">
                <a:latin typeface="Arial"/>
                <a:cs typeface="Arial"/>
              </a:rPr>
              <a:t>server containing </a:t>
            </a:r>
            <a:r>
              <a:rPr sz="2800" b="0" i="0" u="none" dirty="0">
                <a:latin typeface="Arial"/>
                <a:cs typeface="Arial"/>
              </a:rPr>
              <a:t>the </a:t>
            </a:r>
            <a:r>
              <a:rPr sz="2800" b="0" i="0" u="none" spc="-5" dirty="0">
                <a:latin typeface="Arial"/>
                <a:cs typeface="Arial"/>
              </a:rPr>
              <a:t>remote object</a:t>
            </a:r>
            <a:r>
              <a:rPr sz="2800" b="0" i="0" u="none" spc="-25" dirty="0">
                <a:latin typeface="Arial"/>
                <a:cs typeface="Arial"/>
              </a:rPr>
              <a:t> </a:t>
            </a:r>
            <a:r>
              <a:rPr sz="2800" b="0" i="0" u="none" dirty="0">
                <a:latin typeface="Arial"/>
                <a:cs typeface="Arial"/>
              </a:rPr>
              <a:t>fails.</a:t>
            </a:r>
            <a:endParaRPr sz="2800">
              <a:latin typeface="Arial"/>
              <a:cs typeface="Arial"/>
            </a:endParaRPr>
          </a:p>
          <a:p>
            <a:pPr marL="410845" marR="805180" indent="-342900" algn="just">
              <a:lnSpc>
                <a:spcPct val="100000"/>
              </a:lnSpc>
              <a:spcBef>
                <a:spcPts val="445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410209" algn="l"/>
                <a:tab pos="410845" algn="l"/>
              </a:tabLst>
            </a:pPr>
            <a:endParaRPr lang="en-US" sz="2800" b="0" u="none" dirty="0" smtClean="0">
              <a:latin typeface="Arial"/>
              <a:cs typeface="Arial"/>
            </a:endParaRPr>
          </a:p>
          <a:p>
            <a:pPr marL="410845" marR="805180" indent="-342900" algn="just">
              <a:lnSpc>
                <a:spcPct val="100000"/>
              </a:lnSpc>
              <a:spcBef>
                <a:spcPts val="445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410209" algn="l"/>
                <a:tab pos="410845" algn="l"/>
              </a:tabLst>
            </a:pPr>
            <a:r>
              <a:rPr sz="2800" u="none" smtClean="0">
                <a:latin typeface="Arial"/>
                <a:cs typeface="Arial"/>
              </a:rPr>
              <a:t>Maybe</a:t>
            </a:r>
            <a:r>
              <a:rPr sz="2800" b="0" u="none" smtClean="0">
                <a:latin typeface="Arial"/>
                <a:cs typeface="Arial"/>
              </a:rPr>
              <a:t> </a:t>
            </a:r>
            <a:r>
              <a:rPr sz="2800" b="0" i="0" u="none" dirty="0">
                <a:latin typeface="Arial"/>
                <a:cs typeface="Arial"/>
              </a:rPr>
              <a:t>– </a:t>
            </a:r>
            <a:r>
              <a:rPr sz="2800" b="0" i="0" u="none" spc="-5" dirty="0">
                <a:latin typeface="Arial"/>
                <a:cs typeface="Arial"/>
              </a:rPr>
              <a:t>executed once or not. </a:t>
            </a:r>
            <a:r>
              <a:rPr sz="2800" b="0" i="0" u="none" dirty="0">
                <a:latin typeface="Arial"/>
                <a:cs typeface="Arial"/>
              </a:rPr>
              <a:t>If </a:t>
            </a:r>
            <a:r>
              <a:rPr sz="2800" b="0" i="0" u="none" spc="-5" dirty="0">
                <a:latin typeface="Arial"/>
                <a:cs typeface="Arial"/>
              </a:rPr>
              <a:t>no reply, </a:t>
            </a:r>
            <a:r>
              <a:rPr sz="2800" b="0" i="0" u="none" dirty="0">
                <a:latin typeface="Arial"/>
                <a:cs typeface="Arial"/>
              </a:rPr>
              <a:t>the </a:t>
            </a:r>
            <a:r>
              <a:rPr sz="2800" b="0" i="0" u="none" spc="-5" dirty="0">
                <a:latin typeface="Arial"/>
                <a:cs typeface="Arial"/>
              </a:rPr>
              <a:t>client does not know if  </a:t>
            </a:r>
            <a:r>
              <a:rPr sz="2800" b="0" i="0" u="none" dirty="0">
                <a:latin typeface="Arial"/>
                <a:cs typeface="Arial"/>
              </a:rPr>
              <a:t>method </a:t>
            </a:r>
            <a:r>
              <a:rPr sz="2800" b="0" i="0" u="none" spc="-5" dirty="0">
                <a:latin typeface="Arial"/>
                <a:cs typeface="Arial"/>
              </a:rPr>
              <a:t>was executed or</a:t>
            </a:r>
            <a:r>
              <a:rPr sz="2800" b="0" i="0" u="none" spc="-15" dirty="0">
                <a:latin typeface="Arial"/>
                <a:cs typeface="Arial"/>
              </a:rPr>
              <a:t> </a:t>
            </a:r>
            <a:r>
              <a:rPr sz="2800" b="0" i="0" u="none" spc="-5" dirty="0">
                <a:latin typeface="Arial"/>
                <a:cs typeface="Arial"/>
              </a:rPr>
              <a:t>not</a:t>
            </a:r>
            <a:endParaRPr sz="2800">
              <a:latin typeface="Arial"/>
              <a:cs typeface="Arial"/>
            </a:endParaRPr>
          </a:p>
          <a:p>
            <a:pPr marL="810895" lvl="1" indent="-285750" algn="just">
              <a:lnSpc>
                <a:spcPct val="100000"/>
              </a:lnSpc>
              <a:spcBef>
                <a:spcPts val="41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810895" algn="l"/>
              </a:tabLst>
            </a:pPr>
            <a:r>
              <a:rPr lang="en-US" sz="2400" spc="-5" dirty="0" smtClean="0">
                <a:solidFill>
                  <a:srgbClr val="009A9A"/>
                </a:solidFill>
                <a:latin typeface="Arial"/>
                <a:cs typeface="Arial"/>
              </a:rPr>
              <a:t>Suffers from </a:t>
            </a:r>
            <a:r>
              <a:rPr sz="2400" spc="-5" smtClean="0">
                <a:solidFill>
                  <a:srgbClr val="009A9A"/>
                </a:solidFill>
                <a:latin typeface="Arial"/>
                <a:cs typeface="Arial"/>
              </a:rPr>
              <a:t>omission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failures if the invocation or result message </a:t>
            </a:r>
            <a:r>
              <a:rPr sz="2400" spc="-5">
                <a:solidFill>
                  <a:srgbClr val="009A9A"/>
                </a:solidFill>
                <a:latin typeface="Arial"/>
                <a:cs typeface="Arial"/>
              </a:rPr>
              <a:t>is</a:t>
            </a:r>
            <a:r>
              <a:rPr sz="2400" spc="75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smtClean="0">
                <a:solidFill>
                  <a:srgbClr val="009A9A"/>
                </a:solidFill>
                <a:latin typeface="Arial"/>
                <a:cs typeface="Arial"/>
              </a:rPr>
              <a:t>lost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pPr marL="25400">
                <a:lnSpc>
                  <a:spcPts val="1645"/>
                </a:lnSpc>
              </a:pPr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8402" y="685800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38402" y="1641602"/>
            <a:ext cx="8357998" cy="4578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indent="-342900" algn="just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8333"/>
              <a:buFont typeface="Wingdings"/>
              <a:buChar char=""/>
              <a:tabLst>
                <a:tab pos="410845" algn="l"/>
              </a:tabLst>
            </a:pPr>
            <a:r>
              <a:rPr sz="3200" spc="-5" dirty="0"/>
              <a:t>Invocation semantics: failure</a:t>
            </a:r>
            <a:r>
              <a:rPr sz="3200" spc="-15" dirty="0"/>
              <a:t> </a:t>
            </a:r>
            <a:r>
              <a:rPr sz="3200" spc="-5" dirty="0"/>
              <a:t>model</a:t>
            </a:r>
          </a:p>
          <a:p>
            <a:pPr marL="410845" marR="5080" indent="-342900" algn="just">
              <a:lnSpc>
                <a:spcPct val="100000"/>
              </a:lnSpc>
              <a:spcBef>
                <a:spcPts val="434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410209" algn="l"/>
                <a:tab pos="410845" algn="l"/>
              </a:tabLst>
            </a:pPr>
            <a:r>
              <a:rPr u="none" smtClean="0">
                <a:latin typeface="Arial"/>
                <a:cs typeface="Arial"/>
              </a:rPr>
              <a:t>At-least-once </a:t>
            </a:r>
            <a:r>
              <a:rPr u="none" dirty="0">
                <a:latin typeface="Arial"/>
                <a:cs typeface="Arial"/>
              </a:rPr>
              <a:t>-</a:t>
            </a:r>
            <a:r>
              <a:rPr b="0" u="none" dirty="0">
                <a:latin typeface="Arial"/>
                <a:cs typeface="Arial"/>
              </a:rPr>
              <a:t> </a:t>
            </a:r>
            <a:r>
              <a:rPr b="0" i="0" u="none" spc="-5" dirty="0">
                <a:latin typeface="Arial"/>
                <a:cs typeface="Arial"/>
              </a:rPr>
              <a:t>the client gets </a:t>
            </a:r>
            <a:r>
              <a:rPr b="0" i="0" u="none" dirty="0">
                <a:latin typeface="Arial"/>
                <a:cs typeface="Arial"/>
              </a:rPr>
              <a:t>a </a:t>
            </a:r>
            <a:r>
              <a:rPr b="0" i="0" u="none" spc="-5" dirty="0">
                <a:latin typeface="Arial"/>
                <a:cs typeface="Arial"/>
              </a:rPr>
              <a:t>result (and </a:t>
            </a:r>
            <a:r>
              <a:rPr b="0" i="0" u="none" dirty="0">
                <a:latin typeface="Arial"/>
                <a:cs typeface="Arial"/>
              </a:rPr>
              <a:t>the </a:t>
            </a:r>
            <a:r>
              <a:rPr b="0" i="0" u="none" spc="-5" dirty="0">
                <a:latin typeface="Arial"/>
                <a:cs typeface="Arial"/>
              </a:rPr>
              <a:t>method was executed at least  once) or an exception (no</a:t>
            </a:r>
            <a:r>
              <a:rPr b="0" i="0" u="none" spc="-10" dirty="0">
                <a:latin typeface="Arial"/>
                <a:cs typeface="Arial"/>
              </a:rPr>
              <a:t> </a:t>
            </a:r>
            <a:r>
              <a:rPr b="0" i="0" u="none" spc="-5" dirty="0">
                <a:latin typeface="Arial"/>
                <a:cs typeface="Arial"/>
              </a:rPr>
              <a:t>result)</a:t>
            </a:r>
            <a:endParaRPr>
              <a:latin typeface="Arial"/>
              <a:cs typeface="Arial"/>
            </a:endParaRPr>
          </a:p>
          <a:p>
            <a:pPr marL="810895" marR="429895" lvl="1" indent="-285750" algn="just">
              <a:lnSpc>
                <a:spcPct val="100000"/>
              </a:lnSpc>
              <a:spcBef>
                <a:spcPts val="420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810895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arbitrary failures. If the invocation message is retransmitted, the remote  object may execute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method more than once, possibly causing wrong  values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be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stored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or</a:t>
            </a:r>
            <a:r>
              <a:rPr sz="2000" spc="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returned.</a:t>
            </a:r>
            <a:endParaRPr sz="2000">
              <a:latin typeface="Arial"/>
              <a:cs typeface="Arial"/>
            </a:endParaRPr>
          </a:p>
          <a:p>
            <a:pPr marL="810895" lvl="1" indent="-285750" algn="just">
              <a:lnSpc>
                <a:spcPct val="100000"/>
              </a:lnSpc>
              <a:spcBef>
                <a:spcPts val="400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810895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if </a:t>
            </a:r>
            <a:r>
              <a:rPr sz="2000" i="1" spc="-5" dirty="0">
                <a:solidFill>
                  <a:srgbClr val="00339A"/>
                </a:solidFill>
                <a:latin typeface="Arial"/>
                <a:cs typeface="Arial"/>
              </a:rPr>
              <a:t>idempotent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operations are used, </a:t>
            </a:r>
            <a:r>
              <a:rPr sz="2000" spc="-5" dirty="0">
                <a:solidFill>
                  <a:srgbClr val="00339A"/>
                </a:solidFill>
                <a:latin typeface="Arial"/>
                <a:cs typeface="Arial"/>
              </a:rPr>
              <a:t>arbitrary failures will not</a:t>
            </a:r>
            <a:r>
              <a:rPr sz="2000" spc="155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A"/>
                </a:solidFill>
                <a:latin typeface="Arial"/>
                <a:cs typeface="Arial"/>
              </a:rPr>
              <a:t>occur</a:t>
            </a:r>
            <a:endParaRPr sz="2000">
              <a:latin typeface="Arial"/>
              <a:cs typeface="Arial"/>
            </a:endParaRPr>
          </a:p>
          <a:p>
            <a:pPr marL="410845" marR="15875" indent="-342900" algn="l">
              <a:lnSpc>
                <a:spcPct val="100000"/>
              </a:lnSpc>
              <a:spcBef>
                <a:spcPts val="440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410209" algn="l"/>
                <a:tab pos="410845" algn="l"/>
              </a:tabLst>
            </a:pPr>
            <a:r>
              <a:rPr u="none" dirty="0">
                <a:latin typeface="Arial"/>
                <a:cs typeface="Arial"/>
              </a:rPr>
              <a:t>At-most-once </a:t>
            </a:r>
            <a:r>
              <a:rPr i="0" u="none" dirty="0">
                <a:latin typeface="Arial"/>
                <a:cs typeface="Arial"/>
              </a:rPr>
              <a:t>-</a:t>
            </a:r>
            <a:r>
              <a:rPr b="0" i="0" u="none" dirty="0">
                <a:latin typeface="Arial"/>
                <a:cs typeface="Arial"/>
              </a:rPr>
              <a:t> </a:t>
            </a:r>
            <a:r>
              <a:rPr b="0" i="0" u="none" spc="-5" dirty="0">
                <a:latin typeface="Arial"/>
                <a:cs typeface="Arial"/>
              </a:rPr>
              <a:t>the </a:t>
            </a:r>
            <a:r>
              <a:rPr b="0" i="0" u="none" dirty="0">
                <a:latin typeface="Arial"/>
                <a:cs typeface="Arial"/>
              </a:rPr>
              <a:t>client </a:t>
            </a:r>
            <a:r>
              <a:rPr b="0" i="0" u="none" spc="-5" dirty="0">
                <a:latin typeface="Arial"/>
                <a:cs typeface="Arial"/>
              </a:rPr>
              <a:t>gets </a:t>
            </a:r>
            <a:r>
              <a:rPr b="0" i="0" u="none" dirty="0">
                <a:latin typeface="Arial"/>
                <a:cs typeface="Arial"/>
              </a:rPr>
              <a:t>a result (and the method </a:t>
            </a:r>
            <a:r>
              <a:rPr b="0" i="0" u="none" spc="-5" dirty="0">
                <a:latin typeface="Arial"/>
                <a:cs typeface="Arial"/>
              </a:rPr>
              <a:t>was executed exactly  once) or an exception (instead of </a:t>
            </a:r>
            <a:r>
              <a:rPr b="0" i="0" u="none" dirty="0">
                <a:latin typeface="Arial"/>
                <a:cs typeface="Arial"/>
              </a:rPr>
              <a:t>a </a:t>
            </a:r>
            <a:r>
              <a:rPr b="0" i="0" u="none" spc="-5" dirty="0">
                <a:latin typeface="Arial"/>
                <a:cs typeface="Arial"/>
              </a:rPr>
              <a:t>result, in which case, </a:t>
            </a:r>
            <a:r>
              <a:rPr b="0" i="0" u="none" dirty="0">
                <a:latin typeface="Arial"/>
                <a:cs typeface="Arial"/>
              </a:rPr>
              <a:t>the </a:t>
            </a:r>
            <a:r>
              <a:rPr b="0" i="0" u="none" spc="-5" dirty="0">
                <a:latin typeface="Arial"/>
                <a:cs typeface="Arial"/>
              </a:rPr>
              <a:t>method was  executed once or not at</a:t>
            </a:r>
            <a:r>
              <a:rPr b="0" i="0" u="none" spc="-10" dirty="0">
                <a:latin typeface="Arial"/>
                <a:cs typeface="Arial"/>
              </a:rPr>
              <a:t> </a:t>
            </a:r>
            <a:r>
              <a:rPr b="0" i="0" u="none" spc="-5" dirty="0">
                <a:latin typeface="Arial"/>
                <a:cs typeface="Arial"/>
              </a:rPr>
              <a:t>all)</a:t>
            </a:r>
            <a:endParaRPr>
              <a:latin typeface="Arial"/>
              <a:cs typeface="Arial"/>
            </a:endParaRPr>
          </a:p>
          <a:p>
            <a:pPr marL="810895" lvl="1" indent="-285750" algn="just">
              <a:lnSpc>
                <a:spcPct val="100000"/>
              </a:lnSpc>
              <a:spcBef>
                <a:spcPts val="420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810895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Java RMI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219200"/>
            <a:ext cx="8763000" cy="297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Implementation of </a:t>
            </a:r>
            <a:r>
              <a:rPr sz="2400" b="1" spc="-10" dirty="0">
                <a:solidFill>
                  <a:srgbClr val="009A9A"/>
                </a:solidFill>
                <a:latin typeface="Arial"/>
                <a:cs typeface="Arial"/>
              </a:rPr>
              <a:t>RMI</a:t>
            </a:r>
            <a:r>
              <a:rPr sz="2000" b="1" spc="-10">
                <a:solidFill>
                  <a:srgbClr val="009A9A"/>
                </a:solidFill>
                <a:latin typeface="Arial"/>
                <a:cs typeface="Arial"/>
              </a:rPr>
              <a:t>: 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25"/>
              </a:spcBef>
              <a:buClr>
                <a:srgbClr val="FF9A65"/>
              </a:buClr>
              <a:buSzPct val="62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b="1" spc="-5" dirty="0">
                <a:solidFill>
                  <a:srgbClr val="009A9A"/>
                </a:solidFill>
                <a:latin typeface="Arial"/>
                <a:cs typeface="Arial"/>
              </a:rPr>
              <a:t>Communication module: carry </a:t>
            </a:r>
            <a:r>
              <a:rPr b="1" dirty="0">
                <a:solidFill>
                  <a:srgbClr val="009A9A"/>
                </a:solidFill>
                <a:latin typeface="Arial"/>
                <a:cs typeface="Arial"/>
              </a:rPr>
              <a:t>out </a:t>
            </a:r>
            <a:r>
              <a:rPr b="1" spc="-5" dirty="0">
                <a:solidFill>
                  <a:srgbClr val="009A9A"/>
                </a:solidFill>
                <a:latin typeface="Arial"/>
                <a:cs typeface="Arial"/>
              </a:rPr>
              <a:t>request-reply</a:t>
            </a:r>
            <a:r>
              <a:rPr b="1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9A9A"/>
                </a:solidFill>
                <a:latin typeface="Arial"/>
                <a:cs typeface="Arial"/>
              </a:rPr>
              <a:t>protocol</a:t>
            </a:r>
            <a:endParaRPr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FF9A65"/>
              </a:buClr>
              <a:buSzPct val="62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b="1" spc="-5" dirty="0">
                <a:solidFill>
                  <a:srgbClr val="009A9A"/>
                </a:solidFill>
                <a:latin typeface="Arial"/>
                <a:cs typeface="Arial"/>
              </a:rPr>
              <a:t>Remote reference module: translating between </a:t>
            </a:r>
            <a:r>
              <a:rPr b="1" dirty="0">
                <a:solidFill>
                  <a:srgbClr val="009A9A"/>
                </a:solidFill>
                <a:latin typeface="Arial"/>
                <a:cs typeface="Arial"/>
              </a:rPr>
              <a:t>local </a:t>
            </a:r>
            <a:r>
              <a:rPr b="1" spc="-5" dirty="0">
                <a:solidFill>
                  <a:srgbClr val="009A9A"/>
                </a:solidFill>
                <a:latin typeface="Arial"/>
                <a:cs typeface="Arial"/>
              </a:rPr>
              <a:t>and remote </a:t>
            </a:r>
            <a:r>
              <a:rPr b="1" dirty="0">
                <a:solidFill>
                  <a:srgbClr val="009A9A"/>
                </a:solidFill>
                <a:latin typeface="Arial"/>
                <a:cs typeface="Arial"/>
              </a:rPr>
              <a:t>object</a:t>
            </a:r>
            <a:r>
              <a:rPr b="1" spc="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9A9A"/>
                </a:solidFill>
                <a:latin typeface="Arial"/>
                <a:cs typeface="Arial"/>
              </a:rPr>
              <a:t>references</a:t>
            </a:r>
            <a:endParaRPr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75"/>
              </a:spcBef>
              <a:buClr>
                <a:srgbClr val="33659A"/>
              </a:buClr>
              <a:buSzPct val="64285"/>
              <a:buFont typeface="Wingdings"/>
              <a:buChar char=""/>
              <a:tabLst>
                <a:tab pos="755650" algn="l"/>
              </a:tabLst>
            </a:pP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Uses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remote object </a:t>
            </a: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table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(remote object </a:t>
            </a: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ref.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&lt;-&gt; local object</a:t>
            </a:r>
            <a:r>
              <a:rPr sz="1600" b="1" spc="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ref.)</a:t>
            </a:r>
            <a:endParaRPr sz="1600">
              <a:latin typeface="Arial"/>
              <a:cs typeface="Arial"/>
            </a:endParaRPr>
          </a:p>
          <a:p>
            <a:pPr marL="755650" marR="62865" lvl="1" indent="-285750">
              <a:lnSpc>
                <a:spcPct val="109300"/>
              </a:lnSpc>
              <a:spcBef>
                <a:spcPts val="380"/>
              </a:spcBef>
              <a:buClr>
                <a:srgbClr val="33659A"/>
              </a:buClr>
              <a:buSzPct val="64285"/>
              <a:buFont typeface="Wingdings"/>
              <a:buChar char=""/>
              <a:tabLst>
                <a:tab pos="755650" algn="l"/>
              </a:tabLst>
            </a:pP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On client side, an entry for each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proxy, </a:t>
            </a: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to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which local object </a:t>
            </a: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ref.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refers. </a:t>
            </a: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On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arrival of reply  message, </a:t>
            </a: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being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asked </a:t>
            </a: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for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the local </a:t>
            </a: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object</a:t>
            </a:r>
            <a:r>
              <a:rPr sz="1600" b="1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ref.</a:t>
            </a:r>
            <a:endParaRPr sz="1600">
              <a:latin typeface="Arial"/>
              <a:cs typeface="Arial"/>
            </a:endParaRPr>
          </a:p>
          <a:p>
            <a:pPr marL="755650" marR="5080" lvl="1" indent="-285750">
              <a:lnSpc>
                <a:spcPct val="109600"/>
              </a:lnSpc>
              <a:spcBef>
                <a:spcPts val="334"/>
              </a:spcBef>
              <a:buClr>
                <a:srgbClr val="33659A"/>
              </a:buClr>
              <a:buSzPct val="64285"/>
              <a:buFont typeface="Wingdings"/>
              <a:buChar char=""/>
              <a:tabLst>
                <a:tab pos="755650" algn="l"/>
              </a:tabLst>
            </a:pP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On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server </a:t>
            </a: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side, an entry for each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remote object, </a:t>
            </a: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to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which </a:t>
            </a: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local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object ref. refers. </a:t>
            </a: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On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arrival  </a:t>
            </a: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of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request message, being </a:t>
            </a:r>
            <a:r>
              <a:rPr sz="1600" b="1" spc="-5" dirty="0">
                <a:solidFill>
                  <a:srgbClr val="009A9A"/>
                </a:solidFill>
                <a:latin typeface="Arial"/>
                <a:cs typeface="Arial"/>
              </a:rPr>
              <a:t>asked for the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local object</a:t>
            </a:r>
            <a:r>
              <a:rPr sz="1600" b="1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9A9A"/>
                </a:solidFill>
                <a:latin typeface="Arial"/>
                <a:cs typeface="Arial"/>
              </a:rPr>
              <a:t>ref.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180" y="4292346"/>
            <a:ext cx="2917825" cy="2558415"/>
          </a:xfrm>
          <a:custGeom>
            <a:avLst/>
            <a:gdLst/>
            <a:ahLst/>
            <a:cxnLst/>
            <a:rect l="l" t="t" r="r" b="b"/>
            <a:pathLst>
              <a:path w="2917825" h="2558415">
                <a:moveTo>
                  <a:pt x="2917698" y="0"/>
                </a:moveTo>
                <a:lnTo>
                  <a:pt x="2917698" y="2558033"/>
                </a:lnTo>
                <a:lnTo>
                  <a:pt x="0" y="2558033"/>
                </a:lnTo>
                <a:lnTo>
                  <a:pt x="0" y="0"/>
                </a:lnTo>
                <a:lnTo>
                  <a:pt x="2917698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2979" y="4292346"/>
            <a:ext cx="4351020" cy="2558415"/>
          </a:xfrm>
          <a:custGeom>
            <a:avLst/>
            <a:gdLst/>
            <a:ahLst/>
            <a:cxnLst/>
            <a:rect l="l" t="t" r="r" b="b"/>
            <a:pathLst>
              <a:path w="4351020" h="2558415">
                <a:moveTo>
                  <a:pt x="4351020" y="0"/>
                </a:moveTo>
                <a:lnTo>
                  <a:pt x="4351020" y="2558034"/>
                </a:lnTo>
                <a:lnTo>
                  <a:pt x="0" y="2558034"/>
                </a:lnTo>
                <a:lnTo>
                  <a:pt x="0" y="0"/>
                </a:lnTo>
                <a:lnTo>
                  <a:pt x="4351020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1215" y="4437919"/>
            <a:ext cx="7923212" cy="1960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4475" y="4999733"/>
            <a:ext cx="7810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Request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25688" y="6324314"/>
            <a:ext cx="6927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servant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8778" y="6356318"/>
            <a:ext cx="1652905" cy="4337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74345" marR="5080" indent="-462280">
              <a:lnSpc>
                <a:spcPct val="74100"/>
              </a:lnSpc>
              <a:spcBef>
                <a:spcPts val="445"/>
              </a:spcBef>
            </a:pPr>
            <a:r>
              <a:rPr sz="1600" spc="-5" dirty="0">
                <a:latin typeface="Arial"/>
                <a:cs typeface="Arial"/>
              </a:rPr>
              <a:t>Remote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reference  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9622" y="6376887"/>
            <a:ext cx="143573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Communication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3894" y="6376889"/>
            <a:ext cx="1435735" cy="4921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6520" marR="5080" indent="-84455">
              <a:lnSpc>
                <a:spcPts val="1880"/>
              </a:lnSpc>
              <a:spcBef>
                <a:spcPts val="45"/>
              </a:spcBef>
            </a:pPr>
            <a:r>
              <a:rPr sz="1600" spc="-5" dirty="0">
                <a:latin typeface="Arial"/>
                <a:cs typeface="Arial"/>
              </a:rPr>
              <a:t>Communication  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9568" y="6418028"/>
            <a:ext cx="73596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Remote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1502" y="6597106"/>
            <a:ext cx="1819275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790">
              <a:lnSpc>
                <a:spcPts val="1820"/>
              </a:lnSpc>
            </a:pPr>
            <a:r>
              <a:rPr sz="1600" spc="-5" dirty="0">
                <a:latin typeface="Arial"/>
                <a:cs typeface="Arial"/>
              </a:rPr>
              <a:t>reference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30"/>
              </a:lnSpc>
            </a:pPr>
            <a:r>
              <a:rPr sz="1400" spc="-10" dirty="0">
                <a:solidFill>
                  <a:srgbClr val="009A9A"/>
                </a:solidFill>
                <a:latin typeface="Arial"/>
                <a:cs typeface="Arial"/>
              </a:rPr>
              <a:t>2005/10/14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5903" y="6616149"/>
            <a:ext cx="6908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58396" y="6826304"/>
            <a:ext cx="247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spc="-5" dirty="0">
                <a:solidFill>
                  <a:srgbClr val="009A9A"/>
                </a:solidFill>
                <a:latin typeface="Arial"/>
                <a:cs typeface="Arial"/>
              </a:rPr>
              <a:pPr marL="25400">
                <a:lnSpc>
                  <a:spcPts val="1645"/>
                </a:lnSpc>
              </a:pPr>
              <a:t>24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2955" y="5654294"/>
            <a:ext cx="5435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pl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2674" y="4710945"/>
            <a:ext cx="746125" cy="4527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080" indent="37465">
              <a:lnSpc>
                <a:spcPct val="75000"/>
              </a:lnSpc>
              <a:spcBef>
                <a:spcPts val="580"/>
              </a:spcBef>
            </a:pPr>
            <a:r>
              <a:rPr sz="1600" spc="-5" dirty="0">
                <a:latin typeface="Arial"/>
                <a:cs typeface="Arial"/>
              </a:rPr>
              <a:t>remote  object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9180" y="4550454"/>
            <a:ext cx="2917825" cy="59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marR="756920" indent="798195">
              <a:lnSpc>
                <a:spcPct val="1159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client  object </a:t>
            </a:r>
            <a:r>
              <a:rPr sz="1600" dirty="0">
                <a:latin typeface="Arial"/>
                <a:cs typeface="Arial"/>
              </a:rPr>
              <a:t>A proxy for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8296" y="4503212"/>
            <a:ext cx="1187450" cy="953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337185">
              <a:lnSpc>
                <a:spcPct val="1106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server  skeleton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1295"/>
              </a:lnSpc>
            </a:pPr>
            <a:r>
              <a:rPr sz="1600" dirty="0">
                <a:latin typeface="Arial"/>
                <a:cs typeface="Arial"/>
              </a:rPr>
              <a:t>&amp;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dispatcher</a:t>
            </a:r>
            <a:endParaRPr sz="1600">
              <a:latin typeface="Arial"/>
              <a:cs typeface="Arial"/>
            </a:endParaRPr>
          </a:p>
          <a:p>
            <a:pPr marL="58419">
              <a:lnSpc>
                <a:spcPts val="1764"/>
              </a:lnSpc>
            </a:pP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B’s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990600"/>
            <a:ext cx="9296400" cy="62882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661035" indent="-342900">
              <a:lnSpc>
                <a:spcPct val="79700"/>
              </a:lnSpc>
              <a:spcBef>
                <a:spcPts val="535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9A9A"/>
                </a:solidFill>
                <a:latin typeface="Arial"/>
                <a:cs typeface="Arial"/>
              </a:rPr>
              <a:t>Servant: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an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instance of a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class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which implements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methods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remote 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interface,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eventually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handles the </a:t>
            </a:r>
            <a:r>
              <a:rPr sz="2400" spc="-5">
                <a:solidFill>
                  <a:srgbClr val="009A9A"/>
                </a:solidFill>
                <a:latin typeface="Arial"/>
                <a:cs typeface="Arial"/>
              </a:rPr>
              <a:t>remote</a:t>
            </a:r>
            <a:r>
              <a:rPr sz="2400" spc="-35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smtClean="0">
                <a:solidFill>
                  <a:srgbClr val="009A9A"/>
                </a:solidFill>
                <a:latin typeface="Arial"/>
                <a:cs typeface="Arial"/>
              </a:rPr>
              <a:t>request</a:t>
            </a:r>
            <a:endParaRPr lang="en-US" sz="2400" spc="-5" dirty="0" smtClean="0">
              <a:solidFill>
                <a:srgbClr val="009A9A"/>
              </a:solidFill>
              <a:latin typeface="Arial"/>
              <a:cs typeface="Arial"/>
            </a:endParaRPr>
          </a:p>
          <a:p>
            <a:pPr marL="355600" marR="661035" indent="-342900">
              <a:lnSpc>
                <a:spcPct val="79700"/>
              </a:lnSpc>
              <a:spcBef>
                <a:spcPts val="535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800">
              <a:latin typeface="Arial"/>
              <a:cs typeface="Arial"/>
            </a:endParaRPr>
          </a:p>
          <a:p>
            <a:pPr marL="355600" marR="1335405" indent="-342900">
              <a:lnSpc>
                <a:spcPct val="79700"/>
              </a:lnSpc>
              <a:spcBef>
                <a:spcPts val="445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9A9A"/>
                </a:solidFill>
                <a:latin typeface="Arial"/>
                <a:cs typeface="Arial"/>
              </a:rPr>
              <a:t>RMI software: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layer of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software </a:t>
            </a:r>
            <a:r>
              <a:rPr sz="2400">
                <a:solidFill>
                  <a:srgbClr val="009A9A"/>
                </a:solidFill>
                <a:latin typeface="Arial"/>
                <a:cs typeface="Arial"/>
              </a:rPr>
              <a:t>between </a:t>
            </a:r>
            <a:r>
              <a:rPr sz="2400" spc="-5" smtClean="0">
                <a:solidFill>
                  <a:srgbClr val="009A9A"/>
                </a:solidFill>
                <a:latin typeface="Arial"/>
                <a:cs typeface="Arial"/>
              </a:rPr>
              <a:t>(application </a:t>
            </a:r>
            <a:r>
              <a:rPr lang="en-US" sz="2400" dirty="0" smtClean="0">
                <a:solidFill>
                  <a:srgbClr val="009A9A"/>
                </a:solidFill>
                <a:latin typeface="Arial"/>
                <a:cs typeface="Arial"/>
              </a:rPr>
              <a:t>level) </a:t>
            </a:r>
            <a:r>
              <a:rPr sz="2400" spc="-5" smtClean="0">
                <a:solidFill>
                  <a:srgbClr val="009A9A"/>
                </a:solidFill>
                <a:latin typeface="Arial"/>
                <a:cs typeface="Arial"/>
              </a:rPr>
              <a:t>and 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(communication &amp;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remote reference</a:t>
            </a:r>
            <a:r>
              <a:rPr sz="2400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srgbClr val="009A9A"/>
                </a:solidFill>
                <a:latin typeface="Arial"/>
                <a:cs typeface="Arial"/>
              </a:rPr>
              <a:t>modules</a:t>
            </a:r>
            <a:r>
              <a:rPr sz="2400" b="1" spc="-5" smtClean="0">
                <a:solidFill>
                  <a:srgbClr val="009A9A"/>
                </a:solidFill>
                <a:latin typeface="Arial"/>
                <a:cs typeface="Arial"/>
              </a:rPr>
              <a:t>)</a:t>
            </a:r>
            <a:endParaRPr lang="en-US" sz="2400" b="1" spc="-5" dirty="0" smtClean="0">
              <a:solidFill>
                <a:srgbClr val="009A9A"/>
              </a:solidFill>
              <a:latin typeface="Arial"/>
              <a:cs typeface="Arial"/>
            </a:endParaRPr>
          </a:p>
          <a:p>
            <a:pPr marL="355600" marR="1335405" indent="-342900">
              <a:lnSpc>
                <a:spcPct val="79700"/>
              </a:lnSpc>
              <a:spcBef>
                <a:spcPts val="445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79700"/>
              </a:lnSpc>
              <a:spcBef>
                <a:spcPts val="420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Proxy: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local (client side) representative for remote (server side) object; one  for one remote obj. Implements methods in remote interface but in diff.</a:t>
            </a:r>
            <a:r>
              <a:rPr sz="2400" spc="2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way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ts val="1795"/>
              </a:lnSpc>
              <a:buClr>
                <a:srgbClr val="FF9A65"/>
              </a:buClr>
              <a:buSzPct val="66666"/>
              <a:buFont typeface="Wingdings"/>
              <a:buChar char=""/>
              <a:tabLst>
                <a:tab pos="115570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Marshal request.; send; await reply;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unmarshal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reply; return </a:t>
            </a:r>
            <a:r>
              <a:rPr sz="2000">
                <a:solidFill>
                  <a:srgbClr val="009A9A"/>
                </a:solidFill>
                <a:latin typeface="Arial"/>
                <a:cs typeface="Arial"/>
              </a:rPr>
              <a:t>to</a:t>
            </a:r>
            <a:r>
              <a:rPr sz="2000" spc="-1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009A9A"/>
                </a:solidFill>
                <a:latin typeface="Arial"/>
                <a:cs typeface="Arial"/>
              </a:rPr>
              <a:t>invoker</a:t>
            </a:r>
            <a:endParaRPr lang="en-US" sz="2000" dirty="0" smtClean="0">
              <a:solidFill>
                <a:srgbClr val="009A9A"/>
              </a:solidFill>
              <a:latin typeface="Arial"/>
              <a:cs typeface="Arial"/>
            </a:endParaRPr>
          </a:p>
          <a:p>
            <a:pPr marL="1155700" lvl="2" indent="-228600">
              <a:lnSpc>
                <a:spcPts val="1795"/>
              </a:lnSpc>
              <a:buClr>
                <a:srgbClr val="FF9A65"/>
              </a:buClr>
              <a:buSzPct val="66666"/>
              <a:buFont typeface="Wingdings"/>
              <a:buChar char=""/>
              <a:tabLst>
                <a:tab pos="1155700" algn="l"/>
              </a:tabLst>
            </a:pPr>
            <a:endParaRPr sz="2000">
              <a:latin typeface="Arial"/>
              <a:cs typeface="Arial"/>
            </a:endParaRPr>
          </a:p>
          <a:p>
            <a:pPr marL="755650" marR="358775" lvl="1" indent="-285750">
              <a:lnSpc>
                <a:spcPct val="79700"/>
              </a:lnSpc>
              <a:spcBef>
                <a:spcPts val="414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Dispatcher: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one for each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class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of a remote object. On receiving request,  uses methodId to select matching method in </a:t>
            </a:r>
            <a:r>
              <a:rPr sz="2400" spc="-5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2400" spc="7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smtClean="0">
                <a:solidFill>
                  <a:srgbClr val="009A9A"/>
                </a:solidFill>
                <a:latin typeface="Arial"/>
                <a:cs typeface="Arial"/>
              </a:rPr>
              <a:t>skeleton</a:t>
            </a:r>
            <a:endParaRPr lang="en-US" sz="2400" spc="-5" dirty="0" smtClean="0">
              <a:solidFill>
                <a:srgbClr val="009A9A"/>
              </a:solidFill>
              <a:latin typeface="Arial"/>
              <a:cs typeface="Arial"/>
            </a:endParaRPr>
          </a:p>
          <a:p>
            <a:pPr marL="755650" marR="358775" lvl="1" indent="-285750">
              <a:lnSpc>
                <a:spcPct val="79700"/>
              </a:lnSpc>
              <a:spcBef>
                <a:spcPts val="414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endParaRPr sz="2400">
              <a:latin typeface="Arial"/>
              <a:cs typeface="Arial"/>
            </a:endParaRPr>
          </a:p>
          <a:p>
            <a:pPr marL="755650" marR="372745" lvl="1" indent="-285750">
              <a:lnSpc>
                <a:spcPct val="79700"/>
              </a:lnSpc>
              <a:spcBef>
                <a:spcPts val="409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b="1" spc="-5" dirty="0">
                <a:solidFill>
                  <a:srgbClr val="009A9A"/>
                </a:solidFill>
                <a:latin typeface="Arial"/>
                <a:cs typeface="Arial"/>
              </a:rPr>
              <a:t>Skeleton: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one for each class of a remote object. Implements methods in  remote interface but in</a:t>
            </a:r>
            <a:r>
              <a:rPr sz="2400" spc="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diff.way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ts val="1795"/>
              </a:lnSpc>
              <a:buClr>
                <a:srgbClr val="FF9A65"/>
              </a:buClr>
              <a:buSzPct val="66666"/>
              <a:buFont typeface="Wingdings"/>
              <a:buChar char=""/>
              <a:tabLst>
                <a:tab pos="1155700" algn="l"/>
              </a:tabLst>
            </a:pP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Unmarshal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request;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invoke servant; await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result; marshal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into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reply;</a:t>
            </a:r>
            <a:r>
              <a:rPr sz="2000" spc="-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send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58396" y="6826304"/>
            <a:ext cx="247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spc="-5" dirty="0">
                <a:solidFill>
                  <a:srgbClr val="009A9A"/>
                </a:solidFill>
                <a:latin typeface="Arial"/>
                <a:cs typeface="Arial"/>
              </a:rPr>
              <a:pPr marL="25400">
                <a:lnSpc>
                  <a:spcPts val="1645"/>
                </a:lnSpc>
              </a:pPr>
              <a:t>25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516" y="573793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1319022" y="1733550"/>
            <a:ext cx="2917825" cy="3091180"/>
          </a:xfrm>
          <a:custGeom>
            <a:avLst/>
            <a:gdLst/>
            <a:ahLst/>
            <a:cxnLst/>
            <a:rect l="l" t="t" r="r" b="b"/>
            <a:pathLst>
              <a:path w="2917825" h="3091179">
                <a:moveTo>
                  <a:pt x="2917698" y="0"/>
                </a:moveTo>
                <a:lnTo>
                  <a:pt x="2917698" y="3090672"/>
                </a:lnTo>
                <a:lnTo>
                  <a:pt x="0" y="3090672"/>
                </a:lnTo>
                <a:lnTo>
                  <a:pt x="0" y="0"/>
                </a:lnTo>
                <a:lnTo>
                  <a:pt x="2917698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52821" y="1733550"/>
            <a:ext cx="4352290" cy="3091180"/>
          </a:xfrm>
          <a:custGeom>
            <a:avLst/>
            <a:gdLst/>
            <a:ahLst/>
            <a:cxnLst/>
            <a:rect l="l" t="t" r="r" b="b"/>
            <a:pathLst>
              <a:path w="4352290" h="3091179">
                <a:moveTo>
                  <a:pt x="4351782" y="0"/>
                </a:moveTo>
                <a:lnTo>
                  <a:pt x="4351782" y="3090672"/>
                </a:lnTo>
                <a:lnTo>
                  <a:pt x="0" y="3090672"/>
                </a:lnTo>
                <a:lnTo>
                  <a:pt x="0" y="0"/>
                </a:lnTo>
                <a:lnTo>
                  <a:pt x="4351782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1819" y="1913413"/>
            <a:ext cx="7923212" cy="3810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5070" y="2591823"/>
            <a:ext cx="7810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Request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2797" y="3382010"/>
            <a:ext cx="5435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pl</a:t>
            </a: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0266" y="4272792"/>
            <a:ext cx="7359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Remote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0320" y="4224011"/>
            <a:ext cx="14357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Communication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4592" y="4173296"/>
            <a:ext cx="1435735" cy="615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4455">
              <a:lnSpc>
                <a:spcPct val="1209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Communication  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6600" y="4518897"/>
            <a:ext cx="6908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4802" y="4495276"/>
            <a:ext cx="16071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reference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29476" y="4198111"/>
            <a:ext cx="1652905" cy="4921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74345" marR="5080" indent="-462280">
              <a:lnSpc>
                <a:spcPts val="1750"/>
              </a:lnSpc>
              <a:spcBef>
                <a:spcPts val="300"/>
              </a:spcBef>
            </a:pPr>
            <a:r>
              <a:rPr sz="1600" spc="-5" dirty="0">
                <a:latin typeface="Arial"/>
                <a:cs typeface="Arial"/>
              </a:rPr>
              <a:t>Remote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reference  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10569" y="2242826"/>
            <a:ext cx="758825" cy="4914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38100">
              <a:lnSpc>
                <a:spcPts val="1750"/>
              </a:lnSpc>
              <a:spcBef>
                <a:spcPts val="300"/>
              </a:spcBef>
            </a:pPr>
            <a:r>
              <a:rPr sz="1600" spc="-5" dirty="0">
                <a:latin typeface="Arial"/>
                <a:cs typeface="Arial"/>
              </a:rPr>
              <a:t>remote  object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3220" y="1997773"/>
            <a:ext cx="18522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98195">
              <a:lnSpc>
                <a:spcPct val="1406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client  object </a:t>
            </a:r>
            <a:r>
              <a:rPr sz="1600" dirty="0">
                <a:latin typeface="Arial"/>
                <a:cs typeface="Arial"/>
              </a:rPr>
              <a:t>A proxy for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6200" y="1942129"/>
            <a:ext cx="1200150" cy="114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337820">
              <a:lnSpc>
                <a:spcPct val="1334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server  skeleton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50"/>
              </a:lnSpc>
            </a:pPr>
            <a:r>
              <a:rPr sz="1600" dirty="0">
                <a:latin typeface="Arial"/>
                <a:cs typeface="Arial"/>
              </a:rPr>
              <a:t>&amp;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dispatcher</a:t>
            </a:r>
            <a:endParaRPr sz="16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B’s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61302" y="5122417"/>
            <a:ext cx="2458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9A65"/>
                </a:solidFill>
                <a:latin typeface="Arial"/>
                <a:cs typeface="Arial"/>
              </a:rPr>
              <a:t>RMI software </a:t>
            </a:r>
            <a:r>
              <a:rPr sz="1800" dirty="0">
                <a:solidFill>
                  <a:srgbClr val="FF9A65"/>
                </a:solidFill>
                <a:latin typeface="Arial"/>
                <a:cs typeface="Arial"/>
              </a:rPr>
              <a:t>-</a:t>
            </a:r>
            <a:r>
              <a:rPr sz="1800" spc="75" dirty="0">
                <a:solidFill>
                  <a:srgbClr val="FF9A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9A65"/>
                </a:solidFill>
                <a:latin typeface="Arial"/>
                <a:cs typeface="Arial"/>
              </a:rPr>
              <a:t>between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61302" y="5415026"/>
            <a:ext cx="243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9A65"/>
                </a:solidFill>
                <a:latin typeface="Arial"/>
                <a:cs typeface="Arial"/>
              </a:rPr>
              <a:t>application level</a:t>
            </a:r>
            <a:r>
              <a:rPr sz="1800" spc="-85" dirty="0">
                <a:solidFill>
                  <a:srgbClr val="FF9A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9A65"/>
                </a:solidFill>
                <a:latin typeface="Arial"/>
                <a:cs typeface="Arial"/>
              </a:rPr>
              <a:t>objects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37401" y="5744964"/>
            <a:ext cx="2396490" cy="8845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50800">
              <a:lnSpc>
                <a:spcPct val="103299"/>
              </a:lnSpc>
              <a:spcBef>
                <a:spcPts val="165"/>
              </a:spcBef>
            </a:pPr>
            <a:r>
              <a:rPr sz="1800" spc="-5" dirty="0">
                <a:solidFill>
                  <a:srgbClr val="FF9A65"/>
                </a:solidFill>
                <a:latin typeface="Arial"/>
                <a:cs typeface="Arial"/>
              </a:rPr>
              <a:t>nd </a:t>
            </a:r>
            <a:r>
              <a:rPr sz="1800" dirty="0">
                <a:solidFill>
                  <a:srgbClr val="FF9A65"/>
                </a:solidFill>
                <a:latin typeface="Arial"/>
                <a:cs typeface="Arial"/>
              </a:rPr>
              <a:t>communication </a:t>
            </a:r>
            <a:r>
              <a:rPr sz="1800" spc="-5" dirty="0">
                <a:solidFill>
                  <a:srgbClr val="FF9A65"/>
                </a:solidFill>
                <a:latin typeface="Arial"/>
                <a:cs typeface="Arial"/>
              </a:rPr>
              <a:t>and  emote reference  odules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18752" y="62547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1376" y="5082096"/>
            <a:ext cx="20554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carries out</a:t>
            </a:r>
            <a:r>
              <a:rPr sz="1800" spc="-10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Request-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reply</a:t>
            </a:r>
            <a:r>
              <a:rPr sz="1800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1153" y="6087174"/>
            <a:ext cx="378396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references and creates remote</a:t>
            </a:r>
            <a:r>
              <a:rPr sz="1800" spc="-8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references. Uses remote object</a:t>
            </a:r>
            <a:r>
              <a:rPr sz="1800" spc="-7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21758" y="3477005"/>
            <a:ext cx="1763395" cy="2372995"/>
          </a:xfrm>
          <a:custGeom>
            <a:avLst/>
            <a:gdLst/>
            <a:ahLst/>
            <a:cxnLst/>
            <a:rect l="l" t="t" r="r" b="b"/>
            <a:pathLst>
              <a:path w="1763395" h="2372995">
                <a:moveTo>
                  <a:pt x="1717769" y="60865"/>
                </a:moveTo>
                <a:lnTo>
                  <a:pt x="1683432" y="75458"/>
                </a:lnTo>
                <a:lnTo>
                  <a:pt x="0" y="2350770"/>
                </a:lnTo>
                <a:lnTo>
                  <a:pt x="30479" y="2372868"/>
                </a:lnTo>
                <a:lnTo>
                  <a:pt x="1713614" y="98704"/>
                </a:lnTo>
                <a:lnTo>
                  <a:pt x="1717769" y="60865"/>
                </a:lnTo>
                <a:close/>
              </a:path>
              <a:path w="1763395" h="2372995">
                <a:moveTo>
                  <a:pt x="1763267" y="0"/>
                </a:moveTo>
                <a:lnTo>
                  <a:pt x="1611630" y="64770"/>
                </a:lnTo>
                <a:lnTo>
                  <a:pt x="1605260" y="69234"/>
                </a:lnTo>
                <a:lnTo>
                  <a:pt x="1601247" y="75342"/>
                </a:lnTo>
                <a:lnTo>
                  <a:pt x="1599949" y="82450"/>
                </a:lnTo>
                <a:lnTo>
                  <a:pt x="1601723" y="89916"/>
                </a:lnTo>
                <a:lnTo>
                  <a:pt x="1605855" y="96285"/>
                </a:lnTo>
                <a:lnTo>
                  <a:pt x="1611915" y="100298"/>
                </a:lnTo>
                <a:lnTo>
                  <a:pt x="1618976" y="101596"/>
                </a:lnTo>
                <a:lnTo>
                  <a:pt x="1626108" y="99822"/>
                </a:lnTo>
                <a:lnTo>
                  <a:pt x="1683432" y="75458"/>
                </a:lnTo>
                <a:lnTo>
                  <a:pt x="1725167" y="19050"/>
                </a:lnTo>
                <a:lnTo>
                  <a:pt x="1755647" y="41910"/>
                </a:lnTo>
                <a:lnTo>
                  <a:pt x="1755647" y="68262"/>
                </a:lnTo>
                <a:lnTo>
                  <a:pt x="1763267" y="0"/>
                </a:lnTo>
                <a:close/>
              </a:path>
              <a:path w="1763395" h="2372995">
                <a:moveTo>
                  <a:pt x="1755647" y="41910"/>
                </a:moveTo>
                <a:lnTo>
                  <a:pt x="1725167" y="19050"/>
                </a:lnTo>
                <a:lnTo>
                  <a:pt x="1683432" y="75458"/>
                </a:lnTo>
                <a:lnTo>
                  <a:pt x="1717769" y="60865"/>
                </a:lnTo>
                <a:lnTo>
                  <a:pt x="1721358" y="28194"/>
                </a:lnTo>
                <a:lnTo>
                  <a:pt x="1748027" y="48006"/>
                </a:lnTo>
                <a:lnTo>
                  <a:pt x="1748027" y="52205"/>
                </a:lnTo>
                <a:lnTo>
                  <a:pt x="1755647" y="41910"/>
                </a:lnTo>
                <a:close/>
              </a:path>
              <a:path w="1763395" h="2372995">
                <a:moveTo>
                  <a:pt x="1755647" y="68262"/>
                </a:moveTo>
                <a:lnTo>
                  <a:pt x="1755647" y="41910"/>
                </a:lnTo>
                <a:lnTo>
                  <a:pt x="1713614" y="98704"/>
                </a:lnTo>
                <a:lnTo>
                  <a:pt x="1706880" y="160020"/>
                </a:lnTo>
                <a:lnTo>
                  <a:pt x="1707796" y="167306"/>
                </a:lnTo>
                <a:lnTo>
                  <a:pt x="1711356" y="173736"/>
                </a:lnTo>
                <a:lnTo>
                  <a:pt x="1717059" y="178450"/>
                </a:lnTo>
                <a:lnTo>
                  <a:pt x="1724406" y="180594"/>
                </a:lnTo>
                <a:lnTo>
                  <a:pt x="1731692" y="180117"/>
                </a:lnTo>
                <a:lnTo>
                  <a:pt x="1738121" y="176784"/>
                </a:lnTo>
                <a:lnTo>
                  <a:pt x="1742836" y="171164"/>
                </a:lnTo>
                <a:lnTo>
                  <a:pt x="1744980" y="163830"/>
                </a:lnTo>
                <a:lnTo>
                  <a:pt x="1755647" y="68262"/>
                </a:lnTo>
                <a:close/>
              </a:path>
              <a:path w="1763395" h="2372995">
                <a:moveTo>
                  <a:pt x="1748027" y="52205"/>
                </a:moveTo>
                <a:lnTo>
                  <a:pt x="1748027" y="48006"/>
                </a:lnTo>
                <a:lnTo>
                  <a:pt x="1717769" y="60865"/>
                </a:lnTo>
                <a:lnTo>
                  <a:pt x="1713614" y="98704"/>
                </a:lnTo>
                <a:lnTo>
                  <a:pt x="1748027" y="52205"/>
                </a:lnTo>
                <a:close/>
              </a:path>
              <a:path w="1763395" h="2372995">
                <a:moveTo>
                  <a:pt x="1748027" y="48006"/>
                </a:moveTo>
                <a:lnTo>
                  <a:pt x="1721358" y="28194"/>
                </a:lnTo>
                <a:lnTo>
                  <a:pt x="1717769" y="60865"/>
                </a:lnTo>
                <a:lnTo>
                  <a:pt x="1748027" y="48006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19" y="4916423"/>
            <a:ext cx="6162040" cy="916305"/>
          </a:xfrm>
          <a:custGeom>
            <a:avLst/>
            <a:gdLst/>
            <a:ahLst/>
            <a:cxnLst/>
            <a:rect l="l" t="t" r="r" b="b"/>
            <a:pathLst>
              <a:path w="6162040" h="916304">
                <a:moveTo>
                  <a:pt x="6161532" y="0"/>
                </a:moveTo>
                <a:lnTo>
                  <a:pt x="6161532" y="915924"/>
                </a:lnTo>
                <a:lnTo>
                  <a:pt x="0" y="915924"/>
                </a:lnTo>
                <a:lnTo>
                  <a:pt x="0" y="0"/>
                </a:lnTo>
                <a:lnTo>
                  <a:pt x="6161532" y="0"/>
                </a:lnTo>
                <a:close/>
              </a:path>
            </a:pathLst>
          </a:custGeom>
          <a:solidFill>
            <a:srgbClr val="FFE2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35223" y="2929127"/>
            <a:ext cx="952500" cy="1962150"/>
          </a:xfrm>
          <a:custGeom>
            <a:avLst/>
            <a:gdLst/>
            <a:ahLst/>
            <a:cxnLst/>
            <a:rect l="l" t="t" r="r" b="b"/>
            <a:pathLst>
              <a:path w="952500" h="1962150">
                <a:moveTo>
                  <a:pt x="158495" y="105917"/>
                </a:moveTo>
                <a:lnTo>
                  <a:pt x="155662" y="99179"/>
                </a:lnTo>
                <a:lnTo>
                  <a:pt x="150113" y="93725"/>
                </a:lnTo>
                <a:lnTo>
                  <a:pt x="14477" y="0"/>
                </a:lnTo>
                <a:lnTo>
                  <a:pt x="0" y="164592"/>
                </a:lnTo>
                <a:lnTo>
                  <a:pt x="916" y="171878"/>
                </a:lnTo>
                <a:lnTo>
                  <a:pt x="4476" y="178308"/>
                </a:lnTo>
                <a:lnTo>
                  <a:pt x="10179" y="183022"/>
                </a:lnTo>
                <a:lnTo>
                  <a:pt x="12953" y="183832"/>
                </a:lnTo>
                <a:lnTo>
                  <a:pt x="12953" y="42671"/>
                </a:lnTo>
                <a:lnTo>
                  <a:pt x="48006" y="25907"/>
                </a:lnTo>
                <a:lnTo>
                  <a:pt x="78406" y="90447"/>
                </a:lnTo>
                <a:lnTo>
                  <a:pt x="128777" y="124967"/>
                </a:lnTo>
                <a:lnTo>
                  <a:pt x="135624" y="128004"/>
                </a:lnTo>
                <a:lnTo>
                  <a:pt x="142970" y="128111"/>
                </a:lnTo>
                <a:lnTo>
                  <a:pt x="149887" y="125503"/>
                </a:lnTo>
                <a:lnTo>
                  <a:pt x="155448" y="120395"/>
                </a:lnTo>
                <a:lnTo>
                  <a:pt x="158472" y="113228"/>
                </a:lnTo>
                <a:lnTo>
                  <a:pt x="158495" y="105917"/>
                </a:lnTo>
                <a:close/>
              </a:path>
              <a:path w="952500" h="1962150">
                <a:moveTo>
                  <a:pt x="78406" y="90447"/>
                </a:moveTo>
                <a:lnTo>
                  <a:pt x="48006" y="25907"/>
                </a:lnTo>
                <a:lnTo>
                  <a:pt x="12953" y="42671"/>
                </a:lnTo>
                <a:lnTo>
                  <a:pt x="19812" y="57213"/>
                </a:lnTo>
                <a:lnTo>
                  <a:pt x="19812" y="50291"/>
                </a:lnTo>
                <a:lnTo>
                  <a:pt x="49530" y="35813"/>
                </a:lnTo>
                <a:lnTo>
                  <a:pt x="49530" y="70658"/>
                </a:lnTo>
                <a:lnTo>
                  <a:pt x="78406" y="90447"/>
                </a:lnTo>
                <a:close/>
              </a:path>
              <a:path w="952500" h="1962150">
                <a:moveTo>
                  <a:pt x="43347" y="107117"/>
                </a:moveTo>
                <a:lnTo>
                  <a:pt x="12953" y="42671"/>
                </a:lnTo>
                <a:lnTo>
                  <a:pt x="12953" y="183832"/>
                </a:lnTo>
                <a:lnTo>
                  <a:pt x="17525" y="185165"/>
                </a:lnTo>
                <a:lnTo>
                  <a:pt x="24812" y="184249"/>
                </a:lnTo>
                <a:lnTo>
                  <a:pt x="31242" y="180689"/>
                </a:lnTo>
                <a:lnTo>
                  <a:pt x="35956" y="174986"/>
                </a:lnTo>
                <a:lnTo>
                  <a:pt x="38100" y="167639"/>
                </a:lnTo>
                <a:lnTo>
                  <a:pt x="43347" y="107117"/>
                </a:lnTo>
                <a:close/>
              </a:path>
              <a:path w="952500" h="1962150">
                <a:moveTo>
                  <a:pt x="49530" y="35813"/>
                </a:moveTo>
                <a:lnTo>
                  <a:pt x="19812" y="50291"/>
                </a:lnTo>
                <a:lnTo>
                  <a:pt x="46678" y="68703"/>
                </a:lnTo>
                <a:lnTo>
                  <a:pt x="49530" y="35813"/>
                </a:lnTo>
                <a:close/>
              </a:path>
              <a:path w="952500" h="1962150">
                <a:moveTo>
                  <a:pt x="46678" y="68703"/>
                </a:moveTo>
                <a:lnTo>
                  <a:pt x="19812" y="50291"/>
                </a:lnTo>
                <a:lnTo>
                  <a:pt x="19812" y="57213"/>
                </a:lnTo>
                <a:lnTo>
                  <a:pt x="43347" y="107117"/>
                </a:lnTo>
                <a:lnTo>
                  <a:pt x="46678" y="68703"/>
                </a:lnTo>
                <a:close/>
              </a:path>
              <a:path w="952500" h="1962150">
                <a:moveTo>
                  <a:pt x="952499" y="1946148"/>
                </a:moveTo>
                <a:lnTo>
                  <a:pt x="78406" y="90447"/>
                </a:lnTo>
                <a:lnTo>
                  <a:pt x="46678" y="68703"/>
                </a:lnTo>
                <a:lnTo>
                  <a:pt x="43347" y="107117"/>
                </a:lnTo>
                <a:lnTo>
                  <a:pt x="918209" y="1962150"/>
                </a:lnTo>
                <a:lnTo>
                  <a:pt x="952499" y="1946148"/>
                </a:lnTo>
                <a:close/>
              </a:path>
              <a:path w="952500" h="1962150">
                <a:moveTo>
                  <a:pt x="49530" y="70658"/>
                </a:moveTo>
                <a:lnTo>
                  <a:pt x="49530" y="35813"/>
                </a:lnTo>
                <a:lnTo>
                  <a:pt x="46678" y="68703"/>
                </a:lnTo>
                <a:lnTo>
                  <a:pt x="49530" y="70658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2554" y="6118097"/>
            <a:ext cx="6160770" cy="641985"/>
          </a:xfrm>
          <a:custGeom>
            <a:avLst/>
            <a:gdLst/>
            <a:ahLst/>
            <a:cxnLst/>
            <a:rect l="l" t="t" r="r" b="b"/>
            <a:pathLst>
              <a:path w="6160770" h="641984">
                <a:moveTo>
                  <a:pt x="6160770" y="0"/>
                </a:moveTo>
                <a:lnTo>
                  <a:pt x="6160770" y="641604"/>
                </a:lnTo>
                <a:lnTo>
                  <a:pt x="0" y="641604"/>
                </a:lnTo>
                <a:lnTo>
                  <a:pt x="0" y="0"/>
                </a:lnTo>
                <a:lnTo>
                  <a:pt x="6160770" y="0"/>
                </a:lnTo>
                <a:close/>
              </a:path>
            </a:pathLst>
          </a:custGeom>
          <a:solidFill>
            <a:srgbClr val="FFE2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5466" y="5796852"/>
            <a:ext cx="6299200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2115"/>
              </a:lnSpc>
              <a:tabLst>
                <a:tab pos="6108065" algn="l"/>
              </a:tabLst>
            </a:pP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translates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between local and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remote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object	</a:t>
            </a:r>
            <a:r>
              <a:rPr sz="2700" spc="-7" baseline="4629" dirty="0">
                <a:solidFill>
                  <a:srgbClr val="FF9A65"/>
                </a:solidFill>
                <a:latin typeface="Arial"/>
                <a:cs typeface="Arial"/>
              </a:rPr>
              <a:t>a</a:t>
            </a:r>
            <a:endParaRPr sz="2700" baseline="4629">
              <a:latin typeface="Arial"/>
              <a:cs typeface="Arial"/>
            </a:endParaRPr>
          </a:p>
          <a:p>
            <a:pPr indent="114300">
              <a:lnSpc>
                <a:spcPct val="100000"/>
              </a:lnSpc>
              <a:spcBef>
                <a:spcPts val="725"/>
              </a:spcBef>
              <a:tabLst>
                <a:tab pos="6108065" algn="l"/>
              </a:tabLst>
            </a:pPr>
            <a:r>
              <a:rPr sz="1800" i="1" spc="-5" dirty="0">
                <a:solidFill>
                  <a:srgbClr val="009A9A"/>
                </a:solidFill>
                <a:latin typeface="Arial"/>
                <a:cs typeface="Arial"/>
              </a:rPr>
              <a:t>ispatcher 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gets request 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communication</a:t>
            </a:r>
            <a:r>
              <a:rPr sz="1800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module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and	</a:t>
            </a:r>
            <a:r>
              <a:rPr sz="2700" spc="-7" baseline="21604" dirty="0">
                <a:solidFill>
                  <a:srgbClr val="FF9A65"/>
                </a:solidFill>
                <a:latin typeface="Arial"/>
                <a:cs typeface="Arial"/>
              </a:rPr>
              <a:t>r 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nvoke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method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 i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skeleton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(using </a:t>
            </a:r>
            <a:r>
              <a:rPr sz="1800" i="1" spc="-5" dirty="0">
                <a:solidFill>
                  <a:srgbClr val="009A9A"/>
                </a:solidFill>
                <a:latin typeface="Arial"/>
                <a:cs typeface="Arial"/>
              </a:rPr>
              <a:t>methodI</a:t>
            </a:r>
            <a:r>
              <a:rPr sz="1800" i="1" dirty="0">
                <a:solidFill>
                  <a:srgbClr val="009A9A"/>
                </a:solidFill>
                <a:latin typeface="Arial"/>
                <a:cs typeface="Arial"/>
              </a:rPr>
              <a:t>D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message).	</a:t>
            </a:r>
            <a:r>
              <a:rPr sz="2700" spc="-7" baseline="21604" dirty="0">
                <a:solidFill>
                  <a:srgbClr val="FF9A65"/>
                </a:solidFill>
                <a:latin typeface="Arial"/>
                <a:cs typeface="Arial"/>
              </a:rPr>
              <a:t>m</a:t>
            </a:r>
            <a:endParaRPr sz="2700" baseline="21604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99153" y="2921507"/>
            <a:ext cx="2843530" cy="3176270"/>
          </a:xfrm>
          <a:custGeom>
            <a:avLst/>
            <a:gdLst/>
            <a:ahLst/>
            <a:cxnLst/>
            <a:rect l="l" t="t" r="r" b="b"/>
            <a:pathLst>
              <a:path w="2843529" h="3176270">
                <a:moveTo>
                  <a:pt x="2792354" y="55818"/>
                </a:moveTo>
                <a:lnTo>
                  <a:pt x="2756681" y="67492"/>
                </a:lnTo>
                <a:lnTo>
                  <a:pt x="0" y="3150870"/>
                </a:lnTo>
                <a:lnTo>
                  <a:pt x="28194" y="3176016"/>
                </a:lnTo>
                <a:lnTo>
                  <a:pt x="2784743" y="92787"/>
                </a:lnTo>
                <a:lnTo>
                  <a:pt x="2792354" y="55818"/>
                </a:lnTo>
                <a:close/>
              </a:path>
              <a:path w="2843529" h="3176270">
                <a:moveTo>
                  <a:pt x="2843021" y="0"/>
                </a:moveTo>
                <a:lnTo>
                  <a:pt x="2686049" y="50292"/>
                </a:lnTo>
                <a:lnTo>
                  <a:pt x="2679430" y="54316"/>
                </a:lnTo>
                <a:lnTo>
                  <a:pt x="2674810" y="60198"/>
                </a:lnTo>
                <a:lnTo>
                  <a:pt x="2672762" y="67222"/>
                </a:lnTo>
                <a:lnTo>
                  <a:pt x="2673857" y="74675"/>
                </a:lnTo>
                <a:lnTo>
                  <a:pt x="2677441" y="81188"/>
                </a:lnTo>
                <a:lnTo>
                  <a:pt x="2683097" y="85629"/>
                </a:lnTo>
                <a:lnTo>
                  <a:pt x="2690038" y="87641"/>
                </a:lnTo>
                <a:lnTo>
                  <a:pt x="2697479" y="86868"/>
                </a:lnTo>
                <a:lnTo>
                  <a:pt x="2756681" y="67492"/>
                </a:lnTo>
                <a:lnTo>
                  <a:pt x="2803397" y="15240"/>
                </a:lnTo>
                <a:lnTo>
                  <a:pt x="2831591" y="40386"/>
                </a:lnTo>
                <a:lnTo>
                  <a:pt x="2831591" y="55071"/>
                </a:lnTo>
                <a:lnTo>
                  <a:pt x="2843021" y="0"/>
                </a:lnTo>
                <a:close/>
              </a:path>
              <a:path w="2843529" h="3176270">
                <a:moveTo>
                  <a:pt x="2831591" y="40386"/>
                </a:moveTo>
                <a:lnTo>
                  <a:pt x="2803397" y="15240"/>
                </a:lnTo>
                <a:lnTo>
                  <a:pt x="2756681" y="67492"/>
                </a:lnTo>
                <a:lnTo>
                  <a:pt x="2792354" y="55818"/>
                </a:lnTo>
                <a:lnTo>
                  <a:pt x="2798825" y="24384"/>
                </a:lnTo>
                <a:lnTo>
                  <a:pt x="2823210" y="45719"/>
                </a:lnTo>
                <a:lnTo>
                  <a:pt x="2823210" y="49761"/>
                </a:lnTo>
                <a:lnTo>
                  <a:pt x="2831591" y="40386"/>
                </a:lnTo>
                <a:close/>
              </a:path>
              <a:path w="2843529" h="3176270">
                <a:moveTo>
                  <a:pt x="2831591" y="55071"/>
                </a:moveTo>
                <a:lnTo>
                  <a:pt x="2831591" y="40386"/>
                </a:lnTo>
                <a:lnTo>
                  <a:pt x="2784743" y="92787"/>
                </a:lnTo>
                <a:lnTo>
                  <a:pt x="2772155" y="153924"/>
                </a:lnTo>
                <a:lnTo>
                  <a:pt x="2772394" y="161234"/>
                </a:lnTo>
                <a:lnTo>
                  <a:pt x="2775203" y="167830"/>
                </a:lnTo>
                <a:lnTo>
                  <a:pt x="2780299" y="172997"/>
                </a:lnTo>
                <a:lnTo>
                  <a:pt x="2787395" y="176022"/>
                </a:lnTo>
                <a:lnTo>
                  <a:pt x="2794813" y="176117"/>
                </a:lnTo>
                <a:lnTo>
                  <a:pt x="2801588" y="173355"/>
                </a:lnTo>
                <a:lnTo>
                  <a:pt x="2806791" y="168306"/>
                </a:lnTo>
                <a:lnTo>
                  <a:pt x="2809493" y="161544"/>
                </a:lnTo>
                <a:lnTo>
                  <a:pt x="2831591" y="55071"/>
                </a:lnTo>
                <a:close/>
              </a:path>
              <a:path w="2843529" h="3176270">
                <a:moveTo>
                  <a:pt x="2823210" y="49761"/>
                </a:moveTo>
                <a:lnTo>
                  <a:pt x="2823210" y="45719"/>
                </a:lnTo>
                <a:lnTo>
                  <a:pt x="2792354" y="55818"/>
                </a:lnTo>
                <a:lnTo>
                  <a:pt x="2784743" y="92787"/>
                </a:lnTo>
                <a:lnTo>
                  <a:pt x="2823210" y="49761"/>
                </a:lnTo>
                <a:close/>
              </a:path>
              <a:path w="2843529" h="3176270">
                <a:moveTo>
                  <a:pt x="2823210" y="45719"/>
                </a:moveTo>
                <a:lnTo>
                  <a:pt x="2798825" y="24384"/>
                </a:lnTo>
                <a:lnTo>
                  <a:pt x="2792354" y="55818"/>
                </a:lnTo>
                <a:lnTo>
                  <a:pt x="2823210" y="45719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3523" y="5756147"/>
            <a:ext cx="6162040" cy="916305"/>
          </a:xfrm>
          <a:custGeom>
            <a:avLst/>
            <a:gdLst/>
            <a:ahLst/>
            <a:cxnLst/>
            <a:rect l="l" t="t" r="r" b="b"/>
            <a:pathLst>
              <a:path w="6162040" h="916304">
                <a:moveTo>
                  <a:pt x="6161532" y="0"/>
                </a:moveTo>
                <a:lnTo>
                  <a:pt x="6161532" y="915924"/>
                </a:lnTo>
                <a:lnTo>
                  <a:pt x="0" y="915924"/>
                </a:lnTo>
                <a:lnTo>
                  <a:pt x="0" y="0"/>
                </a:lnTo>
                <a:lnTo>
                  <a:pt x="6161532" y="0"/>
                </a:lnTo>
                <a:close/>
              </a:path>
            </a:pathLst>
          </a:custGeom>
          <a:solidFill>
            <a:srgbClr val="FFE2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8622" y="4943347"/>
            <a:ext cx="5967730" cy="168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9A9A"/>
                </a:solidFill>
                <a:latin typeface="Arial"/>
                <a:cs typeface="Arial"/>
              </a:rPr>
              <a:t>Proxy 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makes RMI 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transparent to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client. Class implements  remote interface. Marshals requests and unmarshals  results. 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Forwards</a:t>
            </a:r>
            <a:r>
              <a:rPr sz="1800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request.</a:t>
            </a:r>
            <a:endParaRPr sz="1800" dirty="0">
              <a:latin typeface="Arial"/>
              <a:cs typeface="Arial"/>
            </a:endParaRPr>
          </a:p>
          <a:p>
            <a:pPr marL="55880" marR="517525" indent="140970" algn="just">
              <a:lnSpc>
                <a:spcPct val="100000"/>
              </a:lnSpc>
              <a:spcBef>
                <a:spcPts val="130"/>
              </a:spcBef>
            </a:pPr>
            <a:r>
              <a:rPr sz="1800" i="1" spc="-5" dirty="0">
                <a:solidFill>
                  <a:srgbClr val="009A9A"/>
                </a:solidFill>
                <a:latin typeface="Arial"/>
                <a:cs typeface="Arial"/>
              </a:rPr>
              <a:t>Skeleton 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implements methods in remote interface.  </a:t>
            </a:r>
            <a:r>
              <a:rPr sz="2700" i="1" spc="-37" baseline="-21604" dirty="0">
                <a:solidFill>
                  <a:srgbClr val="009A9A"/>
                </a:solidFill>
                <a:latin typeface="Arial"/>
                <a:cs typeface="Arial"/>
              </a:rPr>
              <a:t>D</a:t>
            </a:r>
            <a:r>
              <a:rPr sz="1800" spc="-25" dirty="0">
                <a:solidFill>
                  <a:srgbClr val="009A9A"/>
                </a:solidFill>
                <a:latin typeface="Arial"/>
                <a:cs typeface="Arial"/>
              </a:rPr>
              <a:t>Unmarshals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requests and </a:t>
            </a:r>
            <a:r>
              <a:rPr sz="1800" dirty="0">
                <a:solidFill>
                  <a:srgbClr val="009A9A"/>
                </a:solidFill>
                <a:latin typeface="Arial"/>
                <a:cs typeface="Arial"/>
              </a:rPr>
              <a:t>marshals results. Invokes  </a:t>
            </a:r>
            <a:r>
              <a:rPr sz="2700" baseline="-21604" dirty="0">
                <a:solidFill>
                  <a:srgbClr val="009A9A"/>
                </a:solidFill>
                <a:latin typeface="Arial"/>
                <a:cs typeface="Arial"/>
              </a:rPr>
              <a:t>i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method in remote</a:t>
            </a:r>
            <a:r>
              <a:rPr sz="1800" spc="-30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object.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40123" y="2559557"/>
            <a:ext cx="2843530" cy="3176270"/>
          </a:xfrm>
          <a:custGeom>
            <a:avLst/>
            <a:gdLst/>
            <a:ahLst/>
            <a:cxnLst/>
            <a:rect l="l" t="t" r="r" b="b"/>
            <a:pathLst>
              <a:path w="2843529" h="3176270">
                <a:moveTo>
                  <a:pt x="2792512" y="55953"/>
                </a:moveTo>
                <a:lnTo>
                  <a:pt x="2756534" y="67657"/>
                </a:lnTo>
                <a:lnTo>
                  <a:pt x="0" y="3150870"/>
                </a:lnTo>
                <a:lnTo>
                  <a:pt x="28193" y="3176016"/>
                </a:lnTo>
                <a:lnTo>
                  <a:pt x="2785045" y="93286"/>
                </a:lnTo>
                <a:lnTo>
                  <a:pt x="2792512" y="55953"/>
                </a:lnTo>
                <a:close/>
              </a:path>
              <a:path w="2843529" h="3176270">
                <a:moveTo>
                  <a:pt x="2843022" y="0"/>
                </a:moveTo>
                <a:lnTo>
                  <a:pt x="2686050" y="50292"/>
                </a:lnTo>
                <a:lnTo>
                  <a:pt x="2679537" y="54316"/>
                </a:lnTo>
                <a:lnTo>
                  <a:pt x="2675096" y="60198"/>
                </a:lnTo>
                <a:lnTo>
                  <a:pt x="2673084" y="67222"/>
                </a:lnTo>
                <a:lnTo>
                  <a:pt x="2673857" y="74675"/>
                </a:lnTo>
                <a:lnTo>
                  <a:pt x="2677441" y="81188"/>
                </a:lnTo>
                <a:lnTo>
                  <a:pt x="2683097" y="85629"/>
                </a:lnTo>
                <a:lnTo>
                  <a:pt x="2690038" y="87641"/>
                </a:lnTo>
                <a:lnTo>
                  <a:pt x="2697479" y="86868"/>
                </a:lnTo>
                <a:lnTo>
                  <a:pt x="2756534" y="67657"/>
                </a:lnTo>
                <a:lnTo>
                  <a:pt x="2803398" y="15240"/>
                </a:lnTo>
                <a:lnTo>
                  <a:pt x="2832354" y="40386"/>
                </a:lnTo>
                <a:lnTo>
                  <a:pt x="2832354" y="52595"/>
                </a:lnTo>
                <a:lnTo>
                  <a:pt x="2843022" y="0"/>
                </a:lnTo>
                <a:close/>
              </a:path>
              <a:path w="2843529" h="3176270">
                <a:moveTo>
                  <a:pt x="2832354" y="40386"/>
                </a:moveTo>
                <a:lnTo>
                  <a:pt x="2803398" y="15240"/>
                </a:lnTo>
                <a:lnTo>
                  <a:pt x="2756534" y="67657"/>
                </a:lnTo>
                <a:lnTo>
                  <a:pt x="2792512" y="55953"/>
                </a:lnTo>
                <a:lnTo>
                  <a:pt x="2798826" y="24384"/>
                </a:lnTo>
                <a:lnTo>
                  <a:pt x="2823972" y="45719"/>
                </a:lnTo>
                <a:lnTo>
                  <a:pt x="2823972" y="49758"/>
                </a:lnTo>
                <a:lnTo>
                  <a:pt x="2832354" y="40386"/>
                </a:lnTo>
                <a:close/>
              </a:path>
              <a:path w="2843529" h="3176270">
                <a:moveTo>
                  <a:pt x="2832354" y="52595"/>
                </a:moveTo>
                <a:lnTo>
                  <a:pt x="2832354" y="40386"/>
                </a:lnTo>
                <a:lnTo>
                  <a:pt x="2785045" y="93286"/>
                </a:lnTo>
                <a:lnTo>
                  <a:pt x="2772918" y="153924"/>
                </a:lnTo>
                <a:lnTo>
                  <a:pt x="2772822" y="161234"/>
                </a:lnTo>
                <a:lnTo>
                  <a:pt x="2775584" y="167830"/>
                </a:lnTo>
                <a:lnTo>
                  <a:pt x="2780633" y="172997"/>
                </a:lnTo>
                <a:lnTo>
                  <a:pt x="2787396" y="176022"/>
                </a:lnTo>
                <a:lnTo>
                  <a:pt x="2795146" y="176117"/>
                </a:lnTo>
                <a:lnTo>
                  <a:pt x="2801969" y="173355"/>
                </a:lnTo>
                <a:lnTo>
                  <a:pt x="2807219" y="168306"/>
                </a:lnTo>
                <a:lnTo>
                  <a:pt x="2810255" y="161544"/>
                </a:lnTo>
                <a:lnTo>
                  <a:pt x="2832354" y="52595"/>
                </a:lnTo>
                <a:close/>
              </a:path>
              <a:path w="2843529" h="3176270">
                <a:moveTo>
                  <a:pt x="2823972" y="49758"/>
                </a:moveTo>
                <a:lnTo>
                  <a:pt x="2823972" y="45719"/>
                </a:lnTo>
                <a:lnTo>
                  <a:pt x="2792512" y="55953"/>
                </a:lnTo>
                <a:lnTo>
                  <a:pt x="2785045" y="93286"/>
                </a:lnTo>
                <a:lnTo>
                  <a:pt x="2823972" y="49758"/>
                </a:lnTo>
                <a:close/>
              </a:path>
              <a:path w="2843529" h="3176270">
                <a:moveTo>
                  <a:pt x="2823972" y="45719"/>
                </a:moveTo>
                <a:lnTo>
                  <a:pt x="2798826" y="24384"/>
                </a:lnTo>
                <a:lnTo>
                  <a:pt x="2792512" y="55953"/>
                </a:lnTo>
                <a:lnTo>
                  <a:pt x="2823972" y="45719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29600" y="32766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3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501888" y="3942842"/>
            <a:ext cx="6927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servant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058396" y="6826304"/>
            <a:ext cx="247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spc="-5" dirty="0">
                <a:solidFill>
                  <a:srgbClr val="009A9A"/>
                </a:solidFill>
                <a:latin typeface="Arial"/>
                <a:cs typeface="Arial"/>
              </a:rPr>
              <a:pPr marL="25400">
                <a:lnSpc>
                  <a:spcPts val="1645"/>
                </a:lnSpc>
              </a:pPr>
              <a:t>26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58396" y="6826304"/>
            <a:ext cx="247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z="1400" spc="-5" dirty="0">
                <a:solidFill>
                  <a:srgbClr val="009A9A"/>
                </a:solidFill>
                <a:latin typeface="Arial"/>
                <a:cs typeface="Arial"/>
              </a:rPr>
              <a:pPr marL="25400">
                <a:lnSpc>
                  <a:spcPts val="1645"/>
                </a:lnSpc>
              </a:pPr>
              <a:t>27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19200"/>
            <a:ext cx="9448800" cy="5835572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300" b="1" spc="-10" dirty="0">
                <a:solidFill>
                  <a:srgbClr val="009A9A"/>
                </a:solidFill>
                <a:latin typeface="Arial"/>
                <a:cs typeface="Arial"/>
              </a:rPr>
              <a:t>Some </a:t>
            </a:r>
            <a:r>
              <a:rPr sz="2300" b="1" spc="-5" dirty="0">
                <a:solidFill>
                  <a:srgbClr val="009A9A"/>
                </a:solidFill>
                <a:latin typeface="Arial"/>
                <a:cs typeface="Arial"/>
              </a:rPr>
              <a:t>other</a:t>
            </a:r>
            <a:r>
              <a:rPr sz="2300" b="1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009A9A"/>
                </a:solidFill>
                <a:latin typeface="Arial"/>
                <a:cs typeface="Arial"/>
              </a:rPr>
              <a:t>concepts:</a:t>
            </a:r>
            <a:endParaRPr sz="23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300" b="1" spc="-5" dirty="0">
                <a:solidFill>
                  <a:srgbClr val="009A9A"/>
                </a:solidFill>
                <a:latin typeface="Arial"/>
                <a:cs typeface="Arial"/>
              </a:rPr>
              <a:t>binder</a:t>
            </a:r>
            <a:endParaRPr sz="2300" dirty="0">
              <a:latin typeface="Arial"/>
              <a:cs typeface="Arial"/>
            </a:endParaRPr>
          </a:p>
          <a:p>
            <a:pPr marL="12700" marR="157480" algn="just">
              <a:lnSpc>
                <a:spcPct val="100000"/>
              </a:lnSpc>
              <a:spcBef>
                <a:spcPts val="430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181610" algn="l"/>
              </a:tabLst>
            </a:pP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client programs require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a </a:t>
            </a:r>
            <a:r>
              <a:rPr sz="2300" spc="-10" dirty="0">
                <a:solidFill>
                  <a:srgbClr val="009A9A"/>
                </a:solidFill>
                <a:latin typeface="Arial"/>
                <a:cs typeface="Arial"/>
              </a:rPr>
              <a:t>way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of obtaining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a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remote object reference.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A 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binder is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a separate service that maintains a table containing mappings</a:t>
            </a:r>
            <a:r>
              <a:rPr sz="2300" spc="-1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from  textual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names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to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remote object</a:t>
            </a:r>
            <a:r>
              <a:rPr sz="2300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references</a:t>
            </a:r>
            <a:endParaRPr sz="23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45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181610" algn="l"/>
              </a:tabLst>
            </a:pP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used by servers to register their remote objects </a:t>
            </a:r>
            <a:r>
              <a:rPr sz="2300" spc="-10" dirty="0">
                <a:solidFill>
                  <a:srgbClr val="009A9A"/>
                </a:solidFill>
                <a:latin typeface="Arial"/>
                <a:cs typeface="Arial"/>
              </a:rPr>
              <a:t>by</a:t>
            </a:r>
            <a:r>
              <a:rPr sz="2300" spc="-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name</a:t>
            </a:r>
            <a:endParaRPr sz="23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45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181610" algn="l"/>
              </a:tabLst>
            </a:pP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used by clients to look them</a:t>
            </a:r>
            <a:r>
              <a:rPr sz="2300" spc="-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up</a:t>
            </a:r>
            <a:endParaRPr sz="23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181610" algn="l"/>
              </a:tabLst>
            </a:pP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e.g.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Java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binder:</a:t>
            </a:r>
            <a:r>
              <a:rPr sz="2300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09A9A"/>
                </a:solidFill>
                <a:latin typeface="Arial"/>
                <a:cs typeface="Arial"/>
              </a:rPr>
              <a:t>RMIregistry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300" b="1" spc="-10" dirty="0">
                <a:solidFill>
                  <a:srgbClr val="009A9A"/>
                </a:solidFill>
                <a:latin typeface="Arial"/>
                <a:cs typeface="Arial"/>
              </a:rPr>
              <a:t>Server </a:t>
            </a:r>
            <a:r>
              <a:rPr sz="2300" b="1" spc="-5" dirty="0">
                <a:solidFill>
                  <a:srgbClr val="009A9A"/>
                </a:solidFill>
                <a:latin typeface="Arial"/>
                <a:cs typeface="Arial"/>
              </a:rPr>
              <a:t>and client programs</a:t>
            </a:r>
            <a:endParaRPr sz="23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30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181610" algn="l"/>
              </a:tabLst>
            </a:pPr>
            <a:r>
              <a:rPr sz="2300" b="1" dirty="0">
                <a:solidFill>
                  <a:srgbClr val="009A9A"/>
                </a:solidFill>
                <a:latin typeface="Arial"/>
                <a:cs typeface="Arial"/>
              </a:rPr>
              <a:t>client </a:t>
            </a:r>
            <a:r>
              <a:rPr sz="2300" b="1" spc="-5" dirty="0">
                <a:solidFill>
                  <a:srgbClr val="009A9A"/>
                </a:solidFill>
                <a:latin typeface="Arial"/>
                <a:cs typeface="Arial"/>
              </a:rPr>
              <a:t>program: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contain the classes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of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proxies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for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all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remote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objects it will  invoke; it can use binders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to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look up remote object</a:t>
            </a:r>
            <a:r>
              <a:rPr sz="2300" spc="-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references</a:t>
            </a:r>
            <a:endParaRPr sz="2300" dirty="0">
              <a:latin typeface="Arial"/>
              <a:cs typeface="Arial"/>
            </a:endParaRPr>
          </a:p>
          <a:p>
            <a:pPr marL="12700" marR="99060" algn="just">
              <a:lnSpc>
                <a:spcPct val="100000"/>
              </a:lnSpc>
              <a:spcBef>
                <a:spcPts val="445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181610" algn="l"/>
              </a:tabLst>
            </a:pPr>
            <a:r>
              <a:rPr sz="2300" b="1" spc="-5" dirty="0">
                <a:solidFill>
                  <a:srgbClr val="009A9A"/>
                </a:solidFill>
                <a:latin typeface="Arial"/>
                <a:cs typeface="Arial"/>
              </a:rPr>
              <a:t>server program: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contains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classes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for the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dispatchers and skeletons, 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together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with implementations of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classes of all servants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that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it supports; it  uses binders </a:t>
            </a:r>
            <a:r>
              <a:rPr sz="2300" dirty="0">
                <a:solidFill>
                  <a:srgbClr val="009A9A"/>
                </a:solidFill>
                <a:latin typeface="Arial"/>
                <a:cs typeface="Arial"/>
              </a:rPr>
              <a:t>to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register</a:t>
            </a:r>
            <a:r>
              <a:rPr sz="2300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009A9A"/>
                </a:solidFill>
                <a:latin typeface="Arial"/>
                <a:cs typeface="Arial"/>
              </a:rPr>
              <a:t>servants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822" y="383207"/>
            <a:ext cx="32639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5.1.</a:t>
            </a:r>
            <a:r>
              <a:rPr sz="4000" spc="-80" dirty="0"/>
              <a:t> </a:t>
            </a:r>
            <a:r>
              <a:rPr sz="4000" spc="-5" dirty="0"/>
              <a:t>Introduction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7239000" y="4444746"/>
            <a:ext cx="373380" cy="1708785"/>
          </a:xfrm>
          <a:custGeom>
            <a:avLst/>
            <a:gdLst/>
            <a:ahLst/>
            <a:cxnLst/>
            <a:rect l="l" t="t" r="r" b="b"/>
            <a:pathLst>
              <a:path w="373379" h="1708785">
                <a:moveTo>
                  <a:pt x="0" y="0"/>
                </a:moveTo>
                <a:lnTo>
                  <a:pt x="0" y="1708403"/>
                </a:lnTo>
                <a:lnTo>
                  <a:pt x="373379" y="1708403"/>
                </a:lnTo>
                <a:lnTo>
                  <a:pt x="373379" y="0"/>
                </a:lnTo>
                <a:lnTo>
                  <a:pt x="0" y="0"/>
                </a:lnTo>
                <a:close/>
              </a:path>
            </a:pathLst>
          </a:custGeom>
          <a:ln w="42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355" y="3836670"/>
            <a:ext cx="6581775" cy="608330"/>
          </a:xfrm>
          <a:custGeom>
            <a:avLst/>
            <a:gdLst/>
            <a:ahLst/>
            <a:cxnLst/>
            <a:rect l="l" t="t" r="r" b="b"/>
            <a:pathLst>
              <a:path w="6581775" h="608329">
                <a:moveTo>
                  <a:pt x="0" y="608076"/>
                </a:moveTo>
                <a:lnTo>
                  <a:pt x="6581394" y="608076"/>
                </a:lnTo>
                <a:lnTo>
                  <a:pt x="6581394" y="0"/>
                </a:lnTo>
                <a:lnTo>
                  <a:pt x="0" y="0"/>
                </a:lnTo>
                <a:lnTo>
                  <a:pt x="0" y="608076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3355" y="6097523"/>
            <a:ext cx="6581775" cy="581660"/>
          </a:xfrm>
          <a:custGeom>
            <a:avLst/>
            <a:gdLst/>
            <a:ahLst/>
            <a:cxnLst/>
            <a:rect l="l" t="t" r="r" b="b"/>
            <a:pathLst>
              <a:path w="6581775" h="581659">
                <a:moveTo>
                  <a:pt x="0" y="581406"/>
                </a:moveTo>
                <a:lnTo>
                  <a:pt x="6581394" y="581406"/>
                </a:lnTo>
                <a:lnTo>
                  <a:pt x="6581394" y="0"/>
                </a:lnTo>
                <a:lnTo>
                  <a:pt x="0" y="0"/>
                </a:lnTo>
                <a:lnTo>
                  <a:pt x="0" y="581406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810000"/>
            <a:ext cx="6638925" cy="2895600"/>
          </a:xfrm>
          <a:custGeom>
            <a:avLst/>
            <a:gdLst/>
            <a:ahLst/>
            <a:cxnLst/>
            <a:rect l="l" t="t" r="r" b="b"/>
            <a:pathLst>
              <a:path w="6638925" h="2895600">
                <a:moveTo>
                  <a:pt x="0" y="0"/>
                </a:moveTo>
                <a:lnTo>
                  <a:pt x="0" y="2895600"/>
                </a:lnTo>
                <a:lnTo>
                  <a:pt x="6638544" y="2895600"/>
                </a:lnTo>
                <a:lnTo>
                  <a:pt x="6638544" y="0"/>
                </a:lnTo>
                <a:lnTo>
                  <a:pt x="0" y="0"/>
                </a:lnTo>
                <a:close/>
              </a:path>
            </a:pathLst>
          </a:custGeom>
          <a:ln w="714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3355" y="5078729"/>
            <a:ext cx="6581775" cy="1019175"/>
          </a:xfrm>
          <a:custGeom>
            <a:avLst/>
            <a:gdLst/>
            <a:ahLst/>
            <a:cxnLst/>
            <a:rect l="l" t="t" r="r" b="b"/>
            <a:pathLst>
              <a:path w="6581775" h="1019175">
                <a:moveTo>
                  <a:pt x="6581394" y="0"/>
                </a:moveTo>
                <a:lnTo>
                  <a:pt x="6581394" y="1018794"/>
                </a:lnTo>
                <a:lnTo>
                  <a:pt x="0" y="1018794"/>
                </a:lnTo>
                <a:lnTo>
                  <a:pt x="0" y="0"/>
                </a:lnTo>
                <a:lnTo>
                  <a:pt x="6581394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5049773"/>
            <a:ext cx="6638925" cy="1076960"/>
          </a:xfrm>
          <a:custGeom>
            <a:avLst/>
            <a:gdLst/>
            <a:ahLst/>
            <a:cxnLst/>
            <a:rect l="l" t="t" r="r" b="b"/>
            <a:pathLst>
              <a:path w="6638925" h="1076960">
                <a:moveTo>
                  <a:pt x="0" y="0"/>
                </a:moveTo>
                <a:lnTo>
                  <a:pt x="0" y="1076706"/>
                </a:lnTo>
                <a:lnTo>
                  <a:pt x="6638544" y="1076705"/>
                </a:lnTo>
                <a:lnTo>
                  <a:pt x="6638544" y="0"/>
                </a:lnTo>
                <a:lnTo>
                  <a:pt x="0" y="0"/>
                </a:lnTo>
                <a:close/>
              </a:path>
            </a:pathLst>
          </a:custGeom>
          <a:ln w="714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83913" y="5044686"/>
            <a:ext cx="1194435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8450" marR="5080" indent="-28575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latin typeface="Arial"/>
                <a:cs typeface="Arial"/>
              </a:rPr>
              <a:t>Middleware  </a:t>
            </a:r>
            <a:r>
              <a:rPr sz="1800" dirty="0">
                <a:latin typeface="Arial"/>
                <a:cs typeface="Arial"/>
              </a:rPr>
              <a:t>layers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6605" y="5265651"/>
            <a:ext cx="2896235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Request reply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latin typeface="Arial"/>
                <a:cs typeface="Arial"/>
              </a:rPr>
              <a:t>External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7138" y="6257775"/>
            <a:ext cx="185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Operating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3355" y="4444746"/>
            <a:ext cx="6581775" cy="634365"/>
          </a:xfrm>
          <a:custGeom>
            <a:avLst/>
            <a:gdLst/>
            <a:ahLst/>
            <a:cxnLst/>
            <a:rect l="l" t="t" r="r" b="b"/>
            <a:pathLst>
              <a:path w="6581775" h="634364">
                <a:moveTo>
                  <a:pt x="6581394" y="0"/>
                </a:moveTo>
                <a:lnTo>
                  <a:pt x="6581394" y="633984"/>
                </a:lnTo>
                <a:lnTo>
                  <a:pt x="0" y="633984"/>
                </a:lnTo>
                <a:lnTo>
                  <a:pt x="0" y="0"/>
                </a:lnTo>
                <a:lnTo>
                  <a:pt x="6581394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00" y="4418076"/>
            <a:ext cx="6638925" cy="687705"/>
          </a:xfrm>
          <a:custGeom>
            <a:avLst/>
            <a:gdLst/>
            <a:ahLst/>
            <a:cxnLst/>
            <a:rect l="l" t="t" r="r" b="b"/>
            <a:pathLst>
              <a:path w="6638925" h="687704">
                <a:moveTo>
                  <a:pt x="0" y="0"/>
                </a:moveTo>
                <a:lnTo>
                  <a:pt x="0" y="687324"/>
                </a:lnTo>
                <a:lnTo>
                  <a:pt x="6638544" y="687324"/>
                </a:lnTo>
                <a:lnTo>
                  <a:pt x="6638544" y="0"/>
                </a:lnTo>
                <a:lnTo>
                  <a:pt x="0" y="0"/>
                </a:lnTo>
                <a:close/>
              </a:path>
            </a:pathLst>
          </a:custGeom>
          <a:ln w="714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46302" y="1659128"/>
            <a:ext cx="7940040" cy="327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6111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9A9A"/>
                </a:solidFill>
                <a:latin typeface="Arial"/>
                <a:cs typeface="Arial"/>
              </a:rPr>
              <a:t>Middleware</a:t>
            </a:r>
            <a:endParaRPr sz="1800">
              <a:latin typeface="Arial"/>
              <a:cs typeface="Arial"/>
            </a:endParaRPr>
          </a:p>
          <a:p>
            <a:pPr marL="755650" marR="5080" lvl="1" indent="-285750">
              <a:lnSpc>
                <a:spcPct val="79600"/>
              </a:lnSpc>
              <a:spcBef>
                <a:spcPts val="420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1700" spc="-5" dirty="0">
                <a:solidFill>
                  <a:srgbClr val="009A9A"/>
                </a:solidFill>
                <a:latin typeface="Arial"/>
                <a:cs typeface="Arial"/>
              </a:rPr>
              <a:t>A suite of API software that uses underlying processes and communication  (message passing) protocols to provide its higher level abstracts such as  remote </a:t>
            </a:r>
            <a:r>
              <a:rPr sz="1700" dirty="0">
                <a:solidFill>
                  <a:srgbClr val="009A9A"/>
                </a:solidFill>
                <a:latin typeface="Arial"/>
                <a:cs typeface="Arial"/>
              </a:rPr>
              <a:t>invocations </a:t>
            </a:r>
            <a:r>
              <a:rPr sz="1700" spc="-5" dirty="0">
                <a:solidFill>
                  <a:srgbClr val="009A9A"/>
                </a:solidFill>
                <a:latin typeface="Arial"/>
                <a:cs typeface="Arial"/>
              </a:rPr>
              <a:t>and</a:t>
            </a:r>
            <a:r>
              <a:rPr sz="1700" spc="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9A9A"/>
                </a:solidFill>
                <a:latin typeface="Arial"/>
                <a:cs typeface="Arial"/>
              </a:rPr>
              <a:t>events</a:t>
            </a:r>
            <a:endParaRPr sz="1700">
              <a:latin typeface="Arial"/>
              <a:cs typeface="Arial"/>
            </a:endParaRPr>
          </a:p>
          <a:p>
            <a:pPr marL="1155700" marR="231775" indent="-228600">
              <a:lnSpc>
                <a:spcPct val="80000"/>
              </a:lnSpc>
              <a:spcBef>
                <a:spcPts val="380"/>
              </a:spcBef>
            </a:pPr>
            <a:r>
              <a:rPr sz="1000" spc="1440" dirty="0">
                <a:solidFill>
                  <a:srgbClr val="FF9A65"/>
                </a:solidFill>
                <a:latin typeface="Wingdings"/>
                <a:cs typeface="Wingdings"/>
              </a:rPr>
              <a:t></a:t>
            </a:r>
            <a:r>
              <a:rPr sz="1000" spc="1440" dirty="0">
                <a:solidFill>
                  <a:srgbClr val="FF9A6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9A9A"/>
                </a:solidFill>
                <a:latin typeface="Arial"/>
                <a:cs typeface="Arial"/>
              </a:rPr>
              <a:t>E.g., remote method </a:t>
            </a:r>
            <a:r>
              <a:rPr sz="1600" spc="-5" dirty="0">
                <a:solidFill>
                  <a:srgbClr val="009A9A"/>
                </a:solidFill>
                <a:latin typeface="Arial"/>
                <a:cs typeface="Arial"/>
              </a:rPr>
              <a:t>invocation abstraction is based on the </a:t>
            </a:r>
            <a:r>
              <a:rPr sz="1600" spc="-725" dirty="0">
                <a:solidFill>
                  <a:srgbClr val="009A9A"/>
                </a:solidFill>
                <a:latin typeface="Arial"/>
                <a:cs typeface="Arial"/>
              </a:rPr>
              <a:t>request-reply</a:t>
            </a:r>
            <a:r>
              <a:rPr sz="160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9A9A"/>
                </a:solidFill>
                <a:latin typeface="Arial"/>
                <a:cs typeface="Arial"/>
              </a:rPr>
              <a:t>protocol  discussed in</a:t>
            </a:r>
            <a:r>
              <a:rPr sz="1600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9A9A"/>
                </a:solidFill>
                <a:latin typeface="Arial"/>
                <a:cs typeface="Arial"/>
              </a:rPr>
              <a:t>4.4</a:t>
            </a:r>
            <a:endParaRPr sz="1600">
              <a:latin typeface="Arial"/>
              <a:cs typeface="Arial"/>
            </a:endParaRPr>
          </a:p>
          <a:p>
            <a:pPr marL="755650" marR="139700" lvl="1" indent="-285750">
              <a:lnSpc>
                <a:spcPct val="79700"/>
              </a:lnSpc>
              <a:spcBef>
                <a:spcPts val="42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1700" spc="-5" dirty="0">
                <a:solidFill>
                  <a:srgbClr val="009A9A"/>
                </a:solidFill>
                <a:latin typeface="Arial"/>
                <a:cs typeface="Arial"/>
              </a:rPr>
              <a:t>The middleware provides location transparency, protocol abstraction, OS,  and hardware independence, and multi-language</a:t>
            </a:r>
            <a:r>
              <a:rPr sz="1700" spc="7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9A9A"/>
                </a:solidFill>
                <a:latin typeface="Arial"/>
                <a:cs typeface="Arial"/>
              </a:rPr>
              <a:t>support</a:t>
            </a:r>
            <a:endParaRPr sz="1700">
              <a:latin typeface="Arial"/>
              <a:cs typeface="Arial"/>
            </a:endParaRPr>
          </a:p>
          <a:p>
            <a:pPr marL="2018664" marR="3703954" indent="457200">
              <a:lnSpc>
                <a:spcPct val="231700"/>
              </a:lnSpc>
              <a:spcBef>
                <a:spcPts val="985"/>
              </a:spcBef>
            </a:pPr>
            <a:r>
              <a:rPr sz="1800" spc="-5" dirty="0">
                <a:latin typeface="Arial"/>
                <a:cs typeface="Arial"/>
              </a:rPr>
              <a:t>Applications  RMI, RPC and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304800"/>
            <a:ext cx="32639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5.1.</a:t>
            </a:r>
            <a:r>
              <a:rPr sz="4000" spc="-80" dirty="0"/>
              <a:t> </a:t>
            </a:r>
            <a:r>
              <a:rPr sz="4000" spc="-5" dirty="0"/>
              <a:t>Introduction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17702" y="1686560"/>
            <a:ext cx="8201659" cy="464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1940" indent="-342900">
              <a:lnSpc>
                <a:spcPct val="119800"/>
              </a:lnSpc>
              <a:spcBef>
                <a:spcPts val="100"/>
              </a:spcBef>
              <a:buClr>
                <a:srgbClr val="FF9A65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important aspect of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middleware: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provision of location 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transparency and independence from the details of  communication protocols, OS and</a:t>
            </a:r>
            <a:r>
              <a:rPr sz="2400" spc="-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hardware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990"/>
              </a:spcBef>
              <a:buClr>
                <a:srgbClr val="33659A"/>
              </a:buClr>
              <a:buSzPct val="65000"/>
              <a:buFont typeface="Wingdings"/>
              <a:buChar char=""/>
              <a:tabLst>
                <a:tab pos="755650" algn="l"/>
              </a:tabLst>
            </a:pP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Location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transparency: RPC, RMI,</a:t>
            </a:r>
            <a:r>
              <a:rPr sz="2000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EBP</a:t>
            </a:r>
            <a:endParaRPr sz="2000" dirty="0">
              <a:latin typeface="Arial"/>
              <a:cs typeface="Arial"/>
            </a:endParaRPr>
          </a:p>
          <a:p>
            <a:pPr marL="755650" marR="471805" lvl="1" indent="-285750">
              <a:lnSpc>
                <a:spcPct val="119700"/>
              </a:lnSpc>
              <a:spcBef>
                <a:spcPts val="475"/>
              </a:spcBef>
              <a:buClr>
                <a:srgbClr val="33659A"/>
              </a:buClr>
              <a:buSzPct val="65000"/>
              <a:buFont typeface="Wingdings"/>
              <a:buChar char=""/>
              <a:tabLst>
                <a:tab pos="755650" algn="l"/>
              </a:tabLst>
            </a:pP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Protocol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transparency: protocols supporting the middleware 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abstractions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are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independent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underlying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transport</a:t>
            </a:r>
            <a:r>
              <a:rPr sz="2000" spc="16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9A9A"/>
                </a:solidFill>
                <a:latin typeface="Arial"/>
                <a:cs typeface="Arial"/>
              </a:rPr>
              <a:t>protocols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805"/>
              </a:spcBef>
            </a:pPr>
            <a:r>
              <a:rPr sz="1000" spc="1440" dirty="0">
                <a:solidFill>
                  <a:srgbClr val="FF9A65"/>
                </a:solidFill>
                <a:latin typeface="Wingdings"/>
                <a:cs typeface="Wingdings"/>
              </a:rPr>
              <a:t></a:t>
            </a:r>
            <a:r>
              <a:rPr sz="1000" spc="355" dirty="0">
                <a:solidFill>
                  <a:srgbClr val="FF9A6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9A9A"/>
                </a:solidFill>
                <a:latin typeface="Arial"/>
                <a:cs typeface="Arial"/>
              </a:rPr>
              <a:t>request-reply protocol can be built on top of lower-level TCP or UDP</a:t>
            </a:r>
            <a:endParaRPr sz="16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10"/>
              </a:spcBef>
              <a:buClr>
                <a:srgbClr val="33659A"/>
              </a:buClr>
              <a:buSzPct val="63636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OS: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all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three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paradigms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could run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on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top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of any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OS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 platform</a:t>
            </a:r>
            <a:endParaRPr sz="2200" dirty="0">
              <a:latin typeface="Arial"/>
              <a:cs typeface="Arial"/>
            </a:endParaRPr>
          </a:p>
          <a:p>
            <a:pPr marL="755650" marR="146050" lvl="1" indent="-285750">
              <a:lnSpc>
                <a:spcPct val="119900"/>
              </a:lnSpc>
              <a:spcBef>
                <a:spcPts val="515"/>
              </a:spcBef>
              <a:buClr>
                <a:srgbClr val="33659A"/>
              </a:buClr>
              <a:buSzPct val="63636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Hardware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transparency: Issues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with different data 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representations, conversions,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and instruction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set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are 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transparent.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Discussed in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4.3, marshalling &amp;</a:t>
            </a:r>
            <a:r>
              <a:rPr sz="2200" spc="-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unmarshalling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304800"/>
            <a:ext cx="32639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5.1.</a:t>
            </a:r>
            <a:r>
              <a:rPr sz="4000" spc="-80" dirty="0"/>
              <a:t> </a:t>
            </a:r>
            <a:r>
              <a:rPr sz="4000" spc="-5" dirty="0"/>
              <a:t>Introduction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46302" y="1703324"/>
            <a:ext cx="7929880" cy="4572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89255" indent="-342900">
              <a:lnSpc>
                <a:spcPct val="100000"/>
              </a:lnSpc>
              <a:spcBef>
                <a:spcPts val="95"/>
              </a:spcBef>
              <a:buClr>
                <a:srgbClr val="FF9A65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009A9A"/>
                </a:solidFill>
                <a:latin typeface="Arial"/>
                <a:cs typeface="Arial"/>
              </a:rPr>
              <a:t>Modern programming languages </a:t>
            </a: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organize a </a:t>
            </a:r>
            <a:r>
              <a:rPr sz="3200" spc="-10" dirty="0">
                <a:solidFill>
                  <a:srgbClr val="009A9A"/>
                </a:solidFill>
                <a:latin typeface="Arial"/>
                <a:cs typeface="Arial"/>
              </a:rPr>
              <a:t>program </a:t>
            </a: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as a set </a:t>
            </a:r>
            <a:r>
              <a:rPr sz="3200" spc="-10" dirty="0">
                <a:solidFill>
                  <a:srgbClr val="009A9A"/>
                </a:solidFill>
                <a:latin typeface="Arial"/>
                <a:cs typeface="Arial"/>
              </a:rPr>
              <a:t>of  </a:t>
            </a: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modules that communicate with one </a:t>
            </a:r>
            <a:r>
              <a:rPr sz="3200" spc="-10" dirty="0">
                <a:solidFill>
                  <a:srgbClr val="009A9A"/>
                </a:solidFill>
                <a:latin typeface="Arial"/>
                <a:cs typeface="Arial"/>
              </a:rPr>
              <a:t>another</a:t>
            </a:r>
            <a:endParaRPr sz="3200">
              <a:latin typeface="Arial"/>
              <a:cs typeface="Arial"/>
            </a:endParaRPr>
          </a:p>
          <a:p>
            <a:pPr marL="355600" marR="360045" indent="-342900">
              <a:lnSpc>
                <a:spcPct val="100000"/>
              </a:lnSpc>
              <a:spcBef>
                <a:spcPts val="480"/>
              </a:spcBef>
              <a:buClr>
                <a:srgbClr val="FF9A65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009A9A"/>
                </a:solidFill>
                <a:latin typeface="Arial"/>
                <a:cs typeface="Arial"/>
              </a:rPr>
              <a:t>Interface </a:t>
            </a: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of a </a:t>
            </a:r>
            <a:r>
              <a:rPr sz="3200" spc="-10" dirty="0">
                <a:solidFill>
                  <a:srgbClr val="009A9A"/>
                </a:solidFill>
                <a:latin typeface="Arial"/>
                <a:cs typeface="Arial"/>
              </a:rPr>
              <a:t>module specifies </a:t>
            </a: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3200" spc="-10" dirty="0">
                <a:solidFill>
                  <a:srgbClr val="009A9A"/>
                </a:solidFill>
                <a:latin typeface="Arial"/>
                <a:cs typeface="Arial"/>
              </a:rPr>
              <a:t>procedures </a:t>
            </a: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and the </a:t>
            </a:r>
            <a:r>
              <a:rPr sz="3200" spc="-10" dirty="0">
                <a:solidFill>
                  <a:srgbClr val="009A9A"/>
                </a:solidFill>
                <a:latin typeface="Arial"/>
                <a:cs typeface="Arial"/>
              </a:rPr>
              <a:t>variables  </a:t>
            </a: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that can be </a:t>
            </a:r>
            <a:r>
              <a:rPr sz="3200" spc="-10" dirty="0">
                <a:solidFill>
                  <a:srgbClr val="009A9A"/>
                </a:solidFill>
                <a:latin typeface="Arial"/>
                <a:cs typeface="Arial"/>
              </a:rPr>
              <a:t>accessed </a:t>
            </a: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from other</a:t>
            </a:r>
            <a:r>
              <a:rPr sz="3200" spc="2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9A9A"/>
                </a:solidFill>
                <a:latin typeface="Arial"/>
                <a:cs typeface="Arial"/>
              </a:rPr>
              <a:t>variables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FF9A65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Interfaces hide the </a:t>
            </a:r>
            <a:r>
              <a:rPr sz="3200" spc="-10" dirty="0">
                <a:solidFill>
                  <a:srgbClr val="009A9A"/>
                </a:solidFill>
                <a:latin typeface="Arial"/>
                <a:cs typeface="Arial"/>
              </a:rPr>
              <a:t>details </a:t>
            </a: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of modules </a:t>
            </a:r>
            <a:r>
              <a:rPr sz="3200" spc="-10" dirty="0">
                <a:solidFill>
                  <a:srgbClr val="009A9A"/>
                </a:solidFill>
                <a:latin typeface="Arial"/>
                <a:cs typeface="Arial"/>
              </a:rPr>
              <a:t>providing </a:t>
            </a:r>
            <a:r>
              <a:rPr sz="3200" spc="-5">
                <a:solidFill>
                  <a:srgbClr val="009A9A"/>
                </a:solidFill>
                <a:latin typeface="Arial"/>
                <a:cs typeface="Arial"/>
              </a:rPr>
              <a:t>the</a:t>
            </a:r>
            <a:r>
              <a:rPr sz="3200" spc="5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3200" spc="-5" smtClean="0">
                <a:solidFill>
                  <a:srgbClr val="009A9A"/>
                </a:solidFill>
                <a:latin typeface="Arial"/>
                <a:cs typeface="Arial"/>
              </a:rPr>
              <a:t>services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304800"/>
            <a:ext cx="32639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5.1.</a:t>
            </a:r>
            <a:r>
              <a:rPr sz="4000" spc="-80" dirty="0"/>
              <a:t> </a:t>
            </a:r>
            <a:r>
              <a:rPr sz="4000" spc="-5" dirty="0"/>
              <a:t>Introduction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46302" y="1703324"/>
            <a:ext cx="7929880" cy="5613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75"/>
              </a:spcBef>
              <a:buClr>
                <a:srgbClr val="FF9A65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smtClean="0">
                <a:solidFill>
                  <a:srgbClr val="009A9A"/>
                </a:solidFill>
                <a:latin typeface="Arial"/>
                <a:cs typeface="Arial"/>
              </a:rPr>
              <a:t>Remote </a:t>
            </a:r>
            <a:r>
              <a:rPr sz="3200" spc="-5" dirty="0">
                <a:solidFill>
                  <a:srgbClr val="009A9A"/>
                </a:solidFill>
                <a:latin typeface="Arial"/>
                <a:cs typeface="Arial"/>
              </a:rPr>
              <a:t>Object </a:t>
            </a:r>
            <a:r>
              <a:rPr sz="3200" spc="-10" dirty="0">
                <a:solidFill>
                  <a:srgbClr val="009A9A"/>
                </a:solidFill>
                <a:latin typeface="Arial"/>
                <a:cs typeface="Arial"/>
              </a:rPr>
              <a:t>Interfaces</a:t>
            </a:r>
            <a:endParaRPr sz="32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40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Modules can run in separate</a:t>
            </a:r>
            <a:r>
              <a:rPr sz="2400" spc="4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41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Access to module variables is only</a:t>
            </a:r>
            <a:r>
              <a:rPr sz="2400" spc="5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indirectly</a:t>
            </a:r>
            <a:endParaRPr sz="2400">
              <a:latin typeface="Arial"/>
              <a:cs typeface="Arial"/>
            </a:endParaRPr>
          </a:p>
          <a:p>
            <a:pPr marL="755650" marR="463550" lvl="1" indent="-285750" algn="just">
              <a:lnSpc>
                <a:spcPct val="100000"/>
              </a:lnSpc>
              <a:spcBef>
                <a:spcPts val="409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Parameter passing mechanisms, call by value/reference, used in local  procedure call are not suitable when the caller is in a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different</a:t>
            </a:r>
            <a:r>
              <a:rPr sz="2400" spc="229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405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Instead, describe the parameters as input or</a:t>
            </a:r>
            <a:r>
              <a:rPr sz="2400" spc="7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755650" marR="255270" lvl="1" indent="-285750" algn="just">
              <a:lnSpc>
                <a:spcPct val="100000"/>
              </a:lnSpc>
              <a:spcBef>
                <a:spcPts val="409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Input parameters are passed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remote module by sending values of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arguments in the request</a:t>
            </a:r>
            <a:r>
              <a:rPr sz="2400" spc="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409"/>
              </a:spcBef>
              <a:buClr>
                <a:srgbClr val="33659A"/>
              </a:buClr>
              <a:buSzPct val="64705"/>
              <a:buFont typeface="Wingdings"/>
              <a:buChar char=""/>
              <a:tabLst>
                <a:tab pos="755650" algn="l"/>
              </a:tabLst>
            </a:pP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Output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parameters are returned in the reply message to replace the values  of the corresponding variables in the calling</a:t>
            </a:r>
            <a:r>
              <a:rPr sz="2400" spc="7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00087"/>
            <a:ext cx="32639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5.1.</a:t>
            </a:r>
            <a:r>
              <a:rPr sz="4000" spc="-80" dirty="0"/>
              <a:t> </a:t>
            </a:r>
            <a:r>
              <a:rPr sz="4000" spc="-5" dirty="0"/>
              <a:t>Introduction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46302" y="1665224"/>
            <a:ext cx="7763509" cy="502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62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RPC (client-server): </a:t>
            </a:r>
            <a:r>
              <a:rPr sz="2800" dirty="0">
                <a:solidFill>
                  <a:srgbClr val="009A9A"/>
                </a:solidFill>
                <a:latin typeface="Arial"/>
                <a:cs typeface="Arial"/>
              </a:rPr>
              <a:t>service</a:t>
            </a:r>
            <a:r>
              <a:rPr sz="2800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interface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33659A"/>
              </a:buClr>
              <a:buSzPct val="66666"/>
              <a:buFont typeface="Wingdings"/>
              <a:buChar char=""/>
              <a:tabLst>
                <a:tab pos="755650" algn="l"/>
              </a:tabLst>
            </a:pP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Specifying the procedures offered by a</a:t>
            </a:r>
            <a:r>
              <a:rPr sz="2400" spc="-3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33659A"/>
              </a:buClr>
              <a:buSzPct val="666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Defining types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input/output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arguments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FF9A65"/>
              </a:buClr>
              <a:buSzPct val="62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RMI (distributed object model): remote</a:t>
            </a:r>
            <a:r>
              <a:rPr sz="2800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A9A"/>
                </a:solidFill>
                <a:latin typeface="Arial"/>
                <a:cs typeface="Arial"/>
              </a:rPr>
              <a:t>interface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79700"/>
              </a:lnSpc>
              <a:spcBef>
                <a:spcPts val="370"/>
              </a:spcBef>
              <a:buClr>
                <a:srgbClr val="33659A"/>
              </a:buClr>
              <a:buSzPct val="66666"/>
              <a:buFont typeface="Wingdings"/>
              <a:buChar char=""/>
              <a:tabLst>
                <a:tab pos="755650" algn="l"/>
              </a:tabLst>
            </a:pP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Specifying methods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of an object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available for invocation by objects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other  processes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33659A"/>
              </a:buClr>
              <a:buSzPct val="666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Defining types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input/output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arguments</a:t>
            </a:r>
            <a:endParaRPr sz="2400">
              <a:latin typeface="Arial"/>
              <a:cs typeface="Arial"/>
            </a:endParaRPr>
          </a:p>
          <a:p>
            <a:pPr marL="755650" marR="102870" lvl="1" indent="-285750">
              <a:lnSpc>
                <a:spcPct val="80000"/>
              </a:lnSpc>
              <a:spcBef>
                <a:spcPts val="360"/>
              </a:spcBef>
              <a:buClr>
                <a:srgbClr val="33659A"/>
              </a:buClr>
              <a:buSzPct val="666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Can pass objects as arguments; references to remote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object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may also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passed.  Not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to confuse them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with pointers,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which refer to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specific memory</a:t>
            </a:r>
            <a:r>
              <a:rPr sz="2400" spc="-4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locations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659A"/>
              </a:buClr>
              <a:buFont typeface="Wingdings"/>
              <a:buChar char="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A65"/>
              </a:buClr>
              <a:buSzPct val="62500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00087"/>
            <a:ext cx="32639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5.1.</a:t>
            </a:r>
            <a:r>
              <a:rPr sz="4000" spc="-80" dirty="0"/>
              <a:t> </a:t>
            </a:r>
            <a:r>
              <a:rPr sz="4000" spc="-5" dirty="0"/>
              <a:t>Introduction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46302" y="1665224"/>
            <a:ext cx="7763509" cy="5279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659A"/>
              </a:buClr>
              <a:buFont typeface="Wingdings"/>
              <a:buChar char="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A65"/>
              </a:buClr>
              <a:buSzPct val="62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RMI mechanism can be integrated with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particular language: Java</a:t>
            </a:r>
            <a:r>
              <a:rPr sz="2400" spc="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RMI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33659A"/>
              </a:buClr>
              <a:buSzPct val="66666"/>
              <a:buFont typeface="Wingdings"/>
              <a:buChar char=""/>
              <a:tabLst>
                <a:tab pos="755650" algn="l"/>
              </a:tabLst>
            </a:pP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All parts of a distributed application need to be written in the same</a:t>
            </a:r>
            <a:r>
              <a:rPr sz="2000" spc="-9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755650" marR="380365" lvl="1" indent="-285750">
              <a:lnSpc>
                <a:spcPct val="79700"/>
              </a:lnSpc>
              <a:spcBef>
                <a:spcPts val="365"/>
              </a:spcBef>
              <a:buClr>
                <a:srgbClr val="33659A"/>
              </a:buClr>
              <a:buSzPct val="66666"/>
              <a:buFont typeface="Wingdings"/>
              <a:buChar char=""/>
              <a:tabLst>
                <a:tab pos="755650" algn="l"/>
              </a:tabLst>
            </a:pP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Convenient - allows programmer to use a single language for local and</a:t>
            </a:r>
            <a:r>
              <a:rPr sz="2000" spc="-1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remote  invocation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659A"/>
              </a:buClr>
              <a:buFont typeface="Wingdings"/>
              <a:buChar char="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9A65"/>
              </a:buClr>
              <a:buSzPct val="62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However, many existing useful services are written in C++ or other</a:t>
            </a:r>
            <a:r>
              <a:rPr sz="2400" spc="6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languages…</a:t>
            </a:r>
            <a:endParaRPr sz="2400">
              <a:latin typeface="Arial"/>
              <a:cs typeface="Arial"/>
            </a:endParaRPr>
          </a:p>
          <a:p>
            <a:pPr marL="355600" marR="27305" indent="-342900">
              <a:lnSpc>
                <a:spcPct val="80000"/>
              </a:lnSpc>
              <a:spcBef>
                <a:spcPts val="390"/>
              </a:spcBef>
              <a:buClr>
                <a:srgbClr val="FF9A65"/>
              </a:buClr>
              <a:buSzPct val="62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Interface definition languages: allow objects implemented in different languages to  invoke one</a:t>
            </a:r>
            <a:r>
              <a:rPr sz="2400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another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9A65"/>
              </a:buClr>
              <a:buSzPct val="62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provides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notation for defining interfaces: input,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output,</a:t>
            </a:r>
            <a:r>
              <a:rPr sz="2400" spc="2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A9A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33659A"/>
              </a:buClr>
              <a:buSzPct val="66666"/>
              <a:buFont typeface="Wingdings"/>
              <a:buChar char=""/>
              <a:tabLst>
                <a:tab pos="755650" algn="l"/>
              </a:tabLst>
            </a:pP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E.g., CORBA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IDL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(Fig 5.2)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RMI, Sun XDR </a:t>
            </a:r>
            <a:r>
              <a:rPr sz="2000" dirty="0">
                <a:solidFill>
                  <a:srgbClr val="009A9A"/>
                </a:solidFill>
                <a:latin typeface="Arial"/>
                <a:cs typeface="Arial"/>
              </a:rPr>
              <a:t>for</a:t>
            </a:r>
            <a:r>
              <a:rPr sz="2000" spc="-3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A9A"/>
                </a:solidFill>
                <a:latin typeface="Arial"/>
                <a:cs typeface="Arial"/>
              </a:rPr>
              <a:t>RPC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2005/10/14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645"/>
              </a:lnSpc>
            </a:pPr>
            <a:fld id="{81D60167-4931-47E6-BA6A-407CBD079E47}" type="slidenum">
              <a:rPr spc="-5" dirty="0"/>
              <a:pPr marL="123189">
                <a:lnSpc>
                  <a:spcPts val="1645"/>
                </a:lnSpc>
              </a:pPr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490" y="480387"/>
            <a:ext cx="7690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5.2. Communication between distributed</a:t>
            </a:r>
            <a:r>
              <a:rPr spc="7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302" y="1670558"/>
            <a:ext cx="7654925" cy="447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A65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By means of</a:t>
            </a:r>
            <a:r>
              <a:rPr sz="2400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Arial"/>
                <a:cs typeface="Arial"/>
              </a:rPr>
              <a:t>RMI: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9A65"/>
              </a:buClr>
              <a:buFont typeface="Wingdings"/>
              <a:buChar char=""/>
            </a:pPr>
            <a:endParaRPr sz="275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33659A"/>
              </a:buClr>
              <a:buSzPct val="63636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object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model: OOP, Java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or C++,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review</a:t>
            </a:r>
            <a:endParaRPr sz="2200">
              <a:latin typeface="Arial"/>
              <a:cs typeface="Arial"/>
            </a:endParaRPr>
          </a:p>
          <a:p>
            <a:pPr marL="755650" marR="5715" lvl="1" indent="-285750">
              <a:lnSpc>
                <a:spcPts val="2380"/>
              </a:lnSpc>
              <a:spcBef>
                <a:spcPts val="560"/>
              </a:spcBef>
              <a:buClr>
                <a:srgbClr val="33659A"/>
              </a:buClr>
              <a:buSzPct val="63636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Distributed objects: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object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model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very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appropriate 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for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distributed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systems</a:t>
            </a:r>
            <a:endParaRPr sz="2200">
              <a:latin typeface="Arial"/>
              <a:cs typeface="Arial"/>
            </a:endParaRPr>
          </a:p>
          <a:p>
            <a:pPr marL="755650" marR="378460" lvl="1" indent="-285750">
              <a:lnSpc>
                <a:spcPts val="2380"/>
              </a:lnSpc>
              <a:spcBef>
                <a:spcPts val="515"/>
              </a:spcBef>
              <a:buClr>
                <a:srgbClr val="33659A"/>
              </a:buClr>
              <a:buSzPct val="63636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distributed object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model: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extensions of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basic  object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model for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distributed object</a:t>
            </a:r>
            <a:r>
              <a:rPr sz="2200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implementation</a:t>
            </a:r>
            <a:endParaRPr sz="2200">
              <a:latin typeface="Arial"/>
              <a:cs typeface="Arial"/>
            </a:endParaRPr>
          </a:p>
          <a:p>
            <a:pPr marL="755650" marR="5080" lvl="1" indent="-285750">
              <a:lnSpc>
                <a:spcPts val="2380"/>
              </a:lnSpc>
              <a:spcBef>
                <a:spcPts val="515"/>
              </a:spcBef>
              <a:buClr>
                <a:srgbClr val="33659A"/>
              </a:buClr>
              <a:buSzPct val="63636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design issues of RMI: local once-or-nothing  invocation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semantics vs. remote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invocation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semantics –  similarities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or</a:t>
            </a:r>
            <a:r>
              <a:rPr sz="2200" spc="-1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differences</a:t>
            </a:r>
            <a:endParaRPr sz="2200">
              <a:latin typeface="Arial"/>
              <a:cs typeface="Arial"/>
            </a:endParaRPr>
          </a:p>
          <a:p>
            <a:pPr marL="755650" marR="48895" lvl="1" indent="-285750">
              <a:lnSpc>
                <a:spcPts val="2380"/>
              </a:lnSpc>
              <a:spcBef>
                <a:spcPts val="509"/>
              </a:spcBef>
              <a:buClr>
                <a:srgbClr val="33659A"/>
              </a:buClr>
              <a:buSzPct val="63636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implementation issues: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mapping the middleware to 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lower-layer </a:t>
            </a:r>
            <a:r>
              <a:rPr sz="2200" dirty="0">
                <a:solidFill>
                  <a:srgbClr val="009A9A"/>
                </a:solidFill>
                <a:latin typeface="Arial"/>
                <a:cs typeface="Arial"/>
              </a:rPr>
              <a:t>facilities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15"/>
              </a:spcBef>
              <a:buClr>
                <a:srgbClr val="33659A"/>
              </a:buClr>
              <a:buSzPct val="63636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Distributed garbage collection</a:t>
            </a:r>
            <a:r>
              <a:rPr sz="2200" spc="5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A9A"/>
                </a:solidFill>
                <a:latin typeface="Arial"/>
                <a:cs typeface="Arial"/>
              </a:rPr>
              <a:t>issues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2496</Words>
  <Application>Microsoft Office PowerPoint</Application>
  <PresentationFormat>Custom</PresentationFormat>
  <Paragraphs>320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5. Distributed objects and remote invocation</vt:lpstr>
      <vt:lpstr>5.1. Introduction</vt:lpstr>
      <vt:lpstr>5.1. Introduction</vt:lpstr>
      <vt:lpstr>5.1. Introduction</vt:lpstr>
      <vt:lpstr>5.1. Introduction</vt:lpstr>
      <vt:lpstr>5.1. Introduction</vt:lpstr>
      <vt:lpstr>5.1. Introduction</vt:lpstr>
      <vt:lpstr>5.1. Introduction</vt:lpstr>
      <vt:lpstr>5.2. Communication between distributed objects</vt:lpstr>
      <vt:lpstr>5.2. Communication between distributed objects</vt:lpstr>
      <vt:lpstr>5.2. Communication between distributed objects</vt:lpstr>
      <vt:lpstr>5.2. Communication between distributed objects</vt:lpstr>
      <vt:lpstr>5.2. Communication between distributed objects</vt:lpstr>
      <vt:lpstr>5.2. Communication between distributed objects</vt:lpstr>
      <vt:lpstr>5.2. Communication between distributed objects</vt:lpstr>
      <vt:lpstr>5.2. Communication between distributed objects</vt:lpstr>
      <vt:lpstr>Figure 5.14 Instantiation of remote objects </vt:lpstr>
      <vt:lpstr>5.2. Communication between distributed objects</vt:lpstr>
      <vt:lpstr>5.2. Communication between distributed objects</vt:lpstr>
      <vt:lpstr>5.2. Communication between distributed objects</vt:lpstr>
      <vt:lpstr>5.2. Communication between distributed objects</vt:lpstr>
      <vt:lpstr>5.2. Communication between distributed objects</vt:lpstr>
      <vt:lpstr>5.2. Communication between distributed objects</vt:lpstr>
      <vt:lpstr>5.2. Communication between distributed objects</vt:lpstr>
      <vt:lpstr>5.2. Communication between distributed objects</vt:lpstr>
      <vt:lpstr>5.2. Communication between distributed objects</vt:lpstr>
      <vt:lpstr>5.2. Communication between distributed objects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Chp 5. Distributed objects and remote invocation</dc:title>
  <cp:lastModifiedBy>sannakkisanjeev</cp:lastModifiedBy>
  <cp:revision>13</cp:revision>
  <dcterms:created xsi:type="dcterms:W3CDTF">2019-02-05T08:22:12Z</dcterms:created>
  <dcterms:modified xsi:type="dcterms:W3CDTF">2019-02-11T06:52:06Z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2005-10-15T00:00:00Z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2019-02-05T00:00:00Z</vt:filetime>
  </property>
</Properties>
</file>