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93" r:id="rId14"/>
    <p:sldId id="267" r:id="rId15"/>
    <p:sldId id="294" r:id="rId16"/>
    <p:sldId id="295" r:id="rId17"/>
    <p:sldId id="296" r:id="rId18"/>
    <p:sldId id="297" r:id="rId19"/>
    <p:sldId id="298" r:id="rId20"/>
    <p:sldId id="268" r:id="rId21"/>
    <p:sldId id="269" r:id="rId22"/>
    <p:sldId id="270" r:id="rId23"/>
    <p:sldId id="272" r:id="rId24"/>
    <p:sldId id="273" r:id="rId25"/>
    <p:sldId id="274" r:id="rId26"/>
    <p:sldId id="300" r:id="rId27"/>
    <p:sldId id="299" r:id="rId28"/>
    <p:sldId id="275" r:id="rId29"/>
    <p:sldId id="276" r:id="rId30"/>
    <p:sldId id="277" r:id="rId31"/>
    <p:sldId id="301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5232" y="2648203"/>
            <a:ext cx="2662935" cy="62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909" y="1748289"/>
            <a:ext cx="9596120" cy="324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35171" y="7187700"/>
            <a:ext cx="2692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4"/>
              </a:spcBef>
            </a:pPr>
            <a:r>
              <a:rPr dirty="0"/>
              <a:t>Chapter</a:t>
            </a:r>
            <a:r>
              <a:rPr spc="-65" dirty="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2900" y="3374412"/>
            <a:ext cx="5622290" cy="283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14"/>
              </a:spcBef>
            </a:pPr>
            <a:r>
              <a:rPr sz="3950" b="1" spc="5" dirty="0">
                <a:solidFill>
                  <a:srgbClr val="FF0000"/>
                </a:solidFill>
                <a:latin typeface="Arial"/>
                <a:cs typeface="Arial"/>
              </a:rPr>
              <a:t>Time and Global</a:t>
            </a:r>
            <a:r>
              <a:rPr sz="395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R="88265" algn="ctr">
              <a:lnSpc>
                <a:spcPct val="100000"/>
              </a:lnSpc>
              <a:spcBef>
                <a:spcPts val="3825"/>
              </a:spcBef>
            </a:pPr>
            <a:r>
              <a:rPr sz="3500" spc="25" dirty="0">
                <a:latin typeface="Noto Sans CJK JP Regular"/>
                <a:cs typeface="Noto Sans CJK JP Regular"/>
              </a:rPr>
              <a:t>吳俊興</a:t>
            </a:r>
            <a:endParaRPr sz="3500">
              <a:latin typeface="Noto Sans CJK JP Regular"/>
              <a:cs typeface="Noto Sans CJK JP Regular"/>
            </a:endParaRPr>
          </a:p>
          <a:p>
            <a:pPr marR="87630" algn="ctr">
              <a:lnSpc>
                <a:spcPct val="100000"/>
              </a:lnSpc>
              <a:spcBef>
                <a:spcPts val="75"/>
              </a:spcBef>
            </a:pPr>
            <a:r>
              <a:rPr sz="3500" spc="25" dirty="0">
                <a:latin typeface="Noto Sans CJK JP Regular"/>
                <a:cs typeface="Noto Sans CJK JP Regular"/>
              </a:rPr>
              <a:t>國立高雄大學</a:t>
            </a:r>
            <a:r>
              <a:rPr sz="3500" spc="130" dirty="0">
                <a:latin typeface="Noto Sans CJK JP Regular"/>
                <a:cs typeface="Noto Sans CJK JP Regular"/>
              </a:rPr>
              <a:t> </a:t>
            </a:r>
            <a:r>
              <a:rPr sz="3500" spc="25" dirty="0">
                <a:latin typeface="Noto Sans CJK JP Regular"/>
                <a:cs typeface="Noto Sans CJK JP Regular"/>
              </a:rPr>
              <a:t>資訊工程學系</a:t>
            </a:r>
            <a:endParaRPr sz="3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560" y="473455"/>
            <a:ext cx="5428615" cy="961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050" spc="20" dirty="0">
                <a:latin typeface="Arial"/>
                <a:cs typeface="Arial"/>
              </a:rPr>
              <a:t>CSD511 </a:t>
            </a:r>
            <a:r>
              <a:rPr sz="3050" spc="15" dirty="0">
                <a:latin typeface="Arial"/>
                <a:cs typeface="Arial"/>
              </a:rPr>
              <a:t>– </a:t>
            </a:r>
            <a:r>
              <a:rPr sz="3050" spc="10" dirty="0">
                <a:latin typeface="Arial"/>
                <a:cs typeface="Arial"/>
              </a:rPr>
              <a:t>Distributed</a:t>
            </a:r>
            <a:r>
              <a:rPr sz="3050" spc="-1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Systems</a:t>
            </a:r>
            <a:endParaRPr sz="305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050" spc="30" dirty="0">
                <a:latin typeface="Noto Sans CJK JP Regular"/>
                <a:cs typeface="Noto Sans CJK JP Regular"/>
              </a:rPr>
              <a:t>分散式系統</a:t>
            </a:r>
            <a:endParaRPr sz="30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81" y="357632"/>
            <a:ext cx="96177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11.3.1 Synchronization in </a:t>
            </a:r>
            <a:r>
              <a:rPr sz="3500" b="0" spc="15" dirty="0">
                <a:latin typeface="Arial"/>
                <a:cs typeface="Arial"/>
              </a:rPr>
              <a:t>a </a:t>
            </a:r>
            <a:r>
              <a:rPr sz="3500" b="0" spc="5" dirty="0">
                <a:latin typeface="Arial"/>
                <a:cs typeface="Arial"/>
              </a:rPr>
              <a:t>synchronous system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615" y="1239774"/>
            <a:ext cx="9679940" cy="2984500"/>
          </a:xfrm>
          <a:custGeom>
            <a:avLst/>
            <a:gdLst/>
            <a:ahLst/>
            <a:cxnLst/>
            <a:rect l="l" t="t" r="r" b="b"/>
            <a:pathLst>
              <a:path w="9679940" h="2984500">
                <a:moveTo>
                  <a:pt x="0" y="0"/>
                </a:moveTo>
                <a:lnTo>
                  <a:pt x="0" y="2983992"/>
                </a:lnTo>
                <a:lnTo>
                  <a:pt x="9679686" y="2983992"/>
                </a:lnTo>
                <a:lnTo>
                  <a:pt x="9679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296" y="1267460"/>
            <a:ext cx="9622155" cy="589089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209"/>
              </a:spcBef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synchronous distributed system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one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which </a:t>
            </a:r>
            <a:r>
              <a:rPr sz="2650" spc="-5" dirty="0">
                <a:latin typeface="Arial"/>
                <a:cs typeface="Arial"/>
              </a:rPr>
              <a:t>the following  </a:t>
            </a:r>
            <a:r>
              <a:rPr sz="2650" spc="-10" dirty="0">
                <a:latin typeface="Arial"/>
                <a:cs typeface="Arial"/>
              </a:rPr>
              <a:t>bounds are defined (Section 2.3.1;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p.48):</a:t>
            </a:r>
            <a:endParaRPr sz="2650">
              <a:latin typeface="Arial"/>
              <a:cs typeface="Arial"/>
            </a:endParaRPr>
          </a:p>
          <a:p>
            <a:pPr marL="276860" indent="-262890">
              <a:lnSpc>
                <a:spcPts val="2560"/>
              </a:lnSpc>
              <a:buChar char="–"/>
              <a:tabLst>
                <a:tab pos="277495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time to </a:t>
            </a:r>
            <a:r>
              <a:rPr sz="2200" spc="-5" dirty="0">
                <a:latin typeface="Arial"/>
                <a:cs typeface="Arial"/>
              </a:rPr>
              <a:t>execute each </a:t>
            </a:r>
            <a:r>
              <a:rPr sz="2200" dirty="0">
                <a:latin typeface="Arial"/>
                <a:cs typeface="Arial"/>
              </a:rPr>
              <a:t>step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process has </a:t>
            </a:r>
            <a:r>
              <a:rPr sz="2200" dirty="0">
                <a:latin typeface="Arial"/>
                <a:cs typeface="Arial"/>
              </a:rPr>
              <a:t>known </a:t>
            </a:r>
            <a:r>
              <a:rPr sz="2200" spc="-5" dirty="0">
                <a:latin typeface="Arial"/>
                <a:cs typeface="Arial"/>
              </a:rPr>
              <a:t>lower and</a:t>
            </a:r>
            <a:r>
              <a:rPr sz="2200" spc="3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upper</a:t>
            </a:r>
            <a:endParaRPr sz="22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bounds</a:t>
            </a:r>
            <a:endParaRPr sz="2200">
              <a:latin typeface="Arial"/>
              <a:cs typeface="Arial"/>
            </a:endParaRPr>
          </a:p>
          <a:p>
            <a:pPr marL="276860" marR="5080" indent="-262890">
              <a:lnSpc>
                <a:spcPct val="100000"/>
              </a:lnSpc>
              <a:buChar char="–"/>
              <a:tabLst>
                <a:tab pos="277495" algn="l"/>
                <a:tab pos="1042669" algn="l"/>
                <a:tab pos="2336800" algn="l"/>
                <a:tab pos="3880485" algn="l"/>
                <a:tab pos="4583430" algn="l"/>
                <a:tab pos="4899025" algn="l"/>
                <a:tab pos="6038215" algn="l"/>
                <a:tab pos="6399530" algn="l"/>
                <a:tab pos="7614920" algn="l"/>
                <a:tab pos="8487410" algn="l"/>
                <a:tab pos="8800465" algn="l"/>
              </a:tabLst>
            </a:pPr>
            <a:r>
              <a:rPr sz="2200" spc="-5" dirty="0">
                <a:latin typeface="Arial"/>
                <a:cs typeface="Arial"/>
              </a:rPr>
              <a:t>eac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5" dirty="0">
                <a:latin typeface="Arial"/>
                <a:cs typeface="Arial"/>
              </a:rPr>
              <a:t>messag</a:t>
            </a:r>
            <a:r>
              <a:rPr sz="2200" dirty="0">
                <a:latin typeface="Arial"/>
                <a:cs typeface="Arial"/>
              </a:rPr>
              <a:t>e	transmitted	</a:t>
            </a:r>
            <a:r>
              <a:rPr sz="2200" spc="-5" dirty="0">
                <a:latin typeface="Arial"/>
                <a:cs typeface="Arial"/>
              </a:rPr>
              <a:t>ove</a:t>
            </a:r>
            <a:r>
              <a:rPr sz="2200" dirty="0">
                <a:latin typeface="Arial"/>
                <a:cs typeface="Arial"/>
              </a:rPr>
              <a:t>r	a	</a:t>
            </a:r>
            <a:r>
              <a:rPr sz="2200" spc="-5" dirty="0">
                <a:latin typeface="Arial"/>
                <a:cs typeface="Arial"/>
              </a:rPr>
              <a:t>channe</a:t>
            </a:r>
            <a:r>
              <a:rPr sz="2200" dirty="0">
                <a:latin typeface="Arial"/>
                <a:cs typeface="Arial"/>
              </a:rPr>
              <a:t>l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receive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5" dirty="0">
                <a:latin typeface="Arial"/>
                <a:cs typeface="Arial"/>
              </a:rPr>
              <a:t>withi</a:t>
            </a:r>
            <a:r>
              <a:rPr sz="2200" dirty="0">
                <a:latin typeface="Arial"/>
                <a:cs typeface="Arial"/>
              </a:rPr>
              <a:t>n	a	</a:t>
            </a:r>
            <a:r>
              <a:rPr sz="2200" spc="-5" dirty="0">
                <a:latin typeface="Arial"/>
                <a:cs typeface="Arial"/>
              </a:rPr>
              <a:t>known  bounded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spc="-5" dirty="0">
                <a:latin typeface="Arial"/>
                <a:cs typeface="Arial"/>
              </a:rPr>
              <a:t>(min 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max)</a:t>
            </a:r>
            <a:endParaRPr sz="2200">
              <a:latin typeface="Arial"/>
              <a:cs typeface="Arial"/>
            </a:endParaRPr>
          </a:p>
          <a:p>
            <a:pPr marL="276860" marR="5080" indent="-262890">
              <a:lnSpc>
                <a:spcPct val="100000"/>
              </a:lnSpc>
              <a:spcBef>
                <a:spcPts val="10"/>
              </a:spcBef>
              <a:buChar char="–"/>
              <a:tabLst>
                <a:tab pos="277495" algn="l"/>
              </a:tabLst>
            </a:pPr>
            <a:r>
              <a:rPr sz="2200" spc="-5" dirty="0">
                <a:latin typeface="Arial"/>
                <a:cs typeface="Arial"/>
              </a:rPr>
              <a:t>each process has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local </a:t>
            </a:r>
            <a:r>
              <a:rPr sz="2200" dirty="0">
                <a:latin typeface="Arial"/>
                <a:cs typeface="Arial"/>
              </a:rPr>
              <a:t>clock </a:t>
            </a:r>
            <a:r>
              <a:rPr sz="2200" spc="-5" dirty="0">
                <a:latin typeface="Arial"/>
                <a:cs typeface="Arial"/>
              </a:rPr>
              <a:t>whose drift </a:t>
            </a:r>
            <a:r>
              <a:rPr sz="2200" dirty="0">
                <a:latin typeface="Arial"/>
                <a:cs typeface="Arial"/>
              </a:rPr>
              <a:t>rate from real time </a:t>
            </a: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a known  </a:t>
            </a:r>
            <a:r>
              <a:rPr sz="2200" spc="-5" dirty="0">
                <a:latin typeface="Arial"/>
                <a:cs typeface="Arial"/>
              </a:rPr>
              <a:t>bound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281940" indent="-230504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282575" algn="l"/>
              </a:tabLst>
            </a:pPr>
            <a:r>
              <a:rPr sz="2650" spc="-5" dirty="0">
                <a:latin typeface="Arial"/>
                <a:cs typeface="Arial"/>
              </a:rPr>
              <a:t>Internal synchronization in a synchronous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990"/>
              </a:spcBef>
              <a:buChar char="–"/>
              <a:tabLst>
                <a:tab pos="624205" algn="l"/>
                <a:tab pos="624840" algn="l"/>
              </a:tabLst>
            </a:pPr>
            <a:r>
              <a:rPr sz="2200" spc="-5" dirty="0">
                <a:latin typeface="Arial"/>
                <a:cs typeface="Arial"/>
              </a:rPr>
              <a:t>One process </a:t>
            </a:r>
            <a:r>
              <a:rPr sz="2200" i="1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sends </a:t>
            </a:r>
            <a:r>
              <a:rPr sz="2200" spc="-5" dirty="0">
                <a:latin typeface="Arial"/>
                <a:cs typeface="Arial"/>
              </a:rPr>
              <a:t>its local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i="1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message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624205" algn="l"/>
                <a:tab pos="624840" algn="l"/>
              </a:tabLst>
            </a:pPr>
            <a:r>
              <a:rPr sz="2200" i="1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could set its clock to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dirty="0">
                <a:latin typeface="Arial"/>
                <a:cs typeface="Arial"/>
              </a:rPr>
              <a:t>where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spc="-5" dirty="0">
                <a:latin typeface="Arial"/>
                <a:cs typeface="Arial"/>
              </a:rPr>
              <a:t>is the time to transmit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805"/>
              </a:spcBef>
              <a:buFont typeface="Arial"/>
              <a:buChar char="–"/>
              <a:tabLst>
                <a:tab pos="624205" algn="l"/>
                <a:tab pos="624840" algn="l"/>
              </a:tabLst>
            </a:pP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unknown but </a:t>
            </a:r>
            <a:r>
              <a:rPr sz="2200" i="1" spc="-5" dirty="0">
                <a:latin typeface="Arial"/>
                <a:cs typeface="Arial"/>
              </a:rPr>
              <a:t>min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trans </a:t>
            </a:r>
            <a:r>
              <a:rPr sz="2200" dirty="0">
                <a:latin typeface="Times New Roman"/>
                <a:cs typeface="Times New Roman"/>
              </a:rPr>
              <a:t>≤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Arial"/>
                <a:cs typeface="Arial"/>
              </a:rPr>
              <a:t>max</a:t>
            </a:r>
            <a:endParaRPr sz="2200">
              <a:latin typeface="Arial"/>
              <a:cs typeface="Arial"/>
            </a:endParaRPr>
          </a:p>
          <a:p>
            <a:pPr marL="624205" lvl="1" indent="-340360">
              <a:lnSpc>
                <a:spcPct val="100000"/>
              </a:lnSpc>
              <a:spcBef>
                <a:spcPts val="805"/>
              </a:spcBef>
              <a:buChar char="–"/>
              <a:tabLst>
                <a:tab pos="624205" algn="l"/>
                <a:tab pos="624840" algn="l"/>
              </a:tabLst>
            </a:pPr>
            <a:r>
              <a:rPr sz="2200" spc="-5" dirty="0">
                <a:latin typeface="Arial"/>
                <a:cs typeface="Arial"/>
              </a:rPr>
              <a:t>uncertainty </a:t>
            </a:r>
            <a:r>
              <a:rPr sz="2200" i="1" dirty="0">
                <a:latin typeface="Arial"/>
                <a:cs typeface="Arial"/>
              </a:rPr>
              <a:t>u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spc="-5" dirty="0">
                <a:latin typeface="Arial"/>
                <a:cs typeface="Arial"/>
              </a:rPr>
              <a:t>max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i="1" spc="-5" dirty="0">
                <a:latin typeface="Arial"/>
                <a:cs typeface="Arial"/>
              </a:rPr>
              <a:t>min</a:t>
            </a:r>
            <a:r>
              <a:rPr sz="2200" spc="-5" dirty="0">
                <a:latin typeface="Arial"/>
                <a:cs typeface="Arial"/>
              </a:rPr>
              <a:t>. Set clock to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max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min</a:t>
            </a:r>
            <a:r>
              <a:rPr sz="2200" spc="-5" dirty="0">
                <a:latin typeface="Arial"/>
                <a:cs typeface="Arial"/>
              </a:rPr>
              <a:t>)/2 then skew </a:t>
            </a:r>
            <a:r>
              <a:rPr sz="2200" dirty="0">
                <a:latin typeface="Times New Roman"/>
                <a:cs typeface="Times New Roman"/>
              </a:rPr>
              <a:t>≤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/2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00026"/>
            <a:ext cx="9067800" cy="838200"/>
          </a:xfrm>
        </p:spPr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Algorithm: External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419225"/>
            <a:ext cx="9596120" cy="5170646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latin typeface="Arial" pitchFamily="-1" charset="0"/>
              </a:rPr>
              <a:t>Uses a </a:t>
            </a:r>
            <a:r>
              <a:rPr lang="en-US" sz="3200" i="1" dirty="0" smtClean="0">
                <a:solidFill>
                  <a:schemeClr val="hlink"/>
                </a:solidFill>
                <a:latin typeface="Arial" pitchFamily="-1" charset="0"/>
              </a:rPr>
              <a:t>time server</a:t>
            </a:r>
            <a:r>
              <a:rPr lang="en-US" sz="3200" dirty="0" smtClean="0">
                <a:latin typeface="Arial" pitchFamily="-1" charset="0"/>
              </a:rPr>
              <a:t> to synchronize clocks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latin typeface="Arial" pitchFamily="-1" charset="0"/>
              </a:rPr>
              <a:t>Mainly designed for LAN</a:t>
            </a:r>
            <a:endParaRPr lang="en-US" sz="3200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latin typeface="Arial" pitchFamily="-1" charset="0"/>
              </a:rPr>
              <a:t>Time server keeps the reference time (say UTC)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sz="3200" dirty="0" smtClean="0">
                <a:latin typeface="Arial" pitchFamily="-1" charset="0"/>
              </a:rPr>
              <a:t>A client asks the time server for time, the server responds with its current time, and the client uses the received value </a:t>
            </a:r>
            <a:r>
              <a:rPr lang="en-US" sz="3200" dirty="0" smtClean="0">
                <a:solidFill>
                  <a:srgbClr val="FF0000"/>
                </a:solidFill>
                <a:latin typeface="Arial" pitchFamily="-1" charset="0"/>
              </a:rPr>
              <a:t>‘t’ </a:t>
            </a:r>
            <a:r>
              <a:rPr lang="en-US" sz="3200" dirty="0" smtClean="0">
                <a:latin typeface="Arial" pitchFamily="-1" charset="0"/>
              </a:rPr>
              <a:t>to set its clock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latin typeface="Arial" pitchFamily="-1" charset="0"/>
              </a:rPr>
              <a:t>But network round-trip time introduces an error.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  <a:latin typeface="Arial" pitchFamily="-1" charset="0"/>
              </a:rPr>
              <a:t>So what do we need to do?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hlink"/>
                </a:solidFill>
                <a:latin typeface="Arial" pitchFamily="-1" charset="0"/>
              </a:rPr>
              <a:t>Estimate one-way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63603" y="7240729"/>
            <a:ext cx="2227792" cy="322121"/>
          </a:xfrm>
          <a:prstGeom prst="rect">
            <a:avLst/>
          </a:prstGeom>
        </p:spPr>
        <p:txBody>
          <a:bodyPr lIns="104315" tIns="52157" rIns="104315" bIns="52157"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969" y="5378027"/>
            <a:ext cx="607147" cy="650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93" y="393446"/>
            <a:ext cx="926909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0" spc="15" dirty="0">
                <a:latin typeface="Arial"/>
                <a:cs typeface="Arial"/>
              </a:rPr>
              <a:t>11.3.2 </a:t>
            </a:r>
            <a:r>
              <a:rPr sz="3050" b="0" spc="10" dirty="0">
                <a:latin typeface="Arial"/>
                <a:cs typeface="Arial"/>
              </a:rPr>
              <a:t>Cristian’s </a:t>
            </a:r>
            <a:r>
              <a:rPr sz="3050" b="0" spc="15" dirty="0">
                <a:latin typeface="Arial"/>
                <a:cs typeface="Arial"/>
              </a:rPr>
              <a:t>method </a:t>
            </a:r>
            <a:r>
              <a:rPr sz="3050" b="0" spc="10" dirty="0">
                <a:latin typeface="Arial"/>
                <a:cs typeface="Arial"/>
              </a:rPr>
              <a:t>for </a:t>
            </a:r>
            <a:r>
              <a:rPr sz="3050" b="0" spc="15" dirty="0">
                <a:latin typeface="Arial"/>
                <a:cs typeface="Arial"/>
              </a:rPr>
              <a:t>an asynchronous</a:t>
            </a:r>
            <a:r>
              <a:rPr sz="3050" b="0" spc="30" dirty="0">
                <a:latin typeface="Arial"/>
                <a:cs typeface="Arial"/>
              </a:rPr>
              <a:t> </a:t>
            </a:r>
            <a:r>
              <a:rPr sz="3050" b="0" spc="15" dirty="0">
                <a:latin typeface="Arial"/>
                <a:cs typeface="Arial"/>
              </a:rPr>
              <a:t>system</a:t>
            </a:r>
            <a:endParaRPr sz="3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875" y="4888229"/>
            <a:ext cx="2090420" cy="1655445"/>
          </a:xfrm>
          <a:custGeom>
            <a:avLst/>
            <a:gdLst/>
            <a:ahLst/>
            <a:cxnLst/>
            <a:rect l="l" t="t" r="r" b="b"/>
            <a:pathLst>
              <a:path w="2090420" h="1655445">
                <a:moveTo>
                  <a:pt x="0" y="0"/>
                </a:moveTo>
                <a:lnTo>
                  <a:pt x="0" y="1655064"/>
                </a:lnTo>
                <a:lnTo>
                  <a:pt x="2090166" y="1655064"/>
                </a:lnTo>
                <a:lnTo>
                  <a:pt x="20901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875" y="4888991"/>
            <a:ext cx="2120900" cy="1687830"/>
          </a:xfrm>
          <a:custGeom>
            <a:avLst/>
            <a:gdLst/>
            <a:ahLst/>
            <a:cxnLst/>
            <a:rect l="l" t="t" r="r" b="b"/>
            <a:pathLst>
              <a:path w="2120900" h="1687829">
                <a:moveTo>
                  <a:pt x="0" y="0"/>
                </a:moveTo>
                <a:lnTo>
                  <a:pt x="0" y="1687830"/>
                </a:lnTo>
                <a:lnTo>
                  <a:pt x="2120646" y="1687830"/>
                </a:lnTo>
                <a:lnTo>
                  <a:pt x="2120646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2796" y="4888229"/>
            <a:ext cx="2091055" cy="1655445"/>
          </a:xfrm>
          <a:custGeom>
            <a:avLst/>
            <a:gdLst/>
            <a:ahLst/>
            <a:cxnLst/>
            <a:rect l="l" t="t" r="r" b="b"/>
            <a:pathLst>
              <a:path w="2091054" h="1655445">
                <a:moveTo>
                  <a:pt x="0" y="0"/>
                </a:moveTo>
                <a:lnTo>
                  <a:pt x="0" y="1655064"/>
                </a:lnTo>
                <a:lnTo>
                  <a:pt x="2090927" y="1655064"/>
                </a:lnTo>
                <a:lnTo>
                  <a:pt x="2090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3571" y="4888991"/>
            <a:ext cx="2121535" cy="1687830"/>
          </a:xfrm>
          <a:custGeom>
            <a:avLst/>
            <a:gdLst/>
            <a:ahLst/>
            <a:cxnLst/>
            <a:rect l="l" t="t" r="r" b="b"/>
            <a:pathLst>
              <a:path w="2121534" h="1687829">
                <a:moveTo>
                  <a:pt x="0" y="0"/>
                </a:moveTo>
                <a:lnTo>
                  <a:pt x="0" y="1687830"/>
                </a:lnTo>
                <a:lnTo>
                  <a:pt x="2121407" y="1687830"/>
                </a:lnTo>
                <a:lnTo>
                  <a:pt x="2121407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3227" y="5157978"/>
            <a:ext cx="1030605" cy="1115060"/>
          </a:xfrm>
          <a:custGeom>
            <a:avLst/>
            <a:gdLst/>
            <a:ahLst/>
            <a:cxnLst/>
            <a:rect l="l" t="t" r="r" b="b"/>
            <a:pathLst>
              <a:path w="1030605" h="1115060">
                <a:moveTo>
                  <a:pt x="1030224" y="557784"/>
                </a:moveTo>
                <a:lnTo>
                  <a:pt x="1028116" y="507045"/>
                </a:lnTo>
                <a:lnTo>
                  <a:pt x="1021916" y="457576"/>
                </a:lnTo>
                <a:lnTo>
                  <a:pt x="1011805" y="409575"/>
                </a:lnTo>
                <a:lnTo>
                  <a:pt x="997967" y="363238"/>
                </a:lnTo>
                <a:lnTo>
                  <a:pt x="980583" y="318765"/>
                </a:lnTo>
                <a:lnTo>
                  <a:pt x="959837" y="276351"/>
                </a:lnTo>
                <a:lnTo>
                  <a:pt x="935912" y="236196"/>
                </a:lnTo>
                <a:lnTo>
                  <a:pt x="908989" y="198496"/>
                </a:lnTo>
                <a:lnTo>
                  <a:pt x="879252" y="163448"/>
                </a:lnTo>
                <a:lnTo>
                  <a:pt x="846884" y="131252"/>
                </a:lnTo>
                <a:lnTo>
                  <a:pt x="812066" y="102103"/>
                </a:lnTo>
                <a:lnTo>
                  <a:pt x="774982" y="76199"/>
                </a:lnTo>
                <a:lnTo>
                  <a:pt x="735814" y="53739"/>
                </a:lnTo>
                <a:lnTo>
                  <a:pt x="694745" y="34920"/>
                </a:lnTo>
                <a:lnTo>
                  <a:pt x="651958" y="19938"/>
                </a:lnTo>
                <a:lnTo>
                  <a:pt x="607634" y="8993"/>
                </a:lnTo>
                <a:lnTo>
                  <a:pt x="561958" y="2281"/>
                </a:lnTo>
                <a:lnTo>
                  <a:pt x="515112" y="0"/>
                </a:lnTo>
                <a:lnTo>
                  <a:pt x="468265" y="2281"/>
                </a:lnTo>
                <a:lnTo>
                  <a:pt x="422589" y="8993"/>
                </a:lnTo>
                <a:lnTo>
                  <a:pt x="378265" y="19939"/>
                </a:lnTo>
                <a:lnTo>
                  <a:pt x="335478" y="34920"/>
                </a:lnTo>
                <a:lnTo>
                  <a:pt x="294409" y="53739"/>
                </a:lnTo>
                <a:lnTo>
                  <a:pt x="255241" y="76200"/>
                </a:lnTo>
                <a:lnTo>
                  <a:pt x="218157" y="102103"/>
                </a:lnTo>
                <a:lnTo>
                  <a:pt x="183339" y="131252"/>
                </a:lnTo>
                <a:lnTo>
                  <a:pt x="150971" y="163449"/>
                </a:lnTo>
                <a:lnTo>
                  <a:pt x="121234" y="198496"/>
                </a:lnTo>
                <a:lnTo>
                  <a:pt x="94311" y="236196"/>
                </a:lnTo>
                <a:lnTo>
                  <a:pt x="70386" y="276352"/>
                </a:lnTo>
                <a:lnTo>
                  <a:pt x="49640" y="318765"/>
                </a:lnTo>
                <a:lnTo>
                  <a:pt x="32256" y="363238"/>
                </a:lnTo>
                <a:lnTo>
                  <a:pt x="18418" y="409575"/>
                </a:lnTo>
                <a:lnTo>
                  <a:pt x="8307" y="457576"/>
                </a:lnTo>
                <a:lnTo>
                  <a:pt x="2107" y="507045"/>
                </a:lnTo>
                <a:lnTo>
                  <a:pt x="0" y="557784"/>
                </a:lnTo>
                <a:lnTo>
                  <a:pt x="2107" y="608402"/>
                </a:lnTo>
                <a:lnTo>
                  <a:pt x="8307" y="657764"/>
                </a:lnTo>
                <a:lnTo>
                  <a:pt x="18418" y="705671"/>
                </a:lnTo>
                <a:lnTo>
                  <a:pt x="32256" y="751925"/>
                </a:lnTo>
                <a:lnTo>
                  <a:pt x="49640" y="796327"/>
                </a:lnTo>
                <a:lnTo>
                  <a:pt x="70386" y="838679"/>
                </a:lnTo>
                <a:lnTo>
                  <a:pt x="94311" y="878783"/>
                </a:lnTo>
                <a:lnTo>
                  <a:pt x="121234" y="916440"/>
                </a:lnTo>
                <a:lnTo>
                  <a:pt x="150971" y="951452"/>
                </a:lnTo>
                <a:lnTo>
                  <a:pt x="183339" y="983620"/>
                </a:lnTo>
                <a:lnTo>
                  <a:pt x="218157" y="1012747"/>
                </a:lnTo>
                <a:lnTo>
                  <a:pt x="255241" y="1038634"/>
                </a:lnTo>
                <a:lnTo>
                  <a:pt x="294409" y="1061082"/>
                </a:lnTo>
                <a:lnTo>
                  <a:pt x="335478" y="1079894"/>
                </a:lnTo>
                <a:lnTo>
                  <a:pt x="378265" y="1094870"/>
                </a:lnTo>
                <a:lnTo>
                  <a:pt x="422589" y="1105813"/>
                </a:lnTo>
                <a:lnTo>
                  <a:pt x="468265" y="1112524"/>
                </a:lnTo>
                <a:lnTo>
                  <a:pt x="515112" y="1114806"/>
                </a:lnTo>
                <a:lnTo>
                  <a:pt x="561958" y="1112524"/>
                </a:lnTo>
                <a:lnTo>
                  <a:pt x="607634" y="1105813"/>
                </a:lnTo>
                <a:lnTo>
                  <a:pt x="651958" y="1094870"/>
                </a:lnTo>
                <a:lnTo>
                  <a:pt x="694745" y="1079894"/>
                </a:lnTo>
                <a:lnTo>
                  <a:pt x="735814" y="1061082"/>
                </a:lnTo>
                <a:lnTo>
                  <a:pt x="774982" y="1038634"/>
                </a:lnTo>
                <a:lnTo>
                  <a:pt x="812066" y="1012747"/>
                </a:lnTo>
                <a:lnTo>
                  <a:pt x="846884" y="983620"/>
                </a:lnTo>
                <a:lnTo>
                  <a:pt x="879252" y="951452"/>
                </a:lnTo>
                <a:lnTo>
                  <a:pt x="908989" y="916440"/>
                </a:lnTo>
                <a:lnTo>
                  <a:pt x="935912" y="878783"/>
                </a:lnTo>
                <a:lnTo>
                  <a:pt x="959837" y="838679"/>
                </a:lnTo>
                <a:lnTo>
                  <a:pt x="980583" y="796327"/>
                </a:lnTo>
                <a:lnTo>
                  <a:pt x="997967" y="751925"/>
                </a:lnTo>
                <a:lnTo>
                  <a:pt x="1011805" y="705671"/>
                </a:lnTo>
                <a:lnTo>
                  <a:pt x="1021916" y="657764"/>
                </a:lnTo>
                <a:lnTo>
                  <a:pt x="1028116" y="608402"/>
                </a:lnTo>
                <a:lnTo>
                  <a:pt x="1030224" y="557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3227" y="5157978"/>
            <a:ext cx="1030605" cy="1115060"/>
          </a:xfrm>
          <a:custGeom>
            <a:avLst/>
            <a:gdLst/>
            <a:ahLst/>
            <a:cxnLst/>
            <a:rect l="l" t="t" r="r" b="b"/>
            <a:pathLst>
              <a:path w="1030605" h="1115060">
                <a:moveTo>
                  <a:pt x="515112" y="0"/>
                </a:moveTo>
                <a:lnTo>
                  <a:pt x="468265" y="2281"/>
                </a:lnTo>
                <a:lnTo>
                  <a:pt x="422589" y="8993"/>
                </a:lnTo>
                <a:lnTo>
                  <a:pt x="378265" y="19939"/>
                </a:lnTo>
                <a:lnTo>
                  <a:pt x="335478" y="34920"/>
                </a:lnTo>
                <a:lnTo>
                  <a:pt x="294409" y="53739"/>
                </a:lnTo>
                <a:lnTo>
                  <a:pt x="255241" y="76200"/>
                </a:lnTo>
                <a:lnTo>
                  <a:pt x="218157" y="102103"/>
                </a:lnTo>
                <a:lnTo>
                  <a:pt x="183339" y="131252"/>
                </a:lnTo>
                <a:lnTo>
                  <a:pt x="150971" y="163449"/>
                </a:lnTo>
                <a:lnTo>
                  <a:pt x="121234" y="198496"/>
                </a:lnTo>
                <a:lnTo>
                  <a:pt x="94311" y="236196"/>
                </a:lnTo>
                <a:lnTo>
                  <a:pt x="70386" y="276352"/>
                </a:lnTo>
                <a:lnTo>
                  <a:pt x="49640" y="318765"/>
                </a:lnTo>
                <a:lnTo>
                  <a:pt x="32256" y="363238"/>
                </a:lnTo>
                <a:lnTo>
                  <a:pt x="18418" y="409575"/>
                </a:lnTo>
                <a:lnTo>
                  <a:pt x="8307" y="457576"/>
                </a:lnTo>
                <a:lnTo>
                  <a:pt x="2107" y="507045"/>
                </a:lnTo>
                <a:lnTo>
                  <a:pt x="0" y="557784"/>
                </a:lnTo>
                <a:lnTo>
                  <a:pt x="2107" y="608402"/>
                </a:lnTo>
                <a:lnTo>
                  <a:pt x="8307" y="657764"/>
                </a:lnTo>
                <a:lnTo>
                  <a:pt x="18418" y="705671"/>
                </a:lnTo>
                <a:lnTo>
                  <a:pt x="32256" y="751925"/>
                </a:lnTo>
                <a:lnTo>
                  <a:pt x="49640" y="796327"/>
                </a:lnTo>
                <a:lnTo>
                  <a:pt x="70386" y="838679"/>
                </a:lnTo>
                <a:lnTo>
                  <a:pt x="94311" y="878783"/>
                </a:lnTo>
                <a:lnTo>
                  <a:pt x="121234" y="916440"/>
                </a:lnTo>
                <a:lnTo>
                  <a:pt x="150971" y="951452"/>
                </a:lnTo>
                <a:lnTo>
                  <a:pt x="183339" y="983620"/>
                </a:lnTo>
                <a:lnTo>
                  <a:pt x="218157" y="1012747"/>
                </a:lnTo>
                <a:lnTo>
                  <a:pt x="255241" y="1038634"/>
                </a:lnTo>
                <a:lnTo>
                  <a:pt x="294409" y="1061082"/>
                </a:lnTo>
                <a:lnTo>
                  <a:pt x="335478" y="1079894"/>
                </a:lnTo>
                <a:lnTo>
                  <a:pt x="378265" y="1094870"/>
                </a:lnTo>
                <a:lnTo>
                  <a:pt x="422589" y="1105813"/>
                </a:lnTo>
                <a:lnTo>
                  <a:pt x="468265" y="1112524"/>
                </a:lnTo>
                <a:lnTo>
                  <a:pt x="515112" y="1114806"/>
                </a:lnTo>
                <a:lnTo>
                  <a:pt x="561958" y="1112524"/>
                </a:lnTo>
                <a:lnTo>
                  <a:pt x="607634" y="1105813"/>
                </a:lnTo>
                <a:lnTo>
                  <a:pt x="651958" y="1094870"/>
                </a:lnTo>
                <a:lnTo>
                  <a:pt x="694745" y="1079894"/>
                </a:lnTo>
                <a:lnTo>
                  <a:pt x="735814" y="1061082"/>
                </a:lnTo>
                <a:lnTo>
                  <a:pt x="774982" y="1038634"/>
                </a:lnTo>
                <a:lnTo>
                  <a:pt x="812066" y="1012747"/>
                </a:lnTo>
                <a:lnTo>
                  <a:pt x="846884" y="983620"/>
                </a:lnTo>
                <a:lnTo>
                  <a:pt x="879252" y="951452"/>
                </a:lnTo>
                <a:lnTo>
                  <a:pt x="908989" y="916440"/>
                </a:lnTo>
                <a:lnTo>
                  <a:pt x="935912" y="878783"/>
                </a:lnTo>
                <a:lnTo>
                  <a:pt x="959837" y="838679"/>
                </a:lnTo>
                <a:lnTo>
                  <a:pt x="980583" y="796327"/>
                </a:lnTo>
                <a:lnTo>
                  <a:pt x="997967" y="751925"/>
                </a:lnTo>
                <a:lnTo>
                  <a:pt x="1011805" y="705671"/>
                </a:lnTo>
                <a:lnTo>
                  <a:pt x="1021916" y="657764"/>
                </a:lnTo>
                <a:lnTo>
                  <a:pt x="1028116" y="608402"/>
                </a:lnTo>
                <a:lnTo>
                  <a:pt x="1030224" y="557784"/>
                </a:lnTo>
                <a:lnTo>
                  <a:pt x="1028116" y="507045"/>
                </a:lnTo>
                <a:lnTo>
                  <a:pt x="1021916" y="457576"/>
                </a:lnTo>
                <a:lnTo>
                  <a:pt x="1011805" y="409575"/>
                </a:lnTo>
                <a:lnTo>
                  <a:pt x="997967" y="363238"/>
                </a:lnTo>
                <a:lnTo>
                  <a:pt x="980583" y="318765"/>
                </a:lnTo>
                <a:lnTo>
                  <a:pt x="959837" y="276351"/>
                </a:lnTo>
                <a:lnTo>
                  <a:pt x="935912" y="236196"/>
                </a:lnTo>
                <a:lnTo>
                  <a:pt x="908989" y="198496"/>
                </a:lnTo>
                <a:lnTo>
                  <a:pt x="879252" y="163448"/>
                </a:lnTo>
                <a:lnTo>
                  <a:pt x="846884" y="131252"/>
                </a:lnTo>
                <a:lnTo>
                  <a:pt x="812066" y="102103"/>
                </a:lnTo>
                <a:lnTo>
                  <a:pt x="774982" y="76199"/>
                </a:lnTo>
                <a:lnTo>
                  <a:pt x="735814" y="53739"/>
                </a:lnTo>
                <a:lnTo>
                  <a:pt x="694745" y="34920"/>
                </a:lnTo>
                <a:lnTo>
                  <a:pt x="651958" y="19938"/>
                </a:lnTo>
                <a:lnTo>
                  <a:pt x="607634" y="8993"/>
                </a:lnTo>
                <a:lnTo>
                  <a:pt x="561958" y="2281"/>
                </a:lnTo>
                <a:lnTo>
                  <a:pt x="515112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4865" y="5292852"/>
            <a:ext cx="250190" cy="236220"/>
          </a:xfrm>
          <a:custGeom>
            <a:avLst/>
            <a:gdLst/>
            <a:ahLst/>
            <a:cxnLst/>
            <a:rect l="l" t="t" r="r" b="b"/>
            <a:pathLst>
              <a:path w="250190" h="236220">
                <a:moveTo>
                  <a:pt x="249935" y="101345"/>
                </a:moveTo>
                <a:lnTo>
                  <a:pt x="0" y="0"/>
                </a:lnTo>
                <a:lnTo>
                  <a:pt x="0" y="236219"/>
                </a:lnTo>
                <a:lnTo>
                  <a:pt x="249935" y="1013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4865" y="5292852"/>
            <a:ext cx="250190" cy="236220"/>
          </a:xfrm>
          <a:custGeom>
            <a:avLst/>
            <a:gdLst/>
            <a:ahLst/>
            <a:cxnLst/>
            <a:rect l="l" t="t" r="r" b="b"/>
            <a:pathLst>
              <a:path w="250190" h="236220">
                <a:moveTo>
                  <a:pt x="249935" y="101345"/>
                </a:moveTo>
                <a:lnTo>
                  <a:pt x="0" y="236219"/>
                </a:lnTo>
                <a:lnTo>
                  <a:pt x="0" y="0"/>
                </a:lnTo>
                <a:lnTo>
                  <a:pt x="249935" y="101345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1965" y="5395340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397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4478" y="5395340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241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0205" y="5935217"/>
            <a:ext cx="250825" cy="270510"/>
          </a:xfrm>
          <a:custGeom>
            <a:avLst/>
            <a:gdLst/>
            <a:ahLst/>
            <a:cxnLst/>
            <a:rect l="l" t="t" r="r" b="b"/>
            <a:pathLst>
              <a:path w="250825" h="270510">
                <a:moveTo>
                  <a:pt x="250697" y="270510"/>
                </a:moveTo>
                <a:lnTo>
                  <a:pt x="250697" y="0"/>
                </a:lnTo>
                <a:lnTo>
                  <a:pt x="0" y="134112"/>
                </a:lnTo>
                <a:lnTo>
                  <a:pt x="250697" y="27051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0205" y="5935217"/>
            <a:ext cx="250825" cy="270510"/>
          </a:xfrm>
          <a:custGeom>
            <a:avLst/>
            <a:gdLst/>
            <a:ahLst/>
            <a:cxnLst/>
            <a:rect l="l" t="t" r="r" b="b"/>
            <a:pathLst>
              <a:path w="250825" h="270510">
                <a:moveTo>
                  <a:pt x="0" y="134112"/>
                </a:moveTo>
                <a:lnTo>
                  <a:pt x="250697" y="0"/>
                </a:lnTo>
                <a:lnTo>
                  <a:pt x="250697" y="270510"/>
                </a:lnTo>
                <a:lnTo>
                  <a:pt x="0" y="134112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1965" y="6070472"/>
            <a:ext cx="2954655" cy="0"/>
          </a:xfrm>
          <a:custGeom>
            <a:avLst/>
            <a:gdLst/>
            <a:ahLst/>
            <a:cxnLst/>
            <a:rect l="l" t="t" r="r" b="b"/>
            <a:pathLst>
              <a:path w="2954654">
                <a:moveTo>
                  <a:pt x="0" y="0"/>
                </a:moveTo>
                <a:lnTo>
                  <a:pt x="2954375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6418" y="6070472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301" y="0"/>
                </a:lnTo>
              </a:path>
            </a:pathLst>
          </a:custGeom>
          <a:ln w="51257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9289" y="5327903"/>
            <a:ext cx="124460" cy="201295"/>
          </a:xfrm>
          <a:custGeom>
            <a:avLst/>
            <a:gdLst/>
            <a:ahLst/>
            <a:cxnLst/>
            <a:rect l="l" t="t" r="r" b="b"/>
            <a:pathLst>
              <a:path w="124459" h="201295">
                <a:moveTo>
                  <a:pt x="0" y="0"/>
                </a:moveTo>
                <a:lnTo>
                  <a:pt x="0" y="201167"/>
                </a:lnTo>
                <a:lnTo>
                  <a:pt x="124205" y="201167"/>
                </a:lnTo>
                <a:lnTo>
                  <a:pt x="124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9289" y="5327903"/>
            <a:ext cx="155575" cy="236220"/>
          </a:xfrm>
          <a:custGeom>
            <a:avLst/>
            <a:gdLst/>
            <a:ahLst/>
            <a:cxnLst/>
            <a:rect l="l" t="t" r="r" b="b"/>
            <a:pathLst>
              <a:path w="155575" h="236220">
                <a:moveTo>
                  <a:pt x="0" y="0"/>
                </a:moveTo>
                <a:lnTo>
                  <a:pt x="0" y="236220"/>
                </a:lnTo>
                <a:lnTo>
                  <a:pt x="155448" y="236220"/>
                </a:lnTo>
                <a:lnTo>
                  <a:pt x="155448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7701" y="5327903"/>
            <a:ext cx="124460" cy="201295"/>
          </a:xfrm>
          <a:custGeom>
            <a:avLst/>
            <a:gdLst/>
            <a:ahLst/>
            <a:cxnLst/>
            <a:rect l="l" t="t" r="r" b="b"/>
            <a:pathLst>
              <a:path w="124459" h="201295">
                <a:moveTo>
                  <a:pt x="0" y="0"/>
                </a:moveTo>
                <a:lnTo>
                  <a:pt x="0" y="201167"/>
                </a:lnTo>
                <a:lnTo>
                  <a:pt x="124205" y="201167"/>
                </a:lnTo>
                <a:lnTo>
                  <a:pt x="124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7701" y="5327903"/>
            <a:ext cx="158115" cy="236220"/>
          </a:xfrm>
          <a:custGeom>
            <a:avLst/>
            <a:gdLst/>
            <a:ahLst/>
            <a:cxnLst/>
            <a:rect l="l" t="t" r="r" b="b"/>
            <a:pathLst>
              <a:path w="158115" h="236220">
                <a:moveTo>
                  <a:pt x="0" y="0"/>
                </a:moveTo>
                <a:lnTo>
                  <a:pt x="0" y="236220"/>
                </a:lnTo>
                <a:lnTo>
                  <a:pt x="157733" y="236220"/>
                </a:lnTo>
                <a:lnTo>
                  <a:pt x="157733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9481" y="5327903"/>
            <a:ext cx="92710" cy="236220"/>
          </a:xfrm>
          <a:custGeom>
            <a:avLst/>
            <a:gdLst/>
            <a:ahLst/>
            <a:cxnLst/>
            <a:rect l="l" t="t" r="r" b="b"/>
            <a:pathLst>
              <a:path w="92710" h="236220">
                <a:moveTo>
                  <a:pt x="0" y="0"/>
                </a:moveTo>
                <a:lnTo>
                  <a:pt x="0" y="236220"/>
                </a:lnTo>
                <a:lnTo>
                  <a:pt x="92201" y="236220"/>
                </a:lnTo>
                <a:lnTo>
                  <a:pt x="92201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9481" y="5970270"/>
            <a:ext cx="92710" cy="269240"/>
          </a:xfrm>
          <a:custGeom>
            <a:avLst/>
            <a:gdLst/>
            <a:ahLst/>
            <a:cxnLst/>
            <a:rect l="l" t="t" r="r" b="b"/>
            <a:pathLst>
              <a:path w="92710" h="269239">
                <a:moveTo>
                  <a:pt x="0" y="0"/>
                </a:moveTo>
                <a:lnTo>
                  <a:pt x="0" y="268986"/>
                </a:lnTo>
                <a:lnTo>
                  <a:pt x="92201" y="268986"/>
                </a:lnTo>
                <a:lnTo>
                  <a:pt x="92201" y="0"/>
                </a:lnTo>
                <a:lnTo>
                  <a:pt x="0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5448" y="5157978"/>
            <a:ext cx="996950" cy="1115060"/>
          </a:xfrm>
          <a:custGeom>
            <a:avLst/>
            <a:gdLst/>
            <a:ahLst/>
            <a:cxnLst/>
            <a:rect l="l" t="t" r="r" b="b"/>
            <a:pathLst>
              <a:path w="996950" h="1115060">
                <a:moveTo>
                  <a:pt x="996696" y="557784"/>
                </a:moveTo>
                <a:lnTo>
                  <a:pt x="994658" y="507045"/>
                </a:lnTo>
                <a:lnTo>
                  <a:pt x="988662" y="457576"/>
                </a:lnTo>
                <a:lnTo>
                  <a:pt x="978884" y="409574"/>
                </a:lnTo>
                <a:lnTo>
                  <a:pt x="965501" y="363238"/>
                </a:lnTo>
                <a:lnTo>
                  <a:pt x="948688" y="318765"/>
                </a:lnTo>
                <a:lnTo>
                  <a:pt x="928624" y="276351"/>
                </a:lnTo>
                <a:lnTo>
                  <a:pt x="905482" y="236196"/>
                </a:lnTo>
                <a:lnTo>
                  <a:pt x="879442" y="198496"/>
                </a:lnTo>
                <a:lnTo>
                  <a:pt x="850677" y="163448"/>
                </a:lnTo>
                <a:lnTo>
                  <a:pt x="819366" y="131252"/>
                </a:lnTo>
                <a:lnTo>
                  <a:pt x="785684" y="102103"/>
                </a:lnTo>
                <a:lnTo>
                  <a:pt x="749808" y="76199"/>
                </a:lnTo>
                <a:lnTo>
                  <a:pt x="711913" y="53739"/>
                </a:lnTo>
                <a:lnTo>
                  <a:pt x="672178" y="34920"/>
                </a:lnTo>
                <a:lnTo>
                  <a:pt x="630777" y="19938"/>
                </a:lnTo>
                <a:lnTo>
                  <a:pt x="587887" y="8993"/>
                </a:lnTo>
                <a:lnTo>
                  <a:pt x="543685" y="2281"/>
                </a:lnTo>
                <a:lnTo>
                  <a:pt x="498348" y="0"/>
                </a:lnTo>
                <a:lnTo>
                  <a:pt x="453010" y="2281"/>
                </a:lnTo>
                <a:lnTo>
                  <a:pt x="408808" y="8993"/>
                </a:lnTo>
                <a:lnTo>
                  <a:pt x="365918" y="19939"/>
                </a:lnTo>
                <a:lnTo>
                  <a:pt x="324517" y="34920"/>
                </a:lnTo>
                <a:lnTo>
                  <a:pt x="284782" y="53739"/>
                </a:lnTo>
                <a:lnTo>
                  <a:pt x="246887" y="76200"/>
                </a:lnTo>
                <a:lnTo>
                  <a:pt x="211011" y="102103"/>
                </a:lnTo>
                <a:lnTo>
                  <a:pt x="177329" y="131252"/>
                </a:lnTo>
                <a:lnTo>
                  <a:pt x="146018" y="163449"/>
                </a:lnTo>
                <a:lnTo>
                  <a:pt x="117253" y="198496"/>
                </a:lnTo>
                <a:lnTo>
                  <a:pt x="91213" y="236196"/>
                </a:lnTo>
                <a:lnTo>
                  <a:pt x="68072" y="276352"/>
                </a:lnTo>
                <a:lnTo>
                  <a:pt x="48007" y="318765"/>
                </a:lnTo>
                <a:lnTo>
                  <a:pt x="31194" y="363238"/>
                </a:lnTo>
                <a:lnTo>
                  <a:pt x="17811" y="409575"/>
                </a:lnTo>
                <a:lnTo>
                  <a:pt x="8033" y="457576"/>
                </a:lnTo>
                <a:lnTo>
                  <a:pt x="2037" y="507045"/>
                </a:lnTo>
                <a:lnTo>
                  <a:pt x="0" y="557784"/>
                </a:lnTo>
                <a:lnTo>
                  <a:pt x="2037" y="608402"/>
                </a:lnTo>
                <a:lnTo>
                  <a:pt x="8033" y="657764"/>
                </a:lnTo>
                <a:lnTo>
                  <a:pt x="17811" y="705671"/>
                </a:lnTo>
                <a:lnTo>
                  <a:pt x="31194" y="751925"/>
                </a:lnTo>
                <a:lnTo>
                  <a:pt x="48007" y="796327"/>
                </a:lnTo>
                <a:lnTo>
                  <a:pt x="68072" y="838679"/>
                </a:lnTo>
                <a:lnTo>
                  <a:pt x="91213" y="878783"/>
                </a:lnTo>
                <a:lnTo>
                  <a:pt x="117253" y="916440"/>
                </a:lnTo>
                <a:lnTo>
                  <a:pt x="146018" y="951452"/>
                </a:lnTo>
                <a:lnTo>
                  <a:pt x="177329" y="983620"/>
                </a:lnTo>
                <a:lnTo>
                  <a:pt x="211011" y="1012747"/>
                </a:lnTo>
                <a:lnTo>
                  <a:pt x="246888" y="1038634"/>
                </a:lnTo>
                <a:lnTo>
                  <a:pt x="284782" y="1061082"/>
                </a:lnTo>
                <a:lnTo>
                  <a:pt x="324517" y="1079894"/>
                </a:lnTo>
                <a:lnTo>
                  <a:pt x="365918" y="1094870"/>
                </a:lnTo>
                <a:lnTo>
                  <a:pt x="408808" y="1105813"/>
                </a:lnTo>
                <a:lnTo>
                  <a:pt x="453010" y="1112524"/>
                </a:lnTo>
                <a:lnTo>
                  <a:pt x="498348" y="1114806"/>
                </a:lnTo>
                <a:lnTo>
                  <a:pt x="543685" y="1112524"/>
                </a:lnTo>
                <a:lnTo>
                  <a:pt x="587887" y="1105813"/>
                </a:lnTo>
                <a:lnTo>
                  <a:pt x="630777" y="1094870"/>
                </a:lnTo>
                <a:lnTo>
                  <a:pt x="672178" y="1079894"/>
                </a:lnTo>
                <a:lnTo>
                  <a:pt x="711913" y="1061082"/>
                </a:lnTo>
                <a:lnTo>
                  <a:pt x="749808" y="1038634"/>
                </a:lnTo>
                <a:lnTo>
                  <a:pt x="785684" y="1012747"/>
                </a:lnTo>
                <a:lnTo>
                  <a:pt x="819366" y="983620"/>
                </a:lnTo>
                <a:lnTo>
                  <a:pt x="850677" y="951452"/>
                </a:lnTo>
                <a:lnTo>
                  <a:pt x="879442" y="916440"/>
                </a:lnTo>
                <a:lnTo>
                  <a:pt x="905482" y="878783"/>
                </a:lnTo>
                <a:lnTo>
                  <a:pt x="928624" y="838679"/>
                </a:lnTo>
                <a:lnTo>
                  <a:pt x="948688" y="796327"/>
                </a:lnTo>
                <a:lnTo>
                  <a:pt x="965501" y="751925"/>
                </a:lnTo>
                <a:lnTo>
                  <a:pt x="978884" y="705671"/>
                </a:lnTo>
                <a:lnTo>
                  <a:pt x="988662" y="657764"/>
                </a:lnTo>
                <a:lnTo>
                  <a:pt x="994658" y="608402"/>
                </a:lnTo>
                <a:lnTo>
                  <a:pt x="996696" y="557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5448" y="5157978"/>
            <a:ext cx="996950" cy="1115060"/>
          </a:xfrm>
          <a:custGeom>
            <a:avLst/>
            <a:gdLst/>
            <a:ahLst/>
            <a:cxnLst/>
            <a:rect l="l" t="t" r="r" b="b"/>
            <a:pathLst>
              <a:path w="996950" h="1115060">
                <a:moveTo>
                  <a:pt x="498348" y="0"/>
                </a:moveTo>
                <a:lnTo>
                  <a:pt x="453010" y="2281"/>
                </a:lnTo>
                <a:lnTo>
                  <a:pt x="408808" y="8993"/>
                </a:lnTo>
                <a:lnTo>
                  <a:pt x="365918" y="19939"/>
                </a:lnTo>
                <a:lnTo>
                  <a:pt x="324517" y="34920"/>
                </a:lnTo>
                <a:lnTo>
                  <a:pt x="284782" y="53739"/>
                </a:lnTo>
                <a:lnTo>
                  <a:pt x="246888" y="76200"/>
                </a:lnTo>
                <a:lnTo>
                  <a:pt x="211011" y="102103"/>
                </a:lnTo>
                <a:lnTo>
                  <a:pt x="177329" y="131252"/>
                </a:lnTo>
                <a:lnTo>
                  <a:pt x="146018" y="163449"/>
                </a:lnTo>
                <a:lnTo>
                  <a:pt x="117253" y="198496"/>
                </a:lnTo>
                <a:lnTo>
                  <a:pt x="91213" y="236196"/>
                </a:lnTo>
                <a:lnTo>
                  <a:pt x="68072" y="276352"/>
                </a:lnTo>
                <a:lnTo>
                  <a:pt x="48007" y="318765"/>
                </a:lnTo>
                <a:lnTo>
                  <a:pt x="31194" y="363238"/>
                </a:lnTo>
                <a:lnTo>
                  <a:pt x="17811" y="409575"/>
                </a:lnTo>
                <a:lnTo>
                  <a:pt x="8033" y="457576"/>
                </a:lnTo>
                <a:lnTo>
                  <a:pt x="2037" y="507045"/>
                </a:lnTo>
                <a:lnTo>
                  <a:pt x="0" y="557784"/>
                </a:lnTo>
                <a:lnTo>
                  <a:pt x="2037" y="608402"/>
                </a:lnTo>
                <a:lnTo>
                  <a:pt x="8033" y="657764"/>
                </a:lnTo>
                <a:lnTo>
                  <a:pt x="17811" y="705671"/>
                </a:lnTo>
                <a:lnTo>
                  <a:pt x="31194" y="751925"/>
                </a:lnTo>
                <a:lnTo>
                  <a:pt x="48007" y="796327"/>
                </a:lnTo>
                <a:lnTo>
                  <a:pt x="68072" y="838679"/>
                </a:lnTo>
                <a:lnTo>
                  <a:pt x="91213" y="878783"/>
                </a:lnTo>
                <a:lnTo>
                  <a:pt x="117253" y="916440"/>
                </a:lnTo>
                <a:lnTo>
                  <a:pt x="146018" y="951452"/>
                </a:lnTo>
                <a:lnTo>
                  <a:pt x="177329" y="983620"/>
                </a:lnTo>
                <a:lnTo>
                  <a:pt x="211011" y="1012747"/>
                </a:lnTo>
                <a:lnTo>
                  <a:pt x="246888" y="1038634"/>
                </a:lnTo>
                <a:lnTo>
                  <a:pt x="284782" y="1061082"/>
                </a:lnTo>
                <a:lnTo>
                  <a:pt x="324517" y="1079894"/>
                </a:lnTo>
                <a:lnTo>
                  <a:pt x="365918" y="1094870"/>
                </a:lnTo>
                <a:lnTo>
                  <a:pt x="408808" y="1105813"/>
                </a:lnTo>
                <a:lnTo>
                  <a:pt x="453010" y="1112524"/>
                </a:lnTo>
                <a:lnTo>
                  <a:pt x="498348" y="1114806"/>
                </a:lnTo>
                <a:lnTo>
                  <a:pt x="543685" y="1112524"/>
                </a:lnTo>
                <a:lnTo>
                  <a:pt x="587887" y="1105813"/>
                </a:lnTo>
                <a:lnTo>
                  <a:pt x="630777" y="1094870"/>
                </a:lnTo>
                <a:lnTo>
                  <a:pt x="672178" y="1079894"/>
                </a:lnTo>
                <a:lnTo>
                  <a:pt x="711913" y="1061082"/>
                </a:lnTo>
                <a:lnTo>
                  <a:pt x="749808" y="1038634"/>
                </a:lnTo>
                <a:lnTo>
                  <a:pt x="785684" y="1012747"/>
                </a:lnTo>
                <a:lnTo>
                  <a:pt x="819366" y="983620"/>
                </a:lnTo>
                <a:lnTo>
                  <a:pt x="850677" y="951452"/>
                </a:lnTo>
                <a:lnTo>
                  <a:pt x="879442" y="916440"/>
                </a:lnTo>
                <a:lnTo>
                  <a:pt x="905482" y="878783"/>
                </a:lnTo>
                <a:lnTo>
                  <a:pt x="928624" y="838679"/>
                </a:lnTo>
                <a:lnTo>
                  <a:pt x="948688" y="796327"/>
                </a:lnTo>
                <a:lnTo>
                  <a:pt x="965501" y="751925"/>
                </a:lnTo>
                <a:lnTo>
                  <a:pt x="978884" y="705671"/>
                </a:lnTo>
                <a:lnTo>
                  <a:pt x="988662" y="657764"/>
                </a:lnTo>
                <a:lnTo>
                  <a:pt x="994658" y="608402"/>
                </a:lnTo>
                <a:lnTo>
                  <a:pt x="996696" y="557784"/>
                </a:lnTo>
                <a:lnTo>
                  <a:pt x="994658" y="507045"/>
                </a:lnTo>
                <a:lnTo>
                  <a:pt x="988662" y="457576"/>
                </a:lnTo>
                <a:lnTo>
                  <a:pt x="978884" y="409575"/>
                </a:lnTo>
                <a:lnTo>
                  <a:pt x="965501" y="363238"/>
                </a:lnTo>
                <a:lnTo>
                  <a:pt x="948688" y="318765"/>
                </a:lnTo>
                <a:lnTo>
                  <a:pt x="928624" y="276351"/>
                </a:lnTo>
                <a:lnTo>
                  <a:pt x="905482" y="236196"/>
                </a:lnTo>
                <a:lnTo>
                  <a:pt x="879442" y="198496"/>
                </a:lnTo>
                <a:lnTo>
                  <a:pt x="850677" y="163448"/>
                </a:lnTo>
                <a:lnTo>
                  <a:pt x="819366" y="131252"/>
                </a:lnTo>
                <a:lnTo>
                  <a:pt x="785684" y="102103"/>
                </a:lnTo>
                <a:lnTo>
                  <a:pt x="749808" y="76199"/>
                </a:lnTo>
                <a:lnTo>
                  <a:pt x="711913" y="53739"/>
                </a:lnTo>
                <a:lnTo>
                  <a:pt x="672178" y="34920"/>
                </a:lnTo>
                <a:lnTo>
                  <a:pt x="630777" y="19938"/>
                </a:lnTo>
                <a:lnTo>
                  <a:pt x="587887" y="8993"/>
                </a:lnTo>
                <a:lnTo>
                  <a:pt x="543685" y="2281"/>
                </a:lnTo>
                <a:lnTo>
                  <a:pt x="498348" y="0"/>
                </a:lnTo>
                <a:close/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49157" y="6674611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8607" y="6742427"/>
            <a:ext cx="17653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Time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server,S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3909" y="1163739"/>
            <a:ext cx="7949565" cy="92519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785"/>
              </a:spcBef>
              <a:buChar char="•"/>
              <a:tabLst>
                <a:tab pos="227965" algn="l"/>
              </a:tabLst>
            </a:pPr>
            <a:r>
              <a:rPr sz="2650" spc="-5" dirty="0">
                <a:latin typeface="Arial"/>
                <a:cs typeface="Arial"/>
              </a:rPr>
              <a:t>A time </a:t>
            </a:r>
            <a:r>
              <a:rPr sz="2650" spc="-10" dirty="0">
                <a:latin typeface="Arial"/>
                <a:cs typeface="Arial"/>
              </a:rPr>
              <a:t>server </a:t>
            </a:r>
            <a:r>
              <a:rPr sz="2650" i="1" spc="-5" dirty="0">
                <a:latin typeface="Arial"/>
                <a:cs typeface="Arial"/>
              </a:rPr>
              <a:t>S </a:t>
            </a:r>
            <a:r>
              <a:rPr sz="2650" spc="-5" dirty="0">
                <a:latin typeface="Arial"/>
                <a:cs typeface="Arial"/>
              </a:rPr>
              <a:t>receives signals from a </a:t>
            </a:r>
            <a:r>
              <a:rPr sz="2650" spc="-10" dirty="0">
                <a:latin typeface="Arial"/>
                <a:cs typeface="Arial"/>
              </a:rPr>
              <a:t>UTC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source</a:t>
            </a:r>
            <a:endParaRPr sz="265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Arial"/>
                <a:cs typeface="Arial"/>
              </a:rPr>
              <a:t>– Process </a:t>
            </a:r>
            <a:r>
              <a:rPr sz="2200" i="1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requests time in </a:t>
            </a:r>
            <a:r>
              <a:rPr sz="2200" i="1" dirty="0">
                <a:latin typeface="Arial"/>
                <a:cs typeface="Arial"/>
              </a:rPr>
              <a:t>m</a:t>
            </a:r>
            <a:r>
              <a:rPr sz="2100" i="1" baseline="-21825" dirty="0">
                <a:latin typeface="Arial"/>
                <a:cs typeface="Arial"/>
              </a:rPr>
              <a:t>r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receives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i="1" spc="5" dirty="0">
                <a:latin typeface="Arial"/>
                <a:cs typeface="Arial"/>
              </a:rPr>
              <a:t>m</a:t>
            </a:r>
            <a:r>
              <a:rPr sz="2100" i="1" spc="7" baseline="-21825" dirty="0">
                <a:latin typeface="Arial"/>
                <a:cs typeface="Arial"/>
              </a:rPr>
              <a:t>t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1066" y="2063295"/>
            <a:ext cx="3738879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57810" algn="l"/>
              </a:tabLst>
            </a:pPr>
            <a:r>
              <a:rPr sz="2200" i="1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sets its clock to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+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i="1" spc="10" dirty="0">
                <a:latin typeface="Arial"/>
                <a:cs typeface="Arial"/>
              </a:rPr>
              <a:t>T</a:t>
            </a:r>
            <a:r>
              <a:rPr sz="2100" spc="15" baseline="-21825" dirty="0">
                <a:latin typeface="Arial"/>
                <a:cs typeface="Arial"/>
              </a:rPr>
              <a:t>round</a:t>
            </a:r>
            <a:r>
              <a:rPr sz="2200" spc="10" dirty="0">
                <a:latin typeface="Arial"/>
                <a:cs typeface="Arial"/>
              </a:rPr>
              <a:t>/2</a:t>
            </a:r>
            <a:endParaRPr sz="2200">
              <a:latin typeface="Arial"/>
              <a:cs typeface="Arial"/>
            </a:endParaRPr>
          </a:p>
          <a:p>
            <a:pPr marL="257175" indent="-244475">
              <a:lnSpc>
                <a:spcPct val="100000"/>
              </a:lnSpc>
              <a:spcBef>
                <a:spcPts val="530"/>
              </a:spcBef>
              <a:buChar char="–"/>
              <a:tabLst>
                <a:tab pos="257810" algn="l"/>
              </a:tabLst>
            </a:pPr>
            <a:r>
              <a:rPr sz="2200" dirty="0">
                <a:latin typeface="Arial"/>
                <a:cs typeface="Arial"/>
              </a:rPr>
              <a:t>Accuracy </a:t>
            </a:r>
            <a:r>
              <a:rPr sz="2200" spc="-95" dirty="0">
                <a:latin typeface="Times New Roman"/>
                <a:cs typeface="Times New Roman"/>
              </a:rPr>
              <a:t>± </a:t>
            </a:r>
            <a:r>
              <a:rPr sz="2200" spc="5" dirty="0">
                <a:latin typeface="Arial"/>
                <a:cs typeface="Arial"/>
              </a:rPr>
              <a:t>(</a:t>
            </a:r>
            <a:r>
              <a:rPr sz="2200" i="1" spc="5" dirty="0">
                <a:latin typeface="Arial"/>
                <a:cs typeface="Arial"/>
              </a:rPr>
              <a:t>T</a:t>
            </a:r>
            <a:r>
              <a:rPr sz="2100" spc="7" baseline="-21825" dirty="0">
                <a:latin typeface="Arial"/>
                <a:cs typeface="Arial"/>
              </a:rPr>
              <a:t>round</a:t>
            </a:r>
            <a:r>
              <a:rPr sz="2200" spc="5" dirty="0">
                <a:latin typeface="Arial"/>
                <a:cs typeface="Arial"/>
              </a:rPr>
              <a:t>/2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min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7202" y="2867049"/>
            <a:ext cx="8533130" cy="23787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10185" indent="-197485">
              <a:lnSpc>
                <a:spcPct val="100000"/>
              </a:lnSpc>
              <a:spcBef>
                <a:spcPts val="620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Arial"/>
                <a:cs typeface="Arial"/>
              </a:rPr>
              <a:t>because </a:t>
            </a:r>
            <a:r>
              <a:rPr sz="1950" spc="10" dirty="0">
                <a:latin typeface="Arial"/>
                <a:cs typeface="Arial"/>
              </a:rPr>
              <a:t>the earliest time </a:t>
            </a:r>
            <a:r>
              <a:rPr sz="1950" i="1" spc="20" dirty="0">
                <a:latin typeface="Arial"/>
                <a:cs typeface="Arial"/>
              </a:rPr>
              <a:t>S </a:t>
            </a:r>
            <a:r>
              <a:rPr sz="1950" spc="10" dirty="0">
                <a:latin typeface="Arial"/>
                <a:cs typeface="Arial"/>
              </a:rPr>
              <a:t>puts </a:t>
            </a:r>
            <a:r>
              <a:rPr sz="1950" i="1" spc="10" dirty="0">
                <a:latin typeface="Arial"/>
                <a:cs typeface="Arial"/>
              </a:rPr>
              <a:t>t </a:t>
            </a:r>
            <a:r>
              <a:rPr sz="1950" spc="10" dirty="0">
                <a:latin typeface="Arial"/>
                <a:cs typeface="Arial"/>
              </a:rPr>
              <a:t>in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i="1" spc="15" dirty="0">
                <a:latin typeface="Arial"/>
                <a:cs typeface="Arial"/>
              </a:rPr>
              <a:t>m</a:t>
            </a:r>
            <a:r>
              <a:rPr sz="1950" i="1" spc="22" baseline="-23504" dirty="0">
                <a:latin typeface="Arial"/>
                <a:cs typeface="Arial"/>
              </a:rPr>
              <a:t>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i="1" spc="15" dirty="0">
                <a:latin typeface="Arial"/>
                <a:cs typeface="Arial"/>
              </a:rPr>
              <a:t>min </a:t>
            </a:r>
            <a:r>
              <a:rPr sz="1950" spc="10" dirty="0">
                <a:latin typeface="Arial"/>
                <a:cs typeface="Arial"/>
              </a:rPr>
              <a:t>after </a:t>
            </a:r>
            <a:r>
              <a:rPr sz="1950" i="1" spc="15" dirty="0">
                <a:latin typeface="Arial"/>
                <a:cs typeface="Arial"/>
              </a:rPr>
              <a:t>p </a:t>
            </a:r>
            <a:r>
              <a:rPr sz="1950" spc="10" dirty="0">
                <a:latin typeface="Arial"/>
                <a:cs typeface="Arial"/>
              </a:rPr>
              <a:t>sent</a:t>
            </a:r>
            <a:r>
              <a:rPr sz="1950" spc="-130" dirty="0">
                <a:latin typeface="Arial"/>
                <a:cs typeface="Arial"/>
              </a:rPr>
              <a:t> </a:t>
            </a:r>
            <a:r>
              <a:rPr sz="1950" i="1" spc="15" dirty="0">
                <a:latin typeface="Arial"/>
                <a:cs typeface="Arial"/>
              </a:rPr>
              <a:t>m</a:t>
            </a:r>
            <a:r>
              <a:rPr sz="1950" i="1" spc="22" baseline="-23504" dirty="0">
                <a:latin typeface="Arial"/>
                <a:cs typeface="Arial"/>
              </a:rPr>
              <a:t>r</a:t>
            </a:r>
            <a:endParaRPr sz="1950" baseline="-23504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latest time </a:t>
            </a:r>
            <a:r>
              <a:rPr sz="1950" spc="15" dirty="0">
                <a:latin typeface="Arial"/>
                <a:cs typeface="Arial"/>
              </a:rPr>
              <a:t>was </a:t>
            </a:r>
            <a:r>
              <a:rPr sz="1950" i="1" spc="15" dirty="0">
                <a:latin typeface="Arial"/>
                <a:cs typeface="Arial"/>
              </a:rPr>
              <a:t>min </a:t>
            </a:r>
            <a:r>
              <a:rPr sz="1950" spc="10" dirty="0">
                <a:latin typeface="Arial"/>
                <a:cs typeface="Arial"/>
              </a:rPr>
              <a:t>before </a:t>
            </a:r>
            <a:r>
              <a:rPr sz="1950" i="1" spc="15" dirty="0">
                <a:latin typeface="Arial"/>
                <a:cs typeface="Arial"/>
              </a:rPr>
              <a:t>m</a:t>
            </a:r>
            <a:r>
              <a:rPr sz="1950" i="1" spc="22" baseline="-23504" dirty="0">
                <a:latin typeface="Arial"/>
                <a:cs typeface="Arial"/>
              </a:rPr>
              <a:t>t </a:t>
            </a:r>
            <a:r>
              <a:rPr sz="1950" spc="10" dirty="0">
                <a:latin typeface="Arial"/>
                <a:cs typeface="Arial"/>
              </a:rPr>
              <a:t>arrived at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i="1" spc="15" dirty="0">
                <a:latin typeface="Arial"/>
                <a:cs typeface="Arial"/>
              </a:rPr>
              <a:t>p</a:t>
            </a:r>
            <a:endParaRPr sz="1950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time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i="1" spc="15" dirty="0">
                <a:latin typeface="Arial"/>
                <a:cs typeface="Arial"/>
              </a:rPr>
              <a:t>S</a:t>
            </a:r>
            <a:r>
              <a:rPr sz="1950" spc="15" dirty="0">
                <a:latin typeface="Arial"/>
                <a:cs typeface="Arial"/>
              </a:rPr>
              <a:t>’s </a:t>
            </a:r>
            <a:r>
              <a:rPr sz="1950" spc="10" dirty="0">
                <a:latin typeface="Arial"/>
                <a:cs typeface="Arial"/>
              </a:rPr>
              <a:t>clock </a:t>
            </a:r>
            <a:r>
              <a:rPr sz="1950" spc="15" dirty="0">
                <a:latin typeface="Arial"/>
                <a:cs typeface="Arial"/>
              </a:rPr>
              <a:t>when </a:t>
            </a:r>
            <a:r>
              <a:rPr sz="1950" i="1" spc="15" dirty="0">
                <a:latin typeface="Arial"/>
                <a:cs typeface="Arial"/>
              </a:rPr>
              <a:t>m</a:t>
            </a:r>
            <a:r>
              <a:rPr sz="1950" i="1" spc="22" baseline="-23504" dirty="0">
                <a:latin typeface="Arial"/>
                <a:cs typeface="Arial"/>
              </a:rPr>
              <a:t>t </a:t>
            </a:r>
            <a:r>
              <a:rPr sz="1950" spc="10" dirty="0">
                <a:latin typeface="Arial"/>
                <a:cs typeface="Arial"/>
              </a:rPr>
              <a:t>arrives is in the range [</a:t>
            </a:r>
            <a:r>
              <a:rPr sz="1950" i="1" spc="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+</a:t>
            </a:r>
            <a:r>
              <a:rPr sz="1950" i="1" spc="10" dirty="0">
                <a:latin typeface="Arial"/>
                <a:cs typeface="Arial"/>
              </a:rPr>
              <a:t>min</a:t>
            </a:r>
            <a:r>
              <a:rPr sz="1950" spc="10" dirty="0">
                <a:latin typeface="Arial"/>
                <a:cs typeface="Arial"/>
              </a:rPr>
              <a:t>, </a:t>
            </a:r>
            <a:r>
              <a:rPr sz="1950" i="1" spc="10" dirty="0">
                <a:latin typeface="Arial"/>
                <a:cs typeface="Arial"/>
              </a:rPr>
              <a:t>t </a:t>
            </a:r>
            <a:r>
              <a:rPr sz="1950" spc="20" dirty="0">
                <a:latin typeface="Arial"/>
                <a:cs typeface="Arial"/>
              </a:rPr>
              <a:t>+ </a:t>
            </a: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spc="7" baseline="-23504" dirty="0">
                <a:latin typeface="Arial"/>
                <a:cs typeface="Arial"/>
              </a:rPr>
              <a:t>round </a:t>
            </a:r>
            <a:r>
              <a:rPr sz="1950" spc="10" dirty="0">
                <a:latin typeface="Arial"/>
                <a:cs typeface="Arial"/>
              </a:rPr>
              <a:t>-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min</a:t>
            </a:r>
            <a:r>
              <a:rPr sz="1950" spc="10" dirty="0">
                <a:latin typeface="Arial"/>
                <a:cs typeface="Arial"/>
              </a:rPr>
              <a:t>]</a:t>
            </a:r>
            <a:endParaRPr sz="1950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width of the range is </a:t>
            </a: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spc="7" baseline="-23504" dirty="0">
                <a:latin typeface="Arial"/>
                <a:cs typeface="Arial"/>
              </a:rPr>
              <a:t>round </a:t>
            </a:r>
            <a:r>
              <a:rPr sz="1950" spc="20" dirty="0">
                <a:latin typeface="Arial"/>
                <a:cs typeface="Arial"/>
              </a:rPr>
              <a:t>+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2</a:t>
            </a:r>
            <a:r>
              <a:rPr sz="1950" i="1" spc="10" dirty="0">
                <a:latin typeface="Arial"/>
                <a:cs typeface="Arial"/>
              </a:rPr>
              <a:t>min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marR="196215" algn="ctr">
              <a:lnSpc>
                <a:spcPct val="100000"/>
              </a:lnSpc>
            </a:pPr>
            <a:r>
              <a:rPr sz="2200" spc="-105" dirty="0">
                <a:latin typeface="Arial"/>
                <a:cs typeface="Arial"/>
              </a:rPr>
              <a:t>m</a:t>
            </a:r>
            <a:r>
              <a:rPr sz="2625" spc="-157" baseline="-17460" dirty="0">
                <a:latin typeface="Arial"/>
                <a:cs typeface="Arial"/>
              </a:rPr>
              <a:t>r</a:t>
            </a:r>
            <a:endParaRPr sz="2625" baseline="-1746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0727" y="6303517"/>
            <a:ext cx="144208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latin typeface="Arial"/>
                <a:cs typeface="Arial"/>
              </a:rPr>
              <a:t>m</a:t>
            </a:r>
            <a:r>
              <a:rPr sz="2625" spc="-150" baseline="-17460" dirty="0">
                <a:latin typeface="Arial"/>
                <a:cs typeface="Arial"/>
              </a:rPr>
              <a:t>t</a:t>
            </a:r>
            <a:endParaRPr sz="2625" baseline="-1746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200" dirty="0">
                <a:latin typeface="Arial"/>
                <a:cs typeface="Arial"/>
              </a:rPr>
              <a:t>Figure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11.2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08333" y="2187701"/>
            <a:ext cx="5153660" cy="717550"/>
          </a:xfrm>
          <a:custGeom>
            <a:avLst/>
            <a:gdLst/>
            <a:ahLst/>
            <a:cxnLst/>
            <a:rect l="l" t="t" r="r" b="b"/>
            <a:pathLst>
              <a:path w="5153659" h="717550">
                <a:moveTo>
                  <a:pt x="0" y="0"/>
                </a:moveTo>
                <a:lnTo>
                  <a:pt x="0" y="717042"/>
                </a:lnTo>
                <a:lnTo>
                  <a:pt x="5153406" y="717042"/>
                </a:lnTo>
                <a:lnTo>
                  <a:pt x="5153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9095" y="2188464"/>
            <a:ext cx="5153660" cy="717550"/>
          </a:xfrm>
          <a:custGeom>
            <a:avLst/>
            <a:gdLst/>
            <a:ahLst/>
            <a:cxnLst/>
            <a:rect l="l" t="t" r="r" b="b"/>
            <a:pathLst>
              <a:path w="5153659" h="717550">
                <a:moveTo>
                  <a:pt x="0" y="0"/>
                </a:moveTo>
                <a:lnTo>
                  <a:pt x="0" y="717042"/>
                </a:lnTo>
                <a:lnTo>
                  <a:pt x="5153405" y="717042"/>
                </a:lnTo>
                <a:lnTo>
                  <a:pt x="5153405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03075" y="2223769"/>
            <a:ext cx="496633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i="1" spc="7" baseline="-23504" dirty="0">
                <a:latin typeface="Arial"/>
                <a:cs typeface="Arial"/>
              </a:rPr>
              <a:t>round </a:t>
            </a:r>
            <a:r>
              <a:rPr sz="1950" spc="10" dirty="0">
                <a:latin typeface="Arial"/>
                <a:cs typeface="Arial"/>
              </a:rPr>
              <a:t>is the round </a:t>
            </a:r>
            <a:r>
              <a:rPr sz="1950" spc="5" dirty="0">
                <a:latin typeface="Arial"/>
                <a:cs typeface="Arial"/>
              </a:rPr>
              <a:t>trip </a:t>
            </a:r>
            <a:r>
              <a:rPr sz="1950" spc="10" dirty="0">
                <a:latin typeface="Arial"/>
                <a:cs typeface="Arial"/>
              </a:rPr>
              <a:t>time recorded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i="1" spc="15" dirty="0">
                <a:latin typeface="Arial"/>
                <a:cs typeface="Arial"/>
              </a:rPr>
              <a:t>p  min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an </a:t>
            </a:r>
            <a:r>
              <a:rPr sz="1950" spc="10" dirty="0">
                <a:latin typeface="Arial"/>
                <a:cs typeface="Arial"/>
              </a:rPr>
              <a:t>estimated </a:t>
            </a:r>
            <a:r>
              <a:rPr sz="1950" spc="15" dirty="0">
                <a:latin typeface="Arial"/>
                <a:cs typeface="Arial"/>
              </a:rPr>
              <a:t>minimum </a:t>
            </a:r>
            <a:r>
              <a:rPr sz="1950" spc="10" dirty="0">
                <a:latin typeface="Arial"/>
                <a:cs typeface="Arial"/>
              </a:rPr>
              <a:t>round </a:t>
            </a:r>
            <a:r>
              <a:rPr sz="1950" spc="5" dirty="0">
                <a:latin typeface="Arial"/>
                <a:cs typeface="Arial"/>
              </a:rPr>
              <a:t>trip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200025"/>
            <a:ext cx="6705600" cy="1215717"/>
          </a:xfrm>
        </p:spPr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190625"/>
            <a:ext cx="9596120" cy="4493538"/>
          </a:xfrm>
        </p:spPr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/>
              <a:t>accuracy is: </a:t>
            </a:r>
            <a:r>
              <a:rPr lang="en-US" sz="3600" spc="-95" dirty="0" smtClean="0">
                <a:latin typeface="Times New Roman"/>
                <a:cs typeface="Times New Roman"/>
              </a:rPr>
              <a:t>± </a:t>
            </a:r>
            <a:r>
              <a:rPr lang="en-US" sz="3600" spc="5" dirty="0" smtClean="0"/>
              <a:t>(</a:t>
            </a:r>
            <a:r>
              <a:rPr lang="en-US" sz="3600" i="1" spc="5" dirty="0" err="1" smtClean="0"/>
              <a:t>T</a:t>
            </a:r>
            <a:r>
              <a:rPr lang="en-US" sz="3600" spc="7" baseline="-21825" dirty="0" err="1" smtClean="0"/>
              <a:t>round</a:t>
            </a:r>
            <a:r>
              <a:rPr lang="en-US" sz="3600" spc="5" dirty="0" smtClean="0"/>
              <a:t>/2 </a:t>
            </a:r>
            <a:r>
              <a:rPr lang="en-US" sz="3600" dirty="0" smtClean="0"/>
              <a:t>- </a:t>
            </a:r>
            <a:r>
              <a:rPr lang="en-US" sz="3600" i="1" spc="-5" dirty="0" smtClean="0"/>
              <a:t>min</a:t>
            </a:r>
            <a:r>
              <a:rPr lang="en-US" sz="3600" spc="-5" dirty="0" smtClean="0"/>
              <a:t>)</a:t>
            </a:r>
            <a:r>
              <a:rPr lang="en-US" sz="3600" spc="-130" dirty="0" smtClean="0"/>
              <a:t> </a:t>
            </a:r>
            <a:endParaRPr lang="en-US" sz="3600" dirty="0" smtClean="0"/>
          </a:p>
          <a:p>
            <a:r>
              <a:rPr lang="en-US" sz="3600" dirty="0" err="1" smtClean="0"/>
              <a:t>Cristian’s</a:t>
            </a:r>
            <a:r>
              <a:rPr lang="en-US" sz="3600" dirty="0" smtClean="0"/>
              <a:t> algorithm</a:t>
            </a:r>
          </a:p>
          <a:p>
            <a:pPr lvl="1"/>
            <a:r>
              <a:rPr lang="en-US" sz="2800" dirty="0" smtClean="0"/>
              <a:t>Step1.A client asks its time server.</a:t>
            </a:r>
          </a:p>
          <a:p>
            <a:pPr lvl="1"/>
            <a:r>
              <a:rPr lang="en-US" sz="2800" dirty="0" smtClean="0"/>
              <a:t>Step2. The time server sends its time </a:t>
            </a:r>
            <a:r>
              <a:rPr lang="en-US" sz="2800" i="1" dirty="0" smtClean="0">
                <a:solidFill>
                  <a:srgbClr val="0000FF"/>
                </a:solidFill>
              </a:rPr>
              <a:t>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Step3.The client estimates the one-way delay and sets its time.</a:t>
            </a:r>
          </a:p>
          <a:p>
            <a:pPr lvl="2"/>
            <a:r>
              <a:rPr lang="en-US" sz="2800" dirty="0" smtClean="0"/>
              <a:t>It uses </a:t>
            </a:r>
            <a:r>
              <a:rPr lang="en-US" sz="2800" dirty="0" smtClean="0">
                <a:solidFill>
                  <a:srgbClr val="FF0000"/>
                </a:solidFill>
              </a:rPr>
              <a:t>t + </a:t>
            </a:r>
            <a:r>
              <a:rPr lang="en-US" sz="2800" i="1" spc="5" dirty="0" err="1" smtClean="0"/>
              <a:t>T</a:t>
            </a:r>
            <a:r>
              <a:rPr lang="en-US" sz="2800" spc="7" baseline="-21825" dirty="0" err="1" smtClean="0"/>
              <a:t>round</a:t>
            </a:r>
            <a:r>
              <a:rPr lang="en-US" sz="2800" spc="5" dirty="0" smtClean="0"/>
              <a:t>/2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Want to improve accuracy?</a:t>
            </a:r>
          </a:p>
          <a:p>
            <a:pPr lvl="1"/>
            <a:r>
              <a:rPr lang="en-US" sz="2400" dirty="0" smtClean="0"/>
              <a:t>Take multiple readings and use the minimum RTT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tighter bound</a:t>
            </a:r>
          </a:p>
          <a:p>
            <a:pPr lvl="1"/>
            <a:r>
              <a:rPr lang="en-US" sz="2400" dirty="0" smtClean="0">
                <a:sym typeface="Wingdings"/>
              </a:rPr>
              <a:t>For unusually long RTTs, ignore them and repeat the request 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removing outliers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63603" y="7240729"/>
            <a:ext cx="2227792" cy="322121"/>
          </a:xfrm>
          <a:prstGeom prst="rect">
            <a:avLst/>
          </a:prstGeom>
        </p:spPr>
        <p:txBody>
          <a:bodyPr lIns="104315" tIns="52157" rIns="104315" bIns="52157"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897" y="357632"/>
            <a:ext cx="59880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11.3.3 </a:t>
            </a:r>
            <a:r>
              <a:rPr sz="3500" b="0" spc="10" dirty="0">
                <a:latin typeface="Arial"/>
                <a:cs typeface="Arial"/>
              </a:rPr>
              <a:t>The </a:t>
            </a:r>
            <a:r>
              <a:rPr sz="3500" b="0" spc="5" dirty="0">
                <a:latin typeface="Arial"/>
                <a:cs typeface="Arial"/>
              </a:rPr>
              <a:t>Berkeley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220216"/>
            <a:ext cx="511683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95"/>
              </a:spcBef>
              <a:buChar char="•"/>
              <a:tabLst>
                <a:tab pos="210185" algn="l"/>
              </a:tabLst>
            </a:pPr>
            <a:r>
              <a:rPr sz="2650" spc="-5" dirty="0">
                <a:latin typeface="Arial"/>
                <a:cs typeface="Arial"/>
              </a:rPr>
              <a:t>Problem </a:t>
            </a:r>
            <a:r>
              <a:rPr sz="2650" spc="-10" dirty="0">
                <a:latin typeface="Arial"/>
                <a:cs typeface="Arial"/>
              </a:rPr>
              <a:t>with </a:t>
            </a:r>
            <a:r>
              <a:rPr sz="2650" spc="-5" dirty="0">
                <a:latin typeface="Arial"/>
                <a:cs typeface="Arial"/>
              </a:rPr>
              <a:t>Cristian’s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algorithm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51" y="1661413"/>
            <a:ext cx="23228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0550" algn="l"/>
                <a:tab pos="951230" algn="l"/>
                <a:tab pos="1235075" algn="l"/>
                <a:tab pos="2077085" algn="l"/>
              </a:tabLst>
            </a:pPr>
            <a:r>
              <a:rPr sz="2200" spc="-5" dirty="0">
                <a:latin typeface="Arial"/>
                <a:cs typeface="Arial"/>
              </a:rPr>
              <a:t>us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	a	</a:t>
            </a:r>
            <a:r>
              <a:rPr sz="2200" spc="-5" dirty="0">
                <a:latin typeface="Arial"/>
                <a:cs typeface="Arial"/>
              </a:rPr>
              <a:t>grou</a:t>
            </a:r>
            <a:r>
              <a:rPr sz="2200" dirty="0">
                <a:latin typeface="Arial"/>
                <a:cs typeface="Arial"/>
              </a:rPr>
              <a:t>p	</a:t>
            </a:r>
            <a:r>
              <a:rPr sz="2200" spc="-5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909" y="1628191"/>
            <a:ext cx="715010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5080" indent="-279400">
              <a:lnSpc>
                <a:spcPct val="110000"/>
              </a:lnSpc>
              <a:spcBef>
                <a:spcPts val="100"/>
              </a:spcBef>
              <a:buChar char="–"/>
              <a:tabLst>
                <a:tab pos="492125" algn="l"/>
                <a:tab pos="4001135" algn="l"/>
                <a:tab pos="4565015" algn="l"/>
                <a:tab pos="5642610" algn="l"/>
                <a:tab pos="674878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single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server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might	fail,	so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sugges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-5" dirty="0">
                <a:latin typeface="Arial"/>
                <a:cs typeface="Arial"/>
              </a:rPr>
              <a:t>the  </a:t>
            </a:r>
            <a:r>
              <a:rPr sz="2200" dirty="0">
                <a:latin typeface="Arial"/>
                <a:cs typeface="Arial"/>
              </a:rPr>
              <a:t>synchronized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servers</a:t>
            </a:r>
            <a:endParaRPr sz="2200">
              <a:latin typeface="Arial"/>
              <a:cs typeface="Arial"/>
            </a:endParaRPr>
          </a:p>
          <a:p>
            <a:pPr marL="491490" indent="-279400">
              <a:lnSpc>
                <a:spcPct val="100000"/>
              </a:lnSpc>
              <a:spcBef>
                <a:spcPts val="260"/>
              </a:spcBef>
              <a:buChar char="–"/>
              <a:tabLst>
                <a:tab pos="492125" algn="l"/>
              </a:tabLst>
            </a:pP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does not deal with faulty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servers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280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Berkeley algorithm </a:t>
            </a:r>
            <a:r>
              <a:rPr sz="2650" spc="-5" dirty="0">
                <a:latin typeface="Arial"/>
                <a:cs typeface="Arial"/>
              </a:rPr>
              <a:t>(also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1989)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53" y="3176582"/>
            <a:ext cx="9504045" cy="36436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370"/>
              </a:spcBef>
              <a:buChar char="–"/>
              <a:tabLst>
                <a:tab pos="292735" algn="l"/>
              </a:tabLst>
            </a:pP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algorithm for internal synchronization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group of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computers</a:t>
            </a:r>
            <a:endParaRPr sz="22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270"/>
              </a:spcBef>
              <a:buChar char="–"/>
              <a:tabLst>
                <a:tab pos="29273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i="1" spc="-5" dirty="0">
                <a:latin typeface="Arial"/>
                <a:cs typeface="Arial"/>
              </a:rPr>
              <a:t>master </a:t>
            </a:r>
            <a:r>
              <a:rPr sz="2200" spc="-5" dirty="0">
                <a:latin typeface="Arial"/>
                <a:cs typeface="Arial"/>
              </a:rPr>
              <a:t>polls </a:t>
            </a:r>
            <a:r>
              <a:rPr sz="2200" dirty="0">
                <a:latin typeface="Arial"/>
                <a:cs typeface="Arial"/>
              </a:rPr>
              <a:t>to collect clock </a:t>
            </a:r>
            <a:r>
              <a:rPr sz="2200" spc="-5" dirty="0">
                <a:latin typeface="Arial"/>
                <a:cs typeface="Arial"/>
              </a:rPr>
              <a:t>values from the others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slaves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26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The master uses round trip times to estimate the slaves’ clock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292100" marR="5080" indent="-279400">
              <a:lnSpc>
                <a:spcPct val="110000"/>
              </a:lnSpc>
              <a:spcBef>
                <a:spcPts val="1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It takes an average (eliminating any above some average round trip time  or with </a:t>
            </a:r>
            <a:r>
              <a:rPr sz="2200" dirty="0">
                <a:latin typeface="Arial"/>
                <a:cs typeface="Arial"/>
              </a:rPr>
              <a:t>faulty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clocks)</a:t>
            </a:r>
            <a:endParaRPr sz="2200">
              <a:latin typeface="Arial"/>
              <a:cs typeface="Arial"/>
            </a:endParaRPr>
          </a:p>
          <a:p>
            <a:pPr marL="292100" marR="5715" indent="-279400">
              <a:lnSpc>
                <a:spcPts val="2910"/>
              </a:lnSpc>
              <a:spcBef>
                <a:spcPts val="135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It sends the required adjustment to the slaves (better than sending the  </a:t>
            </a:r>
            <a:r>
              <a:rPr sz="2200" dirty="0">
                <a:latin typeface="Arial"/>
                <a:cs typeface="Arial"/>
              </a:rPr>
              <a:t>time </a:t>
            </a:r>
            <a:r>
              <a:rPr sz="2200" spc="-5" dirty="0">
                <a:latin typeface="Arial"/>
                <a:cs typeface="Arial"/>
              </a:rPr>
              <a:t>which depends 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round </a:t>
            </a:r>
            <a:r>
              <a:rPr sz="2200" dirty="0">
                <a:latin typeface="Arial"/>
                <a:cs typeface="Arial"/>
              </a:rPr>
              <a:t>trip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time)</a:t>
            </a:r>
            <a:endParaRPr sz="22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120"/>
              </a:spcBef>
              <a:buChar char="–"/>
              <a:tabLst>
                <a:tab pos="292735" algn="l"/>
              </a:tabLst>
            </a:pPr>
            <a:r>
              <a:rPr sz="2200" spc="-5" dirty="0">
                <a:latin typeface="Arial"/>
                <a:cs typeface="Arial"/>
              </a:rPr>
              <a:t>Measurements</a:t>
            </a:r>
            <a:endParaRPr sz="2200">
              <a:latin typeface="Arial"/>
              <a:cs typeface="Arial"/>
            </a:endParaRPr>
          </a:p>
          <a:p>
            <a:pPr marL="622935" lvl="1" indent="-297815">
              <a:lnSpc>
                <a:spcPct val="100000"/>
              </a:lnSpc>
              <a:spcBef>
                <a:spcPts val="270"/>
              </a:spcBef>
              <a:buChar char="•"/>
              <a:tabLst>
                <a:tab pos="622935" algn="l"/>
                <a:tab pos="623570" algn="l"/>
              </a:tabLst>
            </a:pPr>
            <a:r>
              <a:rPr sz="1950" spc="15" dirty="0">
                <a:latin typeface="Arial"/>
                <a:cs typeface="Arial"/>
              </a:rPr>
              <a:t>15 </a:t>
            </a:r>
            <a:r>
              <a:rPr sz="1950" spc="10" dirty="0">
                <a:latin typeface="Arial"/>
                <a:cs typeface="Arial"/>
              </a:rPr>
              <a:t>computers, clock synchronization 20-25 millisecs </a:t>
            </a:r>
            <a:r>
              <a:rPr sz="1950" spc="5" dirty="0">
                <a:latin typeface="Arial"/>
                <a:cs typeface="Arial"/>
              </a:rPr>
              <a:t>drift </a:t>
            </a:r>
            <a:r>
              <a:rPr sz="1950" spc="10" dirty="0">
                <a:latin typeface="Arial"/>
                <a:cs typeface="Arial"/>
              </a:rPr>
              <a:t>rate </a:t>
            </a:r>
            <a:r>
              <a:rPr sz="1950" spc="20" dirty="0">
                <a:latin typeface="Arial"/>
                <a:cs typeface="Arial"/>
              </a:rPr>
              <a:t>&lt;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2x10</a:t>
            </a:r>
            <a:r>
              <a:rPr sz="1950" spc="15" baseline="23504" dirty="0">
                <a:latin typeface="Arial"/>
                <a:cs typeface="Arial"/>
              </a:rPr>
              <a:t>-5</a:t>
            </a:r>
            <a:endParaRPr sz="1950" baseline="23504">
              <a:latin typeface="Arial"/>
              <a:cs typeface="Arial"/>
            </a:endParaRPr>
          </a:p>
          <a:p>
            <a:pPr marL="622935" lvl="1" indent="-297815">
              <a:lnSpc>
                <a:spcPct val="100000"/>
              </a:lnSpc>
              <a:spcBef>
                <a:spcPts val="275"/>
              </a:spcBef>
              <a:buChar char="•"/>
              <a:tabLst>
                <a:tab pos="622935" algn="l"/>
                <a:tab pos="623570" algn="l"/>
              </a:tabLst>
            </a:pP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master </a:t>
            </a:r>
            <a:r>
              <a:rPr sz="1950" spc="5" dirty="0">
                <a:latin typeface="Arial"/>
                <a:cs typeface="Arial"/>
              </a:rPr>
              <a:t>fails, </a:t>
            </a:r>
            <a:r>
              <a:rPr sz="1950" spc="15" dirty="0">
                <a:latin typeface="Arial"/>
                <a:cs typeface="Arial"/>
              </a:rPr>
              <a:t>can </a:t>
            </a:r>
            <a:r>
              <a:rPr sz="1950" spc="10" dirty="0">
                <a:latin typeface="Arial"/>
                <a:cs typeface="Arial"/>
              </a:rPr>
              <a:t>elect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5" dirty="0">
                <a:latin typeface="Arial"/>
                <a:cs typeface="Arial"/>
              </a:rPr>
              <a:t>new </a:t>
            </a:r>
            <a:r>
              <a:rPr sz="1950" spc="10" dirty="0">
                <a:latin typeface="Arial"/>
                <a:cs typeface="Arial"/>
              </a:rPr>
              <a:t>master to take over (not in </a:t>
            </a:r>
            <a:r>
              <a:rPr sz="1950" spc="15" dirty="0">
                <a:latin typeface="Arial"/>
                <a:cs typeface="Arial"/>
              </a:rPr>
              <a:t>bounded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58860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1" dirty="0">
                <a:solidFill>
                  <a:srgbClr val="B41F34"/>
                </a:solidFill>
                <a:latin typeface="Arial"/>
                <a:cs typeface="Arial"/>
              </a:rPr>
              <a:t>Berkeley Algorithm: example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1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3098668"/>
            <a:ext cx="2250070" cy="1029388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1" y="3299993"/>
            <a:ext cx="1056345" cy="59872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73814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3098668"/>
            <a:ext cx="2250070" cy="1029388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1" y="3299993"/>
            <a:ext cx="1056345" cy="59872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47165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2:50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13" y="3098668"/>
            <a:ext cx="2250070" cy="1029388"/>
          </a:xfrm>
          <a:prstGeom prst="rect">
            <a:avLst/>
          </a:prstGeom>
        </p:spPr>
      </p:pic>
      <p:pic>
        <p:nvPicPr>
          <p:cNvPr id="32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53" y="3299994"/>
            <a:ext cx="1058201" cy="5934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7109626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9:10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1418034"/>
            <a:ext cx="2250070" cy="10293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47165" y="1704549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79485" y="4944811"/>
            <a:ext cx="697556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1. Request timestamps from all slaves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2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12" y="2303869"/>
            <a:ext cx="1106520" cy="946140"/>
          </a:xfrm>
          <a:prstGeom prst="rect">
            <a:avLst/>
          </a:prstGeom>
        </p:spPr>
      </p:pic>
      <p:pic>
        <p:nvPicPr>
          <p:cNvPr id="32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28" y="2450924"/>
            <a:ext cx="148518" cy="644243"/>
          </a:xfrm>
          <a:prstGeom prst="rect">
            <a:avLst/>
          </a:prstGeom>
        </p:spPr>
      </p:pic>
      <p:pic>
        <p:nvPicPr>
          <p:cNvPr id="32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39" y="2303868"/>
            <a:ext cx="1195307" cy="946406"/>
          </a:xfrm>
          <a:prstGeom prst="rect">
            <a:avLst/>
          </a:prstGeom>
        </p:spPr>
      </p:pic>
      <p:pic>
        <p:nvPicPr>
          <p:cNvPr id="32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48" y="2243090"/>
            <a:ext cx="873274" cy="79731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2460000">
            <a:off x="3029995" y="2459538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3:25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2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5" y="2526201"/>
            <a:ext cx="763627" cy="42829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027848" y="2605403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2:50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3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7" y="2250349"/>
            <a:ext cx="872876" cy="807302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2520000">
            <a:off x="6282317" y="2520385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9:10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002574" y="1549965"/>
            <a:ext cx="8308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i="1" spc="11" dirty="0"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58860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1" dirty="0">
                <a:solidFill>
                  <a:srgbClr val="B41F34"/>
                </a:solidFill>
                <a:latin typeface="Arial"/>
                <a:cs typeface="Arial"/>
              </a:rPr>
              <a:t>Berkeley Algorithm: example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3098668"/>
            <a:ext cx="2250070" cy="1029388"/>
          </a:xfrm>
          <a:prstGeom prst="rect">
            <a:avLst/>
          </a:prstGeom>
        </p:spPr>
      </p:pic>
      <p:pic>
        <p:nvPicPr>
          <p:cNvPr id="3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1" y="3299993"/>
            <a:ext cx="1056345" cy="59872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73814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3098668"/>
            <a:ext cx="2250070" cy="1029388"/>
          </a:xfrm>
          <a:prstGeom prst="rect">
            <a:avLst/>
          </a:prstGeom>
        </p:spPr>
      </p:pic>
      <p:pic>
        <p:nvPicPr>
          <p:cNvPr id="33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1" y="3299993"/>
            <a:ext cx="1056345" cy="59872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47165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2:50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3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13" y="3098668"/>
            <a:ext cx="2250070" cy="1029388"/>
          </a:xfrm>
          <a:prstGeom prst="rect">
            <a:avLst/>
          </a:prstGeom>
        </p:spPr>
      </p:pic>
      <p:pic>
        <p:nvPicPr>
          <p:cNvPr id="34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53" y="3299994"/>
            <a:ext cx="1058201" cy="5934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7109626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9:10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4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1418034"/>
            <a:ext cx="2250070" cy="10293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47165" y="1704549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79485" y="4944811"/>
            <a:ext cx="626280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2. Compute fault-tolerant average: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4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19" y="2303868"/>
            <a:ext cx="1109012" cy="948735"/>
          </a:xfrm>
          <a:prstGeom prst="rect">
            <a:avLst/>
          </a:prstGeom>
        </p:spPr>
      </p:pic>
      <p:pic>
        <p:nvPicPr>
          <p:cNvPr id="34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28" y="2450924"/>
            <a:ext cx="148518" cy="644243"/>
          </a:xfrm>
          <a:prstGeom prst="rect">
            <a:avLst/>
          </a:prstGeom>
        </p:spPr>
      </p:pic>
      <p:pic>
        <p:nvPicPr>
          <p:cNvPr id="34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39" y="2303869"/>
            <a:ext cx="1197691" cy="94908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2460000">
            <a:off x="3029995" y="2459538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3:25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27848" y="2605403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2:50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 rot="2520000">
            <a:off x="6282317" y="2520385"/>
            <a:ext cx="5282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9:10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4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87" y="2941109"/>
            <a:ext cx="1693122" cy="1428538"/>
          </a:xfrm>
          <a:prstGeom prst="rect">
            <a:avLst/>
          </a:prstGeom>
        </p:spPr>
      </p:pic>
      <p:pic>
        <p:nvPicPr>
          <p:cNvPr id="34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35" y="2927103"/>
            <a:ext cx="1722826" cy="1456549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763863" y="4938121"/>
            <a:ext cx="1410322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Suppose</a:t>
            </a:r>
            <a:endParaRPr sz="2100">
              <a:latin typeface="Arial"/>
              <a:cs typeface="Arial"/>
            </a:endParaRPr>
          </a:p>
          <a:p>
            <a:r>
              <a:rPr sz="2100" spc="11" dirty="0">
                <a:latin typeface="Arial"/>
                <a:cs typeface="Arial"/>
              </a:rPr>
              <a:t>max ∂=0:45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366473" y="5728410"/>
            <a:ext cx="1782732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i="1" spc="11" dirty="0">
                <a:latin typeface="Arial"/>
                <a:cs typeface="Arial"/>
              </a:rPr>
              <a:t>3 : 25 </a:t>
            </a:r>
            <a:r>
              <a:rPr sz="1400" spc="11" dirty="0">
                <a:latin typeface="Arial"/>
                <a:cs typeface="Arial"/>
              </a:rPr>
              <a:t>+ </a:t>
            </a:r>
            <a:r>
              <a:rPr sz="1400" i="1" spc="11" dirty="0">
                <a:latin typeface="Arial"/>
                <a:cs typeface="Arial"/>
              </a:rPr>
              <a:t>2 : 50 </a:t>
            </a:r>
            <a:r>
              <a:rPr sz="1400" spc="11" dirty="0">
                <a:latin typeface="Arial"/>
                <a:cs typeface="Arial"/>
              </a:rPr>
              <a:t>+ </a:t>
            </a:r>
            <a:r>
              <a:rPr sz="1400" i="1" spc="11" dirty="0">
                <a:latin typeface="Arial"/>
                <a:cs typeface="Arial"/>
              </a:rPr>
              <a:t>3 : 00</a:t>
            </a:r>
            <a:endParaRPr sz="1400">
              <a:latin typeface="Arial"/>
              <a:cs typeface="Arial"/>
            </a:endParaRPr>
          </a:p>
          <a:p>
            <a:pPr marL="1422040"/>
            <a:r>
              <a:rPr sz="2600" i="1" spc="11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4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99" y="6139720"/>
            <a:ext cx="3161140" cy="160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587681" y="5923700"/>
            <a:ext cx="1134991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600" spc="11" dirty="0">
                <a:latin typeface="Arial"/>
                <a:cs typeface="Arial"/>
              </a:rPr>
              <a:t>= </a:t>
            </a:r>
            <a:r>
              <a:rPr sz="2600" i="1" spc="11" dirty="0">
                <a:latin typeface="Arial"/>
                <a:cs typeface="Arial"/>
              </a:rPr>
              <a:t>3 : 05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002574" y="1549965"/>
            <a:ext cx="8308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i="1" spc="11" dirty="0"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5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58860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1" dirty="0">
                <a:solidFill>
                  <a:srgbClr val="B41F34"/>
                </a:solidFill>
                <a:latin typeface="Arial"/>
                <a:cs typeface="Arial"/>
              </a:rPr>
              <a:t>Berkeley Algorithm: example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3098668"/>
            <a:ext cx="2250070" cy="1029388"/>
          </a:xfrm>
          <a:prstGeom prst="rect">
            <a:avLst/>
          </a:prstGeom>
        </p:spPr>
      </p:pic>
      <p:pic>
        <p:nvPicPr>
          <p:cNvPr id="35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1" y="3299993"/>
            <a:ext cx="1056345" cy="59872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73814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3098668"/>
            <a:ext cx="2250070" cy="1029388"/>
          </a:xfrm>
          <a:prstGeom prst="rect">
            <a:avLst/>
          </a:prstGeom>
        </p:spPr>
      </p:pic>
      <p:pic>
        <p:nvPicPr>
          <p:cNvPr id="3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1" y="3299993"/>
            <a:ext cx="1056345" cy="59872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47165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2:50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13" y="3098668"/>
            <a:ext cx="2250070" cy="1029388"/>
          </a:xfrm>
          <a:prstGeom prst="rect">
            <a:avLst/>
          </a:prstGeom>
        </p:spPr>
      </p:pic>
      <p:pic>
        <p:nvPicPr>
          <p:cNvPr id="35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53" y="3299994"/>
            <a:ext cx="1058201" cy="5934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7109626" y="3385182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9:10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1" y="1418034"/>
            <a:ext cx="2250070" cy="10293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47165" y="1704549"/>
            <a:ext cx="80233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3:00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79484" y="4944811"/>
            <a:ext cx="508934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1" dirty="0">
                <a:latin typeface="Arial"/>
                <a:cs typeface="Arial"/>
              </a:rPr>
              <a:t>3. Send offset to each client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5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89" y="2293486"/>
            <a:ext cx="1109012" cy="948735"/>
          </a:xfrm>
          <a:prstGeom prst="rect">
            <a:avLst/>
          </a:prstGeom>
        </p:spPr>
      </p:pic>
      <p:pic>
        <p:nvPicPr>
          <p:cNvPr id="36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26" y="2450924"/>
            <a:ext cx="148519" cy="644243"/>
          </a:xfrm>
          <a:prstGeom prst="rect">
            <a:avLst/>
          </a:prstGeom>
        </p:spPr>
      </p:pic>
      <p:pic>
        <p:nvPicPr>
          <p:cNvPr id="36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02" y="2293131"/>
            <a:ext cx="1197691" cy="949091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2460000">
            <a:off x="2984116" y="2461219"/>
            <a:ext cx="619400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-0:20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107407" y="2605403"/>
            <a:ext cx="686726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+0:15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 rot="2520000">
            <a:off x="6159776" y="2538820"/>
            <a:ext cx="619400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-6:05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002574" y="1549965"/>
            <a:ext cx="8308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i="1" spc="11" dirty="0"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6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6026522" cy="5693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700" spc="11" dirty="0">
                <a:solidFill>
                  <a:srgbClr val="B41F34"/>
                </a:solidFill>
                <a:latin typeface="Arial"/>
                <a:cs typeface="Arial"/>
              </a:rPr>
              <a:t>Network Time Protocol, NTP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41605" y="1228543"/>
            <a:ext cx="1966179" cy="4154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700" spc="11" dirty="0">
                <a:latin typeface="Arial"/>
                <a:cs typeface="Arial"/>
              </a:rPr>
              <a:t>• 1991, 1992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08939" y="1697054"/>
            <a:ext cx="522290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Internet Standard, version 3: RFC 1305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41604" y="2606663"/>
            <a:ext cx="1849352" cy="4154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700" spc="11" dirty="0">
                <a:latin typeface="Arial"/>
                <a:cs typeface="Arial"/>
              </a:rPr>
              <a:t>• June 2010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08939" y="3075172"/>
            <a:ext cx="5952912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Internet Standard, version 4: RFC 5905-5908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08939" y="3478524"/>
            <a:ext cx="1917704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– IPv6 support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08940" y="3881877"/>
            <a:ext cx="5586401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Improve accuracy to tens of microseconds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08939" y="4285228"/>
            <a:ext cx="350557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– Dynamic server discovery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pic>
        <p:nvPicPr>
          <p:cNvPr id="3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" y="185571"/>
            <a:ext cx="10329527" cy="6958288"/>
          </a:xfrm>
          <a:prstGeom prst="rect">
            <a:avLst/>
          </a:prstGeom>
        </p:spPr>
      </p:pic>
      <p:pic>
        <p:nvPicPr>
          <p:cNvPr id="3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0" y="882334"/>
            <a:ext cx="10109223" cy="8403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41604" y="348346"/>
            <a:ext cx="2325252" cy="5693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700" spc="11" dirty="0">
                <a:solidFill>
                  <a:srgbClr val="B41F34"/>
                </a:solidFill>
                <a:latin typeface="Arial"/>
                <a:cs typeface="Arial"/>
              </a:rPr>
              <a:t>NTP Goals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41604" y="1337397"/>
            <a:ext cx="8767978" cy="6924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00" spc="11" dirty="0">
                <a:latin typeface="Arial"/>
                <a:cs typeface="Arial"/>
              </a:rPr>
              <a:t>• Enable clients across Internet to be </a:t>
            </a:r>
            <a:r>
              <a:rPr sz="2200" spc="11" dirty="0">
                <a:solidFill>
                  <a:srgbClr val="FF0000"/>
                </a:solidFill>
                <a:latin typeface="Arial"/>
                <a:cs typeface="Arial"/>
              </a:rPr>
              <a:t>accurately </a:t>
            </a:r>
            <a:r>
              <a:rPr sz="2200" spc="11" dirty="0">
                <a:latin typeface="Arial"/>
                <a:cs typeface="Arial"/>
              </a:rPr>
              <a:t>synchronized to UTC</a:t>
            </a:r>
            <a:endParaRPr sz="2200">
              <a:latin typeface="Arial"/>
              <a:cs typeface="Arial"/>
            </a:endParaRPr>
          </a:p>
          <a:p>
            <a:pPr marL="260787"/>
            <a:r>
              <a:rPr sz="2300" spc="11" dirty="0">
                <a:latin typeface="Arial"/>
                <a:cs typeface="Arial"/>
              </a:rPr>
              <a:t>despite message delays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08939" y="2067598"/>
            <a:ext cx="8201541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Use statistical techniques to filter data and gauge quality of results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41604" y="2708794"/>
            <a:ext cx="3265125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• Provide </a:t>
            </a:r>
            <a:r>
              <a:rPr sz="2300" spc="11" dirty="0">
                <a:solidFill>
                  <a:srgbClr val="FF0000"/>
                </a:solidFill>
                <a:latin typeface="Arial"/>
                <a:cs typeface="Arial"/>
              </a:rPr>
              <a:t>reliable </a:t>
            </a:r>
            <a:r>
              <a:rPr sz="2300" spc="11" dirty="0">
                <a:latin typeface="Arial"/>
                <a:cs typeface="Arial"/>
              </a:rPr>
              <a:t>service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08939" y="3102869"/>
            <a:ext cx="473398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Survive lengthy losses of connectivity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08939" y="3465887"/>
            <a:ext cx="2293833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Redundant paths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08939" y="3828903"/>
            <a:ext cx="252107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Redundant servers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41604" y="4470098"/>
            <a:ext cx="3396571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• Provide </a:t>
            </a:r>
            <a:r>
              <a:rPr sz="2300" spc="11" dirty="0">
                <a:solidFill>
                  <a:srgbClr val="FF0000"/>
                </a:solidFill>
                <a:latin typeface="Arial"/>
                <a:cs typeface="Arial"/>
              </a:rPr>
              <a:t>scalable </a:t>
            </a:r>
            <a:r>
              <a:rPr sz="2300" spc="11" dirty="0">
                <a:latin typeface="Arial"/>
                <a:cs typeface="Arial"/>
              </a:rPr>
              <a:t>service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08939" y="4864173"/>
            <a:ext cx="713342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Enable huge numbers of clients to </a:t>
            </a:r>
            <a:r>
              <a:rPr sz="2100" spc="11" dirty="0">
                <a:solidFill>
                  <a:srgbClr val="FF0000"/>
                </a:solidFill>
                <a:latin typeface="Arial"/>
                <a:cs typeface="Arial"/>
              </a:rPr>
              <a:t>synchronize frequently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08939" y="5227191"/>
            <a:ext cx="335861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Offset effects of clock drift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1605" y="5868385"/>
            <a:ext cx="5280420" cy="35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00" spc="11" dirty="0">
                <a:latin typeface="Arial"/>
                <a:cs typeface="Arial"/>
              </a:rPr>
              <a:t>• Provide </a:t>
            </a:r>
            <a:r>
              <a:rPr sz="2300" spc="11" dirty="0">
                <a:solidFill>
                  <a:srgbClr val="FF0000"/>
                </a:solidFill>
                <a:latin typeface="Arial"/>
                <a:cs typeface="Arial"/>
              </a:rPr>
              <a:t>protection </a:t>
            </a:r>
            <a:r>
              <a:rPr sz="2300" spc="11" dirty="0">
                <a:latin typeface="Arial"/>
                <a:cs typeface="Arial"/>
              </a:rPr>
              <a:t>against interference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08940" y="6262461"/>
            <a:ext cx="352378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1" dirty="0">
                <a:latin typeface="Arial"/>
                <a:cs typeface="Arial"/>
              </a:rPr>
              <a:t>– Authenticate source of data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901792" y="7222051"/>
            <a:ext cx="1438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41604" y="7222051"/>
            <a:ext cx="11779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September 24, 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80395" y="7222051"/>
            <a:ext cx="18859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1" dirty="0">
                <a:solidFill>
                  <a:srgbClr val="B41F34"/>
                </a:solidFill>
                <a:latin typeface="Arial"/>
                <a:cs typeface="Arial"/>
              </a:rPr>
              <a:t>© 2014-2018 Paul Krzyzanowski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047" y="408686"/>
            <a:ext cx="833628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Chapter </a:t>
            </a:r>
            <a:r>
              <a:rPr spc="5" dirty="0"/>
              <a:t>11 Time and Global</a:t>
            </a:r>
            <a:r>
              <a:rPr spc="-25" dirty="0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697838"/>
            <a:ext cx="6845300" cy="4972050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884555" lvl="1" indent="-871855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885190" algn="l"/>
              </a:tabLst>
            </a:pPr>
            <a:r>
              <a:rPr sz="3050" spc="10" dirty="0">
                <a:latin typeface="Arial"/>
                <a:cs typeface="Arial"/>
              </a:rPr>
              <a:t>Introduction</a:t>
            </a:r>
            <a:endParaRPr sz="3050">
              <a:latin typeface="Arial"/>
              <a:cs typeface="Arial"/>
            </a:endParaRPr>
          </a:p>
          <a:p>
            <a:pPr marL="883919" lvl="1" indent="-871219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4555" algn="l"/>
              </a:tabLst>
            </a:pPr>
            <a:r>
              <a:rPr sz="3050" spc="15" dirty="0">
                <a:latin typeface="Arial"/>
                <a:cs typeface="Arial"/>
              </a:rPr>
              <a:t>Clocks, events and process</a:t>
            </a:r>
            <a:r>
              <a:rPr sz="3050" spc="-6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states</a:t>
            </a:r>
            <a:endParaRPr sz="3050">
              <a:latin typeface="Arial"/>
              <a:cs typeface="Arial"/>
            </a:endParaRPr>
          </a:p>
          <a:p>
            <a:pPr marL="884555" lvl="1" indent="-871855">
              <a:lnSpc>
                <a:spcPct val="100000"/>
              </a:lnSpc>
              <a:spcBef>
                <a:spcPts val="1910"/>
              </a:spcBef>
              <a:buAutoNum type="arabicPeriod"/>
              <a:tabLst>
                <a:tab pos="885190" algn="l"/>
              </a:tabLst>
            </a:pPr>
            <a:r>
              <a:rPr sz="3050" spc="15" dirty="0">
                <a:latin typeface="Arial"/>
                <a:cs typeface="Arial"/>
              </a:rPr>
              <a:t>Synchronizing physical</a:t>
            </a:r>
            <a:r>
              <a:rPr sz="3050" spc="-7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clocks</a:t>
            </a:r>
            <a:endParaRPr sz="3050">
              <a:latin typeface="Arial"/>
              <a:cs typeface="Arial"/>
            </a:endParaRPr>
          </a:p>
          <a:p>
            <a:pPr marL="884555" lvl="1" indent="-87185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5190" algn="l"/>
              </a:tabLst>
            </a:pPr>
            <a:r>
              <a:rPr sz="3050" spc="15" dirty="0">
                <a:latin typeface="Arial"/>
                <a:cs typeface="Arial"/>
              </a:rPr>
              <a:t>Logical time and </a:t>
            </a:r>
            <a:r>
              <a:rPr sz="3050" spc="10" dirty="0">
                <a:latin typeface="Arial"/>
                <a:cs typeface="Arial"/>
              </a:rPr>
              <a:t>logical</a:t>
            </a:r>
            <a:r>
              <a:rPr sz="3050" spc="-5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clocks</a:t>
            </a:r>
            <a:endParaRPr sz="3050">
              <a:latin typeface="Arial"/>
              <a:cs typeface="Arial"/>
            </a:endParaRPr>
          </a:p>
          <a:p>
            <a:pPr marL="884555" lvl="1" indent="-871855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885190" algn="l"/>
              </a:tabLst>
            </a:pPr>
            <a:r>
              <a:rPr sz="3050" spc="15" dirty="0">
                <a:latin typeface="Arial"/>
                <a:cs typeface="Arial"/>
              </a:rPr>
              <a:t>Global</a:t>
            </a:r>
            <a:r>
              <a:rPr sz="3050" spc="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states</a:t>
            </a:r>
            <a:endParaRPr sz="3050">
              <a:latin typeface="Arial"/>
              <a:cs typeface="Arial"/>
            </a:endParaRPr>
          </a:p>
          <a:p>
            <a:pPr marL="885190" lvl="1" indent="-872490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885825" algn="l"/>
              </a:tabLst>
            </a:pPr>
            <a:r>
              <a:rPr sz="3050" spc="10" dirty="0">
                <a:latin typeface="Arial"/>
                <a:cs typeface="Arial"/>
              </a:rPr>
              <a:t>Distributed</a:t>
            </a:r>
            <a:r>
              <a:rPr sz="3050" spc="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debugging</a:t>
            </a:r>
            <a:endParaRPr sz="3050">
              <a:latin typeface="Arial"/>
              <a:cs typeface="Arial"/>
            </a:endParaRPr>
          </a:p>
          <a:p>
            <a:pPr marL="883285" lvl="1" indent="-87058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83919" algn="l"/>
              </a:tabLst>
            </a:pPr>
            <a:r>
              <a:rPr sz="3050" spc="20" dirty="0">
                <a:latin typeface="Arial"/>
                <a:cs typeface="Arial"/>
              </a:rPr>
              <a:t>Summary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117" y="357632"/>
            <a:ext cx="72301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11.3.4 </a:t>
            </a:r>
            <a:r>
              <a:rPr sz="3500" b="0" spc="10" dirty="0">
                <a:latin typeface="Arial"/>
                <a:cs typeface="Arial"/>
              </a:rPr>
              <a:t>Network Time </a:t>
            </a:r>
            <a:r>
              <a:rPr sz="3500" b="0" spc="5" dirty="0">
                <a:latin typeface="Arial"/>
                <a:cs typeface="Arial"/>
              </a:rPr>
              <a:t>Protocol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(NTP)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6654" y="5918149"/>
            <a:ext cx="167487" cy="9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117" y="5606034"/>
            <a:ext cx="584835" cy="348615"/>
          </a:xfrm>
          <a:custGeom>
            <a:avLst/>
            <a:gdLst/>
            <a:ahLst/>
            <a:cxnLst/>
            <a:rect l="l" t="t" r="r" b="b"/>
            <a:pathLst>
              <a:path w="584835" h="348614">
                <a:moveTo>
                  <a:pt x="584454" y="0"/>
                </a:moveTo>
                <a:lnTo>
                  <a:pt x="0" y="348234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5756" y="5934151"/>
            <a:ext cx="141579" cy="9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0187" y="5622035"/>
            <a:ext cx="535940" cy="332740"/>
          </a:xfrm>
          <a:custGeom>
            <a:avLst/>
            <a:gdLst/>
            <a:ahLst/>
            <a:cxnLst/>
            <a:rect l="l" t="t" r="r" b="b"/>
            <a:pathLst>
              <a:path w="535939" h="332739">
                <a:moveTo>
                  <a:pt x="0" y="0"/>
                </a:moveTo>
                <a:lnTo>
                  <a:pt x="535686" y="33223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2648" y="5103571"/>
            <a:ext cx="166725" cy="101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4111" y="4837938"/>
            <a:ext cx="635635" cy="300990"/>
          </a:xfrm>
          <a:custGeom>
            <a:avLst/>
            <a:gdLst/>
            <a:ahLst/>
            <a:cxnLst/>
            <a:rect l="l" t="t" r="r" b="b"/>
            <a:pathLst>
              <a:path w="635635" h="300989">
                <a:moveTo>
                  <a:pt x="635508" y="0"/>
                </a:moveTo>
                <a:lnTo>
                  <a:pt x="0" y="300990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9588" y="5089093"/>
            <a:ext cx="141579" cy="101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5251" y="4837938"/>
            <a:ext cx="584835" cy="271780"/>
          </a:xfrm>
          <a:custGeom>
            <a:avLst/>
            <a:gdLst/>
            <a:ahLst/>
            <a:cxnLst/>
            <a:rect l="l" t="t" r="r" b="b"/>
            <a:pathLst>
              <a:path w="584835" h="271779">
                <a:moveTo>
                  <a:pt x="0" y="0"/>
                </a:moveTo>
                <a:lnTo>
                  <a:pt x="584454" y="27127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661" y="5902909"/>
            <a:ext cx="167487" cy="114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8198" y="5606034"/>
            <a:ext cx="586105" cy="332740"/>
          </a:xfrm>
          <a:custGeom>
            <a:avLst/>
            <a:gdLst/>
            <a:ahLst/>
            <a:cxnLst/>
            <a:rect l="l" t="t" r="r" b="b"/>
            <a:pathLst>
              <a:path w="586104" h="332739">
                <a:moveTo>
                  <a:pt x="0" y="0"/>
                </a:moveTo>
                <a:lnTo>
                  <a:pt x="585978" y="332231"/>
                </a:lnTo>
              </a:path>
            </a:pathLst>
          </a:custGeom>
          <a:ln w="4023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8273" y="4355591"/>
            <a:ext cx="1068705" cy="617220"/>
          </a:xfrm>
          <a:custGeom>
            <a:avLst/>
            <a:gdLst/>
            <a:ahLst/>
            <a:cxnLst/>
            <a:rect l="l" t="t" r="r" b="b"/>
            <a:pathLst>
              <a:path w="1068704" h="617220">
                <a:moveTo>
                  <a:pt x="1068324" y="308609"/>
                </a:moveTo>
                <a:lnTo>
                  <a:pt x="1055998" y="242331"/>
                </a:lnTo>
                <a:lnTo>
                  <a:pt x="1020762" y="181043"/>
                </a:lnTo>
                <a:lnTo>
                  <a:pt x="965228" y="126242"/>
                </a:lnTo>
                <a:lnTo>
                  <a:pt x="930665" y="101740"/>
                </a:lnTo>
                <a:lnTo>
                  <a:pt x="892007" y="79422"/>
                </a:lnTo>
                <a:lnTo>
                  <a:pt x="849581" y="59472"/>
                </a:lnTo>
                <a:lnTo>
                  <a:pt x="803712" y="42079"/>
                </a:lnTo>
                <a:lnTo>
                  <a:pt x="754727" y="27429"/>
                </a:lnTo>
                <a:lnTo>
                  <a:pt x="702954" y="15709"/>
                </a:lnTo>
                <a:lnTo>
                  <a:pt x="648717" y="7106"/>
                </a:lnTo>
                <a:lnTo>
                  <a:pt x="592344" y="1807"/>
                </a:lnTo>
                <a:lnTo>
                  <a:pt x="534162" y="0"/>
                </a:lnTo>
                <a:lnTo>
                  <a:pt x="475979" y="1807"/>
                </a:lnTo>
                <a:lnTo>
                  <a:pt x="419606" y="7106"/>
                </a:lnTo>
                <a:lnTo>
                  <a:pt x="365369" y="15709"/>
                </a:lnTo>
                <a:lnTo>
                  <a:pt x="313596" y="27429"/>
                </a:lnTo>
                <a:lnTo>
                  <a:pt x="264611" y="42079"/>
                </a:lnTo>
                <a:lnTo>
                  <a:pt x="218742" y="59472"/>
                </a:lnTo>
                <a:lnTo>
                  <a:pt x="176316" y="79422"/>
                </a:lnTo>
                <a:lnTo>
                  <a:pt x="137658" y="101740"/>
                </a:lnTo>
                <a:lnTo>
                  <a:pt x="103095" y="126242"/>
                </a:lnTo>
                <a:lnTo>
                  <a:pt x="72954" y="152738"/>
                </a:lnTo>
                <a:lnTo>
                  <a:pt x="27243" y="210970"/>
                </a:lnTo>
                <a:lnTo>
                  <a:pt x="3135" y="274940"/>
                </a:lnTo>
                <a:lnTo>
                  <a:pt x="0" y="308610"/>
                </a:lnTo>
                <a:lnTo>
                  <a:pt x="3135" y="342279"/>
                </a:lnTo>
                <a:lnTo>
                  <a:pt x="27243" y="406249"/>
                </a:lnTo>
                <a:lnTo>
                  <a:pt x="72954" y="464481"/>
                </a:lnTo>
                <a:lnTo>
                  <a:pt x="103095" y="490977"/>
                </a:lnTo>
                <a:lnTo>
                  <a:pt x="137658" y="515479"/>
                </a:lnTo>
                <a:lnTo>
                  <a:pt x="176316" y="537797"/>
                </a:lnTo>
                <a:lnTo>
                  <a:pt x="218742" y="557747"/>
                </a:lnTo>
                <a:lnTo>
                  <a:pt x="264611" y="575140"/>
                </a:lnTo>
                <a:lnTo>
                  <a:pt x="313596" y="589790"/>
                </a:lnTo>
                <a:lnTo>
                  <a:pt x="365369" y="601510"/>
                </a:lnTo>
                <a:lnTo>
                  <a:pt x="419606" y="610113"/>
                </a:lnTo>
                <a:lnTo>
                  <a:pt x="475979" y="615412"/>
                </a:lnTo>
                <a:lnTo>
                  <a:pt x="534162" y="617220"/>
                </a:lnTo>
                <a:lnTo>
                  <a:pt x="592344" y="615412"/>
                </a:lnTo>
                <a:lnTo>
                  <a:pt x="648717" y="610113"/>
                </a:lnTo>
                <a:lnTo>
                  <a:pt x="702954" y="601510"/>
                </a:lnTo>
                <a:lnTo>
                  <a:pt x="754727" y="589790"/>
                </a:lnTo>
                <a:lnTo>
                  <a:pt x="803712" y="575140"/>
                </a:lnTo>
                <a:lnTo>
                  <a:pt x="849581" y="557747"/>
                </a:lnTo>
                <a:lnTo>
                  <a:pt x="892007" y="537797"/>
                </a:lnTo>
                <a:lnTo>
                  <a:pt x="930665" y="515479"/>
                </a:lnTo>
                <a:lnTo>
                  <a:pt x="965228" y="490977"/>
                </a:lnTo>
                <a:lnTo>
                  <a:pt x="995369" y="464481"/>
                </a:lnTo>
                <a:lnTo>
                  <a:pt x="1041080" y="406249"/>
                </a:lnTo>
                <a:lnTo>
                  <a:pt x="1065188" y="342279"/>
                </a:lnTo>
                <a:lnTo>
                  <a:pt x="1068324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8273" y="4355591"/>
            <a:ext cx="1068705" cy="617220"/>
          </a:xfrm>
          <a:custGeom>
            <a:avLst/>
            <a:gdLst/>
            <a:ahLst/>
            <a:cxnLst/>
            <a:rect l="l" t="t" r="r" b="b"/>
            <a:pathLst>
              <a:path w="1068704" h="617220">
                <a:moveTo>
                  <a:pt x="534162" y="0"/>
                </a:moveTo>
                <a:lnTo>
                  <a:pt x="475979" y="1807"/>
                </a:lnTo>
                <a:lnTo>
                  <a:pt x="419606" y="7106"/>
                </a:lnTo>
                <a:lnTo>
                  <a:pt x="365369" y="15709"/>
                </a:lnTo>
                <a:lnTo>
                  <a:pt x="313596" y="27429"/>
                </a:lnTo>
                <a:lnTo>
                  <a:pt x="264611" y="42079"/>
                </a:lnTo>
                <a:lnTo>
                  <a:pt x="218742" y="59472"/>
                </a:lnTo>
                <a:lnTo>
                  <a:pt x="176316" y="79422"/>
                </a:lnTo>
                <a:lnTo>
                  <a:pt x="137658" y="101740"/>
                </a:lnTo>
                <a:lnTo>
                  <a:pt x="103095" y="126242"/>
                </a:lnTo>
                <a:lnTo>
                  <a:pt x="72954" y="152738"/>
                </a:lnTo>
                <a:lnTo>
                  <a:pt x="27243" y="210970"/>
                </a:lnTo>
                <a:lnTo>
                  <a:pt x="3135" y="274940"/>
                </a:lnTo>
                <a:lnTo>
                  <a:pt x="0" y="308610"/>
                </a:lnTo>
                <a:lnTo>
                  <a:pt x="3135" y="342279"/>
                </a:lnTo>
                <a:lnTo>
                  <a:pt x="27243" y="406249"/>
                </a:lnTo>
                <a:lnTo>
                  <a:pt x="72954" y="464481"/>
                </a:lnTo>
                <a:lnTo>
                  <a:pt x="103095" y="490977"/>
                </a:lnTo>
                <a:lnTo>
                  <a:pt x="137658" y="515479"/>
                </a:lnTo>
                <a:lnTo>
                  <a:pt x="176316" y="537797"/>
                </a:lnTo>
                <a:lnTo>
                  <a:pt x="218742" y="557747"/>
                </a:lnTo>
                <a:lnTo>
                  <a:pt x="264611" y="575140"/>
                </a:lnTo>
                <a:lnTo>
                  <a:pt x="313596" y="589790"/>
                </a:lnTo>
                <a:lnTo>
                  <a:pt x="365369" y="601510"/>
                </a:lnTo>
                <a:lnTo>
                  <a:pt x="419606" y="610113"/>
                </a:lnTo>
                <a:lnTo>
                  <a:pt x="475979" y="615412"/>
                </a:lnTo>
                <a:lnTo>
                  <a:pt x="534162" y="617220"/>
                </a:lnTo>
                <a:lnTo>
                  <a:pt x="592344" y="615412"/>
                </a:lnTo>
                <a:lnTo>
                  <a:pt x="648717" y="610113"/>
                </a:lnTo>
                <a:lnTo>
                  <a:pt x="702954" y="601510"/>
                </a:lnTo>
                <a:lnTo>
                  <a:pt x="754727" y="589790"/>
                </a:lnTo>
                <a:lnTo>
                  <a:pt x="803712" y="575140"/>
                </a:lnTo>
                <a:lnTo>
                  <a:pt x="849581" y="557747"/>
                </a:lnTo>
                <a:lnTo>
                  <a:pt x="892007" y="537797"/>
                </a:lnTo>
                <a:lnTo>
                  <a:pt x="930665" y="515479"/>
                </a:lnTo>
                <a:lnTo>
                  <a:pt x="965228" y="490977"/>
                </a:lnTo>
                <a:lnTo>
                  <a:pt x="995369" y="464481"/>
                </a:lnTo>
                <a:lnTo>
                  <a:pt x="1041080" y="406249"/>
                </a:lnTo>
                <a:lnTo>
                  <a:pt x="1065188" y="342279"/>
                </a:lnTo>
                <a:lnTo>
                  <a:pt x="1068324" y="308609"/>
                </a:lnTo>
                <a:lnTo>
                  <a:pt x="1065188" y="274940"/>
                </a:lnTo>
                <a:lnTo>
                  <a:pt x="1041080" y="210970"/>
                </a:lnTo>
                <a:lnTo>
                  <a:pt x="995369" y="152738"/>
                </a:lnTo>
                <a:lnTo>
                  <a:pt x="965228" y="126242"/>
                </a:lnTo>
                <a:lnTo>
                  <a:pt x="930665" y="101740"/>
                </a:lnTo>
                <a:lnTo>
                  <a:pt x="892007" y="79422"/>
                </a:lnTo>
                <a:lnTo>
                  <a:pt x="849581" y="59472"/>
                </a:lnTo>
                <a:lnTo>
                  <a:pt x="803712" y="42079"/>
                </a:lnTo>
                <a:lnTo>
                  <a:pt x="754727" y="27429"/>
                </a:lnTo>
                <a:lnTo>
                  <a:pt x="702954" y="15709"/>
                </a:lnTo>
                <a:lnTo>
                  <a:pt x="648717" y="7106"/>
                </a:lnTo>
                <a:lnTo>
                  <a:pt x="592344" y="1807"/>
                </a:lnTo>
                <a:lnTo>
                  <a:pt x="534162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1695" y="5093970"/>
            <a:ext cx="1042669" cy="619125"/>
          </a:xfrm>
          <a:custGeom>
            <a:avLst/>
            <a:gdLst/>
            <a:ahLst/>
            <a:cxnLst/>
            <a:rect l="l" t="t" r="r" b="b"/>
            <a:pathLst>
              <a:path w="1042670" h="619125">
                <a:moveTo>
                  <a:pt x="1042415" y="309371"/>
                </a:moveTo>
                <a:lnTo>
                  <a:pt x="1028660" y="238250"/>
                </a:lnTo>
                <a:lnTo>
                  <a:pt x="989471" y="173060"/>
                </a:lnTo>
                <a:lnTo>
                  <a:pt x="961314" y="143260"/>
                </a:lnTo>
                <a:lnTo>
                  <a:pt x="927969" y="115628"/>
                </a:lnTo>
                <a:lnTo>
                  <a:pt x="889825" y="90392"/>
                </a:lnTo>
                <a:lnTo>
                  <a:pt x="847272" y="67780"/>
                </a:lnTo>
                <a:lnTo>
                  <a:pt x="800701" y="48020"/>
                </a:lnTo>
                <a:lnTo>
                  <a:pt x="750501" y="31341"/>
                </a:lnTo>
                <a:lnTo>
                  <a:pt x="697061" y="17972"/>
                </a:lnTo>
                <a:lnTo>
                  <a:pt x="640773" y="8139"/>
                </a:lnTo>
                <a:lnTo>
                  <a:pt x="582025" y="2073"/>
                </a:lnTo>
                <a:lnTo>
                  <a:pt x="521207" y="0"/>
                </a:lnTo>
                <a:lnTo>
                  <a:pt x="460531" y="2073"/>
                </a:lnTo>
                <a:lnTo>
                  <a:pt x="401882" y="8139"/>
                </a:lnTo>
                <a:lnTo>
                  <a:pt x="345656" y="17972"/>
                </a:lnTo>
                <a:lnTo>
                  <a:pt x="292248" y="31341"/>
                </a:lnTo>
                <a:lnTo>
                  <a:pt x="242051" y="48020"/>
                </a:lnTo>
                <a:lnTo>
                  <a:pt x="195462" y="67780"/>
                </a:lnTo>
                <a:lnTo>
                  <a:pt x="152876" y="90392"/>
                </a:lnTo>
                <a:lnTo>
                  <a:pt x="114686" y="115628"/>
                </a:lnTo>
                <a:lnTo>
                  <a:pt x="81288" y="143260"/>
                </a:lnTo>
                <a:lnTo>
                  <a:pt x="53077" y="173060"/>
                </a:lnTo>
                <a:lnTo>
                  <a:pt x="30448" y="204799"/>
                </a:lnTo>
                <a:lnTo>
                  <a:pt x="3514" y="273183"/>
                </a:lnTo>
                <a:lnTo>
                  <a:pt x="0" y="309372"/>
                </a:lnTo>
                <a:lnTo>
                  <a:pt x="3514" y="345419"/>
                </a:lnTo>
                <a:lnTo>
                  <a:pt x="30448" y="413641"/>
                </a:lnTo>
                <a:lnTo>
                  <a:pt x="53077" y="445350"/>
                </a:lnTo>
                <a:lnTo>
                  <a:pt x="81288" y="475145"/>
                </a:lnTo>
                <a:lnTo>
                  <a:pt x="114686" y="502795"/>
                </a:lnTo>
                <a:lnTo>
                  <a:pt x="152876" y="528066"/>
                </a:lnTo>
                <a:lnTo>
                  <a:pt x="195462" y="550723"/>
                </a:lnTo>
                <a:lnTo>
                  <a:pt x="242051" y="570535"/>
                </a:lnTo>
                <a:lnTo>
                  <a:pt x="292248" y="587268"/>
                </a:lnTo>
                <a:lnTo>
                  <a:pt x="345656" y="600689"/>
                </a:lnTo>
                <a:lnTo>
                  <a:pt x="401882" y="610564"/>
                </a:lnTo>
                <a:lnTo>
                  <a:pt x="460531" y="616660"/>
                </a:lnTo>
                <a:lnTo>
                  <a:pt x="521207" y="618744"/>
                </a:lnTo>
                <a:lnTo>
                  <a:pt x="582025" y="616660"/>
                </a:lnTo>
                <a:lnTo>
                  <a:pt x="640773" y="610564"/>
                </a:lnTo>
                <a:lnTo>
                  <a:pt x="697061" y="600689"/>
                </a:lnTo>
                <a:lnTo>
                  <a:pt x="750501" y="587268"/>
                </a:lnTo>
                <a:lnTo>
                  <a:pt x="800701" y="570535"/>
                </a:lnTo>
                <a:lnTo>
                  <a:pt x="847272" y="550723"/>
                </a:lnTo>
                <a:lnTo>
                  <a:pt x="889825" y="528066"/>
                </a:lnTo>
                <a:lnTo>
                  <a:pt x="927969" y="502795"/>
                </a:lnTo>
                <a:lnTo>
                  <a:pt x="961314" y="475145"/>
                </a:lnTo>
                <a:lnTo>
                  <a:pt x="989471" y="445350"/>
                </a:lnTo>
                <a:lnTo>
                  <a:pt x="1012049" y="413641"/>
                </a:lnTo>
                <a:lnTo>
                  <a:pt x="1038912" y="345419"/>
                </a:lnTo>
                <a:lnTo>
                  <a:pt x="1042415" y="30937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1695" y="5093970"/>
            <a:ext cx="1042669" cy="619125"/>
          </a:xfrm>
          <a:custGeom>
            <a:avLst/>
            <a:gdLst/>
            <a:ahLst/>
            <a:cxnLst/>
            <a:rect l="l" t="t" r="r" b="b"/>
            <a:pathLst>
              <a:path w="1042670" h="619125">
                <a:moveTo>
                  <a:pt x="521207" y="0"/>
                </a:moveTo>
                <a:lnTo>
                  <a:pt x="460531" y="2073"/>
                </a:lnTo>
                <a:lnTo>
                  <a:pt x="401882" y="8139"/>
                </a:lnTo>
                <a:lnTo>
                  <a:pt x="345656" y="17972"/>
                </a:lnTo>
                <a:lnTo>
                  <a:pt x="292248" y="31341"/>
                </a:lnTo>
                <a:lnTo>
                  <a:pt x="242051" y="48020"/>
                </a:lnTo>
                <a:lnTo>
                  <a:pt x="195462" y="67780"/>
                </a:lnTo>
                <a:lnTo>
                  <a:pt x="152876" y="90392"/>
                </a:lnTo>
                <a:lnTo>
                  <a:pt x="114686" y="115628"/>
                </a:lnTo>
                <a:lnTo>
                  <a:pt x="81288" y="143260"/>
                </a:lnTo>
                <a:lnTo>
                  <a:pt x="53077" y="173060"/>
                </a:lnTo>
                <a:lnTo>
                  <a:pt x="30448" y="204799"/>
                </a:lnTo>
                <a:lnTo>
                  <a:pt x="3514" y="273183"/>
                </a:lnTo>
                <a:lnTo>
                  <a:pt x="0" y="309372"/>
                </a:lnTo>
                <a:lnTo>
                  <a:pt x="3514" y="345419"/>
                </a:lnTo>
                <a:lnTo>
                  <a:pt x="30448" y="413641"/>
                </a:lnTo>
                <a:lnTo>
                  <a:pt x="53077" y="445350"/>
                </a:lnTo>
                <a:lnTo>
                  <a:pt x="81288" y="475145"/>
                </a:lnTo>
                <a:lnTo>
                  <a:pt x="114686" y="502795"/>
                </a:lnTo>
                <a:lnTo>
                  <a:pt x="152876" y="528066"/>
                </a:lnTo>
                <a:lnTo>
                  <a:pt x="195462" y="550723"/>
                </a:lnTo>
                <a:lnTo>
                  <a:pt x="242051" y="570535"/>
                </a:lnTo>
                <a:lnTo>
                  <a:pt x="292248" y="587268"/>
                </a:lnTo>
                <a:lnTo>
                  <a:pt x="345656" y="600689"/>
                </a:lnTo>
                <a:lnTo>
                  <a:pt x="401882" y="610564"/>
                </a:lnTo>
                <a:lnTo>
                  <a:pt x="460531" y="616660"/>
                </a:lnTo>
                <a:lnTo>
                  <a:pt x="521207" y="618744"/>
                </a:lnTo>
                <a:lnTo>
                  <a:pt x="582025" y="616660"/>
                </a:lnTo>
                <a:lnTo>
                  <a:pt x="640773" y="610564"/>
                </a:lnTo>
                <a:lnTo>
                  <a:pt x="697061" y="600689"/>
                </a:lnTo>
                <a:lnTo>
                  <a:pt x="750501" y="587268"/>
                </a:lnTo>
                <a:lnTo>
                  <a:pt x="800701" y="570535"/>
                </a:lnTo>
                <a:lnTo>
                  <a:pt x="847272" y="550723"/>
                </a:lnTo>
                <a:lnTo>
                  <a:pt x="889825" y="528066"/>
                </a:lnTo>
                <a:lnTo>
                  <a:pt x="927969" y="502795"/>
                </a:lnTo>
                <a:lnTo>
                  <a:pt x="961314" y="475145"/>
                </a:lnTo>
                <a:lnTo>
                  <a:pt x="989471" y="445350"/>
                </a:lnTo>
                <a:lnTo>
                  <a:pt x="1012049" y="413641"/>
                </a:lnTo>
                <a:lnTo>
                  <a:pt x="1038912" y="345419"/>
                </a:lnTo>
                <a:lnTo>
                  <a:pt x="1042415" y="309371"/>
                </a:lnTo>
                <a:lnTo>
                  <a:pt x="1038912" y="273183"/>
                </a:lnTo>
                <a:lnTo>
                  <a:pt x="1012049" y="204799"/>
                </a:lnTo>
                <a:lnTo>
                  <a:pt x="989471" y="173060"/>
                </a:lnTo>
                <a:lnTo>
                  <a:pt x="961314" y="143260"/>
                </a:lnTo>
                <a:lnTo>
                  <a:pt x="927969" y="115628"/>
                </a:lnTo>
                <a:lnTo>
                  <a:pt x="889825" y="90392"/>
                </a:lnTo>
                <a:lnTo>
                  <a:pt x="847272" y="67780"/>
                </a:lnTo>
                <a:lnTo>
                  <a:pt x="800701" y="48020"/>
                </a:lnTo>
                <a:lnTo>
                  <a:pt x="750501" y="31341"/>
                </a:lnTo>
                <a:lnTo>
                  <a:pt x="697061" y="17972"/>
                </a:lnTo>
                <a:lnTo>
                  <a:pt x="640773" y="8139"/>
                </a:lnTo>
                <a:lnTo>
                  <a:pt x="582025" y="2073"/>
                </a:lnTo>
                <a:lnTo>
                  <a:pt x="52120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3022" y="5093970"/>
            <a:ext cx="1069340" cy="619125"/>
          </a:xfrm>
          <a:custGeom>
            <a:avLst/>
            <a:gdLst/>
            <a:ahLst/>
            <a:cxnLst/>
            <a:rect l="l" t="t" r="r" b="b"/>
            <a:pathLst>
              <a:path w="1069340" h="619125">
                <a:moveTo>
                  <a:pt x="1069086" y="309371"/>
                </a:moveTo>
                <a:lnTo>
                  <a:pt x="1056760" y="242827"/>
                </a:lnTo>
                <a:lnTo>
                  <a:pt x="1021524" y="181344"/>
                </a:lnTo>
                <a:lnTo>
                  <a:pt x="965990" y="126406"/>
                </a:lnTo>
                <a:lnTo>
                  <a:pt x="931427" y="101856"/>
                </a:lnTo>
                <a:lnTo>
                  <a:pt x="892769" y="79499"/>
                </a:lnTo>
                <a:lnTo>
                  <a:pt x="850343" y="59521"/>
                </a:lnTo>
                <a:lnTo>
                  <a:pt x="804474" y="42107"/>
                </a:lnTo>
                <a:lnTo>
                  <a:pt x="755489" y="27443"/>
                </a:lnTo>
                <a:lnTo>
                  <a:pt x="703716" y="15715"/>
                </a:lnTo>
                <a:lnTo>
                  <a:pt x="649479" y="7108"/>
                </a:lnTo>
                <a:lnTo>
                  <a:pt x="593106" y="1808"/>
                </a:lnTo>
                <a:lnTo>
                  <a:pt x="534924" y="0"/>
                </a:lnTo>
                <a:lnTo>
                  <a:pt x="476598" y="1808"/>
                </a:lnTo>
                <a:lnTo>
                  <a:pt x="420102" y="7108"/>
                </a:lnTo>
                <a:lnTo>
                  <a:pt x="365759" y="15715"/>
                </a:lnTo>
                <a:lnTo>
                  <a:pt x="313896" y="27443"/>
                </a:lnTo>
                <a:lnTo>
                  <a:pt x="264837" y="42107"/>
                </a:lnTo>
                <a:lnTo>
                  <a:pt x="218907" y="59521"/>
                </a:lnTo>
                <a:lnTo>
                  <a:pt x="176431" y="79499"/>
                </a:lnTo>
                <a:lnTo>
                  <a:pt x="137735" y="101856"/>
                </a:lnTo>
                <a:lnTo>
                  <a:pt x="103144" y="126406"/>
                </a:lnTo>
                <a:lnTo>
                  <a:pt x="72982" y="152964"/>
                </a:lnTo>
                <a:lnTo>
                  <a:pt x="27249" y="211360"/>
                </a:lnTo>
                <a:lnTo>
                  <a:pt x="3136" y="275559"/>
                </a:lnTo>
                <a:lnTo>
                  <a:pt x="0" y="309372"/>
                </a:lnTo>
                <a:lnTo>
                  <a:pt x="3136" y="343051"/>
                </a:lnTo>
                <a:lnTo>
                  <a:pt x="27249" y="407090"/>
                </a:lnTo>
                <a:lnTo>
                  <a:pt x="72982" y="465440"/>
                </a:lnTo>
                <a:lnTo>
                  <a:pt x="103144" y="492008"/>
                </a:lnTo>
                <a:lnTo>
                  <a:pt x="137735" y="516584"/>
                </a:lnTo>
                <a:lnTo>
                  <a:pt x="176431" y="538978"/>
                </a:lnTo>
                <a:lnTo>
                  <a:pt x="218907" y="559003"/>
                </a:lnTo>
                <a:lnTo>
                  <a:pt x="264837" y="576467"/>
                </a:lnTo>
                <a:lnTo>
                  <a:pt x="313896" y="591181"/>
                </a:lnTo>
                <a:lnTo>
                  <a:pt x="365759" y="602955"/>
                </a:lnTo>
                <a:lnTo>
                  <a:pt x="420102" y="611600"/>
                </a:lnTo>
                <a:lnTo>
                  <a:pt x="476598" y="616926"/>
                </a:lnTo>
                <a:lnTo>
                  <a:pt x="534924" y="618744"/>
                </a:lnTo>
                <a:lnTo>
                  <a:pt x="593106" y="616926"/>
                </a:lnTo>
                <a:lnTo>
                  <a:pt x="649479" y="611600"/>
                </a:lnTo>
                <a:lnTo>
                  <a:pt x="703716" y="602955"/>
                </a:lnTo>
                <a:lnTo>
                  <a:pt x="755489" y="591181"/>
                </a:lnTo>
                <a:lnTo>
                  <a:pt x="804474" y="576467"/>
                </a:lnTo>
                <a:lnTo>
                  <a:pt x="850343" y="559003"/>
                </a:lnTo>
                <a:lnTo>
                  <a:pt x="892769" y="538978"/>
                </a:lnTo>
                <a:lnTo>
                  <a:pt x="931427" y="516584"/>
                </a:lnTo>
                <a:lnTo>
                  <a:pt x="965990" y="492008"/>
                </a:lnTo>
                <a:lnTo>
                  <a:pt x="996131" y="465440"/>
                </a:lnTo>
                <a:lnTo>
                  <a:pt x="1041842" y="407090"/>
                </a:lnTo>
                <a:lnTo>
                  <a:pt x="1065950" y="343051"/>
                </a:lnTo>
                <a:lnTo>
                  <a:pt x="1069086" y="30937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3022" y="5093970"/>
            <a:ext cx="1069340" cy="619125"/>
          </a:xfrm>
          <a:custGeom>
            <a:avLst/>
            <a:gdLst/>
            <a:ahLst/>
            <a:cxnLst/>
            <a:rect l="l" t="t" r="r" b="b"/>
            <a:pathLst>
              <a:path w="1069340" h="619125">
                <a:moveTo>
                  <a:pt x="534924" y="0"/>
                </a:moveTo>
                <a:lnTo>
                  <a:pt x="476598" y="1808"/>
                </a:lnTo>
                <a:lnTo>
                  <a:pt x="420102" y="7108"/>
                </a:lnTo>
                <a:lnTo>
                  <a:pt x="365760" y="15715"/>
                </a:lnTo>
                <a:lnTo>
                  <a:pt x="313896" y="27443"/>
                </a:lnTo>
                <a:lnTo>
                  <a:pt x="264837" y="42107"/>
                </a:lnTo>
                <a:lnTo>
                  <a:pt x="218907" y="59521"/>
                </a:lnTo>
                <a:lnTo>
                  <a:pt x="176431" y="79499"/>
                </a:lnTo>
                <a:lnTo>
                  <a:pt x="137735" y="101856"/>
                </a:lnTo>
                <a:lnTo>
                  <a:pt x="103144" y="126406"/>
                </a:lnTo>
                <a:lnTo>
                  <a:pt x="72982" y="152964"/>
                </a:lnTo>
                <a:lnTo>
                  <a:pt x="27249" y="211360"/>
                </a:lnTo>
                <a:lnTo>
                  <a:pt x="3136" y="275559"/>
                </a:lnTo>
                <a:lnTo>
                  <a:pt x="0" y="309372"/>
                </a:lnTo>
                <a:lnTo>
                  <a:pt x="3136" y="343051"/>
                </a:lnTo>
                <a:lnTo>
                  <a:pt x="27249" y="407090"/>
                </a:lnTo>
                <a:lnTo>
                  <a:pt x="72982" y="465440"/>
                </a:lnTo>
                <a:lnTo>
                  <a:pt x="103144" y="492008"/>
                </a:lnTo>
                <a:lnTo>
                  <a:pt x="137735" y="516584"/>
                </a:lnTo>
                <a:lnTo>
                  <a:pt x="176431" y="538978"/>
                </a:lnTo>
                <a:lnTo>
                  <a:pt x="218907" y="559003"/>
                </a:lnTo>
                <a:lnTo>
                  <a:pt x="264837" y="576467"/>
                </a:lnTo>
                <a:lnTo>
                  <a:pt x="313896" y="591181"/>
                </a:lnTo>
                <a:lnTo>
                  <a:pt x="365759" y="602955"/>
                </a:lnTo>
                <a:lnTo>
                  <a:pt x="420102" y="611600"/>
                </a:lnTo>
                <a:lnTo>
                  <a:pt x="476598" y="616926"/>
                </a:lnTo>
                <a:lnTo>
                  <a:pt x="534924" y="618744"/>
                </a:lnTo>
                <a:lnTo>
                  <a:pt x="593106" y="616926"/>
                </a:lnTo>
                <a:lnTo>
                  <a:pt x="649479" y="611600"/>
                </a:lnTo>
                <a:lnTo>
                  <a:pt x="703716" y="602955"/>
                </a:lnTo>
                <a:lnTo>
                  <a:pt x="755489" y="591181"/>
                </a:lnTo>
                <a:lnTo>
                  <a:pt x="804474" y="576467"/>
                </a:lnTo>
                <a:lnTo>
                  <a:pt x="850343" y="559003"/>
                </a:lnTo>
                <a:lnTo>
                  <a:pt x="892769" y="538978"/>
                </a:lnTo>
                <a:lnTo>
                  <a:pt x="931427" y="516584"/>
                </a:lnTo>
                <a:lnTo>
                  <a:pt x="965990" y="492008"/>
                </a:lnTo>
                <a:lnTo>
                  <a:pt x="996131" y="465440"/>
                </a:lnTo>
                <a:lnTo>
                  <a:pt x="1041842" y="407090"/>
                </a:lnTo>
                <a:lnTo>
                  <a:pt x="1065950" y="343051"/>
                </a:lnTo>
                <a:lnTo>
                  <a:pt x="1069086" y="309371"/>
                </a:lnTo>
                <a:lnTo>
                  <a:pt x="1065950" y="275559"/>
                </a:lnTo>
                <a:lnTo>
                  <a:pt x="1041842" y="211360"/>
                </a:lnTo>
                <a:lnTo>
                  <a:pt x="996131" y="152964"/>
                </a:lnTo>
                <a:lnTo>
                  <a:pt x="965990" y="126406"/>
                </a:lnTo>
                <a:lnTo>
                  <a:pt x="931427" y="101856"/>
                </a:lnTo>
                <a:lnTo>
                  <a:pt x="892769" y="79499"/>
                </a:lnTo>
                <a:lnTo>
                  <a:pt x="850343" y="59521"/>
                </a:lnTo>
                <a:lnTo>
                  <a:pt x="804474" y="42107"/>
                </a:lnTo>
                <a:lnTo>
                  <a:pt x="755489" y="27443"/>
                </a:lnTo>
                <a:lnTo>
                  <a:pt x="703716" y="15715"/>
                </a:lnTo>
                <a:lnTo>
                  <a:pt x="649479" y="7108"/>
                </a:lnTo>
                <a:lnTo>
                  <a:pt x="593106" y="1808"/>
                </a:lnTo>
                <a:lnTo>
                  <a:pt x="534924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663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69" h="617220">
                <a:moveTo>
                  <a:pt x="1042415" y="308609"/>
                </a:moveTo>
                <a:lnTo>
                  <a:pt x="1028660" y="23777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2663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69" h="617220">
                <a:moveTo>
                  <a:pt x="521207" y="0"/>
                </a:move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lnTo>
                  <a:pt x="1038912" y="272573"/>
                </a:lnTo>
                <a:lnTo>
                  <a:pt x="1012049" y="20443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9203" y="5954267"/>
            <a:ext cx="1018540" cy="617220"/>
          </a:xfrm>
          <a:custGeom>
            <a:avLst/>
            <a:gdLst/>
            <a:ahLst/>
            <a:cxnLst/>
            <a:rect l="l" t="t" r="r" b="b"/>
            <a:pathLst>
              <a:path w="1018539" h="617220">
                <a:moveTo>
                  <a:pt x="1018031" y="308609"/>
                </a:moveTo>
                <a:lnTo>
                  <a:pt x="1004591" y="237770"/>
                </a:lnTo>
                <a:lnTo>
                  <a:pt x="966304" y="172782"/>
                </a:lnTo>
                <a:lnTo>
                  <a:pt x="938798" y="143058"/>
                </a:lnTo>
                <a:lnTo>
                  <a:pt x="906224" y="115486"/>
                </a:lnTo>
                <a:lnTo>
                  <a:pt x="868965" y="90296"/>
                </a:lnTo>
                <a:lnTo>
                  <a:pt x="827403" y="67720"/>
                </a:lnTo>
                <a:lnTo>
                  <a:pt x="781918" y="47986"/>
                </a:lnTo>
                <a:lnTo>
                  <a:pt x="732892" y="31324"/>
                </a:lnTo>
                <a:lnTo>
                  <a:pt x="680708" y="17964"/>
                </a:lnTo>
                <a:lnTo>
                  <a:pt x="625746" y="8137"/>
                </a:lnTo>
                <a:lnTo>
                  <a:pt x="568388" y="2072"/>
                </a:lnTo>
                <a:lnTo>
                  <a:pt x="509015" y="0"/>
                </a:lnTo>
                <a:lnTo>
                  <a:pt x="449784" y="2072"/>
                </a:lnTo>
                <a:lnTo>
                  <a:pt x="392525" y="8137"/>
                </a:lnTo>
                <a:lnTo>
                  <a:pt x="337625" y="17964"/>
                </a:lnTo>
                <a:lnTo>
                  <a:pt x="285472" y="31324"/>
                </a:lnTo>
                <a:lnTo>
                  <a:pt x="236451" y="47986"/>
                </a:lnTo>
                <a:lnTo>
                  <a:pt x="190948" y="67720"/>
                </a:lnTo>
                <a:lnTo>
                  <a:pt x="149351" y="90297"/>
                </a:lnTo>
                <a:lnTo>
                  <a:pt x="112047" y="115486"/>
                </a:lnTo>
                <a:lnTo>
                  <a:pt x="79421" y="143058"/>
                </a:lnTo>
                <a:lnTo>
                  <a:pt x="51860" y="172782"/>
                </a:lnTo>
                <a:lnTo>
                  <a:pt x="29751" y="204430"/>
                </a:lnTo>
                <a:lnTo>
                  <a:pt x="3434" y="272573"/>
                </a:lnTo>
                <a:lnTo>
                  <a:pt x="0" y="308610"/>
                </a:lnTo>
                <a:lnTo>
                  <a:pt x="3434" y="344646"/>
                </a:lnTo>
                <a:lnTo>
                  <a:pt x="29751" y="412789"/>
                </a:lnTo>
                <a:lnTo>
                  <a:pt x="51860" y="444437"/>
                </a:lnTo>
                <a:lnTo>
                  <a:pt x="79421" y="474161"/>
                </a:lnTo>
                <a:lnTo>
                  <a:pt x="112047" y="501733"/>
                </a:lnTo>
                <a:lnTo>
                  <a:pt x="149351" y="526923"/>
                </a:lnTo>
                <a:lnTo>
                  <a:pt x="190948" y="549499"/>
                </a:lnTo>
                <a:lnTo>
                  <a:pt x="236451" y="569233"/>
                </a:lnTo>
                <a:lnTo>
                  <a:pt x="285472" y="585895"/>
                </a:lnTo>
                <a:lnTo>
                  <a:pt x="337625" y="599255"/>
                </a:lnTo>
                <a:lnTo>
                  <a:pt x="392525" y="609082"/>
                </a:lnTo>
                <a:lnTo>
                  <a:pt x="449784" y="615147"/>
                </a:lnTo>
                <a:lnTo>
                  <a:pt x="509015" y="617220"/>
                </a:lnTo>
                <a:lnTo>
                  <a:pt x="568388" y="615147"/>
                </a:lnTo>
                <a:lnTo>
                  <a:pt x="625746" y="609082"/>
                </a:lnTo>
                <a:lnTo>
                  <a:pt x="680708" y="599255"/>
                </a:lnTo>
                <a:lnTo>
                  <a:pt x="732892" y="585895"/>
                </a:lnTo>
                <a:lnTo>
                  <a:pt x="781918" y="569233"/>
                </a:lnTo>
                <a:lnTo>
                  <a:pt x="827403" y="549499"/>
                </a:lnTo>
                <a:lnTo>
                  <a:pt x="868965" y="526922"/>
                </a:lnTo>
                <a:lnTo>
                  <a:pt x="906224" y="501733"/>
                </a:lnTo>
                <a:lnTo>
                  <a:pt x="938798" y="474161"/>
                </a:lnTo>
                <a:lnTo>
                  <a:pt x="966304" y="444437"/>
                </a:lnTo>
                <a:lnTo>
                  <a:pt x="988363" y="412789"/>
                </a:lnTo>
                <a:lnTo>
                  <a:pt x="1014608" y="344646"/>
                </a:lnTo>
                <a:lnTo>
                  <a:pt x="1018031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9203" y="5954267"/>
            <a:ext cx="1018540" cy="617220"/>
          </a:xfrm>
          <a:custGeom>
            <a:avLst/>
            <a:gdLst/>
            <a:ahLst/>
            <a:cxnLst/>
            <a:rect l="l" t="t" r="r" b="b"/>
            <a:pathLst>
              <a:path w="1018539" h="617220">
                <a:moveTo>
                  <a:pt x="509015" y="0"/>
                </a:moveTo>
                <a:lnTo>
                  <a:pt x="449784" y="2072"/>
                </a:lnTo>
                <a:lnTo>
                  <a:pt x="392525" y="8137"/>
                </a:lnTo>
                <a:lnTo>
                  <a:pt x="337625" y="17964"/>
                </a:lnTo>
                <a:lnTo>
                  <a:pt x="285472" y="31324"/>
                </a:lnTo>
                <a:lnTo>
                  <a:pt x="236451" y="47986"/>
                </a:lnTo>
                <a:lnTo>
                  <a:pt x="190948" y="67720"/>
                </a:lnTo>
                <a:lnTo>
                  <a:pt x="149351" y="90297"/>
                </a:lnTo>
                <a:lnTo>
                  <a:pt x="112047" y="115486"/>
                </a:lnTo>
                <a:lnTo>
                  <a:pt x="79421" y="143058"/>
                </a:lnTo>
                <a:lnTo>
                  <a:pt x="51860" y="172782"/>
                </a:lnTo>
                <a:lnTo>
                  <a:pt x="29751" y="204430"/>
                </a:lnTo>
                <a:lnTo>
                  <a:pt x="3434" y="272573"/>
                </a:lnTo>
                <a:lnTo>
                  <a:pt x="0" y="308610"/>
                </a:lnTo>
                <a:lnTo>
                  <a:pt x="3434" y="344646"/>
                </a:lnTo>
                <a:lnTo>
                  <a:pt x="29751" y="412789"/>
                </a:lnTo>
                <a:lnTo>
                  <a:pt x="51860" y="444437"/>
                </a:lnTo>
                <a:lnTo>
                  <a:pt x="79421" y="474161"/>
                </a:lnTo>
                <a:lnTo>
                  <a:pt x="112047" y="501733"/>
                </a:lnTo>
                <a:lnTo>
                  <a:pt x="149351" y="526923"/>
                </a:lnTo>
                <a:lnTo>
                  <a:pt x="190948" y="549499"/>
                </a:lnTo>
                <a:lnTo>
                  <a:pt x="236451" y="569233"/>
                </a:lnTo>
                <a:lnTo>
                  <a:pt x="285472" y="585895"/>
                </a:lnTo>
                <a:lnTo>
                  <a:pt x="337625" y="599255"/>
                </a:lnTo>
                <a:lnTo>
                  <a:pt x="392525" y="609082"/>
                </a:lnTo>
                <a:lnTo>
                  <a:pt x="449784" y="615147"/>
                </a:lnTo>
                <a:lnTo>
                  <a:pt x="509015" y="617220"/>
                </a:lnTo>
                <a:lnTo>
                  <a:pt x="568388" y="615147"/>
                </a:lnTo>
                <a:lnTo>
                  <a:pt x="625746" y="609082"/>
                </a:lnTo>
                <a:lnTo>
                  <a:pt x="680708" y="599255"/>
                </a:lnTo>
                <a:lnTo>
                  <a:pt x="732892" y="585895"/>
                </a:lnTo>
                <a:lnTo>
                  <a:pt x="781918" y="569233"/>
                </a:lnTo>
                <a:lnTo>
                  <a:pt x="827403" y="549499"/>
                </a:lnTo>
                <a:lnTo>
                  <a:pt x="868965" y="526922"/>
                </a:lnTo>
                <a:lnTo>
                  <a:pt x="906224" y="501733"/>
                </a:lnTo>
                <a:lnTo>
                  <a:pt x="938798" y="474161"/>
                </a:lnTo>
                <a:lnTo>
                  <a:pt x="966304" y="444437"/>
                </a:lnTo>
                <a:lnTo>
                  <a:pt x="988363" y="412789"/>
                </a:lnTo>
                <a:lnTo>
                  <a:pt x="1014608" y="344646"/>
                </a:lnTo>
                <a:lnTo>
                  <a:pt x="1018031" y="308609"/>
                </a:lnTo>
                <a:lnTo>
                  <a:pt x="1014608" y="272573"/>
                </a:lnTo>
                <a:lnTo>
                  <a:pt x="988363" y="204430"/>
                </a:lnTo>
                <a:lnTo>
                  <a:pt x="966304" y="172782"/>
                </a:lnTo>
                <a:lnTo>
                  <a:pt x="938798" y="143058"/>
                </a:lnTo>
                <a:lnTo>
                  <a:pt x="906224" y="115486"/>
                </a:lnTo>
                <a:lnTo>
                  <a:pt x="868965" y="90296"/>
                </a:lnTo>
                <a:lnTo>
                  <a:pt x="827403" y="67720"/>
                </a:lnTo>
                <a:lnTo>
                  <a:pt x="781918" y="47986"/>
                </a:lnTo>
                <a:lnTo>
                  <a:pt x="732892" y="31324"/>
                </a:lnTo>
                <a:lnTo>
                  <a:pt x="680708" y="17964"/>
                </a:lnTo>
                <a:lnTo>
                  <a:pt x="625746" y="8137"/>
                </a:lnTo>
                <a:lnTo>
                  <a:pt x="568388" y="2072"/>
                </a:lnTo>
                <a:lnTo>
                  <a:pt x="509015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2817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70" h="617220">
                <a:moveTo>
                  <a:pt x="1042415" y="308609"/>
                </a:moveTo>
                <a:lnTo>
                  <a:pt x="1028660" y="23777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52817" y="5954267"/>
            <a:ext cx="1042669" cy="617220"/>
          </a:xfrm>
          <a:custGeom>
            <a:avLst/>
            <a:gdLst/>
            <a:ahLst/>
            <a:cxnLst/>
            <a:rect l="l" t="t" r="r" b="b"/>
            <a:pathLst>
              <a:path w="1042670" h="617220">
                <a:moveTo>
                  <a:pt x="521207" y="0"/>
                </a:moveTo>
                <a:lnTo>
                  <a:pt x="460390" y="2072"/>
                </a:lnTo>
                <a:lnTo>
                  <a:pt x="401642" y="8137"/>
                </a:lnTo>
                <a:lnTo>
                  <a:pt x="345354" y="17964"/>
                </a:lnTo>
                <a:lnTo>
                  <a:pt x="291914" y="31324"/>
                </a:lnTo>
                <a:lnTo>
                  <a:pt x="241714" y="47986"/>
                </a:lnTo>
                <a:lnTo>
                  <a:pt x="195143" y="67720"/>
                </a:lnTo>
                <a:lnTo>
                  <a:pt x="152590" y="90297"/>
                </a:lnTo>
                <a:lnTo>
                  <a:pt x="114446" y="115486"/>
                </a:lnTo>
                <a:lnTo>
                  <a:pt x="81101" y="143058"/>
                </a:lnTo>
                <a:lnTo>
                  <a:pt x="52944" y="172782"/>
                </a:lnTo>
                <a:lnTo>
                  <a:pt x="30366" y="204430"/>
                </a:lnTo>
                <a:lnTo>
                  <a:pt x="3503" y="272573"/>
                </a:lnTo>
                <a:lnTo>
                  <a:pt x="0" y="308610"/>
                </a:lnTo>
                <a:lnTo>
                  <a:pt x="3503" y="344646"/>
                </a:lnTo>
                <a:lnTo>
                  <a:pt x="30366" y="412789"/>
                </a:lnTo>
                <a:lnTo>
                  <a:pt x="52944" y="444437"/>
                </a:lnTo>
                <a:lnTo>
                  <a:pt x="81101" y="474161"/>
                </a:lnTo>
                <a:lnTo>
                  <a:pt x="114446" y="501733"/>
                </a:lnTo>
                <a:lnTo>
                  <a:pt x="152590" y="526923"/>
                </a:lnTo>
                <a:lnTo>
                  <a:pt x="195143" y="549499"/>
                </a:lnTo>
                <a:lnTo>
                  <a:pt x="241714" y="569233"/>
                </a:lnTo>
                <a:lnTo>
                  <a:pt x="291914" y="585895"/>
                </a:lnTo>
                <a:lnTo>
                  <a:pt x="345354" y="599255"/>
                </a:lnTo>
                <a:lnTo>
                  <a:pt x="401642" y="609082"/>
                </a:lnTo>
                <a:lnTo>
                  <a:pt x="460390" y="615147"/>
                </a:lnTo>
                <a:lnTo>
                  <a:pt x="521207" y="617220"/>
                </a:lnTo>
                <a:lnTo>
                  <a:pt x="582025" y="615147"/>
                </a:lnTo>
                <a:lnTo>
                  <a:pt x="640773" y="609082"/>
                </a:lnTo>
                <a:lnTo>
                  <a:pt x="697061" y="599255"/>
                </a:lnTo>
                <a:lnTo>
                  <a:pt x="750501" y="585895"/>
                </a:lnTo>
                <a:lnTo>
                  <a:pt x="800701" y="569233"/>
                </a:lnTo>
                <a:lnTo>
                  <a:pt x="847272" y="549499"/>
                </a:lnTo>
                <a:lnTo>
                  <a:pt x="889825" y="526922"/>
                </a:lnTo>
                <a:lnTo>
                  <a:pt x="927969" y="501733"/>
                </a:lnTo>
                <a:lnTo>
                  <a:pt x="961314" y="474161"/>
                </a:lnTo>
                <a:lnTo>
                  <a:pt x="989471" y="444437"/>
                </a:lnTo>
                <a:lnTo>
                  <a:pt x="1012049" y="412789"/>
                </a:lnTo>
                <a:lnTo>
                  <a:pt x="1038912" y="344646"/>
                </a:lnTo>
                <a:lnTo>
                  <a:pt x="1042415" y="308609"/>
                </a:lnTo>
                <a:lnTo>
                  <a:pt x="1038912" y="272573"/>
                </a:lnTo>
                <a:lnTo>
                  <a:pt x="1012049" y="204430"/>
                </a:lnTo>
                <a:lnTo>
                  <a:pt x="989471" y="172782"/>
                </a:lnTo>
                <a:lnTo>
                  <a:pt x="961314" y="143058"/>
                </a:lnTo>
                <a:lnTo>
                  <a:pt x="927969" y="115486"/>
                </a:lnTo>
                <a:lnTo>
                  <a:pt x="889825" y="90296"/>
                </a:lnTo>
                <a:lnTo>
                  <a:pt x="847272" y="67720"/>
                </a:lnTo>
                <a:lnTo>
                  <a:pt x="800701" y="47986"/>
                </a:lnTo>
                <a:lnTo>
                  <a:pt x="750501" y="31324"/>
                </a:lnTo>
                <a:lnTo>
                  <a:pt x="697061" y="17964"/>
                </a:lnTo>
                <a:lnTo>
                  <a:pt x="640773" y="8137"/>
                </a:lnTo>
                <a:lnTo>
                  <a:pt x="582025" y="2072"/>
                </a:lnTo>
                <a:lnTo>
                  <a:pt x="521207" y="0"/>
                </a:lnTo>
                <a:close/>
              </a:path>
            </a:pathLst>
          </a:custGeom>
          <a:ln w="4023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2300" y="1266825"/>
            <a:ext cx="9078595" cy="29706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570"/>
              </a:spcBef>
              <a:buChar char="•"/>
              <a:tabLst>
                <a:tab pos="194945" algn="l"/>
              </a:tabLst>
            </a:pPr>
            <a:r>
              <a:rPr sz="2650" spc="-5" smtClean="0">
                <a:latin typeface="Arial"/>
                <a:cs typeface="Arial"/>
              </a:rPr>
              <a:t>Architecture</a:t>
            </a:r>
            <a:endParaRPr sz="2650">
              <a:latin typeface="Arial"/>
              <a:cs typeface="Arial"/>
            </a:endParaRPr>
          </a:p>
          <a:p>
            <a:pPr marL="474345" lvl="1" indent="-278130">
              <a:lnSpc>
                <a:spcPct val="100000"/>
              </a:lnSpc>
              <a:spcBef>
                <a:spcPts val="575"/>
              </a:spcBef>
              <a:buChar char="–"/>
              <a:tabLst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Primary servers are connected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UTC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sources</a:t>
            </a:r>
            <a:endParaRPr sz="2200">
              <a:latin typeface="Arial"/>
              <a:cs typeface="Arial"/>
            </a:endParaRPr>
          </a:p>
          <a:p>
            <a:pPr marL="474345" lvl="1" indent="-278130">
              <a:lnSpc>
                <a:spcPct val="100000"/>
              </a:lnSpc>
              <a:spcBef>
                <a:spcPts val="530"/>
              </a:spcBef>
              <a:buChar char="–"/>
              <a:tabLst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Secondary servers are synchronized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primary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servers</a:t>
            </a:r>
            <a:endParaRPr sz="2200">
              <a:latin typeface="Arial"/>
              <a:cs typeface="Arial"/>
            </a:endParaRPr>
          </a:p>
          <a:p>
            <a:pPr marL="474345" lvl="1" indent="-278130">
              <a:lnSpc>
                <a:spcPct val="100000"/>
              </a:lnSpc>
              <a:spcBef>
                <a:spcPts val="530"/>
              </a:spcBef>
              <a:buChar char="–"/>
              <a:tabLst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Synchronization subnet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lowest level servers in users’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computers</a:t>
            </a:r>
            <a:endParaRPr sz="2200">
              <a:latin typeface="Arial"/>
              <a:cs typeface="Arial"/>
            </a:endParaRPr>
          </a:p>
          <a:p>
            <a:pPr marL="771525" lvl="2" indent="-295910">
              <a:lnSpc>
                <a:spcPct val="100000"/>
              </a:lnSpc>
              <a:spcBef>
                <a:spcPts val="520"/>
              </a:spcBef>
              <a:buChar char="•"/>
              <a:tabLst>
                <a:tab pos="771525" algn="l"/>
                <a:tab pos="772160" algn="l"/>
              </a:tabLst>
            </a:pPr>
            <a:r>
              <a:rPr sz="1950" spc="10" dirty="0">
                <a:latin typeface="Arial"/>
                <a:cs typeface="Arial"/>
              </a:rPr>
              <a:t>strata: the hierarchy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level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  <a:spcBef>
                <a:spcPts val="5"/>
              </a:spcBef>
            </a:pPr>
            <a:r>
              <a:rPr sz="1750" spc="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20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3508378" y="535482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1232" y="535482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415" y="6213589"/>
            <a:ext cx="9228455" cy="8521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88745">
              <a:lnSpc>
                <a:spcPct val="100000"/>
              </a:lnSpc>
              <a:spcBef>
                <a:spcPts val="110"/>
              </a:spcBef>
              <a:tabLst>
                <a:tab pos="4187190" algn="l"/>
                <a:tab pos="7288530" algn="l"/>
              </a:tabLst>
            </a:pPr>
            <a:r>
              <a:rPr sz="1750" spc="5" dirty="0">
                <a:latin typeface="Arial"/>
                <a:cs typeface="Arial"/>
              </a:rPr>
              <a:t>3	3	3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Figure </a:t>
            </a:r>
            <a:r>
              <a:rPr sz="2200" spc="-5" dirty="0">
                <a:latin typeface="Arial"/>
                <a:cs typeface="Arial"/>
              </a:rPr>
              <a:t>11.3 </a:t>
            </a: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example </a:t>
            </a:r>
            <a:r>
              <a:rPr sz="2200" dirty="0">
                <a:latin typeface="Arial"/>
                <a:cs typeface="Arial"/>
              </a:rPr>
              <a:t>synchronization </a:t>
            </a:r>
            <a:r>
              <a:rPr sz="2200" spc="-5" dirty="0">
                <a:latin typeface="Arial"/>
                <a:cs typeface="Arial"/>
              </a:rPr>
              <a:t>subnet in an NTP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292" y="357632"/>
            <a:ext cx="65112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5" dirty="0">
                <a:latin typeface="Arial"/>
                <a:cs typeface="Arial"/>
              </a:rPr>
              <a:t>NTP </a:t>
            </a:r>
            <a:r>
              <a:rPr sz="3500" b="0" spc="5" dirty="0">
                <a:latin typeface="Arial"/>
                <a:cs typeface="Arial"/>
              </a:rPr>
              <a:t>- synchronization of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servers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69558"/>
            <a:ext cx="9704070" cy="5756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620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The synchronization subnet can reconfigure </a:t>
            </a:r>
            <a:r>
              <a:rPr sz="2650" spc="-5" dirty="0">
                <a:latin typeface="Arial"/>
                <a:cs typeface="Arial"/>
              </a:rPr>
              <a:t>if failures</a:t>
            </a:r>
            <a:r>
              <a:rPr sz="2650" spc="6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occur</a:t>
            </a:r>
            <a:endParaRPr sz="265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434"/>
              </a:spcBef>
              <a:buChar char="–"/>
              <a:tabLst>
                <a:tab pos="523240" algn="l"/>
                <a:tab pos="833119" algn="l"/>
              </a:tabLst>
            </a:pPr>
            <a:r>
              <a:rPr sz="2200" dirty="0">
                <a:latin typeface="Arial"/>
                <a:cs typeface="Arial"/>
              </a:rPr>
              <a:t>a	</a:t>
            </a:r>
            <a:r>
              <a:rPr sz="2200" spc="-5" dirty="0">
                <a:latin typeface="Arial"/>
                <a:cs typeface="Arial"/>
              </a:rPr>
              <a:t>primary that loses its UTC source can become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secondary</a:t>
            </a:r>
            <a:endParaRPr sz="220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405"/>
              </a:spcBef>
              <a:buChar char="–"/>
              <a:tabLst>
                <a:tab pos="52324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secondary that loses its primary can use another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primary</a:t>
            </a:r>
            <a:endParaRPr sz="22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434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Modes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synchronization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NTP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servers:</a:t>
            </a:r>
            <a:endParaRPr sz="265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919"/>
              </a:spcBef>
              <a:buChar char="–"/>
              <a:tabLst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Multicast</a:t>
            </a:r>
            <a:endParaRPr sz="2200">
              <a:latin typeface="Arial"/>
              <a:cs typeface="Arial"/>
            </a:endParaRPr>
          </a:p>
          <a:p>
            <a:pPr marL="755650" marR="5080" lvl="2" indent="-231140">
              <a:lnSpc>
                <a:spcPct val="115500"/>
              </a:lnSpc>
              <a:spcBef>
                <a:spcPts val="12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A server within a high speed LAN </a:t>
            </a:r>
            <a:r>
              <a:rPr sz="2200" spc="-5" dirty="0">
                <a:latin typeface="Arial"/>
                <a:cs typeface="Arial"/>
              </a:rPr>
              <a:t>multicasts </a:t>
            </a:r>
            <a:r>
              <a:rPr sz="2200" dirty="0">
                <a:latin typeface="Arial"/>
                <a:cs typeface="Arial"/>
              </a:rPr>
              <a:t>time to </a:t>
            </a:r>
            <a:r>
              <a:rPr sz="2200" spc="-5" dirty="0">
                <a:latin typeface="Arial"/>
                <a:cs typeface="Arial"/>
              </a:rPr>
              <a:t>others which set  clocks assuming some delay (not very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accurate)</a:t>
            </a:r>
            <a:endParaRPr sz="220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400"/>
              </a:spcBef>
              <a:buChar char="–"/>
              <a:tabLst>
                <a:tab pos="523240" algn="l"/>
              </a:tabLst>
            </a:pPr>
            <a:r>
              <a:rPr sz="2200" dirty="0">
                <a:latin typeface="Arial"/>
                <a:cs typeface="Arial"/>
              </a:rPr>
              <a:t>Procedure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call</a:t>
            </a:r>
            <a:endParaRPr sz="2200">
              <a:latin typeface="Arial"/>
              <a:cs typeface="Arial"/>
            </a:endParaRPr>
          </a:p>
          <a:p>
            <a:pPr marL="755650" marR="5715" lvl="2" indent="-231140">
              <a:lnSpc>
                <a:spcPts val="3050"/>
              </a:lnSpc>
              <a:spcBef>
                <a:spcPts val="165"/>
              </a:spcBef>
              <a:buChar char="•"/>
              <a:tabLst>
                <a:tab pos="755015" algn="l"/>
                <a:tab pos="755650" algn="l"/>
                <a:tab pos="1164590" algn="l"/>
                <a:tab pos="2162175" algn="l"/>
                <a:tab pos="3347720" algn="l"/>
                <a:tab pos="4641215" algn="l"/>
                <a:tab pos="5422265" algn="l"/>
                <a:tab pos="6280150" algn="l"/>
                <a:tab pos="7806690" algn="l"/>
                <a:tab pos="8540115" algn="l"/>
              </a:tabLst>
            </a:pPr>
            <a:r>
              <a:rPr sz="2200" dirty="0">
                <a:latin typeface="Arial"/>
                <a:cs typeface="Arial"/>
              </a:rPr>
              <a:t>A	</a:t>
            </a:r>
            <a:r>
              <a:rPr sz="2200" spc="-5" dirty="0">
                <a:latin typeface="Arial"/>
                <a:cs typeface="Arial"/>
              </a:rPr>
              <a:t>serve</a:t>
            </a:r>
            <a:r>
              <a:rPr sz="2200" dirty="0">
                <a:latin typeface="Arial"/>
                <a:cs typeface="Arial"/>
              </a:rPr>
              <a:t>r	</a:t>
            </a:r>
            <a:r>
              <a:rPr sz="2200" spc="-5" dirty="0">
                <a:latin typeface="Arial"/>
                <a:cs typeface="Arial"/>
              </a:rPr>
              <a:t>accept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request</a:t>
            </a:r>
            <a:r>
              <a:rPr sz="2200" dirty="0">
                <a:latin typeface="Arial"/>
                <a:cs typeface="Arial"/>
              </a:rPr>
              <a:t>s	from	</a:t>
            </a:r>
            <a:r>
              <a:rPr sz="2200" spc="-5" dirty="0">
                <a:latin typeface="Arial"/>
                <a:cs typeface="Arial"/>
              </a:rPr>
              <a:t>othe</a:t>
            </a:r>
            <a:r>
              <a:rPr sz="2200" dirty="0">
                <a:latin typeface="Arial"/>
                <a:cs typeface="Arial"/>
              </a:rPr>
              <a:t>r	</a:t>
            </a:r>
            <a:r>
              <a:rPr sz="2200" spc="-5" dirty="0">
                <a:latin typeface="Arial"/>
                <a:cs typeface="Arial"/>
              </a:rPr>
              <a:t>computer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(lik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Cristian’s  </a:t>
            </a:r>
            <a:r>
              <a:rPr sz="2200" dirty="0">
                <a:latin typeface="Arial"/>
                <a:cs typeface="Arial"/>
              </a:rPr>
              <a:t>algorithm)</a:t>
            </a:r>
            <a:endParaRPr sz="2200">
              <a:latin typeface="Arial"/>
              <a:cs typeface="Arial"/>
            </a:endParaRPr>
          </a:p>
          <a:p>
            <a:pPr marL="755650" lvl="2" indent="-231140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Higher accuracy. Useful if no hardware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multicast.</a:t>
            </a:r>
            <a:endParaRPr sz="2200">
              <a:latin typeface="Arial"/>
              <a:cs typeface="Arial"/>
            </a:endParaRPr>
          </a:p>
          <a:p>
            <a:pPr marL="522605" lvl="1" indent="-280670">
              <a:lnSpc>
                <a:spcPct val="100000"/>
              </a:lnSpc>
              <a:spcBef>
                <a:spcPts val="880"/>
              </a:spcBef>
              <a:buChar char="–"/>
              <a:tabLst>
                <a:tab pos="523240" algn="l"/>
              </a:tabLst>
            </a:pPr>
            <a:r>
              <a:rPr sz="2200" spc="-5" dirty="0">
                <a:latin typeface="Arial"/>
                <a:cs typeface="Arial"/>
              </a:rPr>
              <a:t>Symmetric</a:t>
            </a:r>
            <a:endParaRPr sz="2200">
              <a:latin typeface="Arial"/>
              <a:cs typeface="Arial"/>
            </a:endParaRPr>
          </a:p>
          <a:p>
            <a:pPr marL="755015" lvl="2" indent="-230504">
              <a:lnSpc>
                <a:spcPct val="100000"/>
              </a:lnSpc>
              <a:spcBef>
                <a:spcPts val="535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Pairs of servers exchange messages containing </a:t>
            </a:r>
            <a:r>
              <a:rPr sz="2200" dirty="0">
                <a:latin typeface="Arial"/>
                <a:cs typeface="Arial"/>
              </a:rPr>
              <a:t>time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755015" lvl="2" indent="-230504">
              <a:lnSpc>
                <a:spcPct val="100000"/>
              </a:lnSpc>
              <a:spcBef>
                <a:spcPts val="400"/>
              </a:spcBef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Used where very high accuracies are needed (e.g.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higher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levels)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773" y="373633"/>
            <a:ext cx="955167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0" spc="-5" dirty="0">
                <a:latin typeface="Arial"/>
                <a:cs typeface="Arial"/>
              </a:rPr>
              <a:t>Messages exchanged between </a:t>
            </a:r>
            <a:r>
              <a:rPr sz="3300" b="0" dirty="0">
                <a:latin typeface="Arial"/>
                <a:cs typeface="Arial"/>
              </a:rPr>
              <a:t>a </a:t>
            </a:r>
            <a:r>
              <a:rPr sz="3300" b="0" spc="-5" dirty="0">
                <a:latin typeface="Arial"/>
                <a:cs typeface="Arial"/>
              </a:rPr>
              <a:t>pair </a:t>
            </a:r>
            <a:r>
              <a:rPr sz="3300" b="0" dirty="0">
                <a:latin typeface="Arial"/>
                <a:cs typeface="Arial"/>
              </a:rPr>
              <a:t>of NTP</a:t>
            </a:r>
            <a:r>
              <a:rPr sz="3300" b="0" spc="10" dirty="0">
                <a:latin typeface="Arial"/>
                <a:cs typeface="Arial"/>
              </a:rPr>
              <a:t> </a:t>
            </a:r>
            <a:r>
              <a:rPr sz="3300" b="0" spc="-5" dirty="0">
                <a:latin typeface="Arial"/>
                <a:cs typeface="Arial"/>
              </a:rPr>
              <a:t>peers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33016" y="4651146"/>
            <a:ext cx="139649" cy="199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2869" y="4825746"/>
            <a:ext cx="514350" cy="1343660"/>
          </a:xfrm>
          <a:custGeom>
            <a:avLst/>
            <a:gdLst/>
            <a:ahLst/>
            <a:cxnLst/>
            <a:rect l="l" t="t" r="r" b="b"/>
            <a:pathLst>
              <a:path w="514350" h="1343660">
                <a:moveTo>
                  <a:pt x="0" y="1343406"/>
                </a:moveTo>
                <a:lnTo>
                  <a:pt x="514349" y="0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8268" y="5929782"/>
            <a:ext cx="138125" cy="202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8601" y="4612385"/>
            <a:ext cx="483870" cy="1342390"/>
          </a:xfrm>
          <a:custGeom>
            <a:avLst/>
            <a:gdLst/>
            <a:ahLst/>
            <a:cxnLst/>
            <a:rect l="l" t="t" r="r" b="b"/>
            <a:pathLst>
              <a:path w="483870" h="1342389">
                <a:moveTo>
                  <a:pt x="0" y="0"/>
                </a:moveTo>
                <a:lnTo>
                  <a:pt x="483870" y="1341882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5836" y="4651146"/>
            <a:ext cx="138125" cy="199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5689" y="4825746"/>
            <a:ext cx="513080" cy="1343660"/>
          </a:xfrm>
          <a:custGeom>
            <a:avLst/>
            <a:gdLst/>
            <a:ahLst/>
            <a:cxnLst/>
            <a:rect l="l" t="t" r="r" b="b"/>
            <a:pathLst>
              <a:path w="513079" h="1343660">
                <a:moveTo>
                  <a:pt x="0" y="1343405"/>
                </a:moveTo>
                <a:lnTo>
                  <a:pt x="512825" y="0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1400" y="5929782"/>
            <a:ext cx="139649" cy="202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3089" y="4612385"/>
            <a:ext cx="332740" cy="1342390"/>
          </a:xfrm>
          <a:custGeom>
            <a:avLst/>
            <a:gdLst/>
            <a:ahLst/>
            <a:cxnLst/>
            <a:rect l="l" t="t" r="r" b="b"/>
            <a:pathLst>
              <a:path w="332739" h="1342389">
                <a:moveTo>
                  <a:pt x="0" y="0"/>
                </a:moveTo>
                <a:lnTo>
                  <a:pt x="332232" y="1341882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0619" y="6193637"/>
            <a:ext cx="7489825" cy="554990"/>
          </a:xfrm>
          <a:custGeom>
            <a:avLst/>
            <a:gdLst/>
            <a:ahLst/>
            <a:cxnLst/>
            <a:rect l="l" t="t" r="r" b="b"/>
            <a:pathLst>
              <a:path w="7489825" h="554990">
                <a:moveTo>
                  <a:pt x="0" y="554634"/>
                </a:moveTo>
                <a:lnTo>
                  <a:pt x="7489698" y="554634"/>
                </a:lnTo>
                <a:lnTo>
                  <a:pt x="7489698" y="0"/>
                </a:lnTo>
                <a:lnTo>
                  <a:pt x="0" y="0"/>
                </a:lnTo>
                <a:lnTo>
                  <a:pt x="0" y="55463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8145" y="4015740"/>
            <a:ext cx="7492365" cy="572770"/>
          </a:xfrm>
          <a:custGeom>
            <a:avLst/>
            <a:gdLst/>
            <a:ahLst/>
            <a:cxnLst/>
            <a:rect l="l" t="t" r="r" b="b"/>
            <a:pathLst>
              <a:path w="7492365" h="572770">
                <a:moveTo>
                  <a:pt x="0" y="572160"/>
                </a:moveTo>
                <a:lnTo>
                  <a:pt x="7491983" y="572160"/>
                </a:lnTo>
                <a:lnTo>
                  <a:pt x="7491983" y="0"/>
                </a:lnTo>
                <a:lnTo>
                  <a:pt x="0" y="0"/>
                </a:lnTo>
                <a:lnTo>
                  <a:pt x="0" y="57216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4785" y="4558182"/>
            <a:ext cx="201371" cy="14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8145" y="4612385"/>
            <a:ext cx="7581265" cy="2540"/>
          </a:xfrm>
          <a:custGeom>
            <a:avLst/>
            <a:gdLst/>
            <a:ahLst/>
            <a:cxnLst/>
            <a:rect l="l" t="t" r="r" b="b"/>
            <a:pathLst>
              <a:path w="7581265" h="2539">
                <a:moveTo>
                  <a:pt x="0" y="0"/>
                </a:moveTo>
                <a:lnTo>
                  <a:pt x="7581138" y="2285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74785" y="6083706"/>
            <a:ext cx="201371" cy="139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8145" y="6151626"/>
            <a:ext cx="7600950" cy="17780"/>
          </a:xfrm>
          <a:custGeom>
            <a:avLst/>
            <a:gdLst/>
            <a:ahLst/>
            <a:cxnLst/>
            <a:rect l="l" t="t" r="r" b="b"/>
            <a:pathLst>
              <a:path w="7600950" h="17779">
                <a:moveTo>
                  <a:pt x="0" y="17526"/>
                </a:moveTo>
                <a:lnTo>
                  <a:pt x="7600950" y="0"/>
                </a:lnTo>
              </a:path>
            </a:pathLst>
          </a:custGeom>
          <a:ln w="4897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6936" y="6408673"/>
            <a:ext cx="20637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-130" dirty="0">
                <a:latin typeface="Arial"/>
                <a:cs typeface="Arial"/>
              </a:rPr>
              <a:t>T</a:t>
            </a:r>
            <a:r>
              <a:rPr sz="2475" baseline="-13468" dirty="0">
                <a:latin typeface="Arial"/>
                <a:cs typeface="Arial"/>
              </a:rPr>
              <a:t>i</a:t>
            </a:r>
            <a:endParaRPr sz="2475" baseline="-1346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3715" y="4298696"/>
            <a:ext cx="39370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spc="-195" baseline="11904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-</a:t>
            </a:r>
            <a:r>
              <a:rPr sz="165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3628" y="4298696"/>
            <a:ext cx="40640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spc="-195" baseline="11904" dirty="0">
                <a:latin typeface="Arial"/>
                <a:cs typeface="Arial"/>
              </a:rPr>
              <a:t>T</a:t>
            </a:r>
            <a:r>
              <a:rPr sz="1650" spc="10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-2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8996" y="6457441"/>
            <a:ext cx="46037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spc="-15" baseline="10582" dirty="0">
                <a:latin typeface="Arial"/>
                <a:cs typeface="Arial"/>
              </a:rPr>
              <a:t>T</a:t>
            </a:r>
            <a:r>
              <a:rPr sz="1650" spc="-10" dirty="0">
                <a:latin typeface="Arial"/>
                <a:cs typeface="Arial"/>
              </a:rPr>
              <a:t>i-</a:t>
            </a:r>
            <a:r>
              <a:rPr sz="1650" spc="-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5125" y="4243070"/>
            <a:ext cx="104838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Server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5125" y="6408682"/>
            <a:ext cx="104838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Server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03573" y="4486164"/>
            <a:ext cx="61912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Time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2784" y="5219195"/>
            <a:ext cx="24701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m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5220" y="5219195"/>
            <a:ext cx="29845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m'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03573" y="6072643"/>
            <a:ext cx="61912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5" dirty="0">
                <a:latin typeface="Arial"/>
                <a:cs typeface="Arial"/>
              </a:rPr>
              <a:t>Time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3909" y="1372616"/>
            <a:ext cx="9678670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ts val="3175"/>
              </a:lnSpc>
              <a:spcBef>
                <a:spcPts val="95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All </a:t>
            </a:r>
            <a:r>
              <a:rPr sz="2650" spc="-10" dirty="0">
                <a:latin typeface="Arial"/>
                <a:cs typeface="Arial"/>
              </a:rPr>
              <a:t>modes use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UDP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ts val="3175"/>
              </a:lnSpc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Each message bears </a:t>
            </a:r>
            <a:r>
              <a:rPr sz="2650" spc="-5" dirty="0">
                <a:latin typeface="Arial"/>
                <a:cs typeface="Arial"/>
              </a:rPr>
              <a:t>timestamps of </a:t>
            </a:r>
            <a:r>
              <a:rPr sz="2650" spc="-10" dirty="0">
                <a:latin typeface="Arial"/>
                <a:cs typeface="Arial"/>
              </a:rPr>
              <a:t>recent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events:</a:t>
            </a:r>
            <a:endParaRPr sz="26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50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latin typeface="Arial"/>
                <a:cs typeface="Arial"/>
              </a:rPr>
              <a:t>Local times of </a:t>
            </a:r>
            <a:r>
              <a:rPr sz="1950" i="1" spc="15" dirty="0">
                <a:latin typeface="Arial"/>
                <a:cs typeface="Arial"/>
              </a:rPr>
              <a:t>Send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i="1" spc="10" dirty="0">
                <a:latin typeface="Arial"/>
                <a:cs typeface="Arial"/>
              </a:rPr>
              <a:t>Receive </a:t>
            </a:r>
            <a:r>
              <a:rPr sz="1950" spc="10" dirty="0">
                <a:latin typeface="Arial"/>
                <a:cs typeface="Arial"/>
              </a:rPr>
              <a:t>of previous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message</a:t>
            </a:r>
            <a:endParaRPr sz="195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4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latin typeface="Arial"/>
                <a:cs typeface="Arial"/>
              </a:rPr>
              <a:t>Local times of </a:t>
            </a:r>
            <a:r>
              <a:rPr sz="1950" i="1" spc="15" dirty="0">
                <a:latin typeface="Arial"/>
                <a:cs typeface="Arial"/>
              </a:rPr>
              <a:t>Send </a:t>
            </a:r>
            <a:r>
              <a:rPr sz="1950" spc="10" dirty="0">
                <a:latin typeface="Arial"/>
                <a:cs typeface="Arial"/>
              </a:rPr>
              <a:t>of current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message</a:t>
            </a:r>
            <a:endParaRPr sz="19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10"/>
              </a:spcBef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Recipient notes the time of receipt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( </a:t>
            </a:r>
            <a:r>
              <a:rPr sz="2200" spc="-5" dirty="0">
                <a:latin typeface="Arial"/>
                <a:cs typeface="Arial"/>
              </a:rPr>
              <a:t>we have 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100" spc="7" baseline="-21825" dirty="0">
                <a:latin typeface="Arial"/>
                <a:cs typeface="Arial"/>
              </a:rPr>
              <a:t>i-3</a:t>
            </a:r>
            <a:r>
              <a:rPr sz="2200" spc="5" dirty="0">
                <a:latin typeface="Arial"/>
                <a:cs typeface="Arial"/>
              </a:rPr>
              <a:t>, T</a:t>
            </a:r>
            <a:r>
              <a:rPr sz="2100" spc="7" baseline="-21825" dirty="0">
                <a:latin typeface="Arial"/>
                <a:cs typeface="Arial"/>
              </a:rPr>
              <a:t>i-2</a:t>
            </a:r>
            <a:r>
              <a:rPr sz="2200" spc="5" dirty="0">
                <a:latin typeface="Arial"/>
                <a:cs typeface="Arial"/>
              </a:rPr>
              <a:t>, T</a:t>
            </a:r>
            <a:r>
              <a:rPr sz="2100" spc="7" baseline="-21825" dirty="0">
                <a:latin typeface="Arial"/>
                <a:cs typeface="Arial"/>
              </a:rPr>
              <a:t>i-1</a:t>
            </a:r>
            <a:r>
              <a:rPr sz="2200" spc="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10"/>
              </a:spcBef>
              <a:buChar char="•"/>
              <a:tabLst>
                <a:tab pos="390525" algn="l"/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symmetric mode there can be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non-negligible </a:t>
            </a:r>
            <a:r>
              <a:rPr sz="2200" dirty="0">
                <a:latin typeface="Arial"/>
                <a:cs typeface="Arial"/>
              </a:rPr>
              <a:t>delay between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2125" y="7089902"/>
            <a:ext cx="1298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11.4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409" y="284479"/>
            <a:ext cx="856107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11.4 </a:t>
            </a:r>
            <a:r>
              <a:rPr spc="5" dirty="0"/>
              <a:t>Logical </a:t>
            </a:r>
            <a:r>
              <a:rPr dirty="0"/>
              <a:t>time </a:t>
            </a:r>
            <a:r>
              <a:rPr spc="5" dirty="0"/>
              <a:t>and logical</a:t>
            </a:r>
            <a:r>
              <a:rPr spc="-5" dirty="0"/>
              <a:t> </a:t>
            </a:r>
            <a:r>
              <a:rPr dirty="0"/>
              <a:t>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158" y="1374051"/>
            <a:ext cx="9547860" cy="43916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785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Instead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synchronizing </a:t>
            </a:r>
            <a:r>
              <a:rPr sz="2650" spc="-5" dirty="0">
                <a:latin typeface="Arial"/>
                <a:cs typeface="Arial"/>
              </a:rPr>
              <a:t>clocks, </a:t>
            </a:r>
            <a:r>
              <a:rPr sz="2650" spc="-10" dirty="0">
                <a:latin typeface="Arial"/>
                <a:cs typeface="Arial"/>
              </a:rPr>
              <a:t>event ordering can </a:t>
            </a:r>
            <a:r>
              <a:rPr sz="2650" spc="-5" dirty="0">
                <a:latin typeface="Arial"/>
                <a:cs typeface="Arial"/>
              </a:rPr>
              <a:t>be</a:t>
            </a:r>
            <a:r>
              <a:rPr sz="2650" spc="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used</a:t>
            </a:r>
            <a:endParaRPr sz="2650">
              <a:latin typeface="Arial"/>
              <a:cs typeface="Arial"/>
            </a:endParaRPr>
          </a:p>
          <a:p>
            <a:pPr marL="574040" marR="5080" lvl="1" indent="-346710">
              <a:lnSpc>
                <a:spcPct val="119800"/>
              </a:lnSpc>
              <a:spcBef>
                <a:spcPts val="55"/>
              </a:spcBef>
              <a:buAutoNum type="arabicPeriod"/>
              <a:tabLst>
                <a:tab pos="574675" algn="l"/>
              </a:tabLst>
            </a:pPr>
            <a:r>
              <a:rPr sz="2200" spc="-5" dirty="0">
                <a:latin typeface="Arial"/>
                <a:cs typeface="Arial"/>
              </a:rPr>
              <a:t>If two events occurred at the same process </a:t>
            </a:r>
            <a:r>
              <a:rPr sz="2200" i="1" spc="-5" dirty="0">
                <a:latin typeface="Arial"/>
                <a:cs typeface="Arial"/>
              </a:rPr>
              <a:t>pi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1, 2, </a:t>
            </a:r>
            <a:r>
              <a:rPr sz="2200" dirty="0">
                <a:latin typeface="Arial"/>
                <a:cs typeface="Arial"/>
              </a:rPr>
              <a:t>… 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then they  occurred in the order observed by </a:t>
            </a:r>
            <a:r>
              <a:rPr sz="2200" i="1" spc="-5" dirty="0">
                <a:latin typeface="Arial"/>
                <a:cs typeface="Arial"/>
              </a:rPr>
              <a:t>pi</a:t>
            </a:r>
            <a:r>
              <a:rPr sz="2200" spc="-5" dirty="0">
                <a:latin typeface="Arial"/>
                <a:cs typeface="Arial"/>
              </a:rPr>
              <a:t>, that is order </a:t>
            </a:r>
            <a:r>
              <a:rPr sz="2200" dirty="0">
                <a:latin typeface="Arial"/>
                <a:cs typeface="Arial"/>
              </a:rPr>
              <a:t>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rgbClr val="33339A"/>
                </a:solidFill>
                <a:latin typeface="Symbol"/>
                <a:cs typeface="Symbol"/>
              </a:rPr>
              <a:t></a:t>
            </a:r>
            <a:r>
              <a:rPr sz="1950" b="1" i="1" spc="30" baseline="-23504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endParaRPr sz="1950" baseline="-23504">
              <a:latin typeface="Arial"/>
              <a:cs typeface="Arial"/>
            </a:endParaRPr>
          </a:p>
          <a:p>
            <a:pPr marL="574040" marR="6350" lvl="1" indent="-346710">
              <a:lnSpc>
                <a:spcPct val="120000"/>
              </a:lnSpc>
              <a:buAutoNum type="arabicPeriod"/>
              <a:tabLst>
                <a:tab pos="574675" algn="l"/>
              </a:tabLst>
            </a:pPr>
            <a:r>
              <a:rPr sz="2200" spc="-5" dirty="0">
                <a:latin typeface="Arial"/>
                <a:cs typeface="Arial"/>
              </a:rPr>
              <a:t>when </a:t>
            </a:r>
            <a:r>
              <a:rPr sz="2200" dirty="0">
                <a:latin typeface="Arial"/>
                <a:cs typeface="Arial"/>
              </a:rPr>
              <a:t>a message, </a:t>
            </a:r>
            <a:r>
              <a:rPr sz="2200" i="1" dirty="0">
                <a:latin typeface="Arial"/>
                <a:cs typeface="Arial"/>
              </a:rPr>
              <a:t>m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sent </a:t>
            </a:r>
            <a:r>
              <a:rPr sz="2200" spc="-5" dirty="0">
                <a:latin typeface="Arial"/>
                <a:cs typeface="Arial"/>
              </a:rPr>
              <a:t>between </a:t>
            </a:r>
            <a:r>
              <a:rPr sz="2200" dirty="0">
                <a:latin typeface="Arial"/>
                <a:cs typeface="Arial"/>
              </a:rPr>
              <a:t>two </a:t>
            </a:r>
            <a:r>
              <a:rPr sz="2200" spc="-5" dirty="0">
                <a:latin typeface="Arial"/>
                <a:cs typeface="Arial"/>
              </a:rPr>
              <a:t>processes, </a:t>
            </a:r>
            <a:r>
              <a:rPr sz="2200" i="1" dirty="0">
                <a:latin typeface="Arial"/>
                <a:cs typeface="Arial"/>
              </a:rPr>
              <a:t>send(m) </a:t>
            </a:r>
            <a:r>
              <a:rPr sz="2200" spc="-5" dirty="0">
                <a:latin typeface="Arial"/>
                <a:cs typeface="Arial"/>
              </a:rPr>
              <a:t>happened  before </a:t>
            </a:r>
            <a:r>
              <a:rPr sz="2200" i="1" dirty="0">
                <a:latin typeface="Arial"/>
                <a:cs typeface="Arial"/>
              </a:rPr>
              <a:t>receive(m)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575"/>
              </a:spcBef>
              <a:buChar char="•"/>
              <a:tabLst>
                <a:tab pos="210185" algn="l"/>
                <a:tab pos="2572385" algn="l"/>
                <a:tab pos="4505960" algn="l"/>
                <a:tab pos="5525135" algn="l"/>
                <a:tab pos="6245225" algn="l"/>
                <a:tab pos="8328659" algn="l"/>
                <a:tab pos="9064625" algn="l"/>
              </a:tabLst>
            </a:pPr>
            <a:r>
              <a:rPr sz="2650" spc="-10" dirty="0">
                <a:latin typeface="Arial"/>
                <a:cs typeface="Arial"/>
              </a:rPr>
              <a:t>Lamport[1978</a:t>
            </a:r>
            <a:r>
              <a:rPr sz="2650" spc="-5" dirty="0">
                <a:latin typeface="Arial"/>
                <a:cs typeface="Arial"/>
              </a:rPr>
              <a:t>]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generalize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these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two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relationships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int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</a:t>
            </a:r>
            <a:endParaRPr sz="265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760"/>
              </a:spcBef>
            </a:pPr>
            <a:r>
              <a:rPr sz="2650" b="1" spc="-10" dirty="0">
                <a:solidFill>
                  <a:srgbClr val="33339A"/>
                </a:solidFill>
                <a:latin typeface="Arial"/>
                <a:cs typeface="Arial"/>
              </a:rPr>
              <a:t>happened-before relation: </a:t>
            </a:r>
            <a:r>
              <a:rPr sz="3050" b="1" i="1" spc="15" dirty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2200" b="1" spc="5" dirty="0">
                <a:solidFill>
                  <a:srgbClr val="33339A"/>
                </a:solidFill>
                <a:latin typeface="Symbol"/>
                <a:cs typeface="Symbol"/>
              </a:rPr>
              <a:t></a:t>
            </a:r>
            <a:r>
              <a:rPr sz="2100" b="1" i="1" spc="7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100" b="1" i="1" spc="-150" baseline="-218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e'</a:t>
            </a:r>
            <a:endParaRPr sz="3050">
              <a:latin typeface="Arial"/>
              <a:cs typeface="Arial"/>
            </a:endParaRPr>
          </a:p>
          <a:p>
            <a:pPr marL="574040" indent="-346710">
              <a:lnSpc>
                <a:spcPct val="100000"/>
              </a:lnSpc>
              <a:spcBef>
                <a:spcPts val="645"/>
              </a:spcBef>
              <a:buChar char="–"/>
              <a:tabLst>
                <a:tab pos="574040" algn="l"/>
                <a:tab pos="574675" algn="l"/>
                <a:tab pos="1350645" algn="l"/>
              </a:tabLst>
            </a:pPr>
            <a:r>
              <a:rPr sz="2200" dirty="0">
                <a:latin typeface="Arial"/>
                <a:cs typeface="Arial"/>
              </a:rPr>
              <a:t>HB1:	if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i="1" spc="-5" dirty="0">
                <a:latin typeface="Arial"/>
                <a:cs typeface="Arial"/>
              </a:rPr>
              <a:t>e' </a:t>
            </a:r>
            <a:r>
              <a:rPr sz="2200" spc="-5" dirty="0">
                <a:latin typeface="Arial"/>
                <a:cs typeface="Arial"/>
              </a:rPr>
              <a:t>in process 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, then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i="1" spc="-5" dirty="0">
                <a:latin typeface="Arial"/>
                <a:cs typeface="Arial"/>
              </a:rPr>
              <a:t>'</a:t>
            </a:r>
            <a:endParaRPr sz="2200">
              <a:latin typeface="Arial"/>
              <a:cs typeface="Arial"/>
            </a:endParaRPr>
          </a:p>
          <a:p>
            <a:pPr marL="574040" indent="-346710">
              <a:lnSpc>
                <a:spcPct val="100000"/>
              </a:lnSpc>
              <a:spcBef>
                <a:spcPts val="525"/>
              </a:spcBef>
              <a:buChar char="–"/>
              <a:tabLst>
                <a:tab pos="574040" algn="l"/>
                <a:tab pos="574675" algn="l"/>
                <a:tab pos="1350010" algn="l"/>
              </a:tabLst>
            </a:pPr>
            <a:r>
              <a:rPr sz="2200" spc="-5" dirty="0">
                <a:latin typeface="Arial"/>
                <a:cs typeface="Arial"/>
              </a:rPr>
              <a:t>HB2:	for any message </a:t>
            </a:r>
            <a:r>
              <a:rPr sz="2200" i="1" spc="-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, send(</a:t>
            </a:r>
            <a:r>
              <a:rPr sz="2200" i="1" spc="-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receive(</a:t>
            </a:r>
            <a:r>
              <a:rPr sz="2200" i="1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74040" indent="-346710">
              <a:lnSpc>
                <a:spcPct val="100000"/>
              </a:lnSpc>
              <a:spcBef>
                <a:spcPts val="530"/>
              </a:spcBef>
              <a:buChar char="–"/>
              <a:tabLst>
                <a:tab pos="574040" algn="l"/>
                <a:tab pos="574675" algn="l"/>
                <a:tab pos="1350645" algn="l"/>
              </a:tabLst>
            </a:pPr>
            <a:r>
              <a:rPr sz="2200" dirty="0">
                <a:latin typeface="Arial"/>
                <a:cs typeface="Arial"/>
              </a:rPr>
              <a:t>HB3:	if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e'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i="1" spc="-5" dirty="0">
                <a:latin typeface="Arial"/>
                <a:cs typeface="Arial"/>
              </a:rPr>
              <a:t>e'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'', </a:t>
            </a:r>
            <a:r>
              <a:rPr sz="2200" dirty="0">
                <a:latin typeface="Arial"/>
                <a:cs typeface="Arial"/>
              </a:rPr>
              <a:t>then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e''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43" y="357632"/>
            <a:ext cx="95415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Figure 11.5 </a:t>
            </a:r>
            <a:r>
              <a:rPr sz="3500" b="0" spc="10" dirty="0">
                <a:latin typeface="Arial"/>
                <a:cs typeface="Arial"/>
              </a:rPr>
              <a:t>Events </a:t>
            </a:r>
            <a:r>
              <a:rPr sz="3500" b="0" spc="5" dirty="0">
                <a:latin typeface="Arial"/>
                <a:cs typeface="Arial"/>
              </a:rPr>
              <a:t>occurring at three</a:t>
            </a:r>
            <a:r>
              <a:rPr sz="3500" b="0" spc="-1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processes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78242" y="1740787"/>
            <a:ext cx="156330" cy="99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931" y="1544271"/>
            <a:ext cx="2603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00" dirty="0">
                <a:latin typeface="Arial"/>
                <a:cs typeface="Arial"/>
              </a:rPr>
              <a:t>p</a:t>
            </a:r>
            <a:r>
              <a:rPr sz="2325" spc="22" baseline="-17921" dirty="0">
                <a:latin typeface="Arial"/>
                <a:cs typeface="Arial"/>
              </a:rPr>
              <a:t>1</a:t>
            </a:r>
            <a:endParaRPr sz="2325" baseline="-1792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931" y="2880057"/>
            <a:ext cx="2603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00" dirty="0">
                <a:latin typeface="Arial"/>
                <a:cs typeface="Arial"/>
              </a:rPr>
              <a:t>p</a:t>
            </a:r>
            <a:r>
              <a:rPr sz="2325" spc="22" baseline="-19713" dirty="0">
                <a:latin typeface="Arial"/>
                <a:cs typeface="Arial"/>
              </a:rPr>
              <a:t>2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8237" y="3077373"/>
            <a:ext cx="156339" cy="9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8229" y="4413201"/>
            <a:ext cx="156330" cy="99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2242" y="1690170"/>
            <a:ext cx="0" cy="2840355"/>
          </a:xfrm>
          <a:custGeom>
            <a:avLst/>
            <a:gdLst/>
            <a:ahLst/>
            <a:cxnLst/>
            <a:rect l="l" t="t" r="r" b="b"/>
            <a:pathLst>
              <a:path h="2840354">
                <a:moveTo>
                  <a:pt x="0" y="0"/>
                </a:moveTo>
                <a:lnTo>
                  <a:pt x="0" y="2840062"/>
                </a:lnTo>
              </a:path>
            </a:pathLst>
          </a:custGeom>
          <a:ln w="30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6164" y="1723636"/>
            <a:ext cx="154792" cy="166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2485" y="1723636"/>
            <a:ext cx="154792" cy="166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6979" y="4396815"/>
            <a:ext cx="124316" cy="132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3474" y="4396815"/>
            <a:ext cx="124316" cy="1327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8109" y="3060404"/>
            <a:ext cx="123956" cy="165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8988" y="3060226"/>
            <a:ext cx="154792" cy="166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842" y="4170039"/>
            <a:ext cx="7864475" cy="26257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470"/>
              </a:spcBef>
            </a:pPr>
            <a:r>
              <a:rPr sz="2100" spc="-95" dirty="0">
                <a:latin typeface="Arial"/>
                <a:cs typeface="Arial"/>
              </a:rPr>
              <a:t>p</a:t>
            </a:r>
            <a:r>
              <a:rPr sz="2325" spc="-142" baseline="-19713" dirty="0">
                <a:latin typeface="Arial"/>
                <a:cs typeface="Arial"/>
              </a:rPr>
              <a:t>3</a:t>
            </a:r>
            <a:endParaRPr sz="2325" baseline="-19713">
              <a:latin typeface="Arial"/>
              <a:cs typeface="Arial"/>
            </a:endParaRPr>
          </a:p>
          <a:p>
            <a:pPr marL="1833880">
              <a:lnSpc>
                <a:spcPct val="100000"/>
              </a:lnSpc>
              <a:spcBef>
                <a:spcPts val="370"/>
              </a:spcBef>
              <a:tabLst>
                <a:tab pos="7230109" algn="l"/>
              </a:tabLst>
            </a:pPr>
            <a:r>
              <a:rPr sz="2100" dirty="0">
                <a:latin typeface="Arial"/>
                <a:cs typeface="Arial"/>
              </a:rPr>
              <a:t>e	f</a:t>
            </a:r>
            <a:endParaRPr sz="2100">
              <a:latin typeface="Arial"/>
              <a:cs typeface="Arial"/>
            </a:endParaRPr>
          </a:p>
          <a:p>
            <a:pPr marL="204470" indent="-191770">
              <a:lnSpc>
                <a:spcPts val="3175"/>
              </a:lnSpc>
              <a:spcBef>
                <a:spcPts val="2010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HB1: a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b, c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d,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f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170"/>
              </a:lnSpc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HB2: b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c,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5" dirty="0">
                <a:latin typeface="Arial"/>
                <a:cs typeface="Arial"/>
              </a:rPr>
              <a:t>d</a:t>
            </a:r>
            <a:r>
              <a:rPr sz="2650" spc="-15" dirty="0">
                <a:latin typeface="Symbol"/>
                <a:cs typeface="Symbol"/>
              </a:rPr>
              <a:t></a:t>
            </a:r>
            <a:r>
              <a:rPr sz="2650" spc="-15" dirty="0">
                <a:latin typeface="Arial"/>
                <a:cs typeface="Arial"/>
              </a:rPr>
              <a:t>f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170"/>
              </a:lnSpc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HB3: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b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c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d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f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ts val="3175"/>
              </a:lnSpc>
              <a:buFont typeface="Arial"/>
              <a:buChar char="•"/>
              <a:tabLst>
                <a:tab pos="205104" algn="l"/>
              </a:tabLst>
            </a:pPr>
            <a:r>
              <a:rPr sz="2650" b="1" spc="-5" dirty="0">
                <a:solidFill>
                  <a:srgbClr val="33339A"/>
                </a:solidFill>
                <a:latin typeface="Arial"/>
                <a:cs typeface="Arial"/>
              </a:rPr>
              <a:t>a||e</a:t>
            </a:r>
            <a:r>
              <a:rPr sz="2650" spc="-5" dirty="0">
                <a:latin typeface="Arial"/>
                <a:cs typeface="Arial"/>
              </a:rPr>
              <a:t>: a </a:t>
            </a:r>
            <a:r>
              <a:rPr sz="2650" spc="-1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e </a:t>
            </a:r>
            <a:r>
              <a:rPr sz="2650" spc="-10" dirty="0">
                <a:latin typeface="Arial"/>
                <a:cs typeface="Arial"/>
              </a:rPr>
              <a:t>are concurrent (neither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5" dirty="0">
                <a:latin typeface="Arial"/>
                <a:cs typeface="Arial"/>
              </a:rPr>
              <a:t>e </a:t>
            </a:r>
            <a:r>
              <a:rPr sz="2650" spc="-10" dirty="0">
                <a:latin typeface="Arial"/>
                <a:cs typeface="Arial"/>
              </a:rPr>
              <a:t>nor</a:t>
            </a:r>
            <a:r>
              <a:rPr sz="2650" spc="6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50" spc="-10" dirty="0">
                <a:latin typeface="Arial"/>
                <a:cs typeface="Arial"/>
              </a:rPr>
              <a:t>a)</a:t>
            </a:r>
            <a:endParaRPr sz="2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7515" y="2910865"/>
            <a:ext cx="155576" cy="165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7220" y="1857818"/>
            <a:ext cx="1356995" cy="1102360"/>
          </a:xfrm>
          <a:custGeom>
            <a:avLst/>
            <a:gdLst/>
            <a:ahLst/>
            <a:cxnLst/>
            <a:rect l="l" t="t" r="r" b="b"/>
            <a:pathLst>
              <a:path w="1356995" h="1102360">
                <a:moveTo>
                  <a:pt x="0" y="0"/>
                </a:moveTo>
                <a:lnTo>
                  <a:pt x="1356368" y="1101892"/>
                </a:lnTo>
              </a:path>
            </a:pathLst>
          </a:custGeom>
          <a:ln w="32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2936" y="4213041"/>
            <a:ext cx="186315" cy="166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3244" y="3193642"/>
            <a:ext cx="1356995" cy="1069340"/>
          </a:xfrm>
          <a:custGeom>
            <a:avLst/>
            <a:gdLst/>
            <a:ahLst/>
            <a:cxnLst/>
            <a:rect l="l" t="t" r="r" b="b"/>
            <a:pathLst>
              <a:path w="1356995" h="1069339">
                <a:moveTo>
                  <a:pt x="0" y="0"/>
                </a:moveTo>
                <a:lnTo>
                  <a:pt x="1356368" y="1069121"/>
                </a:lnTo>
              </a:path>
            </a:pathLst>
          </a:custGeom>
          <a:ln w="32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56825" y="1774054"/>
          <a:ext cx="7121523" cy="267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/>
                <a:gridCol w="940434"/>
                <a:gridCol w="1965960"/>
                <a:gridCol w="1286510"/>
                <a:gridCol w="1805939"/>
              </a:tblGrid>
              <a:tr h="1336040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a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b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25" spc="-30" baseline="-17921" dirty="0">
                          <a:latin typeface="Arial"/>
                          <a:cs typeface="Arial"/>
                        </a:rPr>
                        <a:t>1</a:t>
                      </a:r>
                      <a:endParaRPr sz="2325" baseline="-17921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35405">
                <a:tc gridSpan="3"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c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d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2100" spc="-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25" spc="-30" baseline="-19713" dirty="0">
                          <a:latin typeface="Arial"/>
                          <a:cs typeface="Arial"/>
                        </a:rPr>
                        <a:t>2</a:t>
                      </a:r>
                      <a:endParaRPr sz="2325" baseline="-19713">
                        <a:latin typeface="Arial"/>
                        <a:cs typeface="Arial"/>
                      </a:endParaRPr>
                    </a:p>
                  </a:txBody>
                  <a:tcPr marL="0" marR="0" marT="30099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24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8821801" y="2800714"/>
            <a:ext cx="961390" cy="76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5080" indent="-215900">
              <a:lnSpc>
                <a:spcPct val="114799"/>
              </a:lnSpc>
              <a:spcBef>
                <a:spcPts val="95"/>
              </a:spcBef>
            </a:pPr>
            <a:r>
              <a:rPr sz="2100" dirty="0">
                <a:latin typeface="Arial"/>
                <a:cs typeface="Arial"/>
              </a:rPr>
              <a:t>Physica  time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19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164" y="331724"/>
            <a:ext cx="4746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Lamport’s logical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58" y="1028313"/>
            <a:ext cx="8516620" cy="2961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240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Each process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has a logical clock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2100" b="1" i="1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endParaRPr sz="2100" baseline="-21825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60"/>
              </a:spcBef>
              <a:buChar char="–"/>
              <a:tabLst>
                <a:tab pos="493395" algn="l"/>
                <a:tab pos="494030" algn="l"/>
              </a:tabLst>
            </a:pP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monotonically increasing software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counter</a:t>
            </a:r>
            <a:endParaRPr sz="1950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65"/>
              </a:spcBef>
              <a:buChar char="–"/>
              <a:tabLst>
                <a:tab pos="493395" algn="l"/>
                <a:tab pos="494030" algn="l"/>
              </a:tabLst>
            </a:pPr>
            <a:r>
              <a:rPr sz="1950" spc="10" dirty="0">
                <a:latin typeface="Arial"/>
                <a:cs typeface="Arial"/>
              </a:rPr>
              <a:t>not related to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physical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clock</a:t>
            </a:r>
            <a:endParaRPr sz="195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155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Apply Lamport timestamps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events with happened-before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relation</a:t>
            </a:r>
            <a:endParaRPr sz="2200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50"/>
              </a:spcBef>
              <a:buChar char="–"/>
              <a:tabLst>
                <a:tab pos="492759" algn="l"/>
                <a:tab pos="494030" algn="l"/>
              </a:tabLst>
            </a:pPr>
            <a:r>
              <a:rPr sz="1950" spc="15" dirty="0">
                <a:latin typeface="Arial"/>
                <a:cs typeface="Arial"/>
              </a:rPr>
              <a:t>LC1: </a:t>
            </a:r>
            <a:r>
              <a:rPr sz="1950" i="1" spc="5" dirty="0">
                <a:latin typeface="Arial"/>
                <a:cs typeface="Arial"/>
              </a:rPr>
              <a:t>L</a:t>
            </a:r>
            <a:r>
              <a:rPr sz="1950" i="1" spc="7" baseline="-23504" dirty="0">
                <a:latin typeface="Arial"/>
                <a:cs typeface="Arial"/>
              </a:rPr>
              <a:t>i </a:t>
            </a:r>
            <a:r>
              <a:rPr sz="1950" spc="10" dirty="0">
                <a:latin typeface="Arial"/>
                <a:cs typeface="Arial"/>
              </a:rPr>
              <a:t>is incremented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20" dirty="0">
                <a:latin typeface="Arial"/>
                <a:cs typeface="Arial"/>
              </a:rPr>
              <a:t>1 </a:t>
            </a:r>
            <a:r>
              <a:rPr sz="1950" spc="10" dirty="0">
                <a:latin typeface="Arial"/>
                <a:cs typeface="Arial"/>
              </a:rPr>
              <a:t>before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event at process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</a:t>
            </a:r>
            <a:r>
              <a:rPr sz="1950" i="1" spc="7" baseline="-23504" dirty="0">
                <a:latin typeface="Arial"/>
                <a:cs typeface="Arial"/>
              </a:rPr>
              <a:t>i</a:t>
            </a:r>
            <a:endParaRPr sz="1950" baseline="-23504">
              <a:latin typeface="Arial"/>
              <a:cs typeface="Arial"/>
            </a:endParaRPr>
          </a:p>
          <a:p>
            <a:pPr marL="493395" lvl="1" indent="-269240">
              <a:lnSpc>
                <a:spcPct val="100000"/>
              </a:lnSpc>
              <a:spcBef>
                <a:spcPts val="170"/>
              </a:spcBef>
              <a:buChar char="–"/>
              <a:tabLst>
                <a:tab pos="492759" algn="l"/>
                <a:tab pos="494030" algn="l"/>
              </a:tabLst>
            </a:pPr>
            <a:r>
              <a:rPr sz="1950" spc="15" dirty="0">
                <a:latin typeface="Arial"/>
                <a:cs typeface="Arial"/>
              </a:rPr>
              <a:t>LC2:</a:t>
            </a:r>
            <a:endParaRPr sz="1950">
              <a:latin typeface="Arial"/>
              <a:cs typeface="Arial"/>
            </a:endParaRPr>
          </a:p>
          <a:p>
            <a:pPr marL="722630" lvl="2" indent="-227965">
              <a:lnSpc>
                <a:spcPct val="100000"/>
              </a:lnSpc>
              <a:spcBef>
                <a:spcPts val="165"/>
              </a:spcBef>
              <a:buAutoNum type="alphaLcParenBoth"/>
              <a:tabLst>
                <a:tab pos="873125" algn="l"/>
                <a:tab pos="6876415" algn="l"/>
              </a:tabLst>
            </a:pPr>
            <a:r>
              <a:rPr sz="1950" spc="15" dirty="0">
                <a:latin typeface="Arial"/>
                <a:cs typeface="Arial"/>
              </a:rPr>
              <a:t>when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i="1" spc="5" dirty="0">
                <a:latin typeface="Arial"/>
                <a:cs typeface="Arial"/>
              </a:rPr>
              <a:t>p</a:t>
            </a:r>
            <a:r>
              <a:rPr sz="1950" i="1" spc="7" baseline="-23504" dirty="0">
                <a:latin typeface="Arial"/>
                <a:cs typeface="Arial"/>
              </a:rPr>
              <a:t>i </a:t>
            </a:r>
            <a:r>
              <a:rPr sz="1950" spc="15" dirty="0">
                <a:latin typeface="Arial"/>
                <a:cs typeface="Arial"/>
              </a:rPr>
              <a:t>sends message </a:t>
            </a:r>
            <a:r>
              <a:rPr sz="1950" i="1" spc="20" dirty="0">
                <a:latin typeface="Arial"/>
                <a:cs typeface="Arial"/>
              </a:rPr>
              <a:t>m</a:t>
            </a:r>
            <a:r>
              <a:rPr sz="1950" spc="2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piggybacks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i="1" spc="10" dirty="0">
                <a:latin typeface="Arial"/>
                <a:cs typeface="Arial"/>
              </a:rPr>
              <a:t>t </a:t>
            </a:r>
            <a:r>
              <a:rPr sz="1950" spc="20" dirty="0">
                <a:latin typeface="Arial"/>
                <a:cs typeface="Arial"/>
              </a:rPr>
              <a:t>=	</a:t>
            </a:r>
            <a:r>
              <a:rPr sz="1950" i="1" spc="5" dirty="0">
                <a:latin typeface="Arial"/>
                <a:cs typeface="Arial"/>
              </a:rPr>
              <a:t>L</a:t>
            </a:r>
            <a:r>
              <a:rPr sz="1950" i="1" spc="7" baseline="-23504" dirty="0">
                <a:latin typeface="Arial"/>
                <a:cs typeface="Arial"/>
              </a:rPr>
              <a:t>i</a:t>
            </a:r>
            <a:endParaRPr sz="1950" baseline="-23504">
              <a:latin typeface="Arial"/>
              <a:cs typeface="Arial"/>
            </a:endParaRPr>
          </a:p>
          <a:p>
            <a:pPr marL="722630" marR="1671320" lvl="2" indent="-227965">
              <a:lnSpc>
                <a:spcPct val="107200"/>
              </a:lnSpc>
              <a:buAutoNum type="alphaLcParenBoth"/>
              <a:tabLst>
                <a:tab pos="873125" algn="l"/>
              </a:tabLst>
            </a:pPr>
            <a:r>
              <a:rPr sz="1950" spc="15" dirty="0">
                <a:latin typeface="Arial"/>
                <a:cs typeface="Arial"/>
              </a:rPr>
              <a:t>when </a:t>
            </a:r>
            <a:r>
              <a:rPr sz="1950" i="1" spc="5" dirty="0">
                <a:latin typeface="Arial"/>
                <a:cs typeface="Arial"/>
              </a:rPr>
              <a:t>p</a:t>
            </a:r>
            <a:r>
              <a:rPr sz="1950" i="1" spc="7" baseline="-23504" dirty="0">
                <a:latin typeface="Arial"/>
                <a:cs typeface="Arial"/>
              </a:rPr>
              <a:t>j </a:t>
            </a:r>
            <a:r>
              <a:rPr sz="1950" spc="10" dirty="0">
                <a:latin typeface="Arial"/>
                <a:cs typeface="Arial"/>
              </a:rPr>
              <a:t>receives </a:t>
            </a:r>
            <a:r>
              <a:rPr sz="1950" i="1" spc="10" dirty="0">
                <a:latin typeface="Arial"/>
                <a:cs typeface="Arial"/>
              </a:rPr>
              <a:t>(m,t),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sets </a:t>
            </a:r>
            <a:r>
              <a:rPr sz="1950" i="1" spc="5" dirty="0">
                <a:latin typeface="Arial"/>
                <a:cs typeface="Arial"/>
              </a:rPr>
              <a:t>L</a:t>
            </a:r>
            <a:r>
              <a:rPr sz="1950" spc="7" baseline="-23504" dirty="0">
                <a:latin typeface="Arial"/>
                <a:cs typeface="Arial"/>
              </a:rPr>
              <a:t>j </a:t>
            </a:r>
            <a:r>
              <a:rPr sz="1950" spc="10" dirty="0">
                <a:latin typeface="Arial"/>
                <a:cs typeface="Arial"/>
              </a:rPr>
              <a:t>:= </a:t>
            </a:r>
            <a:r>
              <a:rPr sz="1950" i="1" spc="10" dirty="0">
                <a:latin typeface="Arial"/>
                <a:cs typeface="Arial"/>
              </a:rPr>
              <a:t>max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L</a:t>
            </a:r>
            <a:r>
              <a:rPr sz="1950" spc="15" baseline="-23504" dirty="0">
                <a:latin typeface="Arial"/>
                <a:cs typeface="Arial"/>
              </a:rPr>
              <a:t>j</a:t>
            </a:r>
            <a:r>
              <a:rPr sz="1950" spc="10" dirty="0">
                <a:latin typeface="Arial"/>
                <a:cs typeface="Arial"/>
              </a:rPr>
              <a:t>, </a:t>
            </a: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) </a:t>
            </a:r>
            <a:r>
              <a:rPr sz="1950" spc="15" dirty="0">
                <a:latin typeface="Arial"/>
                <a:cs typeface="Arial"/>
              </a:rPr>
              <a:t>and  </a:t>
            </a:r>
            <a:r>
              <a:rPr sz="1950" spc="10" dirty="0">
                <a:latin typeface="Arial"/>
                <a:cs typeface="Arial"/>
              </a:rPr>
              <a:t>applies </a:t>
            </a:r>
            <a:r>
              <a:rPr sz="1950" spc="15" dirty="0">
                <a:latin typeface="Arial"/>
                <a:cs typeface="Arial"/>
              </a:rPr>
              <a:t>LC1 </a:t>
            </a:r>
            <a:r>
              <a:rPr sz="1950" spc="10" dirty="0">
                <a:latin typeface="Arial"/>
                <a:cs typeface="Arial"/>
              </a:rPr>
              <a:t>before timestamping the event </a:t>
            </a:r>
            <a:r>
              <a:rPr sz="1950" i="1" spc="10" dirty="0">
                <a:latin typeface="Arial"/>
                <a:cs typeface="Arial"/>
              </a:rPr>
              <a:t>receive</a:t>
            </a:r>
            <a:r>
              <a:rPr sz="1950" i="1" spc="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m)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1809" y="4793309"/>
            <a:ext cx="141941" cy="85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969" y="4835704"/>
            <a:ext cx="6541134" cy="0"/>
          </a:xfrm>
          <a:custGeom>
            <a:avLst/>
            <a:gdLst/>
            <a:ahLst/>
            <a:cxnLst/>
            <a:rect l="l" t="t" r="r" b="b"/>
            <a:pathLst>
              <a:path w="6541134">
                <a:moveTo>
                  <a:pt x="0" y="0"/>
                </a:moveTo>
                <a:lnTo>
                  <a:pt x="6552704" y="0"/>
                </a:lnTo>
              </a:path>
            </a:pathLst>
          </a:custGeom>
          <a:ln w="28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1809" y="5902030"/>
            <a:ext cx="141941" cy="84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969" y="5944438"/>
            <a:ext cx="6541134" cy="0"/>
          </a:xfrm>
          <a:custGeom>
            <a:avLst/>
            <a:gdLst/>
            <a:ahLst/>
            <a:cxnLst/>
            <a:rect l="l" t="t" r="r" b="b"/>
            <a:pathLst>
              <a:path w="6541134">
                <a:moveTo>
                  <a:pt x="0" y="0"/>
                </a:moveTo>
                <a:lnTo>
                  <a:pt x="6552704" y="0"/>
                </a:lnTo>
              </a:path>
            </a:pathLst>
          </a:custGeom>
          <a:ln w="28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1809" y="7038194"/>
            <a:ext cx="141941" cy="8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4969" y="7081353"/>
            <a:ext cx="6541134" cy="0"/>
          </a:xfrm>
          <a:custGeom>
            <a:avLst/>
            <a:gdLst/>
            <a:ahLst/>
            <a:cxnLst/>
            <a:rect l="l" t="t" r="r" b="b"/>
            <a:pathLst>
              <a:path w="6541134">
                <a:moveTo>
                  <a:pt x="0" y="0"/>
                </a:moveTo>
                <a:lnTo>
                  <a:pt x="6552704" y="0"/>
                </a:lnTo>
              </a:path>
            </a:pathLst>
          </a:custGeom>
          <a:ln w="28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969" y="4722178"/>
            <a:ext cx="0" cy="2501265"/>
          </a:xfrm>
          <a:custGeom>
            <a:avLst/>
            <a:gdLst/>
            <a:ahLst/>
            <a:cxnLst/>
            <a:rect l="l" t="t" r="r" b="b"/>
            <a:pathLst>
              <a:path h="2501265">
                <a:moveTo>
                  <a:pt x="0" y="0"/>
                </a:moveTo>
                <a:lnTo>
                  <a:pt x="0" y="2496426"/>
                </a:lnTo>
              </a:path>
            </a:pathLst>
          </a:custGeom>
          <a:ln w="2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2478" y="4778845"/>
            <a:ext cx="113716" cy="1137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0311" y="4778845"/>
            <a:ext cx="113716" cy="1137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4139" y="7023730"/>
            <a:ext cx="141910" cy="142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7642" y="7023737"/>
            <a:ext cx="113702" cy="142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3834" y="5901002"/>
            <a:ext cx="85090" cy="114300"/>
          </a:xfrm>
          <a:custGeom>
            <a:avLst/>
            <a:gdLst/>
            <a:ahLst/>
            <a:cxnLst/>
            <a:rect l="l" t="t" r="r" b="b"/>
            <a:pathLst>
              <a:path w="85089" h="114300">
                <a:moveTo>
                  <a:pt x="42672" y="114302"/>
                </a:moveTo>
                <a:lnTo>
                  <a:pt x="26040" y="109766"/>
                </a:lnTo>
                <a:lnTo>
                  <a:pt x="12479" y="97444"/>
                </a:lnTo>
                <a:lnTo>
                  <a:pt x="3346" y="79263"/>
                </a:lnTo>
                <a:lnTo>
                  <a:pt x="0" y="57151"/>
                </a:lnTo>
                <a:lnTo>
                  <a:pt x="3346" y="35038"/>
                </a:lnTo>
                <a:lnTo>
                  <a:pt x="12479" y="16857"/>
                </a:lnTo>
                <a:lnTo>
                  <a:pt x="26040" y="4535"/>
                </a:lnTo>
                <a:lnTo>
                  <a:pt x="42672" y="0"/>
                </a:lnTo>
                <a:lnTo>
                  <a:pt x="58863" y="4535"/>
                </a:lnTo>
                <a:lnTo>
                  <a:pt x="72199" y="16857"/>
                </a:lnTo>
                <a:lnTo>
                  <a:pt x="81249" y="35038"/>
                </a:lnTo>
                <a:lnTo>
                  <a:pt x="84583" y="57151"/>
                </a:lnTo>
                <a:lnTo>
                  <a:pt x="81249" y="79263"/>
                </a:lnTo>
                <a:lnTo>
                  <a:pt x="72199" y="97444"/>
                </a:lnTo>
                <a:lnTo>
                  <a:pt x="58863" y="109766"/>
                </a:lnTo>
                <a:lnTo>
                  <a:pt x="42672" y="114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3834" y="5901002"/>
            <a:ext cx="85090" cy="114300"/>
          </a:xfrm>
          <a:custGeom>
            <a:avLst/>
            <a:gdLst/>
            <a:ahLst/>
            <a:cxnLst/>
            <a:rect l="l" t="t" r="r" b="b"/>
            <a:pathLst>
              <a:path w="85089" h="114300">
                <a:moveTo>
                  <a:pt x="84583" y="57151"/>
                </a:moveTo>
                <a:lnTo>
                  <a:pt x="81249" y="35038"/>
                </a:lnTo>
                <a:lnTo>
                  <a:pt x="72199" y="16857"/>
                </a:lnTo>
                <a:lnTo>
                  <a:pt x="58863" y="4535"/>
                </a:lnTo>
                <a:lnTo>
                  <a:pt x="42672" y="0"/>
                </a:lnTo>
                <a:lnTo>
                  <a:pt x="26040" y="4535"/>
                </a:lnTo>
                <a:lnTo>
                  <a:pt x="12479" y="16857"/>
                </a:lnTo>
                <a:lnTo>
                  <a:pt x="3346" y="35038"/>
                </a:lnTo>
                <a:lnTo>
                  <a:pt x="0" y="57151"/>
                </a:lnTo>
                <a:lnTo>
                  <a:pt x="3346" y="79263"/>
                </a:lnTo>
                <a:lnTo>
                  <a:pt x="12479" y="97444"/>
                </a:lnTo>
                <a:lnTo>
                  <a:pt x="26040" y="109766"/>
                </a:lnTo>
                <a:lnTo>
                  <a:pt x="42672" y="114302"/>
                </a:lnTo>
                <a:lnTo>
                  <a:pt x="58863" y="109766"/>
                </a:lnTo>
                <a:lnTo>
                  <a:pt x="72199" y="97444"/>
                </a:lnTo>
                <a:lnTo>
                  <a:pt x="81249" y="79263"/>
                </a:lnTo>
                <a:lnTo>
                  <a:pt x="84583" y="57151"/>
                </a:lnTo>
                <a:close/>
              </a:path>
            </a:pathLst>
          </a:custGeom>
          <a:ln w="28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7253" y="5886816"/>
            <a:ext cx="141910" cy="142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0245" y="4936986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9866" y="4965176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5595" y="6073898"/>
            <a:ext cx="13906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7852" y="6073898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1908" y="7210037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5334" y="7210037"/>
            <a:ext cx="889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8384" y="5773748"/>
            <a:ext cx="142240" cy="113664"/>
          </a:xfrm>
          <a:custGeom>
            <a:avLst/>
            <a:gdLst/>
            <a:ahLst/>
            <a:cxnLst/>
            <a:rect l="l" t="t" r="r" b="b"/>
            <a:pathLst>
              <a:path w="142239" h="113664">
                <a:moveTo>
                  <a:pt x="28194" y="28193"/>
                </a:moveTo>
                <a:lnTo>
                  <a:pt x="28194" y="0"/>
                </a:lnTo>
                <a:lnTo>
                  <a:pt x="141733" y="113538"/>
                </a:lnTo>
                <a:lnTo>
                  <a:pt x="0" y="57151"/>
                </a:lnTo>
                <a:lnTo>
                  <a:pt x="28194" y="28193"/>
                </a:lnTo>
                <a:close/>
              </a:path>
            </a:pathLst>
          </a:custGeom>
          <a:ln w="2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8371" y="5773673"/>
            <a:ext cx="142240" cy="113664"/>
          </a:xfrm>
          <a:custGeom>
            <a:avLst/>
            <a:gdLst/>
            <a:ahLst/>
            <a:cxnLst/>
            <a:rect l="l" t="t" r="r" b="b"/>
            <a:pathLst>
              <a:path w="142239" h="113664">
                <a:moveTo>
                  <a:pt x="141732" y="113537"/>
                </a:moveTo>
                <a:lnTo>
                  <a:pt x="28194" y="0"/>
                </a:lnTo>
                <a:lnTo>
                  <a:pt x="28194" y="28193"/>
                </a:lnTo>
                <a:lnTo>
                  <a:pt x="0" y="57149"/>
                </a:lnTo>
                <a:lnTo>
                  <a:pt x="141732" y="1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7169" y="4835704"/>
            <a:ext cx="1331595" cy="966469"/>
          </a:xfrm>
          <a:custGeom>
            <a:avLst/>
            <a:gdLst/>
            <a:ahLst/>
            <a:cxnLst/>
            <a:rect l="l" t="t" r="r" b="b"/>
            <a:pathLst>
              <a:path w="1331595" h="966470">
                <a:moveTo>
                  <a:pt x="0" y="0"/>
                </a:moveTo>
                <a:lnTo>
                  <a:pt x="1333588" y="964488"/>
                </a:lnTo>
              </a:path>
            </a:pathLst>
          </a:custGeom>
          <a:ln w="2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2192" y="6896458"/>
            <a:ext cx="170116" cy="1419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0500" y="5972631"/>
            <a:ext cx="1245870" cy="966469"/>
          </a:xfrm>
          <a:custGeom>
            <a:avLst/>
            <a:gdLst/>
            <a:ahLst/>
            <a:cxnLst/>
            <a:rect l="l" t="t" r="r" b="b"/>
            <a:pathLst>
              <a:path w="1245870" h="966470">
                <a:moveTo>
                  <a:pt x="0" y="0"/>
                </a:moveTo>
                <a:lnTo>
                  <a:pt x="1248092" y="964488"/>
                </a:lnTo>
              </a:path>
            </a:pathLst>
          </a:custGeom>
          <a:ln w="28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37686" y="5022330"/>
            <a:ext cx="31877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55" dirty="0">
                <a:latin typeface="Arial"/>
                <a:cs typeface="Arial"/>
              </a:rPr>
              <a:t>m</a:t>
            </a:r>
            <a:r>
              <a:rPr sz="2025" spc="-7" baseline="-18518" dirty="0">
                <a:latin typeface="Arial"/>
                <a:cs typeface="Arial"/>
              </a:rPr>
              <a:t>1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7398" y="6187428"/>
            <a:ext cx="31877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55" dirty="0">
                <a:latin typeface="Arial"/>
                <a:cs typeface="Arial"/>
              </a:rPr>
              <a:t>m</a:t>
            </a:r>
            <a:r>
              <a:rPr sz="2025" spc="-7" baseline="-18518" dirty="0">
                <a:latin typeface="Arial"/>
                <a:cs typeface="Arial"/>
              </a:rPr>
              <a:t>2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3158" y="3853463"/>
            <a:ext cx="7633970" cy="8705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212725" algn="l"/>
              </a:tabLst>
            </a:pPr>
            <a:r>
              <a:rPr sz="2200" i="1" dirty="0">
                <a:latin typeface="Arial"/>
                <a:cs typeface="Arial"/>
              </a:rPr>
              <a:t>e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’ </a:t>
            </a:r>
            <a:r>
              <a:rPr sz="2200" dirty="0">
                <a:latin typeface="Arial"/>
                <a:cs typeface="Arial"/>
              </a:rPr>
              <a:t>implies 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)&lt;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’), but 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)&lt;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e'</a:t>
            </a:r>
            <a:r>
              <a:rPr sz="2200" spc="-5" dirty="0">
                <a:latin typeface="Arial"/>
                <a:cs typeface="Arial"/>
              </a:rPr>
              <a:t>) does not imply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’</a:t>
            </a:r>
            <a:endParaRPr sz="2200">
              <a:latin typeface="Arial"/>
              <a:cs typeface="Arial"/>
            </a:endParaRPr>
          </a:p>
          <a:p>
            <a:pPr marL="1049655">
              <a:lnSpc>
                <a:spcPct val="100000"/>
              </a:lnSpc>
              <a:spcBef>
                <a:spcPts val="825"/>
              </a:spcBef>
              <a:tabLst>
                <a:tab pos="1927225" algn="l"/>
              </a:tabLst>
            </a:pPr>
            <a:r>
              <a:rPr sz="1800" spc="-10" dirty="0">
                <a:latin typeface="Arial"/>
                <a:cs typeface="Arial"/>
              </a:rPr>
              <a:t>1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7382" y="5561823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4926" y="5561823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2523" y="6670544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21885" y="6698735"/>
            <a:ext cx="15240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2412" y="4766310"/>
            <a:ext cx="23431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14" dirty="0">
                <a:latin typeface="Arial"/>
                <a:cs typeface="Arial"/>
              </a:rPr>
              <a:t>p</a:t>
            </a:r>
            <a:r>
              <a:rPr sz="2025" spc="-7" baseline="-18518" dirty="0">
                <a:latin typeface="Arial"/>
                <a:cs typeface="Arial"/>
              </a:rPr>
              <a:t>1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2415" y="5817858"/>
            <a:ext cx="23431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14" dirty="0">
                <a:latin typeface="Arial"/>
                <a:cs typeface="Arial"/>
              </a:rPr>
              <a:t>p</a:t>
            </a:r>
            <a:r>
              <a:rPr sz="2025" spc="-7" baseline="-18518" dirty="0">
                <a:latin typeface="Arial"/>
                <a:cs typeface="Arial"/>
              </a:rPr>
              <a:t>2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2415" y="6926568"/>
            <a:ext cx="23431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14" dirty="0">
                <a:latin typeface="Arial"/>
                <a:cs typeface="Arial"/>
              </a:rPr>
              <a:t>p</a:t>
            </a:r>
            <a:r>
              <a:rPr sz="2025" spc="-7" baseline="-18518" dirty="0">
                <a:latin typeface="Arial"/>
                <a:cs typeface="Arial"/>
              </a:rPr>
              <a:t>3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23046" y="5704320"/>
            <a:ext cx="872490" cy="5543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5730" marR="5080" indent="-113664">
              <a:lnSpc>
                <a:spcPts val="2020"/>
              </a:lnSpc>
              <a:spcBef>
                <a:spcPts val="275"/>
              </a:spcBef>
            </a:pPr>
            <a:r>
              <a:rPr sz="1800" spc="-5" dirty="0">
                <a:latin typeface="Arial"/>
                <a:cs typeface="Arial"/>
              </a:rPr>
              <a:t>Physical  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70709" y="6903211"/>
            <a:ext cx="1298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11.6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46955" y="4043594"/>
            <a:ext cx="1068070" cy="662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i="1" spc="10" dirty="0">
                <a:latin typeface="Arial"/>
                <a:cs typeface="Arial"/>
              </a:rPr>
              <a:t>L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b</a:t>
            </a:r>
            <a:r>
              <a:rPr sz="1950" spc="10" dirty="0">
                <a:latin typeface="Arial"/>
                <a:cs typeface="Arial"/>
              </a:rPr>
              <a:t>)&gt;</a:t>
            </a:r>
            <a:r>
              <a:rPr sz="1950" i="1" spc="10" dirty="0">
                <a:latin typeface="Arial"/>
                <a:cs typeface="Arial"/>
              </a:rPr>
              <a:t>L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e</a:t>
            </a:r>
            <a:r>
              <a:rPr sz="1950" spc="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950" spc="10" dirty="0">
                <a:latin typeface="Arial"/>
                <a:cs typeface="Arial"/>
              </a:rPr>
              <a:t>but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b||e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Image result for lamport logical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313" y="2257425"/>
            <a:ext cx="10118387" cy="3396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mport logical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80" y="1800225"/>
            <a:ext cx="988998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148" y="357632"/>
            <a:ext cx="57664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Totally ordered logical</a:t>
            </a:r>
            <a:r>
              <a:rPr sz="3500" b="0" spc="-3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185" y="1560973"/>
            <a:ext cx="9822180" cy="469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890" indent="-196850">
              <a:lnSpc>
                <a:spcPct val="1194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Some pairs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distinct events, generated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different processes,  </a:t>
            </a:r>
            <a:r>
              <a:rPr sz="2650" spc="-5" dirty="0">
                <a:latin typeface="Arial"/>
                <a:cs typeface="Arial"/>
              </a:rPr>
              <a:t>may </a:t>
            </a:r>
            <a:r>
              <a:rPr sz="2650" spc="-10" dirty="0">
                <a:latin typeface="Arial"/>
                <a:cs typeface="Arial"/>
              </a:rPr>
              <a:t>have numerically identical Lamport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timestamps</a:t>
            </a:r>
            <a:endParaRPr sz="2650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492125" algn="l"/>
              </a:tabLst>
            </a:pPr>
            <a:r>
              <a:rPr sz="2200" spc="-5" dirty="0">
                <a:latin typeface="Arial"/>
                <a:cs typeface="Arial"/>
              </a:rPr>
              <a:t>Different processes may have same Lamport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575"/>
              </a:spcBef>
              <a:buChar char="•"/>
              <a:tabLst>
                <a:tab pos="210185" algn="l"/>
              </a:tabLst>
            </a:pPr>
            <a:r>
              <a:rPr sz="2650" spc="-10" dirty="0">
                <a:latin typeface="Arial"/>
                <a:cs typeface="Arial"/>
              </a:rPr>
              <a:t>Totally ordered logical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clocks</a:t>
            </a:r>
            <a:endParaRPr sz="2650">
              <a:latin typeface="Arial"/>
              <a:cs typeface="Arial"/>
            </a:endParaRPr>
          </a:p>
          <a:p>
            <a:pPr marL="491490" marR="5080" lvl="1" indent="-279400">
              <a:lnSpc>
                <a:spcPct val="120000"/>
              </a:lnSpc>
              <a:spcBef>
                <a:spcPts val="50"/>
              </a:spcBef>
              <a:buChar char="–"/>
              <a:tabLst>
                <a:tab pos="492125" algn="l"/>
                <a:tab pos="908050" algn="l"/>
                <a:tab pos="1324610" algn="l"/>
                <a:tab pos="1785620" algn="l"/>
                <a:tab pos="2355850" algn="l"/>
                <a:tab pos="3298190" algn="l"/>
                <a:tab pos="4704715" algn="l"/>
                <a:tab pos="5197475" algn="l"/>
                <a:tab pos="5654675" algn="l"/>
                <a:tab pos="6410960" algn="l"/>
                <a:tab pos="7245350" algn="l"/>
                <a:tab pos="8794750" algn="l"/>
                <a:tab pos="9343390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	e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even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-5" dirty="0">
                <a:latin typeface="Arial"/>
                <a:cs typeface="Arial"/>
              </a:rPr>
              <a:t>occurrin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1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i</a:t>
            </a:r>
            <a:r>
              <a:rPr sz="2100" baseline="-21825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wit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5" dirty="0">
                <a:latin typeface="Arial"/>
                <a:cs typeface="Arial"/>
              </a:rPr>
              <a:t>loca</a:t>
            </a:r>
            <a:r>
              <a:rPr sz="2200" dirty="0">
                <a:latin typeface="Arial"/>
                <a:cs typeface="Arial"/>
              </a:rPr>
              <a:t>l	timestamp	T</a:t>
            </a:r>
            <a:r>
              <a:rPr sz="2100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,	</a:t>
            </a:r>
            <a:r>
              <a:rPr sz="2200" spc="-5" dirty="0">
                <a:latin typeface="Arial"/>
                <a:cs typeface="Arial"/>
              </a:rPr>
              <a:t>and  if e’ is an event occurring at </a:t>
            </a:r>
            <a:r>
              <a:rPr sz="2200" spc="5" dirty="0">
                <a:latin typeface="Arial"/>
                <a:cs typeface="Arial"/>
              </a:rPr>
              <a:t>p</a:t>
            </a:r>
            <a:r>
              <a:rPr sz="2100" spc="7" baseline="-21825" dirty="0">
                <a:latin typeface="Arial"/>
                <a:cs typeface="Arial"/>
              </a:rPr>
              <a:t>j </a:t>
            </a:r>
            <a:r>
              <a:rPr sz="2200" spc="-5" dirty="0">
                <a:latin typeface="Arial"/>
                <a:cs typeface="Arial"/>
              </a:rPr>
              <a:t>with local </a:t>
            </a:r>
            <a:r>
              <a:rPr sz="2200" dirty="0">
                <a:latin typeface="Arial"/>
                <a:cs typeface="Arial"/>
              </a:rPr>
              <a:t>timestamp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100" baseline="-21825" dirty="0">
                <a:latin typeface="Arial"/>
                <a:cs typeface="Arial"/>
              </a:rPr>
              <a:t>j</a:t>
            </a:r>
            <a:endParaRPr sz="2100" baseline="-21825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30"/>
              </a:spcBef>
              <a:buChar char="–"/>
              <a:tabLst>
                <a:tab pos="492125" algn="l"/>
                <a:tab pos="7124065" algn="l"/>
                <a:tab pos="8513445" algn="l"/>
              </a:tabLst>
            </a:pPr>
            <a:r>
              <a:rPr sz="2200" dirty="0">
                <a:latin typeface="Arial"/>
                <a:cs typeface="Arial"/>
              </a:rPr>
              <a:t>Define global </a:t>
            </a:r>
            <a:r>
              <a:rPr sz="2200" spc="-5" dirty="0">
                <a:latin typeface="Arial"/>
                <a:cs typeface="Arial"/>
              </a:rPr>
              <a:t>logical </a:t>
            </a:r>
            <a:r>
              <a:rPr sz="2200" dirty="0">
                <a:latin typeface="Arial"/>
                <a:cs typeface="Arial"/>
              </a:rPr>
              <a:t>timestamps </a:t>
            </a:r>
            <a:r>
              <a:rPr sz="2200" spc="-5" dirty="0">
                <a:latin typeface="Arial"/>
                <a:cs typeface="Arial"/>
              </a:rPr>
              <a:t>for the events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	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i="1" dirty="0">
                <a:latin typeface="Arial"/>
                <a:cs typeface="Arial"/>
              </a:rPr>
              <a:t>, i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	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j</a:t>
            </a:r>
            <a:r>
              <a:rPr sz="2200" i="1" dirty="0">
                <a:latin typeface="Arial"/>
                <a:cs typeface="Arial"/>
              </a:rPr>
              <a:t>,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492125" algn="l"/>
              </a:tabLst>
            </a:pPr>
            <a:r>
              <a:rPr sz="2200" dirty="0">
                <a:latin typeface="Arial"/>
                <a:cs typeface="Arial"/>
              </a:rPr>
              <a:t>Define (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i="1" dirty="0">
                <a:latin typeface="Arial"/>
                <a:cs typeface="Arial"/>
              </a:rPr>
              <a:t>, i </a:t>
            </a:r>
            <a:r>
              <a:rPr sz="2200" dirty="0">
                <a:latin typeface="Arial"/>
                <a:cs typeface="Arial"/>
              </a:rPr>
              <a:t>) &lt;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100" i="1" spc="-7" baseline="-21825" dirty="0">
                <a:latin typeface="Arial"/>
                <a:cs typeface="Arial"/>
              </a:rPr>
              <a:t>j</a:t>
            </a:r>
            <a:r>
              <a:rPr sz="2200" i="1" spc="-5" dirty="0">
                <a:latin typeface="Arial"/>
                <a:cs typeface="Arial"/>
              </a:rPr>
              <a:t>, </a:t>
            </a:r>
            <a:r>
              <a:rPr sz="2200" i="1" dirty="0">
                <a:latin typeface="Arial"/>
                <a:cs typeface="Arial"/>
              </a:rPr>
              <a:t>j 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iff</a:t>
            </a:r>
            <a:endParaRPr sz="2200">
              <a:latin typeface="Arial"/>
              <a:cs typeface="Arial"/>
            </a:endParaRPr>
          </a:p>
          <a:p>
            <a:pPr marL="771525" lvl="2" indent="-26352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771525" algn="l"/>
                <a:tab pos="772160" algn="l"/>
              </a:tabLst>
            </a:pP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j</a:t>
            </a:r>
            <a:r>
              <a:rPr sz="2100" i="1" spc="7" baseline="-218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71525" lvl="2" indent="-26352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771525" algn="l"/>
                <a:tab pos="772160" algn="l"/>
              </a:tabLst>
            </a:pP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100" i="1" baseline="-21825" dirty="0">
                <a:latin typeface="Arial"/>
                <a:cs typeface="Arial"/>
              </a:rPr>
              <a:t>j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i="1" dirty="0">
                <a:latin typeface="Arial"/>
                <a:cs typeface="Arial"/>
              </a:rPr>
              <a:t>i &lt;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endParaRPr sz="2200">
              <a:latin typeface="Arial"/>
              <a:cs typeface="Arial"/>
            </a:endParaRPr>
          </a:p>
          <a:p>
            <a:pPr marL="491490" lvl="1" indent="-279400">
              <a:lnSpc>
                <a:spcPct val="100000"/>
              </a:lnSpc>
              <a:spcBef>
                <a:spcPts val="530"/>
              </a:spcBef>
              <a:buChar char="–"/>
              <a:tabLst>
                <a:tab pos="492125" algn="l"/>
              </a:tabLst>
            </a:pPr>
            <a:r>
              <a:rPr sz="2200" dirty="0">
                <a:latin typeface="Arial"/>
                <a:cs typeface="Arial"/>
              </a:rPr>
              <a:t>No general physical significance since </a:t>
            </a:r>
            <a:r>
              <a:rPr sz="2200" spc="-5" dirty="0">
                <a:latin typeface="Arial"/>
                <a:cs typeface="Arial"/>
              </a:rPr>
              <a:t>process identifiers 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arbitrary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913" y="357632"/>
            <a:ext cx="26860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Vector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047" y="1395073"/>
            <a:ext cx="9823450" cy="55181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835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Shortcoming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Lamport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clocks:</a:t>
            </a:r>
            <a:endParaRPr sz="2650">
              <a:latin typeface="Arial"/>
              <a:cs typeface="Arial"/>
            </a:endParaRPr>
          </a:p>
          <a:p>
            <a:pPr marL="229870">
              <a:lnSpc>
                <a:spcPct val="100000"/>
              </a:lnSpc>
              <a:spcBef>
                <a:spcPts val="620"/>
              </a:spcBef>
            </a:pPr>
            <a:r>
              <a:rPr sz="2200" i="1" spc="-5" dirty="0">
                <a:latin typeface="Arial"/>
                <a:cs typeface="Arial"/>
              </a:rPr>
              <a:t>L(e) </a:t>
            </a:r>
            <a:r>
              <a:rPr sz="2200" i="1" dirty="0">
                <a:latin typeface="Arial"/>
                <a:cs typeface="Arial"/>
              </a:rPr>
              <a:t>&lt; </a:t>
            </a:r>
            <a:r>
              <a:rPr sz="2200" i="1" spc="-5" dirty="0">
                <a:latin typeface="Arial"/>
                <a:cs typeface="Arial"/>
              </a:rPr>
              <a:t>L(e') </a:t>
            </a:r>
            <a:r>
              <a:rPr sz="2200" dirty="0">
                <a:latin typeface="Arial"/>
                <a:cs typeface="Arial"/>
              </a:rPr>
              <a:t>doesn't imply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e'</a:t>
            </a:r>
            <a:endParaRPr sz="22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535"/>
              </a:spcBef>
              <a:buChar char="•"/>
              <a:tabLst>
                <a:tab pos="227965" algn="l"/>
              </a:tabLst>
            </a:pPr>
            <a:r>
              <a:rPr sz="2650" spc="-10" dirty="0">
                <a:latin typeface="Arial"/>
                <a:cs typeface="Arial"/>
              </a:rPr>
              <a:t>Vector clock: </a:t>
            </a:r>
            <a:r>
              <a:rPr sz="2650" spc="-5" dirty="0">
                <a:latin typeface="Arial"/>
                <a:cs typeface="Arial"/>
              </a:rPr>
              <a:t>an </a:t>
            </a:r>
            <a:r>
              <a:rPr sz="2650" spc="-10" dirty="0">
                <a:latin typeface="Arial"/>
                <a:cs typeface="Arial"/>
              </a:rPr>
              <a:t>array </a:t>
            </a:r>
            <a:r>
              <a:rPr sz="2650" spc="-5" dirty="0">
                <a:latin typeface="Arial"/>
                <a:cs typeface="Arial"/>
              </a:rPr>
              <a:t>of N </a:t>
            </a:r>
            <a:r>
              <a:rPr sz="2650" spc="-10" dirty="0">
                <a:latin typeface="Arial"/>
                <a:cs typeface="Arial"/>
              </a:rPr>
              <a:t>integers </a:t>
            </a:r>
            <a:r>
              <a:rPr sz="2650" spc="-5" dirty="0">
                <a:latin typeface="Arial"/>
                <a:cs typeface="Arial"/>
              </a:rPr>
              <a:t>for a </a:t>
            </a:r>
            <a:r>
              <a:rPr sz="2650" spc="-10" dirty="0">
                <a:latin typeface="Arial"/>
                <a:cs typeface="Arial"/>
              </a:rPr>
              <a:t>system </a:t>
            </a:r>
            <a:r>
              <a:rPr sz="2650" spc="-5" dirty="0">
                <a:latin typeface="Arial"/>
                <a:cs typeface="Arial"/>
              </a:rPr>
              <a:t>of N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491490" lvl="1" indent="-261620">
              <a:lnSpc>
                <a:spcPct val="100000"/>
              </a:lnSpc>
              <a:spcBef>
                <a:spcPts val="575"/>
              </a:spcBef>
              <a:buChar char="–"/>
              <a:tabLst>
                <a:tab pos="492125" algn="l"/>
              </a:tabLst>
            </a:pPr>
            <a:r>
              <a:rPr sz="2200" spc="-5" dirty="0">
                <a:latin typeface="Arial"/>
                <a:cs typeface="Arial"/>
              </a:rPr>
              <a:t>Each process </a:t>
            </a:r>
            <a:r>
              <a:rPr sz="2200" dirty="0">
                <a:latin typeface="Arial"/>
                <a:cs typeface="Arial"/>
              </a:rPr>
              <a:t>keeps </a:t>
            </a:r>
            <a:r>
              <a:rPr sz="2200" spc="-5" dirty="0">
                <a:latin typeface="Arial"/>
                <a:cs typeface="Arial"/>
              </a:rPr>
              <a:t>its own </a:t>
            </a:r>
            <a:r>
              <a:rPr sz="2200" dirty="0">
                <a:latin typeface="Arial"/>
                <a:cs typeface="Arial"/>
              </a:rPr>
              <a:t>vector clock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to timestamp </a:t>
            </a:r>
            <a:r>
              <a:rPr sz="2200" spc="-5" dirty="0">
                <a:latin typeface="Arial"/>
                <a:cs typeface="Arial"/>
              </a:rPr>
              <a:t>local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491490" lvl="1" indent="-261620">
              <a:lnSpc>
                <a:spcPct val="100000"/>
              </a:lnSpc>
              <a:spcBef>
                <a:spcPts val="525"/>
              </a:spcBef>
              <a:buChar char="–"/>
              <a:tabLst>
                <a:tab pos="492125" algn="l"/>
              </a:tabLst>
            </a:pPr>
            <a:r>
              <a:rPr sz="2200" spc="-5" dirty="0">
                <a:latin typeface="Arial"/>
                <a:cs typeface="Arial"/>
              </a:rPr>
              <a:t>Piggyback vector </a:t>
            </a:r>
            <a:r>
              <a:rPr sz="2200" dirty="0">
                <a:latin typeface="Arial"/>
                <a:cs typeface="Arial"/>
              </a:rPr>
              <a:t>timestamps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570"/>
              </a:spcBef>
              <a:buChar char="•"/>
              <a:tabLst>
                <a:tab pos="227965" algn="l"/>
              </a:tabLst>
            </a:pPr>
            <a:r>
              <a:rPr sz="2650" spc="-5" dirty="0">
                <a:latin typeface="Arial"/>
                <a:cs typeface="Arial"/>
              </a:rPr>
              <a:t>Rules for </a:t>
            </a:r>
            <a:r>
              <a:rPr sz="2650" spc="-10" dirty="0">
                <a:latin typeface="Arial"/>
                <a:cs typeface="Arial"/>
              </a:rPr>
              <a:t>updating vector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clocks:</a:t>
            </a:r>
            <a:endParaRPr sz="2650">
              <a:latin typeface="Arial"/>
              <a:cs typeface="Arial"/>
            </a:endParaRPr>
          </a:p>
          <a:p>
            <a:pPr marL="229870" lvl="1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492125" algn="l"/>
              </a:tabLst>
            </a:pPr>
            <a:r>
              <a:rPr sz="2200" i="1" spc="-5" dirty="0">
                <a:latin typeface="Arial"/>
                <a:cs typeface="Arial"/>
              </a:rPr>
              <a:t>Vi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i="1" spc="-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]] is the number of events that </a:t>
            </a:r>
            <a:r>
              <a:rPr sz="2200" i="1" spc="-5" dirty="0">
                <a:latin typeface="Arial"/>
                <a:cs typeface="Arial"/>
              </a:rPr>
              <a:t>pi </a:t>
            </a:r>
            <a:r>
              <a:rPr sz="2200" spc="-5" dirty="0">
                <a:latin typeface="Arial"/>
                <a:cs typeface="Arial"/>
              </a:rPr>
              <a:t>has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timestamped</a:t>
            </a:r>
            <a:endParaRPr sz="2200">
              <a:latin typeface="Arial"/>
              <a:cs typeface="Arial"/>
            </a:endParaRPr>
          </a:p>
          <a:p>
            <a:pPr marL="229870" marR="1001394" lvl="1" indent="-635">
              <a:lnSpc>
                <a:spcPct val="120000"/>
              </a:lnSpc>
              <a:buFont typeface="Arial"/>
              <a:buChar char="–"/>
              <a:tabLst>
                <a:tab pos="492125" algn="l"/>
              </a:tabLst>
            </a:pPr>
            <a:r>
              <a:rPr sz="2200" i="1" dirty="0">
                <a:latin typeface="Arial"/>
                <a:cs typeface="Arial"/>
              </a:rPr>
              <a:t>Vi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i="1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] (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dirty="0">
                <a:latin typeface="Noto Sans CJK JP Regular"/>
                <a:cs typeface="Noto Sans CJK JP Regular"/>
              </a:rPr>
              <a:t>≠ </a:t>
            </a:r>
            <a:r>
              <a:rPr sz="2200" i="1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is the number of events at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j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has been affected by  VC1: Initially,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 </a:t>
            </a:r>
            <a:r>
              <a:rPr sz="2200" i="1" dirty="0">
                <a:latin typeface="Arial"/>
                <a:cs typeface="Arial"/>
              </a:rPr>
              <a:t>j </a:t>
            </a:r>
            <a:r>
              <a:rPr sz="2200" dirty="0">
                <a:latin typeface="Arial"/>
                <a:cs typeface="Arial"/>
              </a:rPr>
              <a:t>] </a:t>
            </a:r>
            <a:r>
              <a:rPr sz="2200" spc="-5" dirty="0">
                <a:latin typeface="Arial"/>
                <a:cs typeface="Arial"/>
              </a:rPr>
              <a:t>:= </a:t>
            </a:r>
            <a:r>
              <a:rPr sz="2200" dirty="0">
                <a:latin typeface="Arial"/>
                <a:cs typeface="Arial"/>
              </a:rPr>
              <a:t>0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i="1" spc="-5" dirty="0">
                <a:latin typeface="Arial"/>
                <a:cs typeface="Arial"/>
              </a:rPr>
              <a:t>j=</a:t>
            </a:r>
            <a:r>
              <a:rPr sz="2200" spc="-5" dirty="0">
                <a:latin typeface="Arial"/>
                <a:cs typeface="Arial"/>
              </a:rPr>
              <a:t>1..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processes)</a:t>
            </a:r>
            <a:endParaRPr sz="2200">
              <a:latin typeface="Arial"/>
              <a:cs typeface="Arial"/>
            </a:endParaRPr>
          </a:p>
          <a:p>
            <a:pPr marL="229235" marR="3105785" indent="-635">
              <a:lnSpc>
                <a:spcPct val="120000"/>
              </a:lnSpc>
            </a:pPr>
            <a:r>
              <a:rPr sz="2200" spc="-5" dirty="0">
                <a:latin typeface="Arial"/>
                <a:cs typeface="Arial"/>
              </a:rPr>
              <a:t>VC2: before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timestamps an event,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] </a:t>
            </a:r>
            <a:r>
              <a:rPr sz="2200" spc="-5" dirty="0">
                <a:latin typeface="Arial"/>
                <a:cs typeface="Arial"/>
              </a:rPr>
              <a:t>:=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spc="-10" dirty="0">
                <a:latin typeface="Arial"/>
                <a:cs typeface="Arial"/>
              </a:rPr>
              <a:t>]+1  </a:t>
            </a:r>
            <a:r>
              <a:rPr sz="2200" dirty="0">
                <a:latin typeface="Arial"/>
                <a:cs typeface="Arial"/>
              </a:rPr>
              <a:t>VC3: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piggybacks </a:t>
            </a:r>
            <a:r>
              <a:rPr sz="2200" i="1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on every message it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sends</a:t>
            </a:r>
            <a:endParaRPr sz="22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VC4: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when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100" i="1" spc="270" baseline="-218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receives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timestamp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sets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V</a:t>
            </a:r>
            <a:r>
              <a:rPr sz="2100" i="1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[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i="1" spc="2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]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:=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max(</a:t>
            </a:r>
            <a:r>
              <a:rPr sz="2200" i="1" spc="-5" dirty="0">
                <a:latin typeface="Arial"/>
                <a:cs typeface="Arial"/>
              </a:rPr>
              <a:t>V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i="1" spc="2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]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j</a:t>
            </a:r>
            <a:r>
              <a:rPr sz="2200" i="1" spc="2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])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491490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=1..</a:t>
            </a:r>
            <a:r>
              <a:rPr sz="2200" i="1" spc="-5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(merge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operation)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93909" y="1163739"/>
            <a:ext cx="9008110" cy="56026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785"/>
              </a:spcBef>
              <a:buChar char="•"/>
              <a:tabLst>
                <a:tab pos="205104" algn="l"/>
                <a:tab pos="2444115" algn="l"/>
              </a:tabLst>
            </a:pPr>
            <a:r>
              <a:rPr sz="2650" spc="-10" dirty="0">
                <a:latin typeface="Arial"/>
                <a:cs typeface="Arial"/>
              </a:rPr>
              <a:t>Importance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of	</a:t>
            </a:r>
            <a:r>
              <a:rPr sz="2650" spc="-10" dirty="0">
                <a:latin typeface="Arial"/>
                <a:cs typeface="Arial"/>
              </a:rPr>
              <a:t>time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distributed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systems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7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quantity to timestamp events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accurately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2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To know what </a:t>
            </a:r>
            <a:r>
              <a:rPr sz="1950" spc="10" dirty="0">
                <a:latin typeface="Arial"/>
                <a:cs typeface="Arial"/>
              </a:rPr>
              <a:t>time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particular event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occurs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2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5" dirty="0">
                <a:latin typeface="Arial"/>
                <a:cs typeface="Arial"/>
              </a:rPr>
              <a:t>i.e. </a:t>
            </a:r>
            <a:r>
              <a:rPr sz="1950" spc="10" dirty="0">
                <a:latin typeface="Arial"/>
                <a:cs typeface="Arial"/>
              </a:rPr>
              <a:t>Recording </a:t>
            </a:r>
            <a:r>
              <a:rPr sz="1950" spc="15" dirty="0">
                <a:latin typeface="Arial"/>
                <a:cs typeface="Arial"/>
              </a:rPr>
              <a:t>when an e-commerce </a:t>
            </a:r>
            <a:r>
              <a:rPr sz="1950" spc="10" dirty="0">
                <a:latin typeface="Arial"/>
                <a:cs typeface="Arial"/>
              </a:rPr>
              <a:t>transaction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occurs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synchronization source for several </a:t>
            </a:r>
            <a:r>
              <a:rPr sz="2200" spc="-5" dirty="0">
                <a:latin typeface="Arial"/>
                <a:cs typeface="Arial"/>
              </a:rPr>
              <a:t>distributed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algorithms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1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maintain consistency of distributed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2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5" dirty="0">
                <a:latin typeface="Arial"/>
                <a:cs typeface="Arial"/>
              </a:rPr>
              <a:t>i.e. </a:t>
            </a:r>
            <a:r>
              <a:rPr sz="1950" spc="10" dirty="0">
                <a:latin typeface="Arial"/>
                <a:cs typeface="Arial"/>
              </a:rPr>
              <a:t>Eliminating duplicate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updates</a:t>
            </a:r>
            <a:endParaRPr sz="19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5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A timing </a:t>
            </a:r>
            <a:r>
              <a:rPr sz="2200" spc="-5" dirty="0">
                <a:latin typeface="Arial"/>
                <a:cs typeface="Arial"/>
              </a:rPr>
              <a:t>source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multiple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15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1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provide relative order of </a:t>
            </a:r>
            <a:r>
              <a:rPr sz="1950" spc="15" dirty="0">
                <a:latin typeface="Arial"/>
                <a:cs typeface="Arial"/>
              </a:rPr>
              <a:t>two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events</a:t>
            </a:r>
            <a:endParaRPr sz="195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30"/>
              </a:spcBef>
              <a:buChar char="•"/>
              <a:tabLst>
                <a:tab pos="706755" algn="l"/>
                <a:tab pos="707390" algn="l"/>
              </a:tabLst>
            </a:pPr>
            <a:r>
              <a:rPr sz="1950" spc="5" dirty="0">
                <a:latin typeface="Arial"/>
                <a:cs typeface="Arial"/>
              </a:rPr>
              <a:t>i.e. </a:t>
            </a:r>
            <a:r>
              <a:rPr sz="1950" spc="10" dirty="0">
                <a:latin typeface="Arial"/>
                <a:cs typeface="Arial"/>
              </a:rPr>
              <a:t>Ensuring the order of </a:t>
            </a:r>
            <a:r>
              <a:rPr sz="1950" spc="15" dirty="0">
                <a:latin typeface="Arial"/>
                <a:cs typeface="Arial"/>
              </a:rPr>
              <a:t>cause and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effect</a:t>
            </a:r>
            <a:endParaRPr sz="19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57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Clocks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computers </a:t>
            </a:r>
            <a:r>
              <a:rPr sz="2650" spc="-5" dirty="0">
                <a:latin typeface="Arial"/>
                <a:cs typeface="Arial"/>
              </a:rPr>
              <a:t>to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establish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Time </a:t>
            </a:r>
            <a:r>
              <a:rPr sz="2200" spc="-5" dirty="0">
                <a:latin typeface="Arial"/>
                <a:cs typeface="Arial"/>
              </a:rPr>
              <a:t>at which an event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occurred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Duration </a:t>
            </a:r>
            <a:r>
              <a:rPr sz="2200" spc="-5" dirty="0">
                <a:latin typeface="Arial"/>
                <a:cs typeface="Arial"/>
              </a:rPr>
              <a:t>of an event or interval between two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dirty="0">
                <a:solidFill>
                  <a:srgbClr val="33339A"/>
                </a:solidFill>
                <a:latin typeface="Arial"/>
                <a:cs typeface="Arial"/>
              </a:rPr>
              <a:t>Sequence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series of events or the order in which events occurred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4921" y="322579"/>
            <a:ext cx="408241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11.1</a:t>
            </a:r>
            <a:r>
              <a:rPr spc="-55" dirty="0"/>
              <a:t> </a:t>
            </a:r>
            <a:r>
              <a:rPr spc="5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909" y="4166241"/>
            <a:ext cx="6435725" cy="2750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380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Compare vector</a:t>
            </a:r>
            <a:r>
              <a:rPr sz="2650" spc="-5" dirty="0">
                <a:latin typeface="Arial"/>
                <a:cs typeface="Arial"/>
              </a:rPr>
              <a:t> timestamps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4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V=V’ </a:t>
            </a:r>
            <a:r>
              <a:rPr sz="2200" dirty="0">
                <a:latin typeface="Arial"/>
                <a:cs typeface="Arial"/>
              </a:rPr>
              <a:t>iff </a:t>
            </a:r>
            <a:r>
              <a:rPr sz="2200" spc="-5" dirty="0">
                <a:latin typeface="Arial"/>
                <a:cs typeface="Arial"/>
              </a:rPr>
              <a:t>V[j]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V’[j] for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j=1..N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70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V&gt;=V’ iff V[j] &lt;= V’[j] for j=1..N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65"/>
              </a:spcBef>
              <a:buChar char="–"/>
              <a:tabLst>
                <a:tab pos="487045" algn="l"/>
              </a:tabLst>
            </a:pPr>
            <a:r>
              <a:rPr sz="2200" spc="-5" dirty="0">
                <a:latin typeface="Arial"/>
                <a:cs typeface="Arial"/>
              </a:rPr>
              <a:t>V&lt;V’ </a:t>
            </a:r>
            <a:r>
              <a:rPr sz="2200" dirty="0">
                <a:latin typeface="Arial"/>
                <a:cs typeface="Arial"/>
              </a:rPr>
              <a:t>iff </a:t>
            </a:r>
            <a:r>
              <a:rPr sz="2200" spc="-5" dirty="0">
                <a:latin typeface="Arial"/>
                <a:cs typeface="Arial"/>
              </a:rPr>
              <a:t>V&lt;= V’ </a:t>
            </a:r>
            <a:r>
              <a:rPr sz="2200" dirty="0">
                <a:latin typeface="Arial"/>
                <a:cs typeface="Arial"/>
              </a:rPr>
              <a:t>^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V!=V’</a:t>
            </a:r>
            <a:endParaRPr sz="22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27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Figure 11.7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shows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487045" algn="l"/>
              </a:tabLst>
            </a:pPr>
            <a:r>
              <a:rPr sz="2200" i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i="1" spc="-5" dirty="0">
                <a:latin typeface="Arial"/>
                <a:cs typeface="Arial"/>
              </a:rPr>
              <a:t>f </a:t>
            </a:r>
            <a:r>
              <a:rPr sz="2200" spc="-5" dirty="0">
                <a:latin typeface="Arial"/>
                <a:cs typeface="Arial"/>
              </a:rPr>
              <a:t>since V(a) </a:t>
            </a:r>
            <a:r>
              <a:rPr sz="2200" dirty="0">
                <a:latin typeface="Arial"/>
                <a:cs typeface="Arial"/>
              </a:rPr>
              <a:t>&lt;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V(f)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240"/>
              </a:spcBef>
              <a:buChar char="–"/>
              <a:tabLst>
                <a:tab pos="487045" algn="l"/>
              </a:tabLst>
            </a:pPr>
            <a:r>
              <a:rPr sz="2200" dirty="0">
                <a:latin typeface="Arial"/>
                <a:cs typeface="Arial"/>
              </a:rPr>
              <a:t>c || e </a:t>
            </a:r>
            <a:r>
              <a:rPr sz="2200" spc="-5" dirty="0">
                <a:latin typeface="Arial"/>
                <a:cs typeface="Arial"/>
              </a:rPr>
              <a:t>since neither V(c) &lt;= V(e) nor V(e) &lt;=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V(c)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215" y="426212"/>
            <a:ext cx="937958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0" spc="-5" dirty="0">
                <a:latin typeface="Arial"/>
                <a:cs typeface="Arial"/>
              </a:rPr>
              <a:t>Figure </a:t>
            </a:r>
            <a:r>
              <a:rPr sz="2650" b="0" spc="-10" dirty="0">
                <a:latin typeface="Arial"/>
                <a:cs typeface="Arial"/>
              </a:rPr>
              <a:t>11.7 Vector </a:t>
            </a:r>
            <a:r>
              <a:rPr sz="2650" b="0" spc="-5" dirty="0">
                <a:latin typeface="Arial"/>
                <a:cs typeface="Arial"/>
              </a:rPr>
              <a:t>timestamps for </a:t>
            </a:r>
            <a:r>
              <a:rPr sz="2650" b="0" spc="-10" dirty="0">
                <a:latin typeface="Arial"/>
                <a:cs typeface="Arial"/>
              </a:rPr>
              <a:t>events shown </a:t>
            </a:r>
            <a:r>
              <a:rPr sz="2650" b="0" spc="-5" dirty="0">
                <a:latin typeface="Arial"/>
                <a:cs typeface="Arial"/>
              </a:rPr>
              <a:t>in Figure</a:t>
            </a:r>
            <a:r>
              <a:rPr sz="2650" b="0" spc="85" dirty="0">
                <a:latin typeface="Arial"/>
                <a:cs typeface="Arial"/>
              </a:rPr>
              <a:t> </a:t>
            </a:r>
            <a:r>
              <a:rPr sz="2650" b="0" spc="-10" dirty="0">
                <a:latin typeface="Arial"/>
                <a:cs typeface="Arial"/>
              </a:rPr>
              <a:t>11.5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8045" y="1429855"/>
            <a:ext cx="148678" cy="7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8682" y="1469138"/>
            <a:ext cx="7033259" cy="0"/>
          </a:xfrm>
          <a:custGeom>
            <a:avLst/>
            <a:gdLst/>
            <a:ahLst/>
            <a:cxnLst/>
            <a:rect l="l" t="t" r="r" b="b"/>
            <a:pathLst>
              <a:path w="7033259">
                <a:moveTo>
                  <a:pt x="0" y="0"/>
                </a:moveTo>
                <a:lnTo>
                  <a:pt x="7032741" y="0"/>
                </a:lnTo>
              </a:path>
            </a:pathLst>
          </a:custGeom>
          <a:ln w="25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8045" y="2437225"/>
            <a:ext cx="148678" cy="7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682" y="2476507"/>
            <a:ext cx="7033259" cy="0"/>
          </a:xfrm>
          <a:custGeom>
            <a:avLst/>
            <a:gdLst/>
            <a:ahLst/>
            <a:cxnLst/>
            <a:rect l="l" t="t" r="r" b="b"/>
            <a:pathLst>
              <a:path w="7033259">
                <a:moveTo>
                  <a:pt x="0" y="0"/>
                </a:moveTo>
                <a:lnTo>
                  <a:pt x="7032741" y="0"/>
                </a:lnTo>
              </a:path>
            </a:pathLst>
          </a:custGeom>
          <a:ln w="25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48056" y="3471269"/>
            <a:ext cx="148657" cy="77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8682" y="3509781"/>
            <a:ext cx="7033259" cy="0"/>
          </a:xfrm>
          <a:custGeom>
            <a:avLst/>
            <a:gdLst/>
            <a:ahLst/>
            <a:cxnLst/>
            <a:rect l="l" t="t" r="r" b="b"/>
            <a:pathLst>
              <a:path w="7033259">
                <a:moveTo>
                  <a:pt x="0" y="0"/>
                </a:moveTo>
                <a:lnTo>
                  <a:pt x="7032741" y="0"/>
                </a:lnTo>
              </a:path>
            </a:pathLst>
          </a:custGeom>
          <a:ln w="25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8682" y="1365510"/>
            <a:ext cx="0" cy="2273935"/>
          </a:xfrm>
          <a:custGeom>
            <a:avLst/>
            <a:gdLst/>
            <a:ahLst/>
            <a:cxnLst/>
            <a:rect l="l" t="t" r="r" b="b"/>
            <a:pathLst>
              <a:path h="2273935">
                <a:moveTo>
                  <a:pt x="0" y="0"/>
                </a:moveTo>
                <a:lnTo>
                  <a:pt x="0" y="2273814"/>
                </a:lnTo>
              </a:path>
            </a:pathLst>
          </a:custGeom>
          <a:ln w="30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8242" y="1416223"/>
            <a:ext cx="119558" cy="105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645" y="1416233"/>
            <a:ext cx="120298" cy="105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2774" y="3457619"/>
            <a:ext cx="150789" cy="1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00268" y="3457298"/>
            <a:ext cx="120951" cy="131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9381" y="2437639"/>
            <a:ext cx="92710" cy="104139"/>
          </a:xfrm>
          <a:custGeom>
            <a:avLst/>
            <a:gdLst/>
            <a:ahLst/>
            <a:cxnLst/>
            <a:rect l="l" t="t" r="r" b="b"/>
            <a:pathLst>
              <a:path w="92710" h="104139">
                <a:moveTo>
                  <a:pt x="46472" y="103639"/>
                </a:moveTo>
                <a:lnTo>
                  <a:pt x="28282" y="99508"/>
                </a:lnTo>
                <a:lnTo>
                  <a:pt x="13522" y="88303"/>
                </a:lnTo>
                <a:lnTo>
                  <a:pt x="3618" y="71812"/>
                </a:lnTo>
                <a:lnTo>
                  <a:pt x="0" y="51819"/>
                </a:lnTo>
                <a:lnTo>
                  <a:pt x="3938" y="31506"/>
                </a:lnTo>
                <a:lnTo>
                  <a:pt x="13806" y="15050"/>
                </a:lnTo>
                <a:lnTo>
                  <a:pt x="28389" y="4024"/>
                </a:lnTo>
                <a:lnTo>
                  <a:pt x="46472" y="0"/>
                </a:lnTo>
                <a:lnTo>
                  <a:pt x="64231" y="4024"/>
                </a:lnTo>
                <a:lnTo>
                  <a:pt x="78770" y="15050"/>
                </a:lnTo>
                <a:lnTo>
                  <a:pt x="88592" y="31506"/>
                </a:lnTo>
                <a:lnTo>
                  <a:pt x="92199" y="51819"/>
                </a:lnTo>
                <a:lnTo>
                  <a:pt x="88592" y="71812"/>
                </a:lnTo>
                <a:lnTo>
                  <a:pt x="78770" y="88303"/>
                </a:lnTo>
                <a:lnTo>
                  <a:pt x="64231" y="99508"/>
                </a:lnTo>
                <a:lnTo>
                  <a:pt x="46472" y="103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9381" y="2437639"/>
            <a:ext cx="92710" cy="104139"/>
          </a:xfrm>
          <a:custGeom>
            <a:avLst/>
            <a:gdLst/>
            <a:ahLst/>
            <a:cxnLst/>
            <a:rect l="l" t="t" r="r" b="b"/>
            <a:pathLst>
              <a:path w="92710" h="104139">
                <a:moveTo>
                  <a:pt x="92199" y="51819"/>
                </a:moveTo>
                <a:lnTo>
                  <a:pt x="88592" y="31506"/>
                </a:lnTo>
                <a:lnTo>
                  <a:pt x="78770" y="15050"/>
                </a:lnTo>
                <a:lnTo>
                  <a:pt x="64231" y="4024"/>
                </a:lnTo>
                <a:lnTo>
                  <a:pt x="46472" y="0"/>
                </a:lnTo>
                <a:lnTo>
                  <a:pt x="28389" y="4024"/>
                </a:lnTo>
                <a:lnTo>
                  <a:pt x="13806" y="15050"/>
                </a:lnTo>
                <a:lnTo>
                  <a:pt x="3938" y="31506"/>
                </a:lnTo>
                <a:lnTo>
                  <a:pt x="0" y="51819"/>
                </a:lnTo>
                <a:lnTo>
                  <a:pt x="3618" y="71812"/>
                </a:lnTo>
                <a:lnTo>
                  <a:pt x="13522" y="88303"/>
                </a:lnTo>
                <a:lnTo>
                  <a:pt x="28282" y="99508"/>
                </a:lnTo>
                <a:lnTo>
                  <a:pt x="46472" y="103639"/>
                </a:lnTo>
                <a:lnTo>
                  <a:pt x="64231" y="99508"/>
                </a:lnTo>
                <a:lnTo>
                  <a:pt x="78770" y="88303"/>
                </a:lnTo>
                <a:lnTo>
                  <a:pt x="88592" y="71812"/>
                </a:lnTo>
                <a:lnTo>
                  <a:pt x="92199" y="51819"/>
                </a:lnTo>
                <a:close/>
              </a:path>
            </a:pathLst>
          </a:custGeom>
          <a:ln w="28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7374" y="2423577"/>
            <a:ext cx="150806" cy="131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5055" y="1559864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7927" y="1585020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2522" y="2593142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3074" y="2593142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9566" y="3626420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7147" y="3626420"/>
            <a:ext cx="831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43262" y="2321832"/>
            <a:ext cx="151765" cy="102870"/>
          </a:xfrm>
          <a:custGeom>
            <a:avLst/>
            <a:gdLst/>
            <a:ahLst/>
            <a:cxnLst/>
            <a:rect l="l" t="t" r="r" b="b"/>
            <a:pathLst>
              <a:path w="151764" h="102869">
                <a:moveTo>
                  <a:pt x="30480" y="25904"/>
                </a:moveTo>
                <a:lnTo>
                  <a:pt x="30480" y="0"/>
                </a:lnTo>
                <a:lnTo>
                  <a:pt x="151644" y="102867"/>
                </a:lnTo>
                <a:lnTo>
                  <a:pt x="0" y="51047"/>
                </a:lnTo>
                <a:lnTo>
                  <a:pt x="30480" y="25904"/>
                </a:lnTo>
                <a:close/>
              </a:path>
            </a:pathLst>
          </a:custGeom>
          <a:ln w="27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3107" y="2321814"/>
            <a:ext cx="151765" cy="102870"/>
          </a:xfrm>
          <a:custGeom>
            <a:avLst/>
            <a:gdLst/>
            <a:ahLst/>
            <a:cxnLst/>
            <a:rect l="l" t="t" r="r" b="b"/>
            <a:pathLst>
              <a:path w="151764" h="102869">
                <a:moveTo>
                  <a:pt x="151637" y="102870"/>
                </a:moveTo>
                <a:lnTo>
                  <a:pt x="30479" y="0"/>
                </a:lnTo>
                <a:lnTo>
                  <a:pt x="30479" y="25908"/>
                </a:lnTo>
                <a:lnTo>
                  <a:pt x="0" y="51054"/>
                </a:lnTo>
                <a:lnTo>
                  <a:pt x="151637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2166" y="1469138"/>
            <a:ext cx="1431290" cy="878840"/>
          </a:xfrm>
          <a:custGeom>
            <a:avLst/>
            <a:gdLst/>
            <a:ahLst/>
            <a:cxnLst/>
            <a:rect l="l" t="t" r="r" b="b"/>
            <a:pathLst>
              <a:path w="1431289" h="878839">
                <a:moveTo>
                  <a:pt x="0" y="0"/>
                </a:moveTo>
                <a:lnTo>
                  <a:pt x="1431081" y="878586"/>
                </a:lnTo>
              </a:path>
            </a:pathLst>
          </a:custGeom>
          <a:ln w="27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34688" y="3341271"/>
            <a:ext cx="179289" cy="131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8871" y="2502411"/>
            <a:ext cx="1339850" cy="878840"/>
          </a:xfrm>
          <a:custGeom>
            <a:avLst/>
            <a:gdLst/>
            <a:ahLst/>
            <a:cxnLst/>
            <a:rect l="l" t="t" r="r" b="b"/>
            <a:pathLst>
              <a:path w="1339850" h="878839">
                <a:moveTo>
                  <a:pt x="0" y="0"/>
                </a:moveTo>
                <a:lnTo>
                  <a:pt x="1339639" y="878586"/>
                </a:lnTo>
              </a:path>
            </a:pathLst>
          </a:custGeom>
          <a:ln w="27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52036" y="1636826"/>
            <a:ext cx="3244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Arial"/>
                <a:cs typeface="Arial"/>
              </a:rPr>
              <a:t>m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800" spc="15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30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7108825" y="2696768"/>
            <a:ext cx="3251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Arial"/>
                <a:cs typeface="Arial"/>
              </a:rPr>
              <a:t>m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800" spc="15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0717" y="1094282"/>
            <a:ext cx="156654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5675" algn="l"/>
              </a:tabLst>
            </a:pPr>
            <a:r>
              <a:rPr sz="1600" spc="10" dirty="0">
                <a:latin typeface="Arial"/>
                <a:cs typeface="Arial"/>
              </a:rPr>
              <a:t>(1,0,0)	(2,0,0)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82034" y="2128325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(2,1,0)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0179" y="2128325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(2,2,0)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48158" y="3135682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(2,2,2)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5249" y="3161582"/>
            <a:ext cx="62293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Arial"/>
                <a:cs typeface="Arial"/>
              </a:rPr>
              <a:t>(0,0,1)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0930" y="1404402"/>
            <a:ext cx="23367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latin typeface="Arial"/>
                <a:cs typeface="Arial"/>
              </a:rPr>
              <a:t>p</a:t>
            </a:r>
            <a:r>
              <a:rPr sz="1800" spc="15" baseline="-18518" dirty="0">
                <a:latin typeface="Arial"/>
                <a:cs typeface="Arial"/>
              </a:rPr>
              <a:t>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0931" y="2360726"/>
            <a:ext cx="23367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latin typeface="Arial"/>
                <a:cs typeface="Arial"/>
              </a:rPr>
              <a:t>p</a:t>
            </a:r>
            <a:r>
              <a:rPr sz="1800" spc="15" baseline="-18518" dirty="0">
                <a:latin typeface="Arial"/>
                <a:cs typeface="Arial"/>
              </a:rPr>
              <a:t>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0931" y="3368090"/>
            <a:ext cx="23367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latin typeface="Arial"/>
                <a:cs typeface="Arial"/>
              </a:rPr>
              <a:t>p</a:t>
            </a:r>
            <a:r>
              <a:rPr sz="1800" spc="15" baseline="-18518" dirty="0">
                <a:latin typeface="Arial"/>
                <a:cs typeface="Arial"/>
              </a:rPr>
              <a:t>3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53220" y="2257094"/>
            <a:ext cx="795655" cy="5060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5270" marR="5080" indent="-243204">
              <a:lnSpc>
                <a:spcPts val="1830"/>
              </a:lnSpc>
              <a:spcBef>
                <a:spcPts val="260"/>
              </a:spcBef>
            </a:pPr>
            <a:r>
              <a:rPr sz="1600" spc="10" dirty="0">
                <a:latin typeface="Arial"/>
                <a:cs typeface="Arial"/>
              </a:rPr>
              <a:t>Physical  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Image result for lamport vector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495425"/>
            <a:ext cx="8774999" cy="3714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145" y="322579"/>
            <a:ext cx="430720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11.5 </a:t>
            </a:r>
            <a:r>
              <a:rPr spc="5" dirty="0"/>
              <a:t>Global</a:t>
            </a:r>
            <a:r>
              <a:rPr spc="-50" dirty="0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86687"/>
            <a:ext cx="9698990" cy="20383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04470" marR="5080" indent="-191770">
              <a:lnSpc>
                <a:spcPts val="3170"/>
              </a:lnSpc>
              <a:spcBef>
                <a:spcPts val="209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How do </a:t>
            </a:r>
            <a:r>
              <a:rPr sz="2650" spc="-10" dirty="0">
                <a:latin typeface="Arial"/>
                <a:cs typeface="Arial"/>
              </a:rPr>
              <a:t>we </a:t>
            </a:r>
            <a:r>
              <a:rPr sz="2650" spc="-5" dirty="0">
                <a:latin typeface="Arial"/>
                <a:cs typeface="Arial"/>
              </a:rPr>
              <a:t>find </a:t>
            </a:r>
            <a:r>
              <a:rPr sz="2650" spc="-10" dirty="0">
                <a:latin typeface="Arial"/>
                <a:cs typeface="Arial"/>
              </a:rPr>
              <a:t>out </a:t>
            </a:r>
            <a:r>
              <a:rPr sz="2650" spc="-5" dirty="0">
                <a:latin typeface="Arial"/>
                <a:cs typeface="Arial"/>
              </a:rPr>
              <a:t>if a </a:t>
            </a:r>
            <a:r>
              <a:rPr sz="2650" spc="-10" dirty="0">
                <a:latin typeface="Arial"/>
                <a:cs typeface="Arial"/>
              </a:rPr>
              <a:t>particular property </a:t>
            </a:r>
            <a:r>
              <a:rPr sz="2650" spc="-5" dirty="0">
                <a:latin typeface="Arial"/>
                <a:cs typeface="Arial"/>
              </a:rPr>
              <a:t>is true in a </a:t>
            </a:r>
            <a:r>
              <a:rPr sz="2650" spc="-10" dirty="0">
                <a:latin typeface="Arial"/>
                <a:cs typeface="Arial"/>
              </a:rPr>
              <a:t>distributed  system?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examples, we will look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at: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3055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Distributed </a:t>
            </a:r>
            <a:r>
              <a:rPr sz="2650" spc="-5" dirty="0">
                <a:latin typeface="Arial"/>
                <a:cs typeface="Arial"/>
              </a:rPr>
              <a:t>Garbage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Collection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3170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Deadlock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Detection</a:t>
            </a:r>
            <a:endParaRPr sz="2650">
              <a:latin typeface="Arial"/>
              <a:cs typeface="Arial"/>
            </a:endParaRPr>
          </a:p>
          <a:p>
            <a:pPr marL="486409" lvl="1" indent="-267335">
              <a:lnSpc>
                <a:spcPts val="3175"/>
              </a:lnSpc>
              <a:buChar char="–"/>
              <a:tabLst>
                <a:tab pos="487045" algn="l"/>
              </a:tabLst>
            </a:pPr>
            <a:r>
              <a:rPr sz="2650" spc="-10" dirty="0">
                <a:latin typeface="Arial"/>
                <a:cs typeface="Arial"/>
              </a:rPr>
              <a:t>Termination Detection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407" y="3198403"/>
            <a:ext cx="19196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Arial"/>
                <a:cs typeface="Arial"/>
              </a:rPr>
              <a:t>–</a:t>
            </a:r>
            <a:r>
              <a:rPr sz="2650" spc="-17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Debugging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9245" y="3289915"/>
            <a:ext cx="19685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-180" dirty="0">
                <a:latin typeface="Arial"/>
                <a:cs typeface="Arial"/>
              </a:rPr>
              <a:t> </a:t>
            </a:r>
            <a:r>
              <a:rPr sz="1275" spc="15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648" y="3308203"/>
            <a:ext cx="174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Arial"/>
                <a:cs typeface="Arial"/>
              </a:rPr>
              <a:t>p</a:t>
            </a:r>
            <a:r>
              <a:rPr sz="1275" spc="1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1041" y="3441948"/>
            <a:ext cx="940435" cy="797560"/>
          </a:xfrm>
          <a:custGeom>
            <a:avLst/>
            <a:gdLst/>
            <a:ahLst/>
            <a:cxnLst/>
            <a:rect l="l" t="t" r="r" b="b"/>
            <a:pathLst>
              <a:path w="940434" h="797560">
                <a:moveTo>
                  <a:pt x="940328" y="398524"/>
                </a:moveTo>
                <a:lnTo>
                  <a:pt x="937572" y="355081"/>
                </a:lnTo>
                <a:lnTo>
                  <a:pt x="929493" y="312997"/>
                </a:lnTo>
                <a:lnTo>
                  <a:pt x="916377" y="272516"/>
                </a:lnTo>
                <a:lnTo>
                  <a:pt x="898511" y="233880"/>
                </a:lnTo>
                <a:lnTo>
                  <a:pt x="876179" y="197331"/>
                </a:lnTo>
                <a:lnTo>
                  <a:pt x="849668" y="163112"/>
                </a:lnTo>
                <a:lnTo>
                  <a:pt x="819264" y="131465"/>
                </a:lnTo>
                <a:lnTo>
                  <a:pt x="785252" y="102633"/>
                </a:lnTo>
                <a:lnTo>
                  <a:pt x="747918" y="76859"/>
                </a:lnTo>
                <a:lnTo>
                  <a:pt x="707549" y="54385"/>
                </a:lnTo>
                <a:lnTo>
                  <a:pt x="664429" y="35453"/>
                </a:lnTo>
                <a:lnTo>
                  <a:pt x="618845" y="20306"/>
                </a:lnTo>
                <a:lnTo>
                  <a:pt x="571082" y="9186"/>
                </a:lnTo>
                <a:lnTo>
                  <a:pt x="521426" y="2337"/>
                </a:lnTo>
                <a:lnTo>
                  <a:pt x="470164" y="0"/>
                </a:lnTo>
                <a:lnTo>
                  <a:pt x="418902" y="2337"/>
                </a:lnTo>
                <a:lnTo>
                  <a:pt x="369246" y="9186"/>
                </a:lnTo>
                <a:lnTo>
                  <a:pt x="321483" y="20306"/>
                </a:lnTo>
                <a:lnTo>
                  <a:pt x="275899" y="35453"/>
                </a:lnTo>
                <a:lnTo>
                  <a:pt x="232779" y="54385"/>
                </a:lnTo>
                <a:lnTo>
                  <a:pt x="192410" y="76859"/>
                </a:lnTo>
                <a:lnTo>
                  <a:pt x="155076" y="102633"/>
                </a:lnTo>
                <a:lnTo>
                  <a:pt x="121064" y="131465"/>
                </a:lnTo>
                <a:lnTo>
                  <a:pt x="90660" y="163112"/>
                </a:lnTo>
                <a:lnTo>
                  <a:pt x="64149" y="197331"/>
                </a:lnTo>
                <a:lnTo>
                  <a:pt x="41817" y="233880"/>
                </a:lnTo>
                <a:lnTo>
                  <a:pt x="23951" y="272516"/>
                </a:lnTo>
                <a:lnTo>
                  <a:pt x="10835" y="312997"/>
                </a:lnTo>
                <a:lnTo>
                  <a:pt x="2756" y="355081"/>
                </a:lnTo>
                <a:lnTo>
                  <a:pt x="0" y="398524"/>
                </a:lnTo>
                <a:lnTo>
                  <a:pt x="2756" y="441968"/>
                </a:lnTo>
                <a:lnTo>
                  <a:pt x="10835" y="484052"/>
                </a:lnTo>
                <a:lnTo>
                  <a:pt x="23951" y="524533"/>
                </a:lnTo>
                <a:lnTo>
                  <a:pt x="41817" y="563169"/>
                </a:lnTo>
                <a:lnTo>
                  <a:pt x="64149" y="599718"/>
                </a:lnTo>
                <a:lnTo>
                  <a:pt x="90660" y="633937"/>
                </a:lnTo>
                <a:lnTo>
                  <a:pt x="121064" y="665584"/>
                </a:lnTo>
                <a:lnTo>
                  <a:pt x="155076" y="694416"/>
                </a:lnTo>
                <a:lnTo>
                  <a:pt x="192410" y="720190"/>
                </a:lnTo>
                <a:lnTo>
                  <a:pt x="232779" y="742664"/>
                </a:lnTo>
                <a:lnTo>
                  <a:pt x="275899" y="761596"/>
                </a:lnTo>
                <a:lnTo>
                  <a:pt x="321483" y="776743"/>
                </a:lnTo>
                <a:lnTo>
                  <a:pt x="369246" y="787863"/>
                </a:lnTo>
                <a:lnTo>
                  <a:pt x="418902" y="794712"/>
                </a:lnTo>
                <a:lnTo>
                  <a:pt x="470164" y="797049"/>
                </a:lnTo>
                <a:lnTo>
                  <a:pt x="521426" y="794712"/>
                </a:lnTo>
                <a:lnTo>
                  <a:pt x="571082" y="787863"/>
                </a:lnTo>
                <a:lnTo>
                  <a:pt x="618845" y="776743"/>
                </a:lnTo>
                <a:lnTo>
                  <a:pt x="664429" y="761596"/>
                </a:lnTo>
                <a:lnTo>
                  <a:pt x="707549" y="742664"/>
                </a:lnTo>
                <a:lnTo>
                  <a:pt x="747918" y="720190"/>
                </a:lnTo>
                <a:lnTo>
                  <a:pt x="785252" y="694416"/>
                </a:lnTo>
                <a:lnTo>
                  <a:pt x="819264" y="665584"/>
                </a:lnTo>
                <a:lnTo>
                  <a:pt x="849668" y="633937"/>
                </a:lnTo>
                <a:lnTo>
                  <a:pt x="876179" y="599718"/>
                </a:lnTo>
                <a:lnTo>
                  <a:pt x="898511" y="563169"/>
                </a:lnTo>
                <a:lnTo>
                  <a:pt x="916377" y="524533"/>
                </a:lnTo>
                <a:lnTo>
                  <a:pt x="929493" y="484052"/>
                </a:lnTo>
                <a:lnTo>
                  <a:pt x="937572" y="441968"/>
                </a:lnTo>
                <a:lnTo>
                  <a:pt x="940328" y="398524"/>
                </a:lnTo>
                <a:close/>
              </a:path>
            </a:pathLst>
          </a:custGeom>
          <a:ln w="19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7624" y="3626139"/>
            <a:ext cx="107101" cy="94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7001" y="3441948"/>
            <a:ext cx="918844" cy="797560"/>
          </a:xfrm>
          <a:custGeom>
            <a:avLst/>
            <a:gdLst/>
            <a:ahLst/>
            <a:cxnLst/>
            <a:rect l="l" t="t" r="r" b="b"/>
            <a:pathLst>
              <a:path w="918845" h="797560">
                <a:moveTo>
                  <a:pt x="918232" y="398524"/>
                </a:moveTo>
                <a:lnTo>
                  <a:pt x="915535" y="355081"/>
                </a:lnTo>
                <a:lnTo>
                  <a:pt x="907634" y="312997"/>
                </a:lnTo>
                <a:lnTo>
                  <a:pt x="894810" y="272516"/>
                </a:lnTo>
                <a:lnTo>
                  <a:pt x="877344" y="233880"/>
                </a:lnTo>
                <a:lnTo>
                  <a:pt x="855520" y="197331"/>
                </a:lnTo>
                <a:lnTo>
                  <a:pt x="829617" y="163112"/>
                </a:lnTo>
                <a:lnTo>
                  <a:pt x="799918" y="131465"/>
                </a:lnTo>
                <a:lnTo>
                  <a:pt x="766706" y="102633"/>
                </a:lnTo>
                <a:lnTo>
                  <a:pt x="730261" y="76859"/>
                </a:lnTo>
                <a:lnTo>
                  <a:pt x="690866" y="54385"/>
                </a:lnTo>
                <a:lnTo>
                  <a:pt x="648802" y="35453"/>
                </a:lnTo>
                <a:lnTo>
                  <a:pt x="604351" y="20306"/>
                </a:lnTo>
                <a:lnTo>
                  <a:pt x="557795" y="9186"/>
                </a:lnTo>
                <a:lnTo>
                  <a:pt x="509416" y="2337"/>
                </a:lnTo>
                <a:lnTo>
                  <a:pt x="459495" y="0"/>
                </a:lnTo>
                <a:lnTo>
                  <a:pt x="409432" y="2337"/>
                </a:lnTo>
                <a:lnTo>
                  <a:pt x="360930" y="9186"/>
                </a:lnTo>
                <a:lnTo>
                  <a:pt x="314269" y="20306"/>
                </a:lnTo>
                <a:lnTo>
                  <a:pt x="269728" y="35453"/>
                </a:lnTo>
                <a:lnTo>
                  <a:pt x="227590" y="54385"/>
                </a:lnTo>
                <a:lnTo>
                  <a:pt x="188134" y="76859"/>
                </a:lnTo>
                <a:lnTo>
                  <a:pt x="151640" y="102633"/>
                </a:lnTo>
                <a:lnTo>
                  <a:pt x="118390" y="131465"/>
                </a:lnTo>
                <a:lnTo>
                  <a:pt x="88663" y="163112"/>
                </a:lnTo>
                <a:lnTo>
                  <a:pt x="62740" y="197331"/>
                </a:lnTo>
                <a:lnTo>
                  <a:pt x="40901" y="233880"/>
                </a:lnTo>
                <a:lnTo>
                  <a:pt x="23427" y="272516"/>
                </a:lnTo>
                <a:lnTo>
                  <a:pt x="10599" y="312997"/>
                </a:lnTo>
                <a:lnTo>
                  <a:pt x="2696" y="355081"/>
                </a:lnTo>
                <a:lnTo>
                  <a:pt x="0" y="398524"/>
                </a:lnTo>
                <a:lnTo>
                  <a:pt x="2696" y="441968"/>
                </a:lnTo>
                <a:lnTo>
                  <a:pt x="10599" y="484052"/>
                </a:lnTo>
                <a:lnTo>
                  <a:pt x="23427" y="524533"/>
                </a:lnTo>
                <a:lnTo>
                  <a:pt x="40901" y="563169"/>
                </a:lnTo>
                <a:lnTo>
                  <a:pt x="62740" y="599718"/>
                </a:lnTo>
                <a:lnTo>
                  <a:pt x="88663" y="633937"/>
                </a:lnTo>
                <a:lnTo>
                  <a:pt x="118390" y="665584"/>
                </a:lnTo>
                <a:lnTo>
                  <a:pt x="151640" y="694416"/>
                </a:lnTo>
                <a:lnTo>
                  <a:pt x="188134" y="720190"/>
                </a:lnTo>
                <a:lnTo>
                  <a:pt x="227590" y="742664"/>
                </a:lnTo>
                <a:lnTo>
                  <a:pt x="269728" y="761596"/>
                </a:lnTo>
                <a:lnTo>
                  <a:pt x="314269" y="776743"/>
                </a:lnTo>
                <a:lnTo>
                  <a:pt x="360930" y="787863"/>
                </a:lnTo>
                <a:lnTo>
                  <a:pt x="409432" y="794712"/>
                </a:lnTo>
                <a:lnTo>
                  <a:pt x="459495" y="797049"/>
                </a:lnTo>
                <a:lnTo>
                  <a:pt x="509416" y="794712"/>
                </a:lnTo>
                <a:lnTo>
                  <a:pt x="557795" y="787863"/>
                </a:lnTo>
                <a:lnTo>
                  <a:pt x="604351" y="776743"/>
                </a:lnTo>
                <a:lnTo>
                  <a:pt x="648802" y="761596"/>
                </a:lnTo>
                <a:lnTo>
                  <a:pt x="690866" y="742664"/>
                </a:lnTo>
                <a:lnTo>
                  <a:pt x="730261" y="720190"/>
                </a:lnTo>
                <a:lnTo>
                  <a:pt x="766706" y="694416"/>
                </a:lnTo>
                <a:lnTo>
                  <a:pt x="799918" y="665584"/>
                </a:lnTo>
                <a:lnTo>
                  <a:pt x="829617" y="633937"/>
                </a:lnTo>
                <a:lnTo>
                  <a:pt x="855520" y="599718"/>
                </a:lnTo>
                <a:lnTo>
                  <a:pt x="877344" y="563169"/>
                </a:lnTo>
                <a:lnTo>
                  <a:pt x="894810" y="524533"/>
                </a:lnTo>
                <a:lnTo>
                  <a:pt x="907634" y="484052"/>
                </a:lnTo>
                <a:lnTo>
                  <a:pt x="915535" y="441968"/>
                </a:lnTo>
                <a:lnTo>
                  <a:pt x="918232" y="398524"/>
                </a:lnTo>
                <a:close/>
              </a:path>
            </a:pathLst>
          </a:custGeom>
          <a:ln w="19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61671" y="3626324"/>
            <a:ext cx="128828" cy="94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1126" y="4128505"/>
            <a:ext cx="656590" cy="147955"/>
          </a:xfrm>
          <a:custGeom>
            <a:avLst/>
            <a:gdLst/>
            <a:ahLst/>
            <a:cxnLst/>
            <a:rect l="l" t="t" r="r" b="b"/>
            <a:pathLst>
              <a:path w="656590" h="147954">
                <a:moveTo>
                  <a:pt x="656104" y="0"/>
                </a:moveTo>
                <a:lnTo>
                  <a:pt x="0" y="0"/>
                </a:lnTo>
                <a:lnTo>
                  <a:pt x="0" y="147830"/>
                </a:lnTo>
                <a:lnTo>
                  <a:pt x="656104" y="147830"/>
                </a:lnTo>
                <a:lnTo>
                  <a:pt x="656104" y="0"/>
                </a:lnTo>
                <a:close/>
              </a:path>
            </a:pathLst>
          </a:custGeom>
          <a:ln w="18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051" y="4145646"/>
            <a:ext cx="108201" cy="11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2008" y="3729219"/>
            <a:ext cx="1793239" cy="241935"/>
          </a:xfrm>
          <a:custGeom>
            <a:avLst/>
            <a:gdLst/>
            <a:ahLst/>
            <a:cxnLst/>
            <a:rect l="l" t="t" r="r" b="b"/>
            <a:pathLst>
              <a:path w="1793240" h="241935">
                <a:moveTo>
                  <a:pt x="1793029" y="0"/>
                </a:moveTo>
                <a:lnTo>
                  <a:pt x="1661965" y="92964"/>
                </a:lnTo>
                <a:lnTo>
                  <a:pt x="1465355" y="148591"/>
                </a:lnTo>
                <a:lnTo>
                  <a:pt x="962425" y="148591"/>
                </a:lnTo>
                <a:lnTo>
                  <a:pt x="437398" y="111253"/>
                </a:lnTo>
                <a:lnTo>
                  <a:pt x="197353" y="148591"/>
                </a:lnTo>
                <a:lnTo>
                  <a:pt x="0" y="241555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4433" y="4082028"/>
            <a:ext cx="831215" cy="260350"/>
          </a:xfrm>
          <a:custGeom>
            <a:avLst/>
            <a:gdLst/>
            <a:ahLst/>
            <a:cxnLst/>
            <a:rect l="l" t="t" r="r" b="b"/>
            <a:pathLst>
              <a:path w="831215" h="260350">
                <a:moveTo>
                  <a:pt x="0" y="111253"/>
                </a:moveTo>
                <a:lnTo>
                  <a:pt x="43435" y="204217"/>
                </a:lnTo>
                <a:lnTo>
                  <a:pt x="131063" y="259844"/>
                </a:lnTo>
                <a:lnTo>
                  <a:pt x="393205" y="259844"/>
                </a:lnTo>
                <a:lnTo>
                  <a:pt x="677429" y="166879"/>
                </a:lnTo>
                <a:lnTo>
                  <a:pt x="765071" y="92964"/>
                </a:lnTo>
                <a:lnTo>
                  <a:pt x="830603" y="0"/>
                </a:lnTo>
              </a:path>
            </a:pathLst>
          </a:custGeom>
          <a:ln w="18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1175" y="3710942"/>
            <a:ext cx="66040" cy="297180"/>
          </a:xfrm>
          <a:custGeom>
            <a:avLst/>
            <a:gdLst/>
            <a:ahLst/>
            <a:cxnLst/>
            <a:rect l="l" t="t" r="r" b="b"/>
            <a:pathLst>
              <a:path w="66039" h="297179">
                <a:moveTo>
                  <a:pt x="0" y="0"/>
                </a:moveTo>
                <a:lnTo>
                  <a:pt x="65531" y="297182"/>
                </a:lnTo>
              </a:path>
            </a:pathLst>
          </a:custGeom>
          <a:ln w="21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8001" y="4145602"/>
            <a:ext cx="272469" cy="9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56259" y="3939139"/>
            <a:ext cx="62801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message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0576" y="4162412"/>
            <a:ext cx="1007744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garbage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object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8923" y="3952494"/>
            <a:ext cx="175260" cy="129539"/>
          </a:xfrm>
          <a:custGeom>
            <a:avLst/>
            <a:gdLst/>
            <a:ahLst/>
            <a:cxnLst/>
            <a:rect l="l" t="t" r="r" b="b"/>
            <a:pathLst>
              <a:path w="175260" h="129539">
                <a:moveTo>
                  <a:pt x="0" y="0"/>
                </a:moveTo>
                <a:lnTo>
                  <a:pt x="0" y="129539"/>
                </a:lnTo>
                <a:lnTo>
                  <a:pt x="175260" y="129539"/>
                </a:lnTo>
                <a:lnTo>
                  <a:pt x="175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9733" y="3961625"/>
            <a:ext cx="175895" cy="128905"/>
          </a:xfrm>
          <a:custGeom>
            <a:avLst/>
            <a:gdLst/>
            <a:ahLst/>
            <a:cxnLst/>
            <a:rect l="l" t="t" r="r" b="b"/>
            <a:pathLst>
              <a:path w="175895" h="128904">
                <a:moveTo>
                  <a:pt x="175270" y="0"/>
                </a:moveTo>
                <a:lnTo>
                  <a:pt x="0" y="0"/>
                </a:lnTo>
                <a:lnTo>
                  <a:pt x="0" y="128781"/>
                </a:lnTo>
                <a:lnTo>
                  <a:pt x="175270" y="128781"/>
                </a:lnTo>
                <a:lnTo>
                  <a:pt x="175270" y="0"/>
                </a:lnTo>
                <a:close/>
              </a:path>
            </a:pathLst>
          </a:custGeom>
          <a:ln w="19716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8681" y="3952494"/>
            <a:ext cx="175260" cy="129539"/>
          </a:xfrm>
          <a:custGeom>
            <a:avLst/>
            <a:gdLst/>
            <a:ahLst/>
            <a:cxnLst/>
            <a:rect l="l" t="t" r="r" b="b"/>
            <a:pathLst>
              <a:path w="175259" h="129539">
                <a:moveTo>
                  <a:pt x="0" y="0"/>
                </a:moveTo>
                <a:lnTo>
                  <a:pt x="0" y="129539"/>
                </a:lnTo>
                <a:lnTo>
                  <a:pt x="175259" y="129539"/>
                </a:lnTo>
                <a:lnTo>
                  <a:pt x="175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9503" y="3961625"/>
            <a:ext cx="175895" cy="128905"/>
          </a:xfrm>
          <a:custGeom>
            <a:avLst/>
            <a:gdLst/>
            <a:ahLst/>
            <a:cxnLst/>
            <a:rect l="l" t="t" r="r" b="b"/>
            <a:pathLst>
              <a:path w="175895" h="128904">
                <a:moveTo>
                  <a:pt x="175270" y="0"/>
                </a:moveTo>
                <a:lnTo>
                  <a:pt x="0" y="0"/>
                </a:lnTo>
                <a:lnTo>
                  <a:pt x="0" y="128781"/>
                </a:lnTo>
                <a:lnTo>
                  <a:pt x="175270" y="128781"/>
                </a:lnTo>
                <a:lnTo>
                  <a:pt x="175270" y="0"/>
                </a:lnTo>
                <a:close/>
              </a:path>
            </a:pathLst>
          </a:custGeom>
          <a:ln w="19716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4829" y="3952494"/>
            <a:ext cx="153670" cy="129539"/>
          </a:xfrm>
          <a:custGeom>
            <a:avLst/>
            <a:gdLst/>
            <a:ahLst/>
            <a:cxnLst/>
            <a:rect l="l" t="t" r="r" b="b"/>
            <a:pathLst>
              <a:path w="153670" h="129539">
                <a:moveTo>
                  <a:pt x="0" y="0"/>
                </a:moveTo>
                <a:lnTo>
                  <a:pt x="0" y="129539"/>
                </a:lnTo>
                <a:lnTo>
                  <a:pt x="153161" y="129539"/>
                </a:lnTo>
                <a:lnTo>
                  <a:pt x="153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25707" y="3961625"/>
            <a:ext cx="153670" cy="128905"/>
          </a:xfrm>
          <a:custGeom>
            <a:avLst/>
            <a:gdLst/>
            <a:ahLst/>
            <a:cxnLst/>
            <a:rect l="l" t="t" r="r" b="b"/>
            <a:pathLst>
              <a:path w="153670" h="128904">
                <a:moveTo>
                  <a:pt x="153160" y="0"/>
                </a:moveTo>
                <a:lnTo>
                  <a:pt x="0" y="0"/>
                </a:lnTo>
                <a:lnTo>
                  <a:pt x="0" y="128781"/>
                </a:lnTo>
                <a:lnTo>
                  <a:pt x="153160" y="128781"/>
                </a:lnTo>
                <a:lnTo>
                  <a:pt x="153160" y="0"/>
                </a:lnTo>
                <a:close/>
              </a:path>
            </a:pathLst>
          </a:custGeom>
          <a:ln w="19926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4575" y="3951528"/>
            <a:ext cx="338574" cy="251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2423" y="3636255"/>
            <a:ext cx="393700" cy="148590"/>
          </a:xfrm>
          <a:custGeom>
            <a:avLst/>
            <a:gdLst/>
            <a:ahLst/>
            <a:cxnLst/>
            <a:rect l="l" t="t" r="r" b="b"/>
            <a:pathLst>
              <a:path w="393700" h="148589">
                <a:moveTo>
                  <a:pt x="393205" y="0"/>
                </a:moveTo>
                <a:lnTo>
                  <a:pt x="0" y="148591"/>
                </a:lnTo>
              </a:path>
            </a:pathLst>
          </a:custGeom>
          <a:ln w="18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91404" y="3642721"/>
            <a:ext cx="652780" cy="3892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40"/>
              </a:spcBef>
            </a:pPr>
            <a:r>
              <a:rPr sz="1150" dirty="0">
                <a:latin typeface="Arial"/>
                <a:cs typeface="Arial"/>
              </a:rPr>
              <a:t>object  </a:t>
            </a:r>
            <a:r>
              <a:rPr sz="1150" spc="5" dirty="0">
                <a:latin typeface="Arial"/>
                <a:cs typeface="Arial"/>
              </a:rPr>
              <a:t>reference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6545" y="4162402"/>
            <a:ext cx="14293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a. </a:t>
            </a:r>
            <a:r>
              <a:rPr sz="1150" spc="10" dirty="0">
                <a:latin typeface="Arial"/>
                <a:cs typeface="Arial"/>
              </a:rPr>
              <a:t>Garbage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collection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08430" y="4904590"/>
            <a:ext cx="19685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-180" dirty="0">
                <a:latin typeface="Arial"/>
                <a:cs typeface="Arial"/>
              </a:rPr>
              <a:t> </a:t>
            </a:r>
            <a:r>
              <a:rPr sz="1275" spc="15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00648" y="4941932"/>
            <a:ext cx="174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Arial"/>
                <a:cs typeface="Arial"/>
              </a:rPr>
              <a:t>p</a:t>
            </a:r>
            <a:r>
              <a:rPr sz="1275" spc="1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33138" y="5074895"/>
            <a:ext cx="918844" cy="779145"/>
          </a:xfrm>
          <a:custGeom>
            <a:avLst/>
            <a:gdLst/>
            <a:ahLst/>
            <a:cxnLst/>
            <a:rect l="l" t="t" r="r" b="b"/>
            <a:pathLst>
              <a:path w="918845" h="779145">
                <a:moveTo>
                  <a:pt x="918232" y="389386"/>
                </a:moveTo>
                <a:lnTo>
                  <a:pt x="915535" y="346986"/>
                </a:lnTo>
                <a:lnTo>
                  <a:pt x="907634" y="305902"/>
                </a:lnTo>
                <a:lnTo>
                  <a:pt x="894810" y="266372"/>
                </a:lnTo>
                <a:lnTo>
                  <a:pt x="877344" y="228635"/>
                </a:lnTo>
                <a:lnTo>
                  <a:pt x="855520" y="192928"/>
                </a:lnTo>
                <a:lnTo>
                  <a:pt x="829617" y="159490"/>
                </a:lnTo>
                <a:lnTo>
                  <a:pt x="799918" y="128560"/>
                </a:lnTo>
                <a:lnTo>
                  <a:pt x="766706" y="100375"/>
                </a:lnTo>
                <a:lnTo>
                  <a:pt x="730261" y="75175"/>
                </a:lnTo>
                <a:lnTo>
                  <a:pt x="690866" y="53198"/>
                </a:lnTo>
                <a:lnTo>
                  <a:pt x="648802" y="34683"/>
                </a:lnTo>
                <a:lnTo>
                  <a:pt x="604351" y="19866"/>
                </a:lnTo>
                <a:lnTo>
                  <a:pt x="557795" y="8988"/>
                </a:lnTo>
                <a:lnTo>
                  <a:pt x="509416" y="2286"/>
                </a:lnTo>
                <a:lnTo>
                  <a:pt x="459495" y="0"/>
                </a:lnTo>
                <a:lnTo>
                  <a:pt x="409432" y="2286"/>
                </a:lnTo>
                <a:lnTo>
                  <a:pt x="360930" y="8988"/>
                </a:lnTo>
                <a:lnTo>
                  <a:pt x="314269" y="19866"/>
                </a:lnTo>
                <a:lnTo>
                  <a:pt x="269728" y="34683"/>
                </a:lnTo>
                <a:lnTo>
                  <a:pt x="227590" y="53198"/>
                </a:lnTo>
                <a:lnTo>
                  <a:pt x="188134" y="75175"/>
                </a:lnTo>
                <a:lnTo>
                  <a:pt x="151640" y="100375"/>
                </a:lnTo>
                <a:lnTo>
                  <a:pt x="118390" y="128560"/>
                </a:lnTo>
                <a:lnTo>
                  <a:pt x="88663" y="159490"/>
                </a:lnTo>
                <a:lnTo>
                  <a:pt x="62740" y="192928"/>
                </a:lnTo>
                <a:lnTo>
                  <a:pt x="40901" y="228635"/>
                </a:lnTo>
                <a:lnTo>
                  <a:pt x="23427" y="266372"/>
                </a:lnTo>
                <a:lnTo>
                  <a:pt x="10599" y="305902"/>
                </a:lnTo>
                <a:lnTo>
                  <a:pt x="2696" y="346986"/>
                </a:lnTo>
                <a:lnTo>
                  <a:pt x="0" y="389386"/>
                </a:lnTo>
                <a:lnTo>
                  <a:pt x="2696" y="431786"/>
                </a:lnTo>
                <a:lnTo>
                  <a:pt x="10599" y="472870"/>
                </a:lnTo>
                <a:lnTo>
                  <a:pt x="23427" y="512400"/>
                </a:lnTo>
                <a:lnTo>
                  <a:pt x="40901" y="550137"/>
                </a:lnTo>
                <a:lnTo>
                  <a:pt x="62740" y="585844"/>
                </a:lnTo>
                <a:lnTo>
                  <a:pt x="88663" y="619282"/>
                </a:lnTo>
                <a:lnTo>
                  <a:pt x="118390" y="650212"/>
                </a:lnTo>
                <a:lnTo>
                  <a:pt x="151640" y="678397"/>
                </a:lnTo>
                <a:lnTo>
                  <a:pt x="188134" y="703596"/>
                </a:lnTo>
                <a:lnTo>
                  <a:pt x="227590" y="725574"/>
                </a:lnTo>
                <a:lnTo>
                  <a:pt x="269728" y="744089"/>
                </a:lnTo>
                <a:lnTo>
                  <a:pt x="314269" y="758906"/>
                </a:lnTo>
                <a:lnTo>
                  <a:pt x="360930" y="769784"/>
                </a:lnTo>
                <a:lnTo>
                  <a:pt x="409432" y="776486"/>
                </a:lnTo>
                <a:lnTo>
                  <a:pt x="459495" y="778772"/>
                </a:lnTo>
                <a:lnTo>
                  <a:pt x="509416" y="776486"/>
                </a:lnTo>
                <a:lnTo>
                  <a:pt x="557795" y="769784"/>
                </a:lnTo>
                <a:lnTo>
                  <a:pt x="604351" y="758906"/>
                </a:lnTo>
                <a:lnTo>
                  <a:pt x="648802" y="744089"/>
                </a:lnTo>
                <a:lnTo>
                  <a:pt x="690866" y="725574"/>
                </a:lnTo>
                <a:lnTo>
                  <a:pt x="730261" y="703596"/>
                </a:lnTo>
                <a:lnTo>
                  <a:pt x="766706" y="678397"/>
                </a:lnTo>
                <a:lnTo>
                  <a:pt x="799918" y="650212"/>
                </a:lnTo>
                <a:lnTo>
                  <a:pt x="829617" y="619282"/>
                </a:lnTo>
                <a:lnTo>
                  <a:pt x="855520" y="585844"/>
                </a:lnTo>
                <a:lnTo>
                  <a:pt x="877344" y="550137"/>
                </a:lnTo>
                <a:lnTo>
                  <a:pt x="894810" y="512400"/>
                </a:lnTo>
                <a:lnTo>
                  <a:pt x="907634" y="472870"/>
                </a:lnTo>
                <a:lnTo>
                  <a:pt x="915535" y="431786"/>
                </a:lnTo>
                <a:lnTo>
                  <a:pt x="918232" y="389386"/>
                </a:lnTo>
                <a:close/>
              </a:path>
            </a:pathLst>
          </a:custGeom>
          <a:ln w="19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6970" y="5056618"/>
            <a:ext cx="917575" cy="797560"/>
          </a:xfrm>
          <a:custGeom>
            <a:avLst/>
            <a:gdLst/>
            <a:ahLst/>
            <a:cxnLst/>
            <a:rect l="l" t="t" r="r" b="b"/>
            <a:pathLst>
              <a:path w="917575" h="797560">
                <a:moveTo>
                  <a:pt x="917474" y="398524"/>
                </a:moveTo>
                <a:lnTo>
                  <a:pt x="914787" y="355081"/>
                </a:lnTo>
                <a:lnTo>
                  <a:pt x="906912" y="312997"/>
                </a:lnTo>
                <a:lnTo>
                  <a:pt x="894126" y="272516"/>
                </a:lnTo>
                <a:lnTo>
                  <a:pt x="876707" y="233880"/>
                </a:lnTo>
                <a:lnTo>
                  <a:pt x="854933" y="197331"/>
                </a:lnTo>
                <a:lnTo>
                  <a:pt x="829081" y="163112"/>
                </a:lnTo>
                <a:lnTo>
                  <a:pt x="799429" y="131465"/>
                </a:lnTo>
                <a:lnTo>
                  <a:pt x="766255" y="102633"/>
                </a:lnTo>
                <a:lnTo>
                  <a:pt x="729836" y="76859"/>
                </a:lnTo>
                <a:lnTo>
                  <a:pt x="690451" y="54385"/>
                </a:lnTo>
                <a:lnTo>
                  <a:pt x="648376" y="35453"/>
                </a:lnTo>
                <a:lnTo>
                  <a:pt x="603889" y="20306"/>
                </a:lnTo>
                <a:lnTo>
                  <a:pt x="557269" y="9186"/>
                </a:lnTo>
                <a:lnTo>
                  <a:pt x="508792" y="2337"/>
                </a:lnTo>
                <a:lnTo>
                  <a:pt x="458737" y="0"/>
                </a:lnTo>
                <a:lnTo>
                  <a:pt x="408684" y="2337"/>
                </a:lnTo>
                <a:lnTo>
                  <a:pt x="360209" y="9186"/>
                </a:lnTo>
                <a:lnTo>
                  <a:pt x="313589" y="20306"/>
                </a:lnTo>
                <a:lnTo>
                  <a:pt x="269103" y="35453"/>
                </a:lnTo>
                <a:lnTo>
                  <a:pt x="227028" y="54385"/>
                </a:lnTo>
                <a:lnTo>
                  <a:pt x="187643" y="76859"/>
                </a:lnTo>
                <a:lnTo>
                  <a:pt x="151223" y="102633"/>
                </a:lnTo>
                <a:lnTo>
                  <a:pt x="118049" y="131465"/>
                </a:lnTo>
                <a:lnTo>
                  <a:pt x="88396" y="163112"/>
                </a:lnTo>
                <a:lnTo>
                  <a:pt x="62543" y="197331"/>
                </a:lnTo>
                <a:lnTo>
                  <a:pt x="40768" y="233880"/>
                </a:lnTo>
                <a:lnTo>
                  <a:pt x="23348" y="272516"/>
                </a:lnTo>
                <a:lnTo>
                  <a:pt x="10562" y="312997"/>
                </a:lnTo>
                <a:lnTo>
                  <a:pt x="2686" y="355081"/>
                </a:lnTo>
                <a:lnTo>
                  <a:pt x="0" y="398524"/>
                </a:lnTo>
                <a:lnTo>
                  <a:pt x="2686" y="441968"/>
                </a:lnTo>
                <a:lnTo>
                  <a:pt x="10562" y="484052"/>
                </a:lnTo>
                <a:lnTo>
                  <a:pt x="23348" y="524533"/>
                </a:lnTo>
                <a:lnTo>
                  <a:pt x="40768" y="563169"/>
                </a:lnTo>
                <a:lnTo>
                  <a:pt x="62543" y="599718"/>
                </a:lnTo>
                <a:lnTo>
                  <a:pt x="88396" y="633937"/>
                </a:lnTo>
                <a:lnTo>
                  <a:pt x="118049" y="665584"/>
                </a:lnTo>
                <a:lnTo>
                  <a:pt x="151223" y="694416"/>
                </a:lnTo>
                <a:lnTo>
                  <a:pt x="187643" y="720190"/>
                </a:lnTo>
                <a:lnTo>
                  <a:pt x="227028" y="742664"/>
                </a:lnTo>
                <a:lnTo>
                  <a:pt x="269103" y="761596"/>
                </a:lnTo>
                <a:lnTo>
                  <a:pt x="313589" y="776743"/>
                </a:lnTo>
                <a:lnTo>
                  <a:pt x="360209" y="787863"/>
                </a:lnTo>
                <a:lnTo>
                  <a:pt x="408684" y="794712"/>
                </a:lnTo>
                <a:lnTo>
                  <a:pt x="458737" y="797049"/>
                </a:lnTo>
                <a:lnTo>
                  <a:pt x="508792" y="794712"/>
                </a:lnTo>
                <a:lnTo>
                  <a:pt x="557269" y="787863"/>
                </a:lnTo>
                <a:lnTo>
                  <a:pt x="603889" y="776743"/>
                </a:lnTo>
                <a:lnTo>
                  <a:pt x="648376" y="761596"/>
                </a:lnTo>
                <a:lnTo>
                  <a:pt x="690451" y="742664"/>
                </a:lnTo>
                <a:lnTo>
                  <a:pt x="729836" y="720190"/>
                </a:lnTo>
                <a:lnTo>
                  <a:pt x="766255" y="694416"/>
                </a:lnTo>
                <a:lnTo>
                  <a:pt x="799429" y="665584"/>
                </a:lnTo>
                <a:lnTo>
                  <a:pt x="829081" y="633937"/>
                </a:lnTo>
                <a:lnTo>
                  <a:pt x="854933" y="599718"/>
                </a:lnTo>
                <a:lnTo>
                  <a:pt x="876707" y="563169"/>
                </a:lnTo>
                <a:lnTo>
                  <a:pt x="894126" y="524533"/>
                </a:lnTo>
                <a:lnTo>
                  <a:pt x="906912" y="484052"/>
                </a:lnTo>
                <a:lnTo>
                  <a:pt x="914787" y="441968"/>
                </a:lnTo>
                <a:lnTo>
                  <a:pt x="917474" y="398524"/>
                </a:lnTo>
                <a:close/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90715" y="4997557"/>
            <a:ext cx="5124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wait-for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98594" y="5593626"/>
            <a:ext cx="107845" cy="9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824" y="5659361"/>
            <a:ext cx="743585" cy="93345"/>
          </a:xfrm>
          <a:custGeom>
            <a:avLst/>
            <a:gdLst/>
            <a:ahLst/>
            <a:cxnLst/>
            <a:rect l="l" t="t" r="r" b="b"/>
            <a:pathLst>
              <a:path w="743584" h="93345">
                <a:moveTo>
                  <a:pt x="742975" y="0"/>
                </a:moveTo>
                <a:lnTo>
                  <a:pt x="634007" y="37337"/>
                </a:lnTo>
                <a:lnTo>
                  <a:pt x="458737" y="74675"/>
                </a:lnTo>
                <a:lnTo>
                  <a:pt x="0" y="92964"/>
                </a:lnTo>
              </a:path>
            </a:pathLst>
          </a:custGeom>
          <a:ln w="18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68459" y="5259874"/>
            <a:ext cx="107828" cy="941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4105" y="5196059"/>
            <a:ext cx="721995" cy="92710"/>
          </a:xfrm>
          <a:custGeom>
            <a:avLst/>
            <a:gdLst/>
            <a:ahLst/>
            <a:cxnLst/>
            <a:rect l="l" t="t" r="r" b="b"/>
            <a:pathLst>
              <a:path w="721995" h="92710">
                <a:moveTo>
                  <a:pt x="0" y="92204"/>
                </a:moveTo>
                <a:lnTo>
                  <a:pt x="109725" y="36577"/>
                </a:lnTo>
                <a:lnTo>
                  <a:pt x="284238" y="18288"/>
                </a:lnTo>
                <a:lnTo>
                  <a:pt x="721636" y="0"/>
                </a:lnTo>
              </a:path>
            </a:pathLst>
          </a:custGeom>
          <a:ln w="18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9242" y="5603734"/>
            <a:ext cx="805180" cy="158115"/>
          </a:xfrm>
          <a:custGeom>
            <a:avLst/>
            <a:gdLst/>
            <a:ahLst/>
            <a:cxnLst/>
            <a:rect l="l" t="t" r="r" b="b"/>
            <a:pathLst>
              <a:path w="805179" h="158114">
                <a:moveTo>
                  <a:pt x="0" y="0"/>
                </a:moveTo>
                <a:lnTo>
                  <a:pt x="28702" y="41846"/>
                </a:lnTo>
                <a:lnTo>
                  <a:pt x="77376" y="67509"/>
                </a:lnTo>
                <a:lnTo>
                  <a:pt x="147049" y="90857"/>
                </a:lnTo>
                <a:lnTo>
                  <a:pt x="189053" y="101523"/>
                </a:lnTo>
                <a:lnTo>
                  <a:pt x="235461" y="111440"/>
                </a:lnTo>
                <a:lnTo>
                  <a:pt x="285989" y="120553"/>
                </a:lnTo>
                <a:lnTo>
                  <a:pt x="340355" y="128805"/>
                </a:lnTo>
                <a:lnTo>
                  <a:pt x="398278" y="136140"/>
                </a:lnTo>
                <a:lnTo>
                  <a:pt x="459474" y="142502"/>
                </a:lnTo>
                <a:lnTo>
                  <a:pt x="523663" y="147833"/>
                </a:lnTo>
                <a:lnTo>
                  <a:pt x="590560" y="152078"/>
                </a:lnTo>
                <a:lnTo>
                  <a:pt x="659885" y="155180"/>
                </a:lnTo>
                <a:lnTo>
                  <a:pt x="731355" y="157083"/>
                </a:lnTo>
                <a:lnTo>
                  <a:pt x="804688" y="157729"/>
                </a:lnTo>
              </a:path>
            </a:pathLst>
          </a:custGeom>
          <a:ln w="18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8502" y="5205209"/>
            <a:ext cx="823594" cy="158115"/>
          </a:xfrm>
          <a:custGeom>
            <a:avLst/>
            <a:gdLst/>
            <a:ahLst/>
            <a:cxnLst/>
            <a:rect l="l" t="t" r="r" b="b"/>
            <a:pathLst>
              <a:path w="823595" h="158114">
                <a:moveTo>
                  <a:pt x="822980" y="157729"/>
                </a:moveTo>
                <a:lnTo>
                  <a:pt x="794101" y="115619"/>
                </a:lnTo>
                <a:lnTo>
                  <a:pt x="745139" y="89889"/>
                </a:lnTo>
                <a:lnTo>
                  <a:pt x="675072" y="66540"/>
                </a:lnTo>
                <a:lnTo>
                  <a:pt x="632838" y="55893"/>
                </a:lnTo>
                <a:lnTo>
                  <a:pt x="586184" y="46004"/>
                </a:lnTo>
                <a:lnTo>
                  <a:pt x="535395" y="36925"/>
                </a:lnTo>
                <a:lnTo>
                  <a:pt x="480756" y="28713"/>
                </a:lnTo>
                <a:lnTo>
                  <a:pt x="422554" y="21419"/>
                </a:lnTo>
                <a:lnTo>
                  <a:pt x="361072" y="15100"/>
                </a:lnTo>
                <a:lnTo>
                  <a:pt x="296598" y="9808"/>
                </a:lnTo>
                <a:lnTo>
                  <a:pt x="229415" y="5598"/>
                </a:lnTo>
                <a:lnTo>
                  <a:pt x="159810" y="2524"/>
                </a:lnTo>
                <a:lnTo>
                  <a:pt x="88068" y="640"/>
                </a:lnTo>
                <a:lnTo>
                  <a:pt x="14473" y="0"/>
                </a:lnTo>
                <a:lnTo>
                  <a:pt x="758" y="0"/>
                </a:lnTo>
                <a:lnTo>
                  <a:pt x="0" y="0"/>
                </a:lnTo>
                <a:lnTo>
                  <a:pt x="9911" y="0"/>
                </a:lnTo>
              </a:path>
            </a:pathLst>
          </a:custGeom>
          <a:ln w="18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012051" y="5554579"/>
            <a:ext cx="5124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wait-for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6555" y="5554579"/>
            <a:ext cx="809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b.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Deadlock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67161" y="6370681"/>
            <a:ext cx="1974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p</a:t>
            </a:r>
            <a:r>
              <a:rPr sz="1150" spc="-175" dirty="0">
                <a:latin typeface="Arial"/>
                <a:cs typeface="Arial"/>
              </a:rPr>
              <a:t> </a:t>
            </a:r>
            <a:r>
              <a:rPr sz="1275" spc="15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00648" y="6408020"/>
            <a:ext cx="1746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Arial"/>
                <a:cs typeface="Arial"/>
              </a:rPr>
              <a:t>p</a:t>
            </a:r>
            <a:r>
              <a:rPr sz="1275" spc="1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33138" y="6522697"/>
            <a:ext cx="940435" cy="798195"/>
          </a:xfrm>
          <a:custGeom>
            <a:avLst/>
            <a:gdLst/>
            <a:ahLst/>
            <a:cxnLst/>
            <a:rect l="l" t="t" r="r" b="b"/>
            <a:pathLst>
              <a:path w="940434" h="798195">
                <a:moveTo>
                  <a:pt x="940328" y="399285"/>
                </a:moveTo>
                <a:lnTo>
                  <a:pt x="937572" y="355699"/>
                </a:lnTo>
                <a:lnTo>
                  <a:pt x="929493" y="313492"/>
                </a:lnTo>
                <a:lnTo>
                  <a:pt x="916377" y="272905"/>
                </a:lnTo>
                <a:lnTo>
                  <a:pt x="898511" y="234180"/>
                </a:lnTo>
                <a:lnTo>
                  <a:pt x="876179" y="197556"/>
                </a:lnTo>
                <a:lnTo>
                  <a:pt x="849668" y="163276"/>
                </a:lnTo>
                <a:lnTo>
                  <a:pt x="819264" y="131580"/>
                </a:lnTo>
                <a:lnTo>
                  <a:pt x="785252" y="102711"/>
                </a:lnTo>
                <a:lnTo>
                  <a:pt x="747918" y="76908"/>
                </a:lnTo>
                <a:lnTo>
                  <a:pt x="707549" y="54413"/>
                </a:lnTo>
                <a:lnTo>
                  <a:pt x="664429" y="35467"/>
                </a:lnTo>
                <a:lnTo>
                  <a:pt x="618845" y="20312"/>
                </a:lnTo>
                <a:lnTo>
                  <a:pt x="571082" y="9188"/>
                </a:lnTo>
                <a:lnTo>
                  <a:pt x="521426" y="2337"/>
                </a:lnTo>
                <a:lnTo>
                  <a:pt x="470164" y="0"/>
                </a:lnTo>
                <a:lnTo>
                  <a:pt x="418902" y="2337"/>
                </a:lnTo>
                <a:lnTo>
                  <a:pt x="369246" y="9188"/>
                </a:lnTo>
                <a:lnTo>
                  <a:pt x="321483" y="20312"/>
                </a:lnTo>
                <a:lnTo>
                  <a:pt x="275899" y="35467"/>
                </a:lnTo>
                <a:lnTo>
                  <a:pt x="232779" y="54413"/>
                </a:lnTo>
                <a:lnTo>
                  <a:pt x="192410" y="76908"/>
                </a:lnTo>
                <a:lnTo>
                  <a:pt x="155076" y="102711"/>
                </a:lnTo>
                <a:lnTo>
                  <a:pt x="121064" y="131580"/>
                </a:lnTo>
                <a:lnTo>
                  <a:pt x="90660" y="163276"/>
                </a:lnTo>
                <a:lnTo>
                  <a:pt x="64149" y="197556"/>
                </a:lnTo>
                <a:lnTo>
                  <a:pt x="41817" y="234180"/>
                </a:lnTo>
                <a:lnTo>
                  <a:pt x="23951" y="272905"/>
                </a:lnTo>
                <a:lnTo>
                  <a:pt x="10835" y="313492"/>
                </a:lnTo>
                <a:lnTo>
                  <a:pt x="2756" y="355699"/>
                </a:lnTo>
                <a:lnTo>
                  <a:pt x="0" y="399285"/>
                </a:lnTo>
                <a:lnTo>
                  <a:pt x="2756" y="442729"/>
                </a:lnTo>
                <a:lnTo>
                  <a:pt x="10835" y="484812"/>
                </a:lnTo>
                <a:lnTo>
                  <a:pt x="23951" y="525293"/>
                </a:lnTo>
                <a:lnTo>
                  <a:pt x="41817" y="563930"/>
                </a:lnTo>
                <a:lnTo>
                  <a:pt x="64149" y="600479"/>
                </a:lnTo>
                <a:lnTo>
                  <a:pt x="90660" y="634698"/>
                </a:lnTo>
                <a:lnTo>
                  <a:pt x="121064" y="666345"/>
                </a:lnTo>
                <a:lnTo>
                  <a:pt x="155076" y="695176"/>
                </a:lnTo>
                <a:lnTo>
                  <a:pt x="192410" y="720951"/>
                </a:lnTo>
                <a:lnTo>
                  <a:pt x="232779" y="743425"/>
                </a:lnTo>
                <a:lnTo>
                  <a:pt x="275899" y="762357"/>
                </a:lnTo>
                <a:lnTo>
                  <a:pt x="321483" y="777504"/>
                </a:lnTo>
                <a:lnTo>
                  <a:pt x="369246" y="788623"/>
                </a:lnTo>
                <a:lnTo>
                  <a:pt x="418902" y="795473"/>
                </a:lnTo>
                <a:lnTo>
                  <a:pt x="470164" y="797810"/>
                </a:lnTo>
                <a:lnTo>
                  <a:pt x="521426" y="795473"/>
                </a:lnTo>
                <a:lnTo>
                  <a:pt x="571082" y="788623"/>
                </a:lnTo>
                <a:lnTo>
                  <a:pt x="618845" y="777504"/>
                </a:lnTo>
                <a:lnTo>
                  <a:pt x="664429" y="762357"/>
                </a:lnTo>
                <a:lnTo>
                  <a:pt x="707549" y="743425"/>
                </a:lnTo>
                <a:lnTo>
                  <a:pt x="747918" y="720951"/>
                </a:lnTo>
                <a:lnTo>
                  <a:pt x="785252" y="695176"/>
                </a:lnTo>
                <a:lnTo>
                  <a:pt x="819264" y="666345"/>
                </a:lnTo>
                <a:lnTo>
                  <a:pt x="849668" y="634698"/>
                </a:lnTo>
                <a:lnTo>
                  <a:pt x="876179" y="600479"/>
                </a:lnTo>
                <a:lnTo>
                  <a:pt x="898511" y="563930"/>
                </a:lnTo>
                <a:lnTo>
                  <a:pt x="916377" y="525293"/>
                </a:lnTo>
                <a:lnTo>
                  <a:pt x="929493" y="484812"/>
                </a:lnTo>
                <a:lnTo>
                  <a:pt x="937572" y="442729"/>
                </a:lnTo>
                <a:lnTo>
                  <a:pt x="940328" y="399285"/>
                </a:lnTo>
                <a:close/>
              </a:path>
            </a:pathLst>
          </a:custGeom>
          <a:ln w="19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25707" y="6522685"/>
            <a:ext cx="918844" cy="779145"/>
          </a:xfrm>
          <a:custGeom>
            <a:avLst/>
            <a:gdLst/>
            <a:ahLst/>
            <a:cxnLst/>
            <a:rect l="l" t="t" r="r" b="b"/>
            <a:pathLst>
              <a:path w="918845" h="779145">
                <a:moveTo>
                  <a:pt x="918232" y="389386"/>
                </a:moveTo>
                <a:lnTo>
                  <a:pt x="915535" y="346986"/>
                </a:lnTo>
                <a:lnTo>
                  <a:pt x="907634" y="305902"/>
                </a:lnTo>
                <a:lnTo>
                  <a:pt x="894810" y="266372"/>
                </a:lnTo>
                <a:lnTo>
                  <a:pt x="877344" y="228635"/>
                </a:lnTo>
                <a:lnTo>
                  <a:pt x="855520" y="192928"/>
                </a:lnTo>
                <a:lnTo>
                  <a:pt x="829617" y="159490"/>
                </a:lnTo>
                <a:lnTo>
                  <a:pt x="799918" y="128560"/>
                </a:lnTo>
                <a:lnTo>
                  <a:pt x="766706" y="100375"/>
                </a:lnTo>
                <a:lnTo>
                  <a:pt x="730261" y="75175"/>
                </a:lnTo>
                <a:lnTo>
                  <a:pt x="690866" y="53198"/>
                </a:lnTo>
                <a:lnTo>
                  <a:pt x="648802" y="34683"/>
                </a:lnTo>
                <a:lnTo>
                  <a:pt x="604351" y="19866"/>
                </a:lnTo>
                <a:lnTo>
                  <a:pt x="557795" y="8988"/>
                </a:lnTo>
                <a:lnTo>
                  <a:pt x="509416" y="2286"/>
                </a:lnTo>
                <a:lnTo>
                  <a:pt x="459495" y="0"/>
                </a:lnTo>
                <a:lnTo>
                  <a:pt x="409432" y="2286"/>
                </a:lnTo>
                <a:lnTo>
                  <a:pt x="360930" y="8988"/>
                </a:lnTo>
                <a:lnTo>
                  <a:pt x="314269" y="19866"/>
                </a:lnTo>
                <a:lnTo>
                  <a:pt x="269728" y="34683"/>
                </a:lnTo>
                <a:lnTo>
                  <a:pt x="227590" y="53198"/>
                </a:lnTo>
                <a:lnTo>
                  <a:pt x="188134" y="75175"/>
                </a:lnTo>
                <a:lnTo>
                  <a:pt x="151640" y="100375"/>
                </a:lnTo>
                <a:lnTo>
                  <a:pt x="118390" y="128560"/>
                </a:lnTo>
                <a:lnTo>
                  <a:pt x="88663" y="159490"/>
                </a:lnTo>
                <a:lnTo>
                  <a:pt x="62740" y="192928"/>
                </a:lnTo>
                <a:lnTo>
                  <a:pt x="40901" y="228635"/>
                </a:lnTo>
                <a:lnTo>
                  <a:pt x="23427" y="266372"/>
                </a:lnTo>
                <a:lnTo>
                  <a:pt x="10599" y="305902"/>
                </a:lnTo>
                <a:lnTo>
                  <a:pt x="2696" y="346986"/>
                </a:lnTo>
                <a:lnTo>
                  <a:pt x="0" y="389386"/>
                </a:lnTo>
                <a:lnTo>
                  <a:pt x="2696" y="431786"/>
                </a:lnTo>
                <a:lnTo>
                  <a:pt x="10599" y="472870"/>
                </a:lnTo>
                <a:lnTo>
                  <a:pt x="23427" y="512400"/>
                </a:lnTo>
                <a:lnTo>
                  <a:pt x="40901" y="550137"/>
                </a:lnTo>
                <a:lnTo>
                  <a:pt x="62740" y="585844"/>
                </a:lnTo>
                <a:lnTo>
                  <a:pt x="88663" y="619282"/>
                </a:lnTo>
                <a:lnTo>
                  <a:pt x="118390" y="650212"/>
                </a:lnTo>
                <a:lnTo>
                  <a:pt x="151640" y="678397"/>
                </a:lnTo>
                <a:lnTo>
                  <a:pt x="188134" y="703596"/>
                </a:lnTo>
                <a:lnTo>
                  <a:pt x="227590" y="725574"/>
                </a:lnTo>
                <a:lnTo>
                  <a:pt x="269728" y="744089"/>
                </a:lnTo>
                <a:lnTo>
                  <a:pt x="314269" y="758906"/>
                </a:lnTo>
                <a:lnTo>
                  <a:pt x="360930" y="769784"/>
                </a:lnTo>
                <a:lnTo>
                  <a:pt x="409432" y="776486"/>
                </a:lnTo>
                <a:lnTo>
                  <a:pt x="459495" y="778772"/>
                </a:lnTo>
                <a:lnTo>
                  <a:pt x="509416" y="776486"/>
                </a:lnTo>
                <a:lnTo>
                  <a:pt x="557795" y="769784"/>
                </a:lnTo>
                <a:lnTo>
                  <a:pt x="604351" y="758906"/>
                </a:lnTo>
                <a:lnTo>
                  <a:pt x="648802" y="744089"/>
                </a:lnTo>
                <a:lnTo>
                  <a:pt x="690866" y="725574"/>
                </a:lnTo>
                <a:lnTo>
                  <a:pt x="730261" y="703596"/>
                </a:lnTo>
                <a:lnTo>
                  <a:pt x="766706" y="678397"/>
                </a:lnTo>
                <a:lnTo>
                  <a:pt x="799918" y="650212"/>
                </a:lnTo>
                <a:lnTo>
                  <a:pt x="829617" y="619282"/>
                </a:lnTo>
                <a:lnTo>
                  <a:pt x="855520" y="585844"/>
                </a:lnTo>
                <a:lnTo>
                  <a:pt x="877344" y="550137"/>
                </a:lnTo>
                <a:lnTo>
                  <a:pt x="894810" y="512400"/>
                </a:lnTo>
                <a:lnTo>
                  <a:pt x="907634" y="472870"/>
                </a:lnTo>
                <a:lnTo>
                  <a:pt x="915535" y="431786"/>
                </a:lnTo>
                <a:lnTo>
                  <a:pt x="918232" y="389386"/>
                </a:lnTo>
                <a:close/>
              </a:path>
            </a:pathLst>
          </a:custGeom>
          <a:ln w="19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6671" y="6856457"/>
            <a:ext cx="984250" cy="148590"/>
          </a:xfrm>
          <a:custGeom>
            <a:avLst/>
            <a:gdLst/>
            <a:ahLst/>
            <a:cxnLst/>
            <a:rect l="l" t="t" r="r" b="b"/>
            <a:pathLst>
              <a:path w="984250" h="148590">
                <a:moveTo>
                  <a:pt x="983764" y="0"/>
                </a:moveTo>
                <a:lnTo>
                  <a:pt x="0" y="0"/>
                </a:lnTo>
                <a:lnTo>
                  <a:pt x="0" y="148591"/>
                </a:lnTo>
                <a:lnTo>
                  <a:pt x="983764" y="148591"/>
                </a:lnTo>
                <a:lnTo>
                  <a:pt x="983764" y="0"/>
                </a:lnTo>
                <a:close/>
              </a:path>
            </a:pathLst>
          </a:custGeom>
          <a:ln w="1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3541" y="6856022"/>
            <a:ext cx="272461" cy="945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96277" y="6649573"/>
            <a:ext cx="53721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activate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32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006220" y="6834745"/>
            <a:ext cx="52895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passive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20653" y="6834745"/>
            <a:ext cx="52895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"/>
                <a:cs typeface="Arial"/>
              </a:rPr>
              <a:t>passive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86557" y="6872089"/>
            <a:ext cx="966469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5" dirty="0">
                <a:latin typeface="Arial"/>
                <a:cs typeface="Arial"/>
              </a:rPr>
              <a:t>c.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Termination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017" y="6029959"/>
            <a:ext cx="129857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11.8  Detecting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6017" y="6635746"/>
            <a:ext cx="114427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global  properties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373" y="431546"/>
            <a:ext cx="61118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Distributed </a:t>
            </a:r>
            <a:r>
              <a:rPr sz="3500" b="0" spc="10" dirty="0">
                <a:latin typeface="Arial"/>
                <a:cs typeface="Arial"/>
              </a:rPr>
              <a:t>Garbage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Collection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155" y="1267460"/>
            <a:ext cx="9481820" cy="364744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09550" marR="5715" indent="-196850">
              <a:lnSpc>
                <a:spcPts val="3170"/>
              </a:lnSpc>
              <a:spcBef>
                <a:spcPts val="209"/>
              </a:spcBef>
              <a:buChar char="•"/>
              <a:tabLst>
                <a:tab pos="210185" algn="l"/>
                <a:tab pos="1488440" algn="l"/>
                <a:tab pos="2114550" algn="l"/>
                <a:tab pos="3598545" algn="l"/>
                <a:tab pos="4095115" algn="l"/>
                <a:tab pos="5542280" algn="l"/>
                <a:tab pos="6485890" algn="l"/>
                <a:tab pos="7393305" algn="l"/>
                <a:tab pos="8019415" algn="l"/>
                <a:tab pos="8533765" algn="l"/>
              </a:tabLst>
            </a:pPr>
            <a:r>
              <a:rPr sz="2650" spc="-5" dirty="0">
                <a:latin typeface="Arial"/>
                <a:cs typeface="Arial"/>
              </a:rPr>
              <a:t>O</a:t>
            </a:r>
            <a:r>
              <a:rPr sz="2650" spc="-10" dirty="0">
                <a:latin typeface="Arial"/>
                <a:cs typeface="Arial"/>
              </a:rPr>
              <a:t>bject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identifie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garbag</a:t>
            </a: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650" b="1" i="1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whe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there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longer  any references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them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209550" indent="-196850">
              <a:lnSpc>
                <a:spcPts val="3055"/>
              </a:lnSpc>
              <a:buChar char="•"/>
              <a:tabLst>
                <a:tab pos="210185" algn="l"/>
              </a:tabLst>
            </a:pPr>
            <a:r>
              <a:rPr sz="2650" spc="-5" dirty="0">
                <a:latin typeface="Arial"/>
                <a:cs typeface="Arial"/>
              </a:rPr>
              <a:t>Garbage collection reclaims </a:t>
            </a:r>
            <a:r>
              <a:rPr sz="2650" spc="-10" dirty="0">
                <a:latin typeface="Arial"/>
                <a:cs typeface="Arial"/>
              </a:rPr>
              <a:t>memory used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those</a:t>
            </a:r>
            <a:r>
              <a:rPr sz="2650" spc="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objects</a:t>
            </a:r>
            <a:endParaRPr sz="2650">
              <a:latin typeface="Arial"/>
              <a:cs typeface="Arial"/>
            </a:endParaRPr>
          </a:p>
          <a:p>
            <a:pPr marL="209550" marR="5080" indent="-196850" algn="just">
              <a:lnSpc>
                <a:spcPts val="3170"/>
              </a:lnSpc>
              <a:spcBef>
                <a:spcPts val="105"/>
              </a:spcBef>
              <a:buChar char="•"/>
              <a:tabLst>
                <a:tab pos="210185" algn="l"/>
              </a:tabLst>
            </a:pP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figure 11.8a, process </a:t>
            </a:r>
            <a:r>
              <a:rPr sz="2650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625" baseline="-20634" dirty="0">
                <a:solidFill>
                  <a:srgbClr val="33339A"/>
                </a:solidFill>
                <a:latin typeface="Arial"/>
                <a:cs typeface="Arial"/>
              </a:rPr>
              <a:t>2 </a:t>
            </a:r>
            <a:r>
              <a:rPr sz="2650" spc="-10" dirty="0">
                <a:latin typeface="Arial"/>
                <a:cs typeface="Arial"/>
              </a:rPr>
              <a:t>has </a:t>
            </a:r>
            <a:r>
              <a:rPr sz="2650" spc="-5" dirty="0">
                <a:latin typeface="Arial"/>
                <a:cs typeface="Arial"/>
              </a:rPr>
              <a:t>two </a:t>
            </a:r>
            <a:r>
              <a:rPr sz="2650" spc="-10" dirty="0">
                <a:latin typeface="Arial"/>
                <a:cs typeface="Arial"/>
              </a:rPr>
              <a:t>objects </a:t>
            </a:r>
            <a:r>
              <a:rPr sz="2650" spc="-5" dirty="0">
                <a:latin typeface="Arial"/>
                <a:cs typeface="Arial"/>
              </a:rPr>
              <a:t>that do </a:t>
            </a:r>
            <a:r>
              <a:rPr sz="2650" spc="-10" dirty="0">
                <a:latin typeface="Arial"/>
                <a:cs typeface="Arial"/>
              </a:rPr>
              <a:t>not have  any references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other objects, but one object does have </a:t>
            </a:r>
            <a:r>
              <a:rPr sz="2650" spc="-5" dirty="0">
                <a:latin typeface="Arial"/>
                <a:cs typeface="Arial"/>
              </a:rPr>
              <a:t>a  </a:t>
            </a:r>
            <a:r>
              <a:rPr sz="2650" spc="-10" dirty="0">
                <a:latin typeface="Arial"/>
                <a:cs typeface="Arial"/>
              </a:rPr>
              <a:t>reference </a:t>
            </a:r>
            <a:r>
              <a:rPr sz="2650" spc="-5" dirty="0">
                <a:latin typeface="Arial"/>
                <a:cs typeface="Arial"/>
              </a:rPr>
              <a:t>to a </a:t>
            </a:r>
            <a:r>
              <a:rPr sz="2650" spc="-10" dirty="0">
                <a:latin typeface="Arial"/>
                <a:cs typeface="Arial"/>
              </a:rPr>
              <a:t>message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transit. </a:t>
            </a:r>
            <a:r>
              <a:rPr sz="2650" spc="-5" dirty="0">
                <a:latin typeface="Arial"/>
                <a:cs typeface="Arial"/>
              </a:rPr>
              <a:t>It is </a:t>
            </a:r>
            <a:r>
              <a:rPr sz="2650" spc="-10" dirty="0">
                <a:latin typeface="Arial"/>
                <a:cs typeface="Arial"/>
              </a:rPr>
              <a:t>not garbage, but the  other </a:t>
            </a:r>
            <a:r>
              <a:rPr sz="2650" spc="-5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625" spc="-7" baseline="-20634" dirty="0">
                <a:solidFill>
                  <a:srgbClr val="33339A"/>
                </a:solidFill>
                <a:latin typeface="Arial"/>
                <a:cs typeface="Arial"/>
              </a:rPr>
              <a:t>2 </a:t>
            </a:r>
            <a:r>
              <a:rPr sz="2650" spc="-10" dirty="0">
                <a:latin typeface="Arial"/>
                <a:cs typeface="Arial"/>
              </a:rPr>
              <a:t>object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is</a:t>
            </a:r>
            <a:endParaRPr sz="2650">
              <a:latin typeface="Arial"/>
              <a:cs typeface="Arial"/>
            </a:endParaRPr>
          </a:p>
          <a:p>
            <a:pPr marL="209550" indent="-196850">
              <a:lnSpc>
                <a:spcPts val="3050"/>
              </a:lnSpc>
              <a:buChar char="•"/>
              <a:tabLst>
                <a:tab pos="210185" algn="l"/>
                <a:tab pos="1105535" algn="l"/>
                <a:tab pos="1682114" algn="l"/>
                <a:tab pos="2557780" algn="l"/>
                <a:tab pos="3977004" algn="l"/>
                <a:tab pos="6386830" algn="l"/>
                <a:tab pos="7881620" algn="l"/>
                <a:tab pos="8385809" algn="l"/>
                <a:tab pos="9113520" algn="l"/>
              </a:tabLst>
            </a:pPr>
            <a:r>
              <a:rPr sz="2650" spc="-10" dirty="0">
                <a:latin typeface="Arial"/>
                <a:cs typeface="Arial"/>
              </a:rPr>
              <a:t>Thu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must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consider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communication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channels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wel</a:t>
            </a:r>
            <a:r>
              <a:rPr sz="2650" spc="-5" dirty="0">
                <a:latin typeface="Arial"/>
                <a:cs typeface="Arial"/>
              </a:rPr>
              <a:t>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as</a:t>
            </a:r>
            <a:endParaRPr sz="2650">
              <a:latin typeface="Arial"/>
              <a:cs typeface="Arial"/>
            </a:endParaRPr>
          </a:p>
          <a:p>
            <a:pPr marL="209550">
              <a:lnSpc>
                <a:spcPts val="3175"/>
              </a:lnSpc>
            </a:pPr>
            <a:r>
              <a:rPr sz="2650" spc="-10" dirty="0">
                <a:latin typeface="Arial"/>
                <a:cs typeface="Arial"/>
              </a:rPr>
              <a:t>object references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determine unreferenced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objects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8323" y="5523738"/>
            <a:ext cx="6443750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977" y="391160"/>
            <a:ext cx="39020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Deadlock</a:t>
            </a:r>
            <a:r>
              <a:rPr sz="3500" b="0" spc="-6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Detection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65489"/>
            <a:ext cx="9795510" cy="264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97155" indent="-191770" algn="just">
              <a:lnSpc>
                <a:spcPct val="129500"/>
              </a:lnSpc>
              <a:spcBef>
                <a:spcPts val="9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distributed deadlock occurs when each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collection of  processes waits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another process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send </a:t>
            </a:r>
            <a:r>
              <a:rPr sz="2650" spc="-5" dirty="0">
                <a:latin typeface="Arial"/>
                <a:cs typeface="Arial"/>
              </a:rPr>
              <a:t>it a </a:t>
            </a:r>
            <a:r>
              <a:rPr sz="2650" spc="-10" dirty="0">
                <a:latin typeface="Arial"/>
                <a:cs typeface="Arial"/>
              </a:rPr>
              <a:t>message, and  there </a:t>
            </a:r>
            <a:r>
              <a:rPr sz="2650" spc="-5" dirty="0">
                <a:latin typeface="Arial"/>
                <a:cs typeface="Arial"/>
              </a:rPr>
              <a:t>is a </a:t>
            </a:r>
            <a:r>
              <a:rPr sz="2650" spc="-10" dirty="0">
                <a:latin typeface="Arial"/>
                <a:cs typeface="Arial"/>
              </a:rPr>
              <a:t>cycle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the graph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the </a:t>
            </a: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waits-for</a:t>
            </a:r>
            <a:r>
              <a:rPr sz="2650" b="1" i="1" spc="5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relationship</a:t>
            </a:r>
            <a:endParaRPr sz="2650">
              <a:latin typeface="Arial"/>
              <a:cs typeface="Arial"/>
            </a:endParaRPr>
          </a:p>
          <a:p>
            <a:pPr marL="204470" marR="5080" indent="-191770">
              <a:lnSpc>
                <a:spcPct val="129400"/>
              </a:lnSpc>
              <a:spcBef>
                <a:spcPts val="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figure </a:t>
            </a:r>
            <a:r>
              <a:rPr sz="2650" spc="-15" dirty="0">
                <a:latin typeface="Arial"/>
                <a:cs typeface="Arial"/>
              </a:rPr>
              <a:t>11.8b, </a:t>
            </a:r>
            <a:r>
              <a:rPr sz="2650" spc="-10" dirty="0">
                <a:latin typeface="Arial"/>
                <a:cs typeface="Arial"/>
              </a:rPr>
              <a:t>both </a:t>
            </a:r>
            <a:r>
              <a:rPr sz="2650" dirty="0">
                <a:latin typeface="Arial"/>
                <a:cs typeface="Arial"/>
              </a:rPr>
              <a:t>p</a:t>
            </a:r>
            <a:r>
              <a:rPr sz="2625" baseline="-20634" dirty="0">
                <a:latin typeface="Arial"/>
                <a:cs typeface="Arial"/>
              </a:rPr>
              <a:t>1 </a:t>
            </a:r>
            <a:r>
              <a:rPr sz="2650" spc="-10" dirty="0">
                <a:latin typeface="Arial"/>
                <a:cs typeface="Arial"/>
              </a:rPr>
              <a:t>and </a:t>
            </a:r>
            <a:r>
              <a:rPr sz="2650" spc="-5" dirty="0">
                <a:latin typeface="Arial"/>
                <a:cs typeface="Arial"/>
              </a:rPr>
              <a:t>p</a:t>
            </a:r>
            <a:r>
              <a:rPr sz="2625" spc="-7" baseline="-20634" dirty="0">
                <a:latin typeface="Arial"/>
                <a:cs typeface="Arial"/>
              </a:rPr>
              <a:t>2 </a:t>
            </a:r>
            <a:r>
              <a:rPr sz="2650" spc="-10" dirty="0">
                <a:latin typeface="Arial"/>
                <a:cs typeface="Arial"/>
              </a:rPr>
              <a:t>wait for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5" dirty="0">
                <a:latin typeface="Arial"/>
                <a:cs typeface="Arial"/>
              </a:rPr>
              <a:t>message </a:t>
            </a:r>
            <a:r>
              <a:rPr sz="2650" spc="-10" dirty="0">
                <a:latin typeface="Arial"/>
                <a:cs typeface="Arial"/>
              </a:rPr>
              <a:t>from the </a:t>
            </a:r>
            <a:r>
              <a:rPr sz="2650" spc="-15" dirty="0">
                <a:latin typeface="Arial"/>
                <a:cs typeface="Arial"/>
              </a:rPr>
              <a:t>other,  </a:t>
            </a:r>
            <a:r>
              <a:rPr sz="2650" spc="-5" dirty="0">
                <a:latin typeface="Arial"/>
                <a:cs typeface="Arial"/>
              </a:rPr>
              <a:t>so </a:t>
            </a:r>
            <a:r>
              <a:rPr sz="2650" spc="-10" dirty="0">
                <a:latin typeface="Arial"/>
                <a:cs typeface="Arial"/>
              </a:rPr>
              <a:t>both are blocked and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system cannot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continue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4806" y="4888991"/>
            <a:ext cx="3945915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298" y="430022"/>
            <a:ext cx="43999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Termination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Detection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345946"/>
            <a:ext cx="107251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har char="•"/>
              <a:tabLst>
                <a:tab pos="390525" algn="l"/>
                <a:tab pos="391160" algn="l"/>
                <a:tab pos="816610" algn="l"/>
              </a:tabLst>
            </a:pP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423" y="1345946"/>
            <a:ext cx="830580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5400" algn="l"/>
                <a:tab pos="1815464" algn="l"/>
                <a:tab pos="2484755" algn="l"/>
                <a:tab pos="3918585" algn="l"/>
                <a:tab pos="4344035" algn="l"/>
                <a:tab pos="6131560" algn="l"/>
                <a:tab pos="7750809" algn="l"/>
              </a:tabLst>
            </a:pPr>
            <a:r>
              <a:rPr sz="2650" spc="-10" dirty="0">
                <a:latin typeface="Arial"/>
                <a:cs typeface="Arial"/>
              </a:rPr>
              <a:t>difficul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</a:t>
            </a:r>
            <a:r>
              <a:rPr sz="2650" spc="-5" dirty="0">
                <a:latin typeface="Arial"/>
                <a:cs typeface="Arial"/>
              </a:rPr>
              <a:t>o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tel</a:t>
            </a:r>
            <a:r>
              <a:rPr sz="2650" spc="-5" dirty="0">
                <a:latin typeface="Arial"/>
                <a:cs typeface="Arial"/>
              </a:rPr>
              <a:t>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whe</a:t>
            </a:r>
            <a:r>
              <a:rPr sz="2650" dirty="0">
                <a:latin typeface="Arial"/>
                <a:cs typeface="Arial"/>
              </a:rPr>
              <a:t>t</a:t>
            </a:r>
            <a:r>
              <a:rPr sz="2650" spc="-10" dirty="0">
                <a:latin typeface="Arial"/>
                <a:cs typeface="Arial"/>
              </a:rPr>
              <a:t>he</a:t>
            </a:r>
            <a:r>
              <a:rPr sz="2650" spc="-5" dirty="0">
                <a:latin typeface="Arial"/>
                <a:cs typeface="Arial"/>
              </a:rPr>
              <a:t>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distribute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algorith</a:t>
            </a:r>
            <a:r>
              <a:rPr sz="2650" spc="-5" dirty="0">
                <a:latin typeface="Arial"/>
                <a:cs typeface="Arial"/>
              </a:rPr>
              <a:t>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has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90525" marR="5715">
              <a:lnSpc>
                <a:spcPts val="3170"/>
              </a:lnSpc>
              <a:spcBef>
                <a:spcPts val="209"/>
              </a:spcBef>
              <a:tabLst>
                <a:tab pos="2310765" algn="l"/>
              </a:tabLst>
            </a:pPr>
            <a:r>
              <a:rPr spc="-5" dirty="0"/>
              <a:t>terminated.	It is </a:t>
            </a:r>
            <a:r>
              <a:rPr spc="-10" dirty="0"/>
              <a:t>not enough </a:t>
            </a:r>
            <a:r>
              <a:rPr spc="-5" dirty="0"/>
              <a:t>to </a:t>
            </a:r>
            <a:r>
              <a:rPr spc="-10" dirty="0"/>
              <a:t>detect whether each process  has halted</a:t>
            </a:r>
          </a:p>
          <a:p>
            <a:pPr marL="390525" indent="-377825">
              <a:lnSpc>
                <a:spcPts val="3055"/>
              </a:lnSpc>
              <a:buChar char="•"/>
              <a:tabLst>
                <a:tab pos="390525" algn="l"/>
                <a:tab pos="391160" algn="l"/>
                <a:tab pos="858519" algn="l"/>
                <a:tab pos="1886585" algn="l"/>
                <a:tab pos="2988310" algn="l"/>
                <a:tab pos="3829050" algn="l"/>
                <a:tab pos="5546725" algn="l"/>
                <a:tab pos="6219190" algn="l"/>
                <a:tab pos="6668134" algn="l"/>
                <a:tab pos="7993380" algn="l"/>
                <a:tab pos="9112885" algn="l"/>
              </a:tabLst>
            </a:pPr>
            <a:r>
              <a:rPr spc="-5" dirty="0"/>
              <a:t>In	</a:t>
            </a:r>
            <a:r>
              <a:rPr spc="-10" dirty="0"/>
              <a:t>figure	11.8c,	both	processes	are	</a:t>
            </a:r>
            <a:r>
              <a:rPr spc="-5" dirty="0"/>
              <a:t>in	</a:t>
            </a:r>
            <a:r>
              <a:rPr spc="-10" dirty="0"/>
              <a:t>passive	mode,	but</a:t>
            </a:r>
          </a:p>
          <a:p>
            <a:pPr marL="390525">
              <a:lnSpc>
                <a:spcPts val="3170"/>
              </a:lnSpc>
            </a:pPr>
            <a:r>
              <a:rPr spc="-10" dirty="0"/>
              <a:t>there </a:t>
            </a:r>
            <a:r>
              <a:rPr spc="-5" dirty="0"/>
              <a:t>is an </a:t>
            </a:r>
            <a:r>
              <a:rPr spc="-10" dirty="0"/>
              <a:t>activation request </a:t>
            </a:r>
            <a:r>
              <a:rPr spc="-5" dirty="0"/>
              <a:t>in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network</a:t>
            </a:r>
          </a:p>
          <a:p>
            <a:pPr marL="390525" marR="5080" indent="-377825" algn="just">
              <a:lnSpc>
                <a:spcPts val="3170"/>
              </a:lnSpc>
              <a:spcBef>
                <a:spcPts val="105"/>
              </a:spcBef>
              <a:buChar char="•"/>
              <a:tabLst>
                <a:tab pos="391160" algn="l"/>
              </a:tabLst>
            </a:pPr>
            <a:r>
              <a:rPr spc="-10" dirty="0"/>
              <a:t>Termination detection examines </a:t>
            </a:r>
            <a:r>
              <a:rPr spc="-5" dirty="0"/>
              <a:t>multiple states </a:t>
            </a:r>
            <a:r>
              <a:rPr spc="-10" dirty="0"/>
              <a:t>like deadlock  detection, except that </a:t>
            </a:r>
            <a:r>
              <a:rPr spc="-5" dirty="0"/>
              <a:t>a </a:t>
            </a:r>
            <a:r>
              <a:rPr spc="-10" dirty="0"/>
              <a:t>deadlock may affect only </a:t>
            </a:r>
            <a:r>
              <a:rPr spc="-5" dirty="0"/>
              <a:t>a </a:t>
            </a:r>
            <a:r>
              <a:rPr spc="-10" dirty="0"/>
              <a:t>portion of  </a:t>
            </a:r>
            <a:r>
              <a:rPr spc="-5" dirty="0"/>
              <a:t>the </a:t>
            </a:r>
            <a:r>
              <a:rPr spc="-10" dirty="0"/>
              <a:t>processes involved, while </a:t>
            </a:r>
            <a:r>
              <a:rPr i="1" spc="-10" dirty="0">
                <a:solidFill>
                  <a:srgbClr val="33339A"/>
                </a:solidFill>
                <a:latin typeface="Arial"/>
                <a:cs typeface="Arial"/>
              </a:rPr>
              <a:t>termination detection must  ensure that all </a:t>
            </a:r>
            <a:r>
              <a:rPr i="1" spc="-5" dirty="0">
                <a:solidFill>
                  <a:srgbClr val="33339A"/>
                </a:solidFill>
                <a:latin typeface="Arial"/>
                <a:cs typeface="Arial"/>
              </a:rPr>
              <a:t>of </a:t>
            </a:r>
            <a:r>
              <a:rPr i="1" spc="-10" dirty="0">
                <a:solidFill>
                  <a:srgbClr val="33339A"/>
                </a:solidFill>
                <a:latin typeface="Arial"/>
                <a:cs typeface="Arial"/>
              </a:rPr>
              <a:t>the processes have</a:t>
            </a:r>
            <a:r>
              <a:rPr i="1" spc="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33339A"/>
                </a:solidFill>
                <a:latin typeface="Arial"/>
                <a:cs typeface="Arial"/>
              </a:rPr>
              <a:t>completed</a:t>
            </a:r>
          </a:p>
        </p:txBody>
      </p:sp>
      <p:sp>
        <p:nvSpPr>
          <p:cNvPr id="6" name="object 6"/>
          <p:cNvSpPr/>
          <p:nvPr/>
        </p:nvSpPr>
        <p:spPr>
          <a:xfrm>
            <a:off x="3109337" y="5445252"/>
            <a:ext cx="4492260" cy="135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469" y="566420"/>
            <a:ext cx="44481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Distributed</a:t>
            </a:r>
            <a:r>
              <a:rPr sz="3500" b="0" spc="-70" dirty="0">
                <a:latin typeface="Arial"/>
                <a:cs typeface="Arial"/>
              </a:rPr>
              <a:t> </a:t>
            </a:r>
            <a:r>
              <a:rPr sz="3500" b="0" spc="10" dirty="0">
                <a:latin typeface="Arial"/>
                <a:cs typeface="Arial"/>
              </a:rPr>
              <a:t>Debugging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93" y="1874773"/>
            <a:ext cx="9260840" cy="3646804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90525" marR="8255" indent="-377825" algn="just">
              <a:lnSpc>
                <a:spcPts val="3170"/>
              </a:lnSpc>
              <a:spcBef>
                <a:spcPts val="209"/>
              </a:spcBef>
              <a:buChar char="•"/>
              <a:tabLst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Distributed processes are complex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debug. </a:t>
            </a:r>
            <a:r>
              <a:rPr sz="2650" spc="-5" dirty="0">
                <a:latin typeface="Arial"/>
                <a:cs typeface="Arial"/>
              </a:rPr>
              <a:t>One of </a:t>
            </a:r>
            <a:r>
              <a:rPr sz="2650" spc="-10" dirty="0">
                <a:latin typeface="Arial"/>
                <a:cs typeface="Arial"/>
              </a:rPr>
              <a:t>many  possible problems </a:t>
            </a:r>
            <a:r>
              <a:rPr sz="2650" spc="-5" dirty="0">
                <a:latin typeface="Arial"/>
                <a:cs typeface="Arial"/>
              </a:rPr>
              <a:t>is that </a:t>
            </a:r>
            <a:r>
              <a:rPr sz="2650" spc="-10" dirty="0">
                <a:latin typeface="Arial"/>
                <a:cs typeface="Arial"/>
              </a:rPr>
              <a:t>consistency restraints must be  evaluated </a:t>
            </a:r>
            <a:r>
              <a:rPr sz="2650" spc="-5" dirty="0">
                <a:latin typeface="Arial"/>
                <a:cs typeface="Arial"/>
              </a:rPr>
              <a:t>for simultaneous </a:t>
            </a:r>
            <a:r>
              <a:rPr sz="2650" spc="-10" dirty="0">
                <a:latin typeface="Arial"/>
                <a:cs typeface="Arial"/>
              </a:rPr>
              <a:t>attribute </a:t>
            </a:r>
            <a:r>
              <a:rPr sz="2650" spc="-5" dirty="0">
                <a:latin typeface="Arial"/>
                <a:cs typeface="Arial"/>
              </a:rPr>
              <a:t>values in multiple  </a:t>
            </a:r>
            <a:r>
              <a:rPr sz="2650" spc="-10" dirty="0">
                <a:latin typeface="Arial"/>
                <a:cs typeface="Arial"/>
              </a:rPr>
              <a:t>processes </a:t>
            </a:r>
            <a:r>
              <a:rPr sz="2650" spc="-5" dirty="0">
                <a:latin typeface="Arial"/>
                <a:cs typeface="Arial"/>
              </a:rPr>
              <a:t>at </a:t>
            </a:r>
            <a:r>
              <a:rPr sz="2650" spc="-10" dirty="0">
                <a:latin typeface="Arial"/>
                <a:cs typeface="Arial"/>
              </a:rPr>
              <a:t>different instants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time (Section</a:t>
            </a:r>
            <a:r>
              <a:rPr sz="2650" spc="1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11.6)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90525" marR="5080" indent="-377825" algn="just">
              <a:lnSpc>
                <a:spcPts val="3170"/>
              </a:lnSpc>
              <a:spcBef>
                <a:spcPts val="5"/>
              </a:spcBef>
              <a:buChar char="•"/>
              <a:tabLst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All four of the </a:t>
            </a:r>
            <a:r>
              <a:rPr sz="2650" spc="-10" dirty="0">
                <a:latin typeface="Arial"/>
                <a:cs typeface="Arial"/>
              </a:rPr>
              <a:t>distributed problems discussed </a:t>
            </a:r>
            <a:r>
              <a:rPr sz="2650" spc="-5" dirty="0">
                <a:latin typeface="Arial"/>
                <a:cs typeface="Arial"/>
              </a:rPr>
              <a:t>in this </a:t>
            </a:r>
            <a:r>
              <a:rPr sz="2650" spc="-10" dirty="0">
                <a:latin typeface="Arial"/>
                <a:cs typeface="Arial"/>
              </a:rPr>
              <a:t>section  have particular solutions, but </a:t>
            </a:r>
            <a:r>
              <a:rPr sz="2650" spc="-5" dirty="0">
                <a:latin typeface="Arial"/>
                <a:cs typeface="Arial"/>
              </a:rPr>
              <a:t>all of them </a:t>
            </a:r>
            <a:r>
              <a:rPr sz="2650" spc="-10" dirty="0">
                <a:latin typeface="Arial"/>
                <a:cs typeface="Arial"/>
              </a:rPr>
              <a:t>also illustrate </a:t>
            </a:r>
            <a:r>
              <a:rPr sz="2650" spc="-5" dirty="0">
                <a:latin typeface="Arial"/>
                <a:cs typeface="Arial"/>
              </a:rPr>
              <a:t>the  </a:t>
            </a:r>
            <a:r>
              <a:rPr sz="2650" spc="-10" dirty="0">
                <a:latin typeface="Arial"/>
                <a:cs typeface="Arial"/>
              </a:rPr>
              <a:t>need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observe global </a:t>
            </a:r>
            <a:r>
              <a:rPr sz="2650" spc="-5" dirty="0">
                <a:latin typeface="Arial"/>
                <a:cs typeface="Arial"/>
              </a:rPr>
              <a:t>states. </a:t>
            </a:r>
            <a:r>
              <a:rPr sz="2650" spc="-10" dirty="0">
                <a:latin typeface="Arial"/>
                <a:cs typeface="Arial"/>
              </a:rPr>
              <a:t>We will now look </a:t>
            </a:r>
            <a:r>
              <a:rPr sz="2650" spc="-5" dirty="0">
                <a:latin typeface="Arial"/>
                <a:cs typeface="Arial"/>
              </a:rPr>
              <a:t>at a  </a:t>
            </a:r>
            <a:r>
              <a:rPr sz="2650" spc="-10" dirty="0">
                <a:latin typeface="Arial"/>
                <a:cs typeface="Arial"/>
              </a:rPr>
              <a:t>general approach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observing global</a:t>
            </a:r>
            <a:r>
              <a:rPr sz="2650" spc="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states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28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678" y="357632"/>
            <a:ext cx="79552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11.5.1 Global states </a:t>
            </a:r>
            <a:r>
              <a:rPr sz="3500" b="0" spc="10" dirty="0">
                <a:latin typeface="Arial"/>
                <a:cs typeface="Arial"/>
              </a:rPr>
              <a:t>and </a:t>
            </a:r>
            <a:r>
              <a:rPr sz="3500" b="0" spc="5" dirty="0">
                <a:latin typeface="Arial"/>
                <a:cs typeface="Arial"/>
              </a:rPr>
              <a:t>consistent</a:t>
            </a:r>
            <a:r>
              <a:rPr sz="3500" b="0" spc="-2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cuts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91" y="1253125"/>
            <a:ext cx="9679305" cy="590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199390" algn="just">
              <a:lnSpc>
                <a:spcPct val="119500"/>
              </a:lnSpc>
              <a:spcBef>
                <a:spcPts val="95"/>
              </a:spcBef>
              <a:buChar char="•"/>
              <a:tabLst>
                <a:tab pos="212725" algn="l"/>
              </a:tabLst>
            </a:pPr>
            <a:r>
              <a:rPr sz="2650" spc="-10" dirty="0">
                <a:latin typeface="Arial"/>
                <a:cs typeface="Arial"/>
              </a:rPr>
              <a:t>Without global </a:t>
            </a:r>
            <a:r>
              <a:rPr sz="2650" spc="-5" dirty="0">
                <a:latin typeface="Arial"/>
                <a:cs typeface="Arial"/>
              </a:rPr>
              <a:t>time </a:t>
            </a:r>
            <a:r>
              <a:rPr sz="2650" spc="-10" dirty="0">
                <a:latin typeface="Arial"/>
                <a:cs typeface="Arial"/>
              </a:rPr>
              <a:t>identified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perfectly synchronized clocks, 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ability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identify successive states </a:t>
            </a:r>
            <a:r>
              <a:rPr sz="2650" spc="-5" dirty="0">
                <a:latin typeface="Arial"/>
                <a:cs typeface="Arial"/>
              </a:rPr>
              <a:t>in an </a:t>
            </a:r>
            <a:r>
              <a:rPr sz="2650" spc="-10" dirty="0">
                <a:latin typeface="Arial"/>
                <a:cs typeface="Arial"/>
              </a:rPr>
              <a:t>individual process  does not </a:t>
            </a:r>
            <a:r>
              <a:rPr sz="2650" spc="-5" dirty="0">
                <a:latin typeface="Arial"/>
                <a:cs typeface="Arial"/>
              </a:rPr>
              <a:t>translate </a:t>
            </a:r>
            <a:r>
              <a:rPr sz="2650" spc="-10" dirty="0">
                <a:latin typeface="Arial"/>
                <a:cs typeface="Arial"/>
              </a:rPr>
              <a:t>into </a:t>
            </a:r>
            <a:r>
              <a:rPr sz="2650" spc="-5" dirty="0">
                <a:latin typeface="Arial"/>
                <a:cs typeface="Arial"/>
              </a:rPr>
              <a:t>the ability to </a:t>
            </a:r>
            <a:r>
              <a:rPr sz="2650" spc="-10" dirty="0">
                <a:latin typeface="Arial"/>
                <a:cs typeface="Arial"/>
              </a:rPr>
              <a:t>identify successive states in  distributed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processes</a:t>
            </a:r>
            <a:endParaRPr sz="2650">
              <a:latin typeface="Arial"/>
              <a:cs typeface="Arial"/>
            </a:endParaRPr>
          </a:p>
          <a:p>
            <a:pPr marL="212090" marR="5715" indent="-199390" algn="just">
              <a:lnSpc>
                <a:spcPct val="119500"/>
              </a:lnSpc>
              <a:spcBef>
                <a:spcPts val="5"/>
              </a:spcBef>
              <a:buChar char="•"/>
              <a:tabLst>
                <a:tab pos="212725" algn="l"/>
              </a:tabLst>
            </a:pPr>
            <a:r>
              <a:rPr sz="2650" spc="-10" dirty="0">
                <a:latin typeface="Arial"/>
                <a:cs typeface="Arial"/>
              </a:rPr>
              <a:t>We can assemble meaningful global states </a:t>
            </a:r>
            <a:r>
              <a:rPr sz="2650" spc="-5" dirty="0">
                <a:latin typeface="Arial"/>
                <a:cs typeface="Arial"/>
              </a:rPr>
              <a:t>from </a:t>
            </a:r>
            <a:r>
              <a:rPr sz="2650" spc="-10" dirty="0">
                <a:latin typeface="Arial"/>
                <a:cs typeface="Arial"/>
              </a:rPr>
              <a:t>local states  recorded </a:t>
            </a:r>
            <a:r>
              <a:rPr sz="2650" spc="-5" dirty="0">
                <a:latin typeface="Arial"/>
                <a:cs typeface="Arial"/>
              </a:rPr>
              <a:t>at </a:t>
            </a:r>
            <a:r>
              <a:rPr sz="2650" spc="-10" dirty="0">
                <a:latin typeface="Arial"/>
                <a:cs typeface="Arial"/>
              </a:rPr>
              <a:t>different local </a:t>
            </a:r>
            <a:r>
              <a:rPr sz="2650" spc="-5" dirty="0">
                <a:latin typeface="Arial"/>
                <a:cs typeface="Arial"/>
              </a:rPr>
              <a:t>times in </a:t>
            </a:r>
            <a:r>
              <a:rPr sz="2650" spc="-10" dirty="0">
                <a:latin typeface="Arial"/>
                <a:cs typeface="Arial"/>
              </a:rPr>
              <a:t>many circumstances, but  must </a:t>
            </a:r>
            <a:r>
              <a:rPr sz="2650" spc="-5" dirty="0">
                <a:latin typeface="Arial"/>
                <a:cs typeface="Arial"/>
              </a:rPr>
              <a:t>do so </a:t>
            </a:r>
            <a:r>
              <a:rPr sz="2650" spc="-10" dirty="0">
                <a:latin typeface="Arial"/>
                <a:cs typeface="Arial"/>
              </a:rPr>
              <a:t>carefully and recognize limits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our</a:t>
            </a:r>
            <a:r>
              <a:rPr sz="2650" spc="9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capabilities</a:t>
            </a:r>
            <a:endParaRPr sz="265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625"/>
              </a:spcBef>
              <a:buChar char="•"/>
              <a:tabLst>
                <a:tab pos="212725" algn="l"/>
              </a:tabLst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general system </a:t>
            </a:r>
            <a:r>
              <a:rPr sz="2650" spc="-5" dirty="0">
                <a:latin typeface="Arial"/>
                <a:cs typeface="Arial"/>
              </a:rPr>
              <a:t>P of N </a:t>
            </a:r>
            <a:r>
              <a:rPr sz="2650" spc="-10" dirty="0">
                <a:latin typeface="Arial"/>
                <a:cs typeface="Arial"/>
              </a:rPr>
              <a:t>processes </a:t>
            </a:r>
            <a:r>
              <a:rPr sz="2650" spc="10" dirty="0">
                <a:latin typeface="Arial"/>
                <a:cs typeface="Arial"/>
              </a:rPr>
              <a:t>p</a:t>
            </a:r>
            <a:r>
              <a:rPr sz="2625" spc="15" baseline="-20634" dirty="0">
                <a:latin typeface="Arial"/>
                <a:cs typeface="Arial"/>
              </a:rPr>
              <a:t>i </a:t>
            </a:r>
            <a:r>
              <a:rPr sz="2650" spc="-10" dirty="0">
                <a:latin typeface="Arial"/>
                <a:cs typeface="Arial"/>
              </a:rPr>
              <a:t>(i=1..N)</a:t>
            </a:r>
            <a:endParaRPr sz="2650">
              <a:latin typeface="Arial"/>
              <a:cs typeface="Arial"/>
            </a:endParaRPr>
          </a:p>
          <a:p>
            <a:pPr marL="494665" lvl="1" indent="-268605">
              <a:lnSpc>
                <a:spcPts val="990"/>
              </a:lnSpc>
              <a:spcBef>
                <a:spcPts val="575"/>
              </a:spcBef>
              <a:buChar char="–"/>
              <a:tabLst>
                <a:tab pos="495300" algn="l"/>
              </a:tabLst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100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’s </a:t>
            </a:r>
            <a:r>
              <a:rPr sz="2200" spc="-5" dirty="0">
                <a:latin typeface="Arial"/>
                <a:cs typeface="Arial"/>
              </a:rPr>
              <a:t>history: history(p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)=h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=&lt;e</a:t>
            </a:r>
            <a:r>
              <a:rPr sz="2100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3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…&gt;</a:t>
            </a:r>
            <a:endParaRPr sz="2200">
              <a:latin typeface="Arial"/>
              <a:cs typeface="Arial"/>
            </a:endParaRPr>
          </a:p>
          <a:p>
            <a:pPr marR="602615" algn="ctr">
              <a:lnSpc>
                <a:spcPts val="830"/>
              </a:lnSpc>
              <a:tabLst>
                <a:tab pos="451484" algn="l"/>
                <a:tab pos="901700" algn="l"/>
              </a:tabLst>
            </a:pPr>
            <a:r>
              <a:rPr sz="1400" spc="15" dirty="0">
                <a:latin typeface="Arial"/>
                <a:cs typeface="Arial"/>
              </a:rPr>
              <a:t>0	1	2</a:t>
            </a:r>
            <a:endParaRPr sz="1400">
              <a:latin typeface="Arial"/>
              <a:cs typeface="Arial"/>
            </a:endParaRPr>
          </a:p>
          <a:p>
            <a:pPr marL="494665" lvl="1" indent="-268605">
              <a:lnSpc>
                <a:spcPts val="990"/>
              </a:lnSpc>
              <a:spcBef>
                <a:spcPts val="1350"/>
              </a:spcBef>
              <a:buChar char="–"/>
              <a:tabLst>
                <a:tab pos="495300" algn="l"/>
              </a:tabLst>
            </a:pPr>
            <a:r>
              <a:rPr sz="2200" spc="-5" dirty="0">
                <a:latin typeface="Arial"/>
                <a:cs typeface="Arial"/>
              </a:rPr>
              <a:t>finite prefix of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100" baseline="-2182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’s </a:t>
            </a:r>
            <a:r>
              <a:rPr sz="2200" spc="-5" dirty="0">
                <a:latin typeface="Arial"/>
                <a:cs typeface="Arial"/>
              </a:rPr>
              <a:t>history: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&lt;e</a:t>
            </a:r>
            <a:r>
              <a:rPr sz="2100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e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…, e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2100" spc="187" baseline="-218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653415" algn="ctr">
              <a:lnSpc>
                <a:spcPts val="830"/>
              </a:lnSpc>
              <a:tabLst>
                <a:tab pos="1342390" algn="l"/>
                <a:tab pos="1793239" algn="l"/>
                <a:tab pos="2245360" algn="l"/>
                <a:tab pos="3129280" algn="l"/>
              </a:tabLst>
            </a:pPr>
            <a:r>
              <a:rPr sz="1400" spc="15" dirty="0">
                <a:latin typeface="Arial"/>
                <a:cs typeface="Arial"/>
              </a:rPr>
              <a:t>k	0	1	2	k</a:t>
            </a:r>
            <a:endParaRPr sz="1400">
              <a:latin typeface="Arial"/>
              <a:cs typeface="Arial"/>
            </a:endParaRPr>
          </a:p>
          <a:p>
            <a:pPr marL="494665" lvl="1" indent="-268605">
              <a:lnSpc>
                <a:spcPts val="990"/>
              </a:lnSpc>
              <a:spcBef>
                <a:spcPts val="1345"/>
              </a:spcBef>
              <a:buChar char="–"/>
              <a:tabLst>
                <a:tab pos="495300" algn="l"/>
              </a:tabLst>
            </a:pPr>
            <a:r>
              <a:rPr sz="2200" spc="-5" dirty="0">
                <a:latin typeface="Arial"/>
                <a:cs typeface="Arial"/>
              </a:rPr>
              <a:t>state of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immediately before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kth event occurs: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100" spc="7" baseline="-21825" dirty="0">
                <a:latin typeface="Arial"/>
                <a:cs typeface="Arial"/>
              </a:rPr>
              <a:t>i</a:t>
            </a:r>
            <a:endParaRPr sz="2100" baseline="-21825">
              <a:latin typeface="Arial"/>
              <a:cs typeface="Arial"/>
            </a:endParaRPr>
          </a:p>
          <a:p>
            <a:pPr marR="2547620" algn="r">
              <a:lnSpc>
                <a:spcPts val="830"/>
              </a:lnSpc>
            </a:pPr>
            <a:r>
              <a:rPr sz="1400" spc="1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L="494665" lvl="1" indent="-268605">
              <a:lnSpc>
                <a:spcPct val="100000"/>
              </a:lnSpc>
              <a:spcBef>
                <a:spcPts val="1345"/>
              </a:spcBef>
              <a:buChar char="–"/>
              <a:tabLst>
                <a:tab pos="495300" algn="l"/>
              </a:tabLst>
            </a:pPr>
            <a:r>
              <a:rPr sz="2200" dirty="0">
                <a:latin typeface="Arial"/>
                <a:cs typeface="Arial"/>
              </a:rPr>
              <a:t>global history H=h</a:t>
            </a:r>
            <a:r>
              <a:rPr sz="2100" baseline="-21825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100" spc="7" baseline="-21825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U…U 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100" spc="7" baseline="-21825" dirty="0">
                <a:latin typeface="Arial"/>
                <a:cs typeface="Arial"/>
              </a:rPr>
              <a:t>N</a:t>
            </a:r>
            <a:endParaRPr sz="2100" baseline="-21825">
              <a:latin typeface="Arial"/>
              <a:cs typeface="Arial"/>
            </a:endParaRPr>
          </a:p>
          <a:p>
            <a:pPr marL="494665" lvl="1" indent="-268605">
              <a:lnSpc>
                <a:spcPct val="100000"/>
              </a:lnSpc>
              <a:spcBef>
                <a:spcPts val="525"/>
              </a:spcBef>
              <a:buChar char="–"/>
              <a:tabLst>
                <a:tab pos="49530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cut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system’s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execution</a:t>
            </a:r>
            <a:r>
              <a:rPr sz="2200" spc="2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subset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global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history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523" y="7198869"/>
            <a:ext cx="731265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union of prefix of process histories </a:t>
            </a:r>
            <a:r>
              <a:rPr sz="2200" spc="10" dirty="0">
                <a:latin typeface="Arial"/>
                <a:cs typeface="Arial"/>
              </a:rPr>
              <a:t>C=h</a:t>
            </a:r>
            <a:r>
              <a:rPr sz="2100" spc="15" baseline="-21825" dirty="0">
                <a:latin typeface="Arial"/>
                <a:cs typeface="Arial"/>
              </a:rPr>
              <a:t>1</a:t>
            </a:r>
            <a:r>
              <a:rPr sz="2100" spc="15" baseline="25793" dirty="0">
                <a:latin typeface="Arial"/>
                <a:cs typeface="Arial"/>
              </a:rPr>
              <a:t>c1 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100" spc="15" baseline="-21825" dirty="0">
                <a:latin typeface="Arial"/>
                <a:cs typeface="Arial"/>
              </a:rPr>
              <a:t>2</a:t>
            </a:r>
            <a:r>
              <a:rPr sz="2100" spc="15" baseline="25793" dirty="0">
                <a:latin typeface="Arial"/>
                <a:cs typeface="Arial"/>
              </a:rPr>
              <a:t>c2 </a:t>
            </a:r>
            <a:r>
              <a:rPr sz="2200" dirty="0">
                <a:latin typeface="Arial"/>
                <a:cs typeface="Arial"/>
              </a:rPr>
              <a:t>U…U 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100" spc="15" baseline="-21825" dirty="0">
                <a:latin typeface="Arial"/>
                <a:cs typeface="Arial"/>
              </a:rPr>
              <a:t>N</a:t>
            </a:r>
            <a:r>
              <a:rPr sz="2100" spc="15" baseline="25793" dirty="0">
                <a:latin typeface="Arial"/>
                <a:cs typeface="Arial"/>
              </a:rPr>
              <a:t>cN</a:t>
            </a:r>
            <a:endParaRPr sz="2100" baseline="2579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29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0586" y="357632"/>
            <a:ext cx="33305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Figure 11.9</a:t>
            </a:r>
            <a:r>
              <a:rPr sz="3500" b="0" spc="-5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Cuts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2207" y="4537208"/>
            <a:ext cx="155689" cy="100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99" y="4586478"/>
            <a:ext cx="7202170" cy="1905"/>
          </a:xfrm>
          <a:custGeom>
            <a:avLst/>
            <a:gdLst/>
            <a:ahLst/>
            <a:cxnLst/>
            <a:rect l="l" t="t" r="r" b="b"/>
            <a:pathLst>
              <a:path w="7202170" h="1904">
                <a:moveTo>
                  <a:pt x="0" y="0"/>
                </a:moveTo>
                <a:lnTo>
                  <a:pt x="7201661" y="1523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2207" y="5887472"/>
            <a:ext cx="155689" cy="66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99" y="5938265"/>
            <a:ext cx="7202170" cy="2540"/>
          </a:xfrm>
          <a:custGeom>
            <a:avLst/>
            <a:gdLst/>
            <a:ahLst/>
            <a:cxnLst/>
            <a:rect l="l" t="t" r="r" b="b"/>
            <a:pathLst>
              <a:path w="7202170" h="2539">
                <a:moveTo>
                  <a:pt x="0" y="0"/>
                </a:moveTo>
                <a:lnTo>
                  <a:pt x="7201661" y="2285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299" y="4418076"/>
            <a:ext cx="1905" cy="1724025"/>
          </a:xfrm>
          <a:custGeom>
            <a:avLst/>
            <a:gdLst/>
            <a:ahLst/>
            <a:cxnLst/>
            <a:rect l="l" t="t" r="r" b="b"/>
            <a:pathLst>
              <a:path w="1905" h="1724025">
                <a:moveTo>
                  <a:pt x="0" y="0"/>
                </a:moveTo>
                <a:lnTo>
                  <a:pt x="1524" y="1723644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399" y="4504442"/>
            <a:ext cx="155689" cy="165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8854" y="4504442"/>
            <a:ext cx="157975" cy="165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9205" y="5686304"/>
            <a:ext cx="186931" cy="166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9141" y="4520184"/>
            <a:ext cx="1496060" cy="1215390"/>
          </a:xfrm>
          <a:custGeom>
            <a:avLst/>
            <a:gdLst/>
            <a:ahLst/>
            <a:cxnLst/>
            <a:rect l="l" t="t" r="r" b="b"/>
            <a:pathLst>
              <a:path w="1496060" h="1215389">
                <a:moveTo>
                  <a:pt x="0" y="0"/>
                </a:moveTo>
                <a:lnTo>
                  <a:pt x="1495806" y="1215389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3155" y="4672082"/>
            <a:ext cx="124447" cy="201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0561" y="4822697"/>
            <a:ext cx="530860" cy="1115695"/>
          </a:xfrm>
          <a:custGeom>
            <a:avLst/>
            <a:gdLst/>
            <a:ahLst/>
            <a:cxnLst/>
            <a:rect l="l" t="t" r="r" b="b"/>
            <a:pathLst>
              <a:path w="530859" h="1115695">
                <a:moveTo>
                  <a:pt x="0" y="1115568"/>
                </a:moveTo>
                <a:lnTo>
                  <a:pt x="530351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28086" y="5088890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Arial"/>
                <a:cs typeface="Arial"/>
              </a:rPr>
              <a:t>m</a:t>
            </a:r>
            <a:r>
              <a:rPr sz="2475" baseline="-21885" dirty="0">
                <a:latin typeface="Arial"/>
                <a:cs typeface="Arial"/>
              </a:rPr>
              <a:t>1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4672" y="5157470"/>
            <a:ext cx="35052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m</a:t>
            </a:r>
            <a:r>
              <a:rPr sz="2475" baseline="-21885" dirty="0">
                <a:latin typeface="Arial"/>
                <a:cs typeface="Arial"/>
              </a:rPr>
              <a:t>2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167" y="5799073"/>
            <a:ext cx="282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p</a:t>
            </a:r>
            <a:r>
              <a:rPr sz="2475" baseline="-21885" dirty="0">
                <a:latin typeface="Arial"/>
                <a:cs typeface="Arial"/>
              </a:rPr>
              <a:t>2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9568" y="5664961"/>
            <a:ext cx="96393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065" marR="5080" indent="-25400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Physical  time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6132" y="4504442"/>
            <a:ext cx="155689" cy="165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08906" y="4504442"/>
            <a:ext cx="155689" cy="165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3078" y="7184390"/>
            <a:ext cx="16192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Consistent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cut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142" y="6880361"/>
            <a:ext cx="177546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Inconsistent</a:t>
            </a:r>
            <a:r>
              <a:rPr sz="1950" spc="-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cut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64654" y="5821178"/>
            <a:ext cx="157213" cy="1663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4941" y="5821178"/>
            <a:ext cx="155689" cy="1663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2335" y="5821178"/>
            <a:ext cx="155689" cy="1663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3909" y="1185469"/>
            <a:ext cx="9758045" cy="3691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>
              <a:lnSpc>
                <a:spcPct val="110000"/>
              </a:lnSpc>
              <a:spcBef>
                <a:spcPts val="100"/>
              </a:spcBef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Figure 11.9 gives an example of an inconsistent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2100" baseline="-21825" dirty="0">
                <a:solidFill>
                  <a:srgbClr val="009A9A"/>
                </a:solidFill>
                <a:latin typeface="Arial"/>
                <a:cs typeface="Arial"/>
              </a:rPr>
              <a:t>ic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consistent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2100" baseline="-21825" dirty="0">
                <a:solidFill>
                  <a:srgbClr val="009A9A"/>
                </a:solidFill>
                <a:latin typeface="Arial"/>
                <a:cs typeface="Arial"/>
              </a:rPr>
              <a:t>cc</a:t>
            </a:r>
            <a:r>
              <a:rPr sz="2200" dirty="0">
                <a:latin typeface="Arial"/>
                <a:cs typeface="Arial"/>
              </a:rPr>
              <a:t>.  The </a:t>
            </a:r>
            <a:r>
              <a:rPr sz="2200" spc="-5" dirty="0">
                <a:latin typeface="Arial"/>
                <a:cs typeface="Arial"/>
              </a:rPr>
              <a:t>distinguishing </a:t>
            </a:r>
            <a:r>
              <a:rPr sz="2200" dirty="0">
                <a:latin typeface="Arial"/>
                <a:cs typeface="Arial"/>
              </a:rPr>
              <a:t>characteristic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830580" lvl="1" indent="-314325">
              <a:lnSpc>
                <a:spcPct val="100000"/>
              </a:lnSpc>
              <a:spcBef>
                <a:spcPts val="26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1950" spc="15" baseline="-23504" dirty="0">
                <a:solidFill>
                  <a:srgbClr val="009A9A"/>
                </a:solidFill>
                <a:latin typeface="Arial"/>
                <a:cs typeface="Arial"/>
              </a:rPr>
              <a:t>ic </a:t>
            </a:r>
            <a:r>
              <a:rPr sz="1950" spc="10" dirty="0">
                <a:latin typeface="Arial"/>
                <a:cs typeface="Arial"/>
              </a:rPr>
              <a:t>includes the receipt of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5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1950" spc="22" baseline="-23504" dirty="0">
                <a:solidFill>
                  <a:srgbClr val="009A9A"/>
                </a:solidFill>
                <a:latin typeface="Arial"/>
                <a:cs typeface="Arial"/>
              </a:rPr>
              <a:t>1 </a:t>
            </a:r>
            <a:r>
              <a:rPr sz="1950" spc="10" dirty="0">
                <a:latin typeface="Arial"/>
                <a:cs typeface="Arial"/>
              </a:rPr>
              <a:t>but </a:t>
            </a:r>
            <a:r>
              <a:rPr sz="1950" i="1" spc="10" dirty="0">
                <a:latin typeface="Arial"/>
                <a:cs typeface="Arial"/>
              </a:rPr>
              <a:t>not </a:t>
            </a:r>
            <a:r>
              <a:rPr sz="1950" spc="10" dirty="0">
                <a:latin typeface="Arial"/>
                <a:cs typeface="Arial"/>
              </a:rPr>
              <a:t>the sending of </a:t>
            </a:r>
            <a:r>
              <a:rPr sz="1950" spc="5" dirty="0">
                <a:latin typeface="Arial"/>
                <a:cs typeface="Arial"/>
              </a:rPr>
              <a:t>it,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while</a:t>
            </a:r>
            <a:endParaRPr sz="1950">
              <a:latin typeface="Arial"/>
              <a:cs typeface="Arial"/>
            </a:endParaRPr>
          </a:p>
          <a:p>
            <a:pPr marL="830580" marR="83820" lvl="1" indent="-314325">
              <a:lnSpc>
                <a:spcPct val="111800"/>
              </a:lnSpc>
              <a:spcBef>
                <a:spcPts val="5"/>
              </a:spcBef>
              <a:buChar char="–"/>
              <a:tabLst>
                <a:tab pos="830580" algn="l"/>
                <a:tab pos="831215" algn="l"/>
              </a:tabLst>
            </a:pP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cut</a:t>
            </a:r>
            <a:r>
              <a:rPr sz="1950" spc="15" baseline="-23504" dirty="0">
                <a:solidFill>
                  <a:srgbClr val="009A9A"/>
                </a:solidFill>
                <a:latin typeface="Arial"/>
                <a:cs typeface="Arial"/>
              </a:rPr>
              <a:t>cc </a:t>
            </a:r>
            <a:r>
              <a:rPr sz="1950" spc="10" dirty="0">
                <a:latin typeface="Arial"/>
                <a:cs typeface="Arial"/>
              </a:rPr>
              <a:t>includes the sending </a:t>
            </a:r>
            <a:r>
              <a:rPr sz="1950" i="1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receiving of </a:t>
            </a:r>
            <a:r>
              <a:rPr sz="1950" spc="20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1950" spc="30" baseline="-23504" dirty="0">
                <a:solidFill>
                  <a:srgbClr val="009A9A"/>
                </a:solidFill>
                <a:latin typeface="Arial"/>
                <a:cs typeface="Arial"/>
              </a:rPr>
              <a:t>1 </a:t>
            </a:r>
            <a:r>
              <a:rPr sz="1950" i="1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cuts </a:t>
            </a:r>
            <a:r>
              <a:rPr sz="1950" spc="15" dirty="0">
                <a:latin typeface="Arial"/>
                <a:cs typeface="Arial"/>
              </a:rPr>
              <a:t>between </a:t>
            </a:r>
            <a:r>
              <a:rPr sz="1950" spc="10" dirty="0">
                <a:latin typeface="Arial"/>
                <a:cs typeface="Arial"/>
              </a:rPr>
              <a:t>the sending 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10" dirty="0">
                <a:latin typeface="Arial"/>
                <a:cs typeface="Arial"/>
              </a:rPr>
              <a:t>receipt of the </a:t>
            </a:r>
            <a:r>
              <a:rPr sz="1950" spc="15" dirty="0">
                <a:latin typeface="Arial"/>
                <a:cs typeface="Arial"/>
              </a:rPr>
              <a:t>message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1950" spc="15" baseline="-23504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r>
              <a:rPr sz="1950" spc="1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390525" marR="82550" indent="-377825" algn="just">
              <a:lnSpc>
                <a:spcPct val="110100"/>
              </a:lnSpc>
              <a:spcBef>
                <a:spcPts val="5"/>
              </a:spcBef>
              <a:buChar char="•"/>
              <a:tabLst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consistent cut cannot violate </a:t>
            </a:r>
            <a:r>
              <a:rPr sz="2200" dirty="0">
                <a:latin typeface="Arial"/>
                <a:cs typeface="Arial"/>
              </a:rPr>
              <a:t>temporal </a:t>
            </a:r>
            <a:r>
              <a:rPr sz="2200" spc="-5" dirty="0">
                <a:latin typeface="Arial"/>
                <a:cs typeface="Arial"/>
              </a:rPr>
              <a:t>causality by implying </a:t>
            </a:r>
            <a:r>
              <a:rPr sz="2200" dirty="0">
                <a:latin typeface="Arial"/>
                <a:cs typeface="Arial"/>
              </a:rPr>
              <a:t>that a </a:t>
            </a:r>
            <a:r>
              <a:rPr sz="2200" spc="-5" dirty="0">
                <a:latin typeface="Arial"/>
                <a:cs typeface="Arial"/>
              </a:rPr>
              <a:t>result  occurred before its cause, as in message </a:t>
            </a:r>
            <a:r>
              <a:rPr sz="2200" spc="10" dirty="0">
                <a:solidFill>
                  <a:srgbClr val="009A9A"/>
                </a:solidFill>
                <a:latin typeface="Arial"/>
                <a:cs typeface="Arial"/>
              </a:rPr>
              <a:t>m</a:t>
            </a:r>
            <a:r>
              <a:rPr sz="2100" spc="15" baseline="-21825" dirty="0">
                <a:solidFill>
                  <a:srgbClr val="009A9A"/>
                </a:solidFill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being received before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cut  and being sent after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cut.</a:t>
            </a:r>
            <a:endParaRPr sz="2200">
              <a:latin typeface="Arial"/>
              <a:cs typeface="Arial"/>
            </a:endParaRPr>
          </a:p>
          <a:p>
            <a:pPr marL="982980">
              <a:lnSpc>
                <a:spcPts val="1785"/>
              </a:lnSpc>
              <a:tabLst>
                <a:tab pos="1903730" algn="l"/>
                <a:tab pos="2872740" algn="l"/>
                <a:tab pos="6271260" algn="l"/>
              </a:tabLst>
            </a:pPr>
            <a:r>
              <a:rPr sz="2925" spc="150" baseline="-35612" dirty="0">
                <a:latin typeface="Arial"/>
                <a:cs typeface="Arial"/>
              </a:rPr>
              <a:t>e</a:t>
            </a:r>
            <a:r>
              <a:rPr sz="1400" spc="100" dirty="0">
                <a:latin typeface="Arial"/>
                <a:cs typeface="Arial"/>
              </a:rPr>
              <a:t>0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427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397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525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146175">
              <a:lnSpc>
                <a:spcPct val="100000"/>
              </a:lnSpc>
              <a:spcBef>
                <a:spcPts val="65"/>
              </a:spcBef>
              <a:tabLst>
                <a:tab pos="2076450" algn="l"/>
                <a:tab pos="3046095" algn="l"/>
                <a:tab pos="6444615" algn="l"/>
              </a:tabLst>
            </a:pPr>
            <a:r>
              <a:rPr sz="1400" spc="15" dirty="0">
                <a:latin typeface="Arial"/>
                <a:cs typeface="Arial"/>
              </a:rPr>
              <a:t>1	1	1	1</a:t>
            </a:r>
            <a:endParaRPr sz="1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610"/>
              </a:spcBef>
            </a:pPr>
            <a:r>
              <a:rPr sz="1950" spc="5" dirty="0">
                <a:latin typeface="Arial"/>
                <a:cs typeface="Arial"/>
              </a:rPr>
              <a:t>p</a:t>
            </a:r>
            <a:r>
              <a:rPr sz="2475" spc="7" baseline="-21885" dirty="0">
                <a:latin typeface="Arial"/>
                <a:cs typeface="Arial"/>
              </a:rPr>
              <a:t>1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2848" y="6285991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9995" y="6285991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9875" y="6013190"/>
            <a:ext cx="10909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9465" algn="l"/>
              </a:tabLst>
            </a:pP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382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0	</a:t>
            </a: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487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87389" y="6285991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14415" y="6013190"/>
            <a:ext cx="3035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25" spc="30" baseline="-35612" dirty="0">
                <a:latin typeface="Arial"/>
                <a:cs typeface="Arial"/>
              </a:rPr>
              <a:t>e</a:t>
            </a:r>
            <a:r>
              <a:rPr sz="2925" spc="-494" baseline="-35612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56701" y="4114038"/>
            <a:ext cx="2654300" cy="2650490"/>
          </a:xfrm>
          <a:custGeom>
            <a:avLst/>
            <a:gdLst/>
            <a:ahLst/>
            <a:cxnLst/>
            <a:rect l="l" t="t" r="r" b="b"/>
            <a:pathLst>
              <a:path w="2654300" h="2650490">
                <a:moveTo>
                  <a:pt x="0" y="0"/>
                </a:moveTo>
                <a:lnTo>
                  <a:pt x="11626" y="44351"/>
                </a:lnTo>
                <a:lnTo>
                  <a:pt x="16078" y="101999"/>
                </a:lnTo>
                <a:lnTo>
                  <a:pt x="17305" y="134989"/>
                </a:lnTo>
                <a:lnTo>
                  <a:pt x="18767" y="170321"/>
                </a:lnTo>
                <a:lnTo>
                  <a:pt x="25107" y="246695"/>
                </a:lnTo>
                <a:lnTo>
                  <a:pt x="31337" y="287083"/>
                </a:lnTo>
                <a:lnTo>
                  <a:pt x="40509" y="328501"/>
                </a:lnTo>
                <a:lnTo>
                  <a:pt x="53300" y="370621"/>
                </a:lnTo>
                <a:lnTo>
                  <a:pt x="70386" y="413116"/>
                </a:lnTo>
                <a:lnTo>
                  <a:pt x="92444" y="455659"/>
                </a:lnTo>
                <a:lnTo>
                  <a:pt x="120150" y="497920"/>
                </a:lnTo>
                <a:lnTo>
                  <a:pt x="154181" y="539573"/>
                </a:lnTo>
                <a:lnTo>
                  <a:pt x="195214" y="580290"/>
                </a:lnTo>
                <a:lnTo>
                  <a:pt x="243924" y="619744"/>
                </a:lnTo>
                <a:lnTo>
                  <a:pt x="300990" y="657606"/>
                </a:lnTo>
                <a:lnTo>
                  <a:pt x="360480" y="689475"/>
                </a:lnTo>
                <a:lnTo>
                  <a:pt x="430069" y="720105"/>
                </a:lnTo>
                <a:lnTo>
                  <a:pt x="468315" y="735023"/>
                </a:lnTo>
                <a:lnTo>
                  <a:pt x="508682" y="749714"/>
                </a:lnTo>
                <a:lnTo>
                  <a:pt x="551037" y="764204"/>
                </a:lnTo>
                <a:lnTo>
                  <a:pt x="595244" y="778521"/>
                </a:lnTo>
                <a:lnTo>
                  <a:pt x="641170" y="792693"/>
                </a:lnTo>
                <a:lnTo>
                  <a:pt x="688680" y="806746"/>
                </a:lnTo>
                <a:lnTo>
                  <a:pt x="737640" y="820707"/>
                </a:lnTo>
                <a:lnTo>
                  <a:pt x="787916" y="834605"/>
                </a:lnTo>
                <a:lnTo>
                  <a:pt x="839373" y="848467"/>
                </a:lnTo>
                <a:lnTo>
                  <a:pt x="891877" y="862319"/>
                </a:lnTo>
                <a:lnTo>
                  <a:pt x="945293" y="876190"/>
                </a:lnTo>
                <a:lnTo>
                  <a:pt x="999488" y="890106"/>
                </a:lnTo>
                <a:lnTo>
                  <a:pt x="1054327" y="904094"/>
                </a:lnTo>
                <a:lnTo>
                  <a:pt x="1109675" y="918183"/>
                </a:lnTo>
                <a:lnTo>
                  <a:pt x="1165399" y="932400"/>
                </a:lnTo>
                <a:lnTo>
                  <a:pt x="1221363" y="946771"/>
                </a:lnTo>
                <a:lnTo>
                  <a:pt x="1277434" y="961325"/>
                </a:lnTo>
                <a:lnTo>
                  <a:pt x="1333478" y="976088"/>
                </a:lnTo>
                <a:lnTo>
                  <a:pt x="1389359" y="991087"/>
                </a:lnTo>
                <a:lnTo>
                  <a:pt x="1444944" y="1006351"/>
                </a:lnTo>
                <a:lnTo>
                  <a:pt x="1500098" y="1021907"/>
                </a:lnTo>
                <a:lnTo>
                  <a:pt x="1554687" y="1037781"/>
                </a:lnTo>
                <a:lnTo>
                  <a:pt x="1608577" y="1054002"/>
                </a:lnTo>
                <a:lnTo>
                  <a:pt x="1661633" y="1070595"/>
                </a:lnTo>
                <a:lnTo>
                  <a:pt x="1713721" y="1087590"/>
                </a:lnTo>
                <a:lnTo>
                  <a:pt x="1764706" y="1105013"/>
                </a:lnTo>
                <a:lnTo>
                  <a:pt x="1814455" y="1122891"/>
                </a:lnTo>
                <a:lnTo>
                  <a:pt x="1862833" y="1141252"/>
                </a:lnTo>
                <a:lnTo>
                  <a:pt x="1909706" y="1160123"/>
                </a:lnTo>
                <a:lnTo>
                  <a:pt x="1954938" y="1179532"/>
                </a:lnTo>
                <a:lnTo>
                  <a:pt x="1998397" y="1199506"/>
                </a:lnTo>
                <a:lnTo>
                  <a:pt x="2039947" y="1220071"/>
                </a:lnTo>
                <a:lnTo>
                  <a:pt x="2079455" y="1241256"/>
                </a:lnTo>
                <a:lnTo>
                  <a:pt x="2116785" y="1263088"/>
                </a:lnTo>
                <a:lnTo>
                  <a:pt x="2151805" y="1285594"/>
                </a:lnTo>
                <a:lnTo>
                  <a:pt x="2184378" y="1308801"/>
                </a:lnTo>
                <a:lnTo>
                  <a:pt x="2214372" y="1332737"/>
                </a:lnTo>
                <a:lnTo>
                  <a:pt x="2252259" y="1367377"/>
                </a:lnTo>
                <a:lnTo>
                  <a:pt x="2287509" y="1404703"/>
                </a:lnTo>
                <a:lnTo>
                  <a:pt x="2320232" y="1444496"/>
                </a:lnTo>
                <a:lnTo>
                  <a:pt x="2350540" y="1486537"/>
                </a:lnTo>
                <a:lnTo>
                  <a:pt x="2378544" y="1530607"/>
                </a:lnTo>
                <a:lnTo>
                  <a:pt x="2404353" y="1576486"/>
                </a:lnTo>
                <a:lnTo>
                  <a:pt x="2428080" y="1623955"/>
                </a:lnTo>
                <a:lnTo>
                  <a:pt x="2449835" y="1672795"/>
                </a:lnTo>
                <a:lnTo>
                  <a:pt x="2469729" y="1722786"/>
                </a:lnTo>
                <a:lnTo>
                  <a:pt x="2487873" y="1773710"/>
                </a:lnTo>
                <a:lnTo>
                  <a:pt x="2504378" y="1825346"/>
                </a:lnTo>
                <a:lnTo>
                  <a:pt x="2519354" y="1877476"/>
                </a:lnTo>
                <a:lnTo>
                  <a:pt x="2532914" y="1929880"/>
                </a:lnTo>
                <a:lnTo>
                  <a:pt x="2545166" y="1982340"/>
                </a:lnTo>
                <a:lnTo>
                  <a:pt x="2556224" y="2034635"/>
                </a:lnTo>
                <a:lnTo>
                  <a:pt x="2566196" y="2086546"/>
                </a:lnTo>
                <a:lnTo>
                  <a:pt x="2575196" y="2137855"/>
                </a:lnTo>
                <a:lnTo>
                  <a:pt x="2583332" y="2188342"/>
                </a:lnTo>
                <a:lnTo>
                  <a:pt x="2590716" y="2237787"/>
                </a:lnTo>
                <a:lnTo>
                  <a:pt x="2597460" y="2285971"/>
                </a:lnTo>
                <a:lnTo>
                  <a:pt x="2603673" y="2332676"/>
                </a:lnTo>
                <a:lnTo>
                  <a:pt x="2609468" y="2377681"/>
                </a:lnTo>
                <a:lnTo>
                  <a:pt x="2614954" y="2420768"/>
                </a:lnTo>
                <a:lnTo>
                  <a:pt x="2620243" y="2461717"/>
                </a:lnTo>
                <a:lnTo>
                  <a:pt x="2625446" y="2500308"/>
                </a:lnTo>
                <a:lnTo>
                  <a:pt x="2636036" y="2569544"/>
                </a:lnTo>
                <a:lnTo>
                  <a:pt x="2647611" y="2626719"/>
                </a:lnTo>
                <a:lnTo>
                  <a:pt x="2654046" y="2650236"/>
                </a:lnTo>
              </a:path>
            </a:pathLst>
          </a:custGeom>
          <a:ln w="2799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3405" y="4142232"/>
            <a:ext cx="1447800" cy="2649855"/>
          </a:xfrm>
          <a:custGeom>
            <a:avLst/>
            <a:gdLst/>
            <a:ahLst/>
            <a:cxnLst/>
            <a:rect l="l" t="t" r="r" b="b"/>
            <a:pathLst>
              <a:path w="1447800" h="2649854">
                <a:moveTo>
                  <a:pt x="0" y="0"/>
                </a:moveTo>
                <a:lnTo>
                  <a:pt x="7135" y="54637"/>
                </a:lnTo>
                <a:lnTo>
                  <a:pt x="9409" y="127746"/>
                </a:lnTo>
                <a:lnTo>
                  <a:pt x="10329" y="169813"/>
                </a:lnTo>
                <a:lnTo>
                  <a:pt x="11960" y="214798"/>
                </a:lnTo>
                <a:lnTo>
                  <a:pt x="14944" y="262137"/>
                </a:lnTo>
                <a:lnTo>
                  <a:pt x="19924" y="311262"/>
                </a:lnTo>
                <a:lnTo>
                  <a:pt x="27541" y="361608"/>
                </a:lnTo>
                <a:lnTo>
                  <a:pt x="38438" y="412608"/>
                </a:lnTo>
                <a:lnTo>
                  <a:pt x="53257" y="463697"/>
                </a:lnTo>
                <a:lnTo>
                  <a:pt x="72639" y="514307"/>
                </a:lnTo>
                <a:lnTo>
                  <a:pt x="97228" y="563873"/>
                </a:lnTo>
                <a:lnTo>
                  <a:pt x="127665" y="611827"/>
                </a:lnTo>
                <a:lnTo>
                  <a:pt x="164592" y="657606"/>
                </a:lnTo>
                <a:lnTo>
                  <a:pt x="218220" y="707133"/>
                </a:lnTo>
                <a:lnTo>
                  <a:pt x="250007" y="730824"/>
                </a:lnTo>
                <a:lnTo>
                  <a:pt x="284726" y="753941"/>
                </a:lnTo>
                <a:lnTo>
                  <a:pt x="322089" y="776591"/>
                </a:lnTo>
                <a:lnTo>
                  <a:pt x="361810" y="798880"/>
                </a:lnTo>
                <a:lnTo>
                  <a:pt x="403600" y="820914"/>
                </a:lnTo>
                <a:lnTo>
                  <a:pt x="447172" y="842801"/>
                </a:lnTo>
                <a:lnTo>
                  <a:pt x="492239" y="864646"/>
                </a:lnTo>
                <a:lnTo>
                  <a:pt x="538513" y="886556"/>
                </a:lnTo>
                <a:lnTo>
                  <a:pt x="585706" y="908637"/>
                </a:lnTo>
                <a:lnTo>
                  <a:pt x="633533" y="930995"/>
                </a:lnTo>
                <a:lnTo>
                  <a:pt x="681704" y="953738"/>
                </a:lnTo>
                <a:lnTo>
                  <a:pt x="729932" y="976971"/>
                </a:lnTo>
                <a:lnTo>
                  <a:pt x="777931" y="1000800"/>
                </a:lnTo>
                <a:lnTo>
                  <a:pt x="825412" y="1025333"/>
                </a:lnTo>
                <a:lnTo>
                  <a:pt x="872089" y="1050675"/>
                </a:lnTo>
                <a:lnTo>
                  <a:pt x="917673" y="1076933"/>
                </a:lnTo>
                <a:lnTo>
                  <a:pt x="961877" y="1104213"/>
                </a:lnTo>
                <a:lnTo>
                  <a:pt x="1004415" y="1132622"/>
                </a:lnTo>
                <a:lnTo>
                  <a:pt x="1044997" y="1162267"/>
                </a:lnTo>
                <a:lnTo>
                  <a:pt x="1083338" y="1193252"/>
                </a:lnTo>
                <a:lnTo>
                  <a:pt x="1119149" y="1225686"/>
                </a:lnTo>
                <a:lnTo>
                  <a:pt x="1152143" y="1259674"/>
                </a:lnTo>
                <a:lnTo>
                  <a:pt x="1182033" y="1295322"/>
                </a:lnTo>
                <a:lnTo>
                  <a:pt x="1208532" y="1332738"/>
                </a:lnTo>
                <a:lnTo>
                  <a:pt x="1231412" y="1371396"/>
                </a:lnTo>
                <a:lnTo>
                  <a:pt x="1252524" y="1413340"/>
                </a:lnTo>
                <a:lnTo>
                  <a:pt x="1271952" y="1458270"/>
                </a:lnTo>
                <a:lnTo>
                  <a:pt x="1289778" y="1505884"/>
                </a:lnTo>
                <a:lnTo>
                  <a:pt x="1306084" y="1555881"/>
                </a:lnTo>
                <a:lnTo>
                  <a:pt x="1320954" y="1607961"/>
                </a:lnTo>
                <a:lnTo>
                  <a:pt x="1334470" y="1661821"/>
                </a:lnTo>
                <a:lnTo>
                  <a:pt x="1346715" y="1717162"/>
                </a:lnTo>
                <a:lnTo>
                  <a:pt x="1357771" y="1773682"/>
                </a:lnTo>
                <a:lnTo>
                  <a:pt x="1367721" y="1831079"/>
                </a:lnTo>
                <a:lnTo>
                  <a:pt x="1376648" y="1889054"/>
                </a:lnTo>
                <a:lnTo>
                  <a:pt x="1384634" y="1947305"/>
                </a:lnTo>
                <a:lnTo>
                  <a:pt x="1391763" y="2005530"/>
                </a:lnTo>
                <a:lnTo>
                  <a:pt x="1398116" y="2063430"/>
                </a:lnTo>
                <a:lnTo>
                  <a:pt x="1403777" y="2120702"/>
                </a:lnTo>
                <a:lnTo>
                  <a:pt x="1408828" y="2177046"/>
                </a:lnTo>
                <a:lnTo>
                  <a:pt x="1413353" y="2232161"/>
                </a:lnTo>
                <a:lnTo>
                  <a:pt x="1417432" y="2285746"/>
                </a:lnTo>
                <a:lnTo>
                  <a:pt x="1421151" y="2337499"/>
                </a:lnTo>
                <a:lnTo>
                  <a:pt x="1424590" y="2387120"/>
                </a:lnTo>
                <a:lnTo>
                  <a:pt x="1427833" y="2434307"/>
                </a:lnTo>
                <a:lnTo>
                  <a:pt x="1430962" y="2478760"/>
                </a:lnTo>
                <a:lnTo>
                  <a:pt x="1434061" y="2520178"/>
                </a:lnTo>
                <a:lnTo>
                  <a:pt x="1437211" y="2558259"/>
                </a:lnTo>
                <a:lnTo>
                  <a:pt x="1440496" y="2592703"/>
                </a:lnTo>
                <a:lnTo>
                  <a:pt x="1443998" y="2623208"/>
                </a:lnTo>
                <a:lnTo>
                  <a:pt x="1447800" y="2649474"/>
                </a:lnTo>
              </a:path>
            </a:pathLst>
          </a:custGeom>
          <a:ln w="2799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39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089" y="357632"/>
            <a:ext cx="5965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11.5.2 Global state</a:t>
            </a:r>
            <a:r>
              <a:rPr sz="3500" b="0" spc="-3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predicates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37" y="1727873"/>
            <a:ext cx="9333865" cy="437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>
              <a:lnSpc>
                <a:spcPct val="119600"/>
              </a:lnSpc>
              <a:spcBef>
                <a:spcPts val="100"/>
              </a:spcBef>
              <a:buChar char="•"/>
              <a:tabLst>
                <a:tab pos="390525" algn="l"/>
                <a:tab pos="391160" algn="l"/>
                <a:tab pos="1866264" algn="l"/>
                <a:tab pos="2790825" algn="l"/>
                <a:tab pos="4349750" algn="l"/>
                <a:tab pos="4732655" algn="l"/>
                <a:tab pos="5060315" algn="l"/>
                <a:tab pos="6377940" algn="l"/>
                <a:tab pos="7078980" algn="l"/>
                <a:tab pos="8041005" algn="l"/>
                <a:tab pos="8853805" algn="l"/>
              </a:tabLst>
            </a:pP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36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Globa</a:t>
            </a:r>
            <a:r>
              <a:rPr sz="2650" spc="-5" dirty="0">
                <a:latin typeface="Arial"/>
                <a:cs typeface="Arial"/>
              </a:rPr>
              <a:t>l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Stat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Predicat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i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functio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tha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map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fro</a:t>
            </a:r>
            <a:r>
              <a:rPr sz="2650" spc="-5" dirty="0">
                <a:latin typeface="Arial"/>
                <a:cs typeface="Arial"/>
              </a:rPr>
              <a:t>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the  set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global process states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solidFill>
                  <a:srgbClr val="009A9A"/>
                </a:solidFill>
                <a:latin typeface="Arial"/>
                <a:cs typeface="Arial"/>
              </a:rPr>
              <a:t>True </a:t>
            </a:r>
            <a:r>
              <a:rPr sz="2650" spc="-5" dirty="0">
                <a:latin typeface="Arial"/>
                <a:cs typeface="Arial"/>
              </a:rPr>
              <a:t>or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009A9A"/>
                </a:solidFill>
                <a:latin typeface="Arial"/>
                <a:cs typeface="Arial"/>
              </a:rPr>
              <a:t>False</a:t>
            </a:r>
            <a:r>
              <a:rPr sz="2650" spc="-5" dirty="0">
                <a:latin typeface="Arial"/>
                <a:cs typeface="Arial"/>
              </a:rPr>
              <a:t>.</a:t>
            </a:r>
            <a:endParaRPr sz="2650">
              <a:latin typeface="Arial"/>
              <a:cs typeface="Arial"/>
            </a:endParaRPr>
          </a:p>
          <a:p>
            <a:pPr marL="390525" marR="7620" indent="-377825">
              <a:lnSpc>
                <a:spcPts val="3800"/>
              </a:lnSpc>
              <a:spcBef>
                <a:spcPts val="229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Detecting </a:t>
            </a:r>
            <a:r>
              <a:rPr sz="2650" spc="-5" dirty="0">
                <a:latin typeface="Arial"/>
                <a:cs typeface="Arial"/>
              </a:rPr>
              <a:t>a condition </a:t>
            </a:r>
            <a:r>
              <a:rPr sz="2650" spc="-10" dirty="0">
                <a:latin typeface="Arial"/>
                <a:cs typeface="Arial"/>
              </a:rPr>
              <a:t>like deadlock </a:t>
            </a:r>
            <a:r>
              <a:rPr sz="2650" spc="-5" dirty="0">
                <a:latin typeface="Arial"/>
                <a:cs typeface="Arial"/>
              </a:rPr>
              <a:t>or termination requires  </a:t>
            </a:r>
            <a:r>
              <a:rPr sz="2650" spc="-10" dirty="0">
                <a:latin typeface="Arial"/>
                <a:cs typeface="Arial"/>
              </a:rPr>
              <a:t>evaluating </a:t>
            </a:r>
            <a:r>
              <a:rPr sz="2650" spc="-5" dirty="0">
                <a:latin typeface="Arial"/>
                <a:cs typeface="Arial"/>
              </a:rPr>
              <a:t>a Global </a:t>
            </a:r>
            <a:r>
              <a:rPr sz="2650" spc="-10" dirty="0">
                <a:latin typeface="Arial"/>
                <a:cs typeface="Arial"/>
              </a:rPr>
              <a:t>State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Predicate.</a:t>
            </a:r>
            <a:endParaRPr sz="2650">
              <a:latin typeface="Arial"/>
              <a:cs typeface="Arial"/>
            </a:endParaRPr>
          </a:p>
          <a:p>
            <a:pPr marL="390525" indent="-377825">
              <a:lnSpc>
                <a:spcPct val="100000"/>
              </a:lnSpc>
              <a:spcBef>
                <a:spcPts val="390"/>
              </a:spcBef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Arial"/>
                <a:cs typeface="Arial"/>
              </a:rPr>
              <a:t>A Global </a:t>
            </a:r>
            <a:r>
              <a:rPr sz="2650" spc="-10" dirty="0">
                <a:latin typeface="Arial"/>
                <a:cs typeface="Arial"/>
              </a:rPr>
              <a:t>State Predicate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stable: once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system enters</a:t>
            </a:r>
            <a:r>
              <a:rPr sz="2650" spc="-5" dirty="0">
                <a:latin typeface="Arial"/>
                <a:cs typeface="Arial"/>
              </a:rPr>
              <a:t> a</a:t>
            </a:r>
            <a:endParaRPr sz="2650">
              <a:latin typeface="Arial"/>
              <a:cs typeface="Arial"/>
            </a:endParaRPr>
          </a:p>
          <a:p>
            <a:pPr marL="390525" marR="6350" algn="just">
              <a:lnSpc>
                <a:spcPct val="119600"/>
              </a:lnSpc>
            </a:pPr>
            <a:r>
              <a:rPr sz="2650" spc="-10" dirty="0">
                <a:latin typeface="Arial"/>
                <a:cs typeface="Arial"/>
              </a:rPr>
              <a:t>state where </a:t>
            </a:r>
            <a:r>
              <a:rPr sz="2650" spc="-5" dirty="0">
                <a:latin typeface="Arial"/>
                <a:cs typeface="Arial"/>
              </a:rPr>
              <a:t>it is </a:t>
            </a:r>
            <a:r>
              <a:rPr sz="2650" spc="-10" dirty="0">
                <a:latin typeface="Arial"/>
                <a:cs typeface="Arial"/>
              </a:rPr>
              <a:t>true, such </a:t>
            </a:r>
            <a:r>
              <a:rPr sz="2650" spc="-5" dirty="0">
                <a:latin typeface="Arial"/>
                <a:cs typeface="Arial"/>
              </a:rPr>
              <a:t>as </a:t>
            </a:r>
            <a:r>
              <a:rPr sz="2650" spc="-10" dirty="0">
                <a:latin typeface="Arial"/>
                <a:cs typeface="Arial"/>
              </a:rPr>
              <a:t>deadlock </a:t>
            </a:r>
            <a:r>
              <a:rPr sz="2650" spc="-5" dirty="0">
                <a:latin typeface="Arial"/>
                <a:cs typeface="Arial"/>
              </a:rPr>
              <a:t>or termination, </a:t>
            </a:r>
            <a:r>
              <a:rPr sz="2650" spc="-10" dirty="0">
                <a:latin typeface="Arial"/>
                <a:cs typeface="Arial"/>
              </a:rPr>
              <a:t>it  remains </a:t>
            </a:r>
            <a:r>
              <a:rPr sz="2650" spc="-5" dirty="0">
                <a:latin typeface="Arial"/>
                <a:cs typeface="Arial"/>
              </a:rPr>
              <a:t>true in all future </a:t>
            </a:r>
            <a:r>
              <a:rPr sz="2650" spc="-10" dirty="0">
                <a:latin typeface="Arial"/>
                <a:cs typeface="Arial"/>
              </a:rPr>
              <a:t>states reachable </a:t>
            </a:r>
            <a:r>
              <a:rPr sz="2650" spc="-5" dirty="0">
                <a:latin typeface="Arial"/>
                <a:cs typeface="Arial"/>
              </a:rPr>
              <a:t>from that </a:t>
            </a:r>
            <a:r>
              <a:rPr sz="2650" spc="-10" dirty="0">
                <a:latin typeface="Arial"/>
                <a:cs typeface="Arial"/>
              </a:rPr>
              <a:t>state.  However, when we monitor </a:t>
            </a:r>
            <a:r>
              <a:rPr sz="2650" spc="-5" dirty="0">
                <a:latin typeface="Arial"/>
                <a:cs typeface="Arial"/>
              </a:rPr>
              <a:t>or </a:t>
            </a:r>
            <a:r>
              <a:rPr sz="2650" spc="-10" dirty="0">
                <a:latin typeface="Arial"/>
                <a:cs typeface="Arial"/>
              </a:rPr>
              <a:t>debug </a:t>
            </a:r>
            <a:r>
              <a:rPr sz="2650" spc="-5" dirty="0">
                <a:latin typeface="Arial"/>
                <a:cs typeface="Arial"/>
              </a:rPr>
              <a:t>an </a:t>
            </a:r>
            <a:r>
              <a:rPr sz="2650" spc="-10" dirty="0">
                <a:latin typeface="Arial"/>
                <a:cs typeface="Arial"/>
              </a:rPr>
              <a:t>application, we are  interested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non stable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predicates.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93909" y="1171614"/>
            <a:ext cx="9704705" cy="57873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725"/>
              </a:spcBef>
              <a:buChar char="•"/>
              <a:tabLst>
                <a:tab pos="205104" algn="l"/>
                <a:tab pos="811530" algn="l"/>
                <a:tab pos="2743200" algn="l"/>
                <a:tab pos="4190365" algn="l"/>
                <a:tab pos="5787390" algn="l"/>
                <a:tab pos="6450965" algn="l"/>
                <a:tab pos="7021195" algn="l"/>
                <a:tab pos="8805545" algn="l"/>
                <a:tab pos="9410700" algn="l"/>
              </a:tabLst>
            </a:pPr>
            <a:r>
              <a:rPr sz="2650" spc="-5" dirty="0">
                <a:latin typeface="Arial"/>
                <a:cs typeface="Arial"/>
              </a:rPr>
              <a:t>A	</a:t>
            </a:r>
            <a:r>
              <a:rPr sz="2650" spc="-10" dirty="0">
                <a:latin typeface="Arial"/>
                <a:cs typeface="Arial"/>
              </a:rPr>
              <a:t>distribute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syste</a:t>
            </a:r>
            <a:r>
              <a:rPr sz="2650" spc="-5" dirty="0">
                <a:latin typeface="Arial"/>
                <a:cs typeface="Arial"/>
              </a:rPr>
              <a:t>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consist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</a:t>
            </a:r>
            <a:r>
              <a:rPr sz="2650" spc="-5" dirty="0">
                <a:latin typeface="Arial"/>
                <a:cs typeface="Arial"/>
              </a:rPr>
              <a:t>f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collectio</a:t>
            </a:r>
            <a:r>
              <a:rPr sz="2650" spc="-5" dirty="0">
                <a:latin typeface="Arial"/>
                <a:cs typeface="Arial"/>
              </a:rPr>
              <a:t>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i="1" spc="-5" dirty="0">
                <a:latin typeface="Arial"/>
                <a:cs typeface="Arial"/>
              </a:rPr>
              <a:t>P</a:t>
            </a:r>
            <a:r>
              <a:rPr sz="2650" i="1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of</a:t>
            </a:r>
            <a:endParaRPr sz="265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620"/>
              </a:spcBef>
              <a:tabLst>
                <a:tab pos="2258060" algn="l"/>
              </a:tabLst>
            </a:pP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650" b="1" i="1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processes	</a:t>
            </a: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625" b="1" i="1" spc="-7" baseline="-20634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650" i="1" spc="-5" dirty="0">
                <a:latin typeface="Arial"/>
                <a:cs typeface="Arial"/>
              </a:rPr>
              <a:t>, i = </a:t>
            </a:r>
            <a:r>
              <a:rPr sz="2650" i="1" spc="-10" dirty="0">
                <a:latin typeface="Arial"/>
                <a:cs typeface="Arial"/>
              </a:rPr>
              <a:t>1,2,…</a:t>
            </a:r>
            <a:r>
              <a:rPr sz="2650" i="1" spc="-5" dirty="0">
                <a:latin typeface="Arial"/>
                <a:cs typeface="Arial"/>
              </a:rPr>
              <a:t> N</a:t>
            </a:r>
            <a:endParaRPr sz="2650">
              <a:latin typeface="Arial"/>
              <a:cs typeface="Arial"/>
            </a:endParaRPr>
          </a:p>
          <a:p>
            <a:pPr marL="486409" marR="6985" lvl="1" indent="-267335">
              <a:lnSpc>
                <a:spcPct val="120000"/>
              </a:lnSpc>
              <a:spcBef>
                <a:spcPts val="50"/>
              </a:spcBef>
              <a:buChar char="–"/>
              <a:tabLst>
                <a:tab pos="487045" algn="l"/>
                <a:tab pos="1444625" algn="l"/>
                <a:tab pos="2745105" algn="l"/>
                <a:tab pos="3210560" algn="l"/>
                <a:tab pos="3981450" algn="l"/>
                <a:tab pos="4457065" algn="l"/>
                <a:tab pos="5382260" algn="l"/>
                <a:tab pos="5856605" algn="l"/>
                <a:tab pos="7419340" algn="l"/>
                <a:tab pos="7971790" algn="l"/>
                <a:tab pos="8569960" algn="l"/>
              </a:tabLst>
            </a:pP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ac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5" dirty="0">
                <a:latin typeface="Arial"/>
                <a:cs typeface="Arial"/>
              </a:rPr>
              <a:t>proces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100" i="1" spc="7" baseline="-21825" dirty="0">
                <a:latin typeface="Arial"/>
                <a:cs typeface="Arial"/>
              </a:rPr>
              <a:t>i</a:t>
            </a:r>
            <a:r>
              <a:rPr sz="2100" i="1" baseline="-21825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dirty="0">
                <a:latin typeface="Arial"/>
                <a:cs typeface="Arial"/>
              </a:rPr>
              <a:t>s	a	</a:t>
            </a:r>
            <a:r>
              <a:rPr sz="2200" spc="-5" dirty="0">
                <a:latin typeface="Arial"/>
                <a:cs typeface="Arial"/>
              </a:rPr>
              <a:t>stat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100" b="1" i="1" spc="7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100" b="1" i="1" baseline="-21825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200" dirty="0">
                <a:latin typeface="Arial"/>
                <a:cs typeface="Arial"/>
              </a:rPr>
              <a:t>consisting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	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	variables  </a:t>
            </a:r>
            <a:r>
              <a:rPr sz="2200" spc="-5" dirty="0">
                <a:latin typeface="Arial"/>
                <a:cs typeface="Arial"/>
              </a:rPr>
              <a:t>(which it transforms as it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executes)</a:t>
            </a:r>
            <a:endParaRPr sz="2200">
              <a:latin typeface="Arial"/>
              <a:cs typeface="Arial"/>
            </a:endParaRPr>
          </a:p>
          <a:p>
            <a:pPr marL="486409" lvl="1" indent="-267335">
              <a:lnSpc>
                <a:spcPct val="100000"/>
              </a:lnSpc>
              <a:spcBef>
                <a:spcPts val="530"/>
              </a:spcBef>
              <a:buChar char="–"/>
              <a:tabLst>
                <a:tab pos="487045" algn="l"/>
                <a:tab pos="6762115" algn="l"/>
              </a:tabLst>
            </a:pPr>
            <a:r>
              <a:rPr sz="2200" spc="-5" dirty="0">
                <a:latin typeface="Arial"/>
                <a:cs typeface="Arial"/>
              </a:rPr>
              <a:t>Processes communicate only by messages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(via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	</a:t>
            </a:r>
            <a:r>
              <a:rPr sz="2200" spc="-5" dirty="0">
                <a:latin typeface="Arial"/>
                <a:cs typeface="Arial"/>
              </a:rPr>
              <a:t>network)</a:t>
            </a:r>
            <a:endParaRPr sz="2200">
              <a:latin typeface="Arial"/>
              <a:cs typeface="Arial"/>
            </a:endParaRPr>
          </a:p>
          <a:p>
            <a:pPr marL="706755" lvl="2" indent="-21907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706755" algn="l"/>
                <a:tab pos="707390" algn="l"/>
              </a:tabLst>
            </a:pPr>
            <a:r>
              <a:rPr sz="1950" b="1" spc="10" dirty="0">
                <a:solidFill>
                  <a:srgbClr val="33339A"/>
                </a:solidFill>
                <a:latin typeface="Arial"/>
                <a:cs typeface="Arial"/>
              </a:rPr>
              <a:t>Actions </a:t>
            </a:r>
            <a:r>
              <a:rPr sz="1950" spc="10" dirty="0">
                <a:latin typeface="Arial"/>
                <a:cs typeface="Arial"/>
              </a:rPr>
              <a:t>of processes</a:t>
            </a:r>
            <a:r>
              <a:rPr sz="1950" i="1" spc="10" dirty="0">
                <a:latin typeface="Arial"/>
                <a:cs typeface="Arial"/>
              </a:rPr>
              <a:t>: Send, Receive, </a:t>
            </a:r>
            <a:r>
              <a:rPr sz="1950" spc="15" dirty="0">
                <a:latin typeface="Arial"/>
                <a:cs typeface="Arial"/>
              </a:rPr>
              <a:t>change own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state</a:t>
            </a:r>
            <a:endParaRPr sz="1950">
              <a:latin typeface="Arial"/>
              <a:cs typeface="Arial"/>
            </a:endParaRPr>
          </a:p>
          <a:p>
            <a:pPr marL="204470" marR="9525" indent="-191770">
              <a:lnSpc>
                <a:spcPts val="3800"/>
              </a:lnSpc>
              <a:spcBef>
                <a:spcPts val="195"/>
              </a:spcBef>
              <a:buFont typeface="Arial"/>
              <a:buChar char="•"/>
              <a:tabLst>
                <a:tab pos="205104" algn="l"/>
              </a:tabLst>
            </a:pPr>
            <a:r>
              <a:rPr sz="2650" b="1" i="1" spc="-5" dirty="0">
                <a:solidFill>
                  <a:srgbClr val="33339A"/>
                </a:solidFill>
                <a:latin typeface="Arial"/>
                <a:cs typeface="Arial"/>
              </a:rPr>
              <a:t>Event</a:t>
            </a:r>
            <a:r>
              <a:rPr sz="2650" i="1" spc="-5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occurrence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single action </a:t>
            </a:r>
            <a:r>
              <a:rPr sz="2650" spc="-5" dirty="0">
                <a:latin typeface="Arial"/>
                <a:cs typeface="Arial"/>
              </a:rPr>
              <a:t>that a </a:t>
            </a:r>
            <a:r>
              <a:rPr sz="2650" spc="-10" dirty="0">
                <a:latin typeface="Arial"/>
                <a:cs typeface="Arial"/>
              </a:rPr>
              <a:t>process carries  out </a:t>
            </a:r>
            <a:r>
              <a:rPr sz="2650" spc="-5" dirty="0">
                <a:latin typeface="Arial"/>
                <a:cs typeface="Arial"/>
              </a:rPr>
              <a:t>as it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executes</a:t>
            </a:r>
            <a:endParaRPr sz="265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395"/>
              </a:spcBef>
              <a:buChar char="•"/>
              <a:tabLst>
                <a:tab pos="205104" algn="l"/>
              </a:tabLst>
            </a:pPr>
            <a:r>
              <a:rPr sz="2650" spc="-10" dirty="0">
                <a:latin typeface="Arial"/>
                <a:cs typeface="Arial"/>
              </a:rPr>
              <a:t>Events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at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single</a:t>
            </a:r>
            <a:r>
              <a:rPr sz="2650" spc="8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process</a:t>
            </a:r>
            <a:r>
              <a:rPr sz="2650" spc="110" dirty="0">
                <a:latin typeface="Arial"/>
                <a:cs typeface="Arial"/>
              </a:rPr>
              <a:t> </a:t>
            </a:r>
            <a:r>
              <a:rPr sz="2650" i="1" spc="-10" dirty="0">
                <a:latin typeface="Arial"/>
                <a:cs typeface="Arial"/>
              </a:rPr>
              <a:t>p</a:t>
            </a:r>
            <a:r>
              <a:rPr sz="2625" i="1" spc="-15" baseline="-20634" dirty="0">
                <a:latin typeface="Arial"/>
                <a:cs typeface="Arial"/>
              </a:rPr>
              <a:t>i</a:t>
            </a:r>
            <a:r>
              <a:rPr sz="2650" spc="-10" dirty="0">
                <a:latin typeface="Arial"/>
                <a:cs typeface="Arial"/>
              </a:rPr>
              <a:t>,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can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be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placed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in</a:t>
            </a:r>
            <a:r>
              <a:rPr sz="2650" spc="10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9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total</a:t>
            </a:r>
            <a:r>
              <a:rPr sz="2650" spc="110" dirty="0"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33339A"/>
                </a:solidFill>
                <a:latin typeface="Arial"/>
                <a:cs typeface="Arial"/>
              </a:rPr>
              <a:t>ordering</a:t>
            </a:r>
            <a:endParaRPr sz="265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675"/>
              </a:spcBef>
            </a:pPr>
            <a:r>
              <a:rPr sz="2650" spc="-10" dirty="0">
                <a:latin typeface="Arial"/>
                <a:cs typeface="Arial"/>
              </a:rPr>
              <a:t>denoted </a:t>
            </a:r>
            <a:r>
              <a:rPr sz="2650" spc="-5" dirty="0">
                <a:latin typeface="Arial"/>
                <a:cs typeface="Arial"/>
              </a:rPr>
              <a:t>by the </a:t>
            </a:r>
            <a:r>
              <a:rPr sz="2650" spc="-10" dirty="0">
                <a:latin typeface="Arial"/>
                <a:cs typeface="Arial"/>
              </a:rPr>
              <a:t>relation 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25" i="1" spc="-15" baseline="-20634" dirty="0">
                <a:latin typeface="Arial"/>
                <a:cs typeface="Arial"/>
              </a:rPr>
              <a:t>i </a:t>
            </a:r>
            <a:r>
              <a:rPr sz="2650" spc="-10" dirty="0">
                <a:latin typeface="Arial"/>
                <a:cs typeface="Arial"/>
              </a:rPr>
              <a:t>between the events.</a:t>
            </a:r>
            <a:r>
              <a:rPr sz="2650" spc="-1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i.e.</a:t>
            </a:r>
            <a:endParaRPr sz="2650">
              <a:latin typeface="Arial"/>
              <a:cs typeface="Arial"/>
            </a:endParaRPr>
          </a:p>
          <a:p>
            <a:pPr marL="563880" lvl="1" indent="-34480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  <a:tabLst>
                <a:tab pos="563880" algn="l"/>
                <a:tab pos="564515" algn="l"/>
              </a:tabLst>
            </a:pP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2200" b="1" spc="5" dirty="0">
                <a:solidFill>
                  <a:srgbClr val="33339A"/>
                </a:solidFill>
                <a:latin typeface="Symbol"/>
                <a:cs typeface="Symbol"/>
              </a:rPr>
              <a:t></a:t>
            </a:r>
            <a:r>
              <a:rPr sz="2100" b="1" i="1" spc="7" baseline="-21825" dirty="0">
                <a:solidFill>
                  <a:srgbClr val="33339A"/>
                </a:solidFill>
                <a:latin typeface="Arial"/>
                <a:cs typeface="Arial"/>
              </a:rPr>
              <a:t>i </a:t>
            </a:r>
            <a:r>
              <a:rPr sz="2100" b="1" spc="-7" baseline="-21825" dirty="0">
                <a:solidFill>
                  <a:srgbClr val="33339A"/>
                </a:solidFill>
                <a:latin typeface="Arial"/>
                <a:cs typeface="Arial"/>
              </a:rPr>
              <a:t></a:t>
            </a: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3339A"/>
                </a:solidFill>
                <a:latin typeface="Arial"/>
                <a:cs typeface="Arial"/>
              </a:rPr>
              <a:t>’ </a:t>
            </a:r>
            <a:r>
              <a:rPr sz="2200" spc="-5" dirty="0">
                <a:latin typeface="Arial"/>
                <a:cs typeface="Arial"/>
              </a:rPr>
              <a:t>if and only if event </a:t>
            </a:r>
            <a:r>
              <a:rPr sz="2200" i="1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occurs before event </a:t>
            </a:r>
            <a:r>
              <a:rPr sz="2200" i="1" spc="-5" dirty="0">
                <a:latin typeface="Arial"/>
                <a:cs typeface="Arial"/>
              </a:rPr>
              <a:t>e’ </a:t>
            </a:r>
            <a:r>
              <a:rPr sz="2200" spc="-5" dirty="0">
                <a:latin typeface="Arial"/>
                <a:cs typeface="Arial"/>
              </a:rPr>
              <a:t>at process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100" i="1" baseline="-21825" dirty="0">
                <a:latin typeface="Arial"/>
                <a:cs typeface="Arial"/>
              </a:rPr>
              <a:t>i</a:t>
            </a:r>
            <a:endParaRPr sz="2100" baseline="-21825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spcBef>
                <a:spcPts val="595"/>
              </a:spcBef>
              <a:buChar char="•"/>
              <a:tabLst>
                <a:tab pos="205104" algn="l"/>
              </a:tabLst>
            </a:pP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history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process </a:t>
            </a:r>
            <a:r>
              <a:rPr sz="2650" dirty="0">
                <a:latin typeface="Arial"/>
                <a:cs typeface="Arial"/>
              </a:rPr>
              <a:t>p</a:t>
            </a:r>
            <a:r>
              <a:rPr sz="2625" baseline="-20634" dirty="0">
                <a:latin typeface="Arial"/>
                <a:cs typeface="Arial"/>
              </a:rPr>
              <a:t>i: </a:t>
            </a:r>
            <a:r>
              <a:rPr sz="2650" spc="-5" dirty="0">
                <a:latin typeface="Arial"/>
                <a:cs typeface="Arial"/>
              </a:rPr>
              <a:t>is a </a:t>
            </a:r>
            <a:r>
              <a:rPr sz="2650" spc="-10" dirty="0">
                <a:latin typeface="Arial"/>
                <a:cs typeface="Arial"/>
              </a:rPr>
              <a:t>series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events ordered </a:t>
            </a:r>
            <a:r>
              <a:rPr sz="2650" spc="-5" dirty="0">
                <a:latin typeface="Arial"/>
                <a:cs typeface="Arial"/>
              </a:rPr>
              <a:t>by</a:t>
            </a:r>
            <a:r>
              <a:rPr sz="2650" spc="-105" dirty="0">
                <a:latin typeface="Arial"/>
                <a:cs typeface="Arial"/>
              </a:rPr>
              <a:t> </a:t>
            </a:r>
            <a:r>
              <a:rPr sz="2650" spc="-10" dirty="0">
                <a:latin typeface="Symbol"/>
                <a:cs typeface="Symbol"/>
              </a:rPr>
              <a:t></a:t>
            </a:r>
            <a:r>
              <a:rPr sz="2625" i="1" spc="-15" baseline="-20634" dirty="0">
                <a:latin typeface="Arial"/>
                <a:cs typeface="Arial"/>
              </a:rPr>
              <a:t>i</a:t>
            </a:r>
            <a:endParaRPr sz="2625" baseline="-20634">
              <a:latin typeface="Arial"/>
              <a:cs typeface="Arial"/>
            </a:endParaRPr>
          </a:p>
          <a:p>
            <a:pPr marL="486409" lvl="1" indent="-267335">
              <a:lnSpc>
                <a:spcPts val="990"/>
              </a:lnSpc>
              <a:spcBef>
                <a:spcPts val="515"/>
              </a:spcBef>
              <a:buFont typeface="Arial"/>
              <a:buChar char="–"/>
              <a:tabLst>
                <a:tab pos="487045" algn="l"/>
              </a:tabLst>
            </a:pP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history</a:t>
            </a:r>
            <a:r>
              <a:rPr sz="2200" b="1" spc="-5" dirty="0">
                <a:solidFill>
                  <a:srgbClr val="33339A"/>
                </a:solidFill>
                <a:latin typeface="Arial"/>
                <a:cs typeface="Arial"/>
              </a:rPr>
              <a:t>(p</a:t>
            </a:r>
            <a:r>
              <a:rPr sz="2100" b="1" spc="-7" baseline="-2182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= h</a:t>
            </a:r>
            <a:r>
              <a:rPr sz="2100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&lt;e</a:t>
            </a:r>
            <a:r>
              <a:rPr sz="2100" i="1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i="1" spc="-5" dirty="0">
                <a:latin typeface="Arial"/>
                <a:cs typeface="Arial"/>
              </a:rPr>
              <a:t>e</a:t>
            </a:r>
            <a:r>
              <a:rPr sz="2100" i="1" spc="-7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i="1" dirty="0">
                <a:latin typeface="Arial"/>
                <a:cs typeface="Arial"/>
              </a:rPr>
              <a:t>e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…&gt;</a:t>
            </a:r>
            <a:endParaRPr sz="2200">
              <a:latin typeface="Arial"/>
              <a:cs typeface="Arial"/>
            </a:endParaRPr>
          </a:p>
          <a:p>
            <a:pPr marL="2961640">
              <a:lnSpc>
                <a:spcPts val="830"/>
              </a:lnSpc>
              <a:tabLst>
                <a:tab pos="3412490" algn="l"/>
                <a:tab pos="3863975" algn="l"/>
              </a:tabLst>
            </a:pPr>
            <a:r>
              <a:rPr sz="1400" spc="15" dirty="0">
                <a:latin typeface="Arial"/>
                <a:cs typeface="Arial"/>
              </a:rPr>
              <a:t>0	1	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83" y="322579"/>
            <a:ext cx="950658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11.2 Clocks, Events </a:t>
            </a:r>
            <a:r>
              <a:rPr spc="5" dirty="0"/>
              <a:t>and </a:t>
            </a:r>
            <a:r>
              <a:rPr dirty="0"/>
              <a:t>Process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836" y="357632"/>
            <a:ext cx="61874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11.5.3 </a:t>
            </a:r>
            <a:r>
              <a:rPr sz="3500" b="0" spc="10" dirty="0">
                <a:latin typeface="Arial"/>
                <a:cs typeface="Arial"/>
              </a:rPr>
              <a:t>The Snapshot</a:t>
            </a:r>
            <a:r>
              <a:rPr sz="3500" b="0" spc="-7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418632"/>
            <a:ext cx="9679305" cy="551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6350" indent="-199390" algn="just">
              <a:lnSpc>
                <a:spcPct val="115199"/>
              </a:lnSpc>
              <a:spcBef>
                <a:spcPts val="100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Chandy and Lamport defined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snapshot algorithm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determine global  states of distributed systems</a:t>
            </a:r>
            <a:endParaRPr sz="2200">
              <a:latin typeface="Arial"/>
              <a:cs typeface="Arial"/>
            </a:endParaRPr>
          </a:p>
          <a:p>
            <a:pPr marL="212090" marR="5080" indent="-199390" algn="just">
              <a:lnSpc>
                <a:spcPct val="115300"/>
              </a:lnSpc>
              <a:spcBef>
                <a:spcPts val="5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The goal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snapshot is to record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set of process and channel states (a  snapshot) for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set of processes so </a:t>
            </a:r>
            <a:r>
              <a:rPr sz="2200" dirty="0">
                <a:latin typeface="Arial"/>
                <a:cs typeface="Arial"/>
              </a:rPr>
              <a:t>that, </a:t>
            </a:r>
            <a:r>
              <a:rPr sz="2200" spc="-5" dirty="0">
                <a:latin typeface="Arial"/>
                <a:cs typeface="Arial"/>
              </a:rPr>
              <a:t>even if the combination of recorded  states may not have occurred at the </a:t>
            </a:r>
            <a:r>
              <a:rPr sz="2200" dirty="0">
                <a:latin typeface="Arial"/>
                <a:cs typeface="Arial"/>
              </a:rPr>
              <a:t>same </a:t>
            </a:r>
            <a:r>
              <a:rPr sz="2200" spc="-5" dirty="0">
                <a:latin typeface="Arial"/>
                <a:cs typeface="Arial"/>
              </a:rPr>
              <a:t>time,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recorded global state is  consistent</a:t>
            </a:r>
            <a:endParaRPr sz="220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algorithm records states </a:t>
            </a:r>
            <a:r>
              <a:rPr sz="1950" spc="5" dirty="0">
                <a:latin typeface="Arial"/>
                <a:cs typeface="Arial"/>
              </a:rPr>
              <a:t>locally; it </a:t>
            </a:r>
            <a:r>
              <a:rPr sz="1950" spc="15" dirty="0">
                <a:latin typeface="Arial"/>
                <a:cs typeface="Arial"/>
              </a:rPr>
              <a:t>does </a:t>
            </a:r>
            <a:r>
              <a:rPr sz="1950" spc="10" dirty="0">
                <a:latin typeface="Arial"/>
                <a:cs typeface="Arial"/>
              </a:rPr>
              <a:t>not gather global states at </a:t>
            </a:r>
            <a:r>
              <a:rPr sz="1950" spc="15" dirty="0">
                <a:latin typeface="Arial"/>
                <a:cs typeface="Arial"/>
              </a:rPr>
              <a:t>one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site.</a:t>
            </a:r>
            <a:endParaRPr sz="195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400"/>
              </a:spcBef>
              <a:buChar char="•"/>
              <a:tabLst>
                <a:tab pos="212725" algn="l"/>
              </a:tabLst>
            </a:pPr>
            <a:r>
              <a:rPr sz="2200" spc="-5" dirty="0">
                <a:latin typeface="Arial"/>
                <a:cs typeface="Arial"/>
              </a:rPr>
              <a:t>The snapshot algorithm has some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assumptions</a:t>
            </a:r>
            <a:endParaRPr sz="220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Neither channels nor processes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fail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5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Reliable communications ensure every </a:t>
            </a:r>
            <a:r>
              <a:rPr sz="1950" spc="15" dirty="0">
                <a:latin typeface="Arial"/>
                <a:cs typeface="Arial"/>
              </a:rPr>
              <a:t>message </a:t>
            </a:r>
            <a:r>
              <a:rPr sz="1950" spc="10" dirty="0">
                <a:latin typeface="Arial"/>
                <a:cs typeface="Arial"/>
              </a:rPr>
              <a:t>sent is received exactly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once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Channels are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unidirectional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5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5" dirty="0">
                <a:latin typeface="Arial"/>
                <a:cs typeface="Arial"/>
              </a:rPr>
              <a:t>Messages </a:t>
            </a:r>
            <a:r>
              <a:rPr sz="1950" spc="10" dirty="0">
                <a:latin typeface="Arial"/>
                <a:cs typeface="Arial"/>
              </a:rPr>
              <a:t>are received in </a:t>
            </a:r>
            <a:r>
              <a:rPr sz="1950" spc="15" dirty="0">
                <a:latin typeface="Arial"/>
                <a:cs typeface="Arial"/>
              </a:rPr>
              <a:t>FIFO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order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There is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path </a:t>
            </a:r>
            <a:r>
              <a:rPr sz="1950" spc="15" dirty="0">
                <a:latin typeface="Arial"/>
                <a:cs typeface="Arial"/>
              </a:rPr>
              <a:t>between any two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processes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5" dirty="0">
                <a:latin typeface="Arial"/>
                <a:cs typeface="Arial"/>
              </a:rPr>
              <a:t>Any </a:t>
            </a:r>
            <a:r>
              <a:rPr sz="1950" spc="10" dirty="0">
                <a:latin typeface="Arial"/>
                <a:cs typeface="Arial"/>
              </a:rPr>
              <a:t>process </a:t>
            </a:r>
            <a:r>
              <a:rPr sz="1950" spc="15" dirty="0">
                <a:latin typeface="Arial"/>
                <a:cs typeface="Arial"/>
              </a:rPr>
              <a:t>may </a:t>
            </a:r>
            <a:r>
              <a:rPr sz="1950" spc="5" dirty="0">
                <a:latin typeface="Arial"/>
                <a:cs typeface="Arial"/>
              </a:rPr>
              <a:t>initiate </a:t>
            </a:r>
            <a:r>
              <a:rPr sz="1950" spc="20" dirty="0">
                <a:latin typeface="Arial"/>
                <a:cs typeface="Arial"/>
              </a:rPr>
              <a:t>a </a:t>
            </a:r>
            <a:r>
              <a:rPr sz="1950" spc="10" dirty="0">
                <a:latin typeface="Arial"/>
                <a:cs typeface="Arial"/>
              </a:rPr>
              <a:t>global snapshot at </a:t>
            </a:r>
            <a:r>
              <a:rPr sz="1950" spc="15" dirty="0">
                <a:latin typeface="Arial"/>
                <a:cs typeface="Arial"/>
              </a:rPr>
              <a:t>any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537210" lvl="1" indent="-323850">
              <a:lnSpc>
                <a:spcPct val="100000"/>
              </a:lnSpc>
              <a:spcBef>
                <a:spcPts val="400"/>
              </a:spcBef>
              <a:buChar char="–"/>
              <a:tabLst>
                <a:tab pos="537210" algn="l"/>
                <a:tab pos="537845" algn="l"/>
              </a:tabLst>
            </a:pPr>
            <a:r>
              <a:rPr sz="1950" spc="10" dirty="0">
                <a:latin typeface="Arial"/>
                <a:cs typeface="Arial"/>
              </a:rPr>
              <a:t>Processes </a:t>
            </a:r>
            <a:r>
              <a:rPr sz="1950" spc="15" dirty="0">
                <a:latin typeface="Arial"/>
                <a:cs typeface="Arial"/>
              </a:rPr>
              <a:t>may </a:t>
            </a:r>
            <a:r>
              <a:rPr sz="1950" spc="10" dirty="0">
                <a:latin typeface="Arial"/>
                <a:cs typeface="Arial"/>
              </a:rPr>
              <a:t>continue to function normally during 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snapshot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32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1883" y="357632"/>
            <a:ext cx="39281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Snapshot</a:t>
            </a:r>
            <a:r>
              <a:rPr sz="3500" b="0" spc="-7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1038225"/>
            <a:ext cx="9679940" cy="5819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7825" algn="just">
              <a:lnSpc>
                <a:spcPct val="119500"/>
              </a:lnSpc>
              <a:spcBef>
                <a:spcPts val="105"/>
              </a:spcBef>
              <a:buChar char="•"/>
              <a:tabLst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For each process, </a:t>
            </a:r>
            <a:r>
              <a:rPr sz="2650" spc="-10" dirty="0">
                <a:solidFill>
                  <a:srgbClr val="009A9A"/>
                </a:solidFill>
                <a:latin typeface="Arial"/>
                <a:cs typeface="Arial"/>
              </a:rPr>
              <a:t>incoming </a:t>
            </a:r>
            <a:r>
              <a:rPr sz="2650" spc="-5" dirty="0">
                <a:solidFill>
                  <a:srgbClr val="009A9A"/>
                </a:solidFill>
                <a:latin typeface="Arial"/>
                <a:cs typeface="Arial"/>
              </a:rPr>
              <a:t>channels </a:t>
            </a:r>
            <a:r>
              <a:rPr sz="2650" spc="-10" dirty="0">
                <a:latin typeface="Arial"/>
                <a:cs typeface="Arial"/>
              </a:rPr>
              <a:t>are </a:t>
            </a:r>
            <a:r>
              <a:rPr sz="2650" spc="-5" dirty="0">
                <a:latin typeface="Arial"/>
                <a:cs typeface="Arial"/>
              </a:rPr>
              <a:t>those </a:t>
            </a:r>
            <a:r>
              <a:rPr sz="2650" spc="-10" dirty="0">
                <a:latin typeface="Arial"/>
                <a:cs typeface="Arial"/>
              </a:rPr>
              <a:t>which other  processes can use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send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messages. </a:t>
            </a:r>
            <a:r>
              <a:rPr sz="2650" spc="-5" dirty="0">
                <a:solidFill>
                  <a:srgbClr val="009A9A"/>
                </a:solidFill>
                <a:latin typeface="Arial"/>
                <a:cs typeface="Arial"/>
              </a:rPr>
              <a:t>Outgoing channels 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are </a:t>
            </a:r>
            <a:r>
              <a:rPr sz="2650" spc="-5" dirty="0">
                <a:latin typeface="Arial"/>
                <a:cs typeface="Arial"/>
              </a:rPr>
              <a:t>those it </a:t>
            </a:r>
            <a:r>
              <a:rPr sz="2650" spc="-10" dirty="0">
                <a:latin typeface="Arial"/>
                <a:cs typeface="Arial"/>
              </a:rPr>
              <a:t>uses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send messages. Each process records its  state and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each incoming channel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set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messages sent  </a:t>
            </a:r>
            <a:r>
              <a:rPr sz="2650" spc="-5" dirty="0">
                <a:latin typeface="Arial"/>
                <a:cs typeface="Arial"/>
              </a:rPr>
              <a:t>to it. </a:t>
            </a:r>
            <a:r>
              <a:rPr sz="2650" spc="-10" dirty="0">
                <a:latin typeface="Arial"/>
                <a:cs typeface="Arial"/>
              </a:rPr>
              <a:t>The process records </a:t>
            </a:r>
            <a:r>
              <a:rPr sz="2650" spc="-5" dirty="0">
                <a:latin typeface="Arial"/>
                <a:cs typeface="Arial"/>
              </a:rPr>
              <a:t>for </a:t>
            </a:r>
            <a:r>
              <a:rPr sz="2650" spc="-10" dirty="0">
                <a:latin typeface="Arial"/>
                <a:cs typeface="Arial"/>
              </a:rPr>
              <a:t>each channel, any messages  sent after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recorded </a:t>
            </a:r>
            <a:r>
              <a:rPr sz="2650" spc="-5" dirty="0">
                <a:latin typeface="Arial"/>
                <a:cs typeface="Arial"/>
              </a:rPr>
              <a:t>its </a:t>
            </a:r>
            <a:r>
              <a:rPr sz="2650" spc="-10" dirty="0">
                <a:latin typeface="Arial"/>
                <a:cs typeface="Arial"/>
              </a:rPr>
              <a:t>state and before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sender recorded  </a:t>
            </a:r>
            <a:r>
              <a:rPr sz="2650" spc="-5" dirty="0">
                <a:latin typeface="Arial"/>
                <a:cs typeface="Arial"/>
              </a:rPr>
              <a:t>its </a:t>
            </a:r>
            <a:r>
              <a:rPr sz="2650" spc="-10" dirty="0">
                <a:latin typeface="Arial"/>
                <a:cs typeface="Arial"/>
              </a:rPr>
              <a:t>own state. </a:t>
            </a:r>
            <a:r>
              <a:rPr sz="2650" spc="-5" dirty="0">
                <a:latin typeface="Arial"/>
                <a:cs typeface="Arial"/>
              </a:rPr>
              <a:t>This </a:t>
            </a:r>
            <a:r>
              <a:rPr sz="2650" spc="-10" dirty="0">
                <a:latin typeface="Arial"/>
                <a:cs typeface="Arial"/>
              </a:rPr>
              <a:t>approach </a:t>
            </a:r>
            <a:r>
              <a:rPr sz="2650" spc="-5" dirty="0">
                <a:latin typeface="Arial"/>
                <a:cs typeface="Arial"/>
              </a:rPr>
              <a:t>can </a:t>
            </a:r>
            <a:r>
              <a:rPr sz="2650" spc="-10" dirty="0">
                <a:latin typeface="Arial"/>
                <a:cs typeface="Arial"/>
              </a:rPr>
              <a:t>differentiate between states  </a:t>
            </a:r>
            <a:r>
              <a:rPr sz="2650" spc="-5" dirty="0">
                <a:latin typeface="Arial"/>
                <a:cs typeface="Arial"/>
              </a:rPr>
              <a:t>in </a:t>
            </a:r>
            <a:r>
              <a:rPr sz="2650" spc="-10" dirty="0">
                <a:latin typeface="Arial"/>
                <a:cs typeface="Arial"/>
              </a:rPr>
              <a:t>terms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messages transmitted but not yet</a:t>
            </a:r>
            <a:r>
              <a:rPr sz="2650" spc="4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received</a:t>
            </a:r>
            <a:endParaRPr sz="2650">
              <a:latin typeface="Arial"/>
              <a:cs typeface="Arial"/>
            </a:endParaRPr>
          </a:p>
          <a:p>
            <a:pPr marL="390525" marR="5080" indent="-377825" algn="just">
              <a:lnSpc>
                <a:spcPts val="3800"/>
              </a:lnSpc>
              <a:spcBef>
                <a:spcPts val="225"/>
              </a:spcBef>
              <a:buChar char="•"/>
              <a:tabLst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The algorithm uses </a:t>
            </a:r>
            <a:r>
              <a:rPr sz="2650" spc="-5" dirty="0">
                <a:latin typeface="Arial"/>
                <a:cs typeface="Arial"/>
              </a:rPr>
              <a:t>special </a:t>
            </a:r>
            <a:r>
              <a:rPr sz="2650" spc="-10" dirty="0">
                <a:solidFill>
                  <a:srgbClr val="009A9A"/>
                </a:solidFill>
                <a:latin typeface="Arial"/>
                <a:cs typeface="Arial"/>
              </a:rPr>
              <a:t>marker </a:t>
            </a:r>
            <a:r>
              <a:rPr sz="2650" spc="-10" dirty="0">
                <a:latin typeface="Arial"/>
                <a:cs typeface="Arial"/>
              </a:rPr>
              <a:t>messages, separate </a:t>
            </a:r>
            <a:r>
              <a:rPr sz="2650" spc="-5" dirty="0">
                <a:latin typeface="Arial"/>
                <a:cs typeface="Arial"/>
              </a:rPr>
              <a:t>from  </a:t>
            </a:r>
            <a:r>
              <a:rPr sz="2650" spc="-10" dirty="0">
                <a:latin typeface="Arial"/>
                <a:cs typeface="Arial"/>
              </a:rPr>
              <a:t>other messages, which prompt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receiver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save </a:t>
            </a:r>
            <a:r>
              <a:rPr sz="2650" spc="-5" dirty="0">
                <a:latin typeface="Arial"/>
                <a:cs typeface="Arial"/>
              </a:rPr>
              <a:t>its</a:t>
            </a:r>
            <a:r>
              <a:rPr sz="2650" spc="-4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own</a:t>
            </a:r>
            <a:endParaRPr sz="2650">
              <a:latin typeface="Arial"/>
              <a:cs typeface="Arial"/>
            </a:endParaRPr>
          </a:p>
          <a:p>
            <a:pPr marL="390525" marR="7620">
              <a:lnSpc>
                <a:spcPts val="3800"/>
              </a:lnSpc>
              <a:spcBef>
                <a:spcPts val="10"/>
              </a:spcBef>
            </a:pPr>
            <a:r>
              <a:rPr sz="2650" spc="-10" dirty="0">
                <a:latin typeface="Arial"/>
                <a:cs typeface="Arial"/>
              </a:rPr>
              <a:t>state </a:t>
            </a:r>
            <a:r>
              <a:rPr sz="2650" spc="-5" dirty="0">
                <a:latin typeface="Arial"/>
                <a:cs typeface="Arial"/>
              </a:rPr>
              <a:t>if it </a:t>
            </a:r>
            <a:r>
              <a:rPr sz="2650" spc="-10" dirty="0">
                <a:latin typeface="Arial"/>
                <a:cs typeface="Arial"/>
              </a:rPr>
              <a:t>has not done </a:t>
            </a:r>
            <a:r>
              <a:rPr sz="2650" spc="-5" dirty="0">
                <a:latin typeface="Arial"/>
                <a:cs typeface="Arial"/>
              </a:rPr>
              <a:t>so </a:t>
            </a:r>
            <a:r>
              <a:rPr sz="2650" spc="-10" dirty="0">
                <a:latin typeface="Arial"/>
                <a:cs typeface="Arial"/>
              </a:rPr>
              <a:t>and which can </a:t>
            </a:r>
            <a:r>
              <a:rPr sz="2650" spc="-5" dirty="0">
                <a:latin typeface="Arial"/>
                <a:cs typeface="Arial"/>
              </a:rPr>
              <a:t>be </a:t>
            </a:r>
            <a:r>
              <a:rPr sz="2650" spc="-10" dirty="0">
                <a:latin typeface="Arial"/>
                <a:cs typeface="Arial"/>
              </a:rPr>
              <a:t>used </a:t>
            </a:r>
            <a:r>
              <a:rPr sz="2650" spc="-5" dirty="0">
                <a:latin typeface="Arial"/>
                <a:cs typeface="Arial"/>
              </a:rPr>
              <a:t>to </a:t>
            </a:r>
            <a:r>
              <a:rPr sz="2650" spc="-10" dirty="0">
                <a:latin typeface="Arial"/>
                <a:cs typeface="Arial"/>
              </a:rPr>
              <a:t>determine  which </a:t>
            </a:r>
            <a:r>
              <a:rPr sz="2650" spc="-5" dirty="0">
                <a:latin typeface="Arial"/>
                <a:cs typeface="Arial"/>
              </a:rPr>
              <a:t>messages to </a:t>
            </a:r>
            <a:r>
              <a:rPr sz="2650" spc="-10" dirty="0">
                <a:latin typeface="Arial"/>
                <a:cs typeface="Arial"/>
              </a:rPr>
              <a:t>include </a:t>
            </a:r>
            <a:r>
              <a:rPr sz="2650" spc="-5" dirty="0">
                <a:latin typeface="Arial"/>
                <a:cs typeface="Arial"/>
              </a:rPr>
              <a:t>in the channel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state.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6905625"/>
            <a:ext cx="64535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har char="•"/>
              <a:tabLst>
                <a:tab pos="389890" algn="l"/>
                <a:tab pos="391160" algn="l"/>
              </a:tabLst>
            </a:pPr>
            <a:r>
              <a:rPr sz="2650" spc="-10" dirty="0">
                <a:latin typeface="Arial"/>
                <a:cs typeface="Arial"/>
              </a:rPr>
              <a:t>The </a:t>
            </a:r>
            <a:r>
              <a:rPr sz="2650" spc="-5" dirty="0">
                <a:latin typeface="Arial"/>
                <a:cs typeface="Arial"/>
              </a:rPr>
              <a:t>algorithm is </a:t>
            </a:r>
            <a:r>
              <a:rPr sz="2650" spc="-10" dirty="0">
                <a:latin typeface="Arial"/>
                <a:cs typeface="Arial"/>
              </a:rPr>
              <a:t>determined </a:t>
            </a:r>
            <a:r>
              <a:rPr sz="2650" spc="-5" dirty="0">
                <a:latin typeface="Arial"/>
                <a:cs typeface="Arial"/>
              </a:rPr>
              <a:t>by </a:t>
            </a:r>
            <a:r>
              <a:rPr sz="2650" spc="-10" dirty="0">
                <a:latin typeface="Arial"/>
                <a:cs typeface="Arial"/>
              </a:rPr>
              <a:t>two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rules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407" y="394970"/>
            <a:ext cx="715581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9405" marR="5080" indent="-1577340">
              <a:lnSpc>
                <a:spcPct val="100600"/>
              </a:lnSpc>
              <a:spcBef>
                <a:spcPts val="100"/>
              </a:spcBef>
            </a:pPr>
            <a:r>
              <a:rPr sz="3500" b="0" spc="5" dirty="0">
                <a:latin typeface="Arial"/>
                <a:cs typeface="Arial"/>
              </a:rPr>
              <a:t>Figure </a:t>
            </a:r>
            <a:r>
              <a:rPr sz="3500" b="0" spc="10" dirty="0">
                <a:latin typeface="Arial"/>
                <a:cs typeface="Arial"/>
              </a:rPr>
              <a:t>11.10 Chandy and</a:t>
            </a:r>
            <a:r>
              <a:rPr sz="3500" b="0" spc="-6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Lamport’s  ‘snapshot’</a:t>
            </a:r>
            <a:r>
              <a:rPr sz="3500" b="0" spc="-5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579" y="1959355"/>
            <a:ext cx="8759190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5" dirty="0">
                <a:latin typeface="Times New Roman"/>
                <a:cs typeface="Times New Roman"/>
              </a:rPr>
              <a:t>Marker receiving rule for process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p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endParaRPr sz="2100" baseline="-21825">
              <a:latin typeface="Times New Roman"/>
              <a:cs typeface="Times New Roman"/>
            </a:endParaRPr>
          </a:p>
          <a:p>
            <a:pPr marL="428625" marR="2727325" indent="-20701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2100" i="1" baseline="-2182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’s </a:t>
            </a:r>
            <a:r>
              <a:rPr sz="2200" spc="-5" dirty="0">
                <a:latin typeface="Times New Roman"/>
                <a:cs typeface="Times New Roman"/>
              </a:rPr>
              <a:t>receipt of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i="1" dirty="0">
                <a:latin typeface="Times New Roman"/>
                <a:cs typeface="Times New Roman"/>
              </a:rPr>
              <a:t>marker </a:t>
            </a:r>
            <a:r>
              <a:rPr sz="220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over </a:t>
            </a:r>
            <a:r>
              <a:rPr sz="2200" dirty="0">
                <a:latin typeface="Times New Roman"/>
                <a:cs typeface="Times New Roman"/>
              </a:rPr>
              <a:t>channel </a:t>
            </a:r>
            <a:r>
              <a:rPr sz="2200" i="1" spc="-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:  </a:t>
            </a:r>
            <a:r>
              <a:rPr sz="2200" i="1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2100" i="1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has not yet recorded its state)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records its process state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now;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records the state of </a:t>
            </a:r>
            <a:r>
              <a:rPr sz="2200" i="1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as the empty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set;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turns </a:t>
            </a:r>
            <a:r>
              <a:rPr sz="2200" spc="-5" dirty="0">
                <a:latin typeface="Times New Roman"/>
                <a:cs typeface="Times New Roman"/>
              </a:rPr>
              <a:t>on recording of </a:t>
            </a:r>
            <a:r>
              <a:rPr sz="2200" dirty="0">
                <a:latin typeface="Times New Roman"/>
                <a:cs typeface="Times New Roman"/>
              </a:rPr>
              <a:t>messages </a:t>
            </a:r>
            <a:r>
              <a:rPr sz="2200" spc="-10" dirty="0">
                <a:latin typeface="Times New Roman"/>
                <a:cs typeface="Times New Roman"/>
              </a:rPr>
              <a:t>arriving </a:t>
            </a:r>
            <a:r>
              <a:rPr sz="2200" spc="-5" dirty="0">
                <a:latin typeface="Times New Roman"/>
                <a:cs typeface="Times New Roman"/>
              </a:rPr>
              <a:t>over other incoming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channels;</a:t>
            </a:r>
            <a:endParaRPr sz="2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records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state of </a:t>
            </a:r>
            <a:r>
              <a:rPr sz="2200" i="1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as the set of messages it has received over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since it saved 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state.</a:t>
            </a:r>
            <a:endParaRPr sz="2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latin typeface="Times New Roman"/>
                <a:cs typeface="Times New Roman"/>
              </a:rPr>
              <a:t>end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latin typeface="Times New Roman"/>
                <a:cs typeface="Times New Roman"/>
              </a:rPr>
              <a:t>Marker sending rule for process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p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endParaRPr sz="2100" baseline="-21825">
              <a:latin typeface="Times New Roman"/>
              <a:cs typeface="Times New Roman"/>
            </a:endParaRPr>
          </a:p>
          <a:p>
            <a:pPr marL="498475" marR="1953895" indent="-27686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After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has recorded </a:t>
            </a:r>
            <a:r>
              <a:rPr sz="2200" dirty="0">
                <a:latin typeface="Times New Roman"/>
                <a:cs typeface="Times New Roman"/>
              </a:rPr>
              <a:t>its </a:t>
            </a:r>
            <a:r>
              <a:rPr sz="2200" spc="-5" dirty="0">
                <a:latin typeface="Times New Roman"/>
                <a:cs typeface="Times New Roman"/>
              </a:rPr>
              <a:t>state, for </a:t>
            </a:r>
            <a:r>
              <a:rPr sz="220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outgoing </a:t>
            </a:r>
            <a:r>
              <a:rPr sz="2200" dirty="0">
                <a:latin typeface="Times New Roman"/>
                <a:cs typeface="Times New Roman"/>
              </a:rPr>
              <a:t>channel </a:t>
            </a:r>
            <a:r>
              <a:rPr sz="2200" i="1" spc="-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: 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r>
              <a:rPr sz="2100" i="1" spc="7" baseline="-2182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sends one </a:t>
            </a:r>
            <a:r>
              <a:rPr sz="2200" dirty="0">
                <a:latin typeface="Times New Roman"/>
                <a:cs typeface="Times New Roman"/>
              </a:rPr>
              <a:t>marker message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(before it sends any other message over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2398" y="357632"/>
            <a:ext cx="17665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Example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91" y="1874773"/>
            <a:ext cx="9511030" cy="3834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3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Figure 11.11 shows an </a:t>
            </a:r>
            <a:r>
              <a:rPr sz="3050" spc="10" dirty="0">
                <a:latin typeface="Arial"/>
                <a:cs typeface="Arial"/>
              </a:rPr>
              <a:t>initial state for </a:t>
            </a:r>
            <a:r>
              <a:rPr sz="3050" spc="15" dirty="0">
                <a:latin typeface="Arial"/>
                <a:cs typeface="Arial"/>
              </a:rPr>
              <a:t>two</a:t>
            </a:r>
            <a:r>
              <a:rPr sz="3050" spc="555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processes.</a:t>
            </a:r>
            <a:endParaRPr sz="3050">
              <a:latin typeface="Arial"/>
              <a:cs typeface="Arial"/>
            </a:endParaRPr>
          </a:p>
          <a:p>
            <a:pPr marL="204470" marR="111125" indent="-191770" algn="just">
              <a:lnSpc>
                <a:spcPct val="101200"/>
              </a:lnSpc>
              <a:spcBef>
                <a:spcPts val="175"/>
              </a:spcBef>
              <a:buChar char="•"/>
              <a:tabLst>
                <a:tab pos="205104" algn="l"/>
              </a:tabLst>
            </a:pPr>
            <a:r>
              <a:rPr sz="3050" spc="15" dirty="0">
                <a:latin typeface="Arial"/>
                <a:cs typeface="Arial"/>
              </a:rPr>
              <a:t>Figure 11.12 shows </a:t>
            </a:r>
            <a:r>
              <a:rPr sz="3050" spc="10" dirty="0">
                <a:latin typeface="Arial"/>
                <a:cs typeface="Arial"/>
              </a:rPr>
              <a:t>four </a:t>
            </a:r>
            <a:r>
              <a:rPr sz="3050" spc="15" dirty="0">
                <a:latin typeface="Arial"/>
                <a:cs typeface="Arial"/>
              </a:rPr>
              <a:t>successive states reached  and </a:t>
            </a:r>
            <a:r>
              <a:rPr sz="3050" spc="10" dirty="0">
                <a:latin typeface="Arial"/>
                <a:cs typeface="Arial"/>
              </a:rPr>
              <a:t>identified after state transitions </a:t>
            </a:r>
            <a:r>
              <a:rPr sz="3050" spc="15" dirty="0">
                <a:latin typeface="Arial"/>
                <a:cs typeface="Arial"/>
              </a:rPr>
              <a:t>by the two  processes.</a:t>
            </a:r>
            <a:endParaRPr sz="3050">
              <a:latin typeface="Arial"/>
              <a:cs typeface="Arial"/>
            </a:endParaRPr>
          </a:p>
          <a:p>
            <a:pPr marL="204470" marR="110489" indent="-191770" algn="just">
              <a:lnSpc>
                <a:spcPct val="101200"/>
              </a:lnSpc>
              <a:spcBef>
                <a:spcPts val="185"/>
              </a:spcBef>
              <a:buChar char="•"/>
              <a:tabLst>
                <a:tab pos="205104" algn="l"/>
              </a:tabLst>
            </a:pPr>
            <a:r>
              <a:rPr sz="3050" spc="15" dirty="0">
                <a:solidFill>
                  <a:srgbClr val="009A9A"/>
                </a:solidFill>
                <a:latin typeface="Arial"/>
                <a:cs typeface="Arial"/>
              </a:rPr>
              <a:t>Termination</a:t>
            </a:r>
            <a:r>
              <a:rPr sz="3050" spc="15" dirty="0">
                <a:latin typeface="Arial"/>
                <a:cs typeface="Arial"/>
              </a:rPr>
              <a:t>: </a:t>
            </a:r>
            <a:r>
              <a:rPr sz="3050" spc="5" dirty="0">
                <a:latin typeface="Arial"/>
                <a:cs typeface="Arial"/>
              </a:rPr>
              <a:t>it </a:t>
            </a:r>
            <a:r>
              <a:rPr sz="3050" spc="10" dirty="0">
                <a:latin typeface="Arial"/>
                <a:cs typeface="Arial"/>
              </a:rPr>
              <a:t>is </a:t>
            </a:r>
            <a:r>
              <a:rPr sz="3050" spc="15" dirty="0">
                <a:latin typeface="Arial"/>
                <a:cs typeface="Arial"/>
              </a:rPr>
              <a:t>assumed </a:t>
            </a:r>
            <a:r>
              <a:rPr sz="3050" spc="10" dirty="0">
                <a:latin typeface="Arial"/>
                <a:cs typeface="Arial"/>
              </a:rPr>
              <a:t>that all </a:t>
            </a:r>
            <a:r>
              <a:rPr sz="3050" spc="15" dirty="0">
                <a:latin typeface="Arial"/>
                <a:cs typeface="Arial"/>
              </a:rPr>
              <a:t>processes </a:t>
            </a:r>
            <a:r>
              <a:rPr sz="3050" spc="10" dirty="0">
                <a:latin typeface="Arial"/>
                <a:cs typeface="Arial"/>
              </a:rPr>
              <a:t>will  </a:t>
            </a:r>
            <a:r>
              <a:rPr sz="3050" spc="15" dirty="0">
                <a:latin typeface="Arial"/>
                <a:cs typeface="Arial"/>
              </a:rPr>
              <a:t>have recorded </a:t>
            </a:r>
            <a:r>
              <a:rPr sz="3050" spc="10" dirty="0">
                <a:latin typeface="Arial"/>
                <a:cs typeface="Arial"/>
              </a:rPr>
              <a:t>their </a:t>
            </a:r>
            <a:r>
              <a:rPr sz="3050" spc="15" dirty="0">
                <a:latin typeface="Arial"/>
                <a:cs typeface="Arial"/>
              </a:rPr>
              <a:t>states and channel states a  </a:t>
            </a:r>
            <a:r>
              <a:rPr sz="3050" spc="10" dirty="0">
                <a:latin typeface="Arial"/>
                <a:cs typeface="Arial"/>
              </a:rPr>
              <a:t>finite </a:t>
            </a:r>
            <a:r>
              <a:rPr sz="3050" spc="15" dirty="0">
                <a:latin typeface="Arial"/>
                <a:cs typeface="Arial"/>
              </a:rPr>
              <a:t>time </a:t>
            </a:r>
            <a:r>
              <a:rPr sz="3050" spc="10" dirty="0">
                <a:latin typeface="Arial"/>
                <a:cs typeface="Arial"/>
              </a:rPr>
              <a:t>after </a:t>
            </a:r>
            <a:r>
              <a:rPr sz="3050" spc="20" dirty="0">
                <a:latin typeface="Arial"/>
                <a:cs typeface="Arial"/>
              </a:rPr>
              <a:t>some </a:t>
            </a:r>
            <a:r>
              <a:rPr sz="3050" spc="15" dirty="0">
                <a:latin typeface="Arial"/>
                <a:cs typeface="Arial"/>
              </a:rPr>
              <a:t>process </a:t>
            </a:r>
            <a:r>
              <a:rPr sz="3050" spc="10" dirty="0">
                <a:latin typeface="Arial"/>
                <a:cs typeface="Arial"/>
              </a:rPr>
              <a:t>initially </a:t>
            </a:r>
            <a:r>
              <a:rPr sz="3050" spc="15" dirty="0">
                <a:latin typeface="Arial"/>
                <a:cs typeface="Arial"/>
              </a:rPr>
              <a:t>records </a:t>
            </a:r>
            <a:r>
              <a:rPr sz="3050" spc="10" dirty="0">
                <a:latin typeface="Arial"/>
                <a:cs typeface="Arial"/>
              </a:rPr>
              <a:t>its  state.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2043" y="3499221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60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87068" y="3542648"/>
            <a:ext cx="106672" cy="10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7648" y="3596001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5853" y="373388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045" y="373388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8778" y="3626135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8276" y="3647471"/>
            <a:ext cx="1264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350" dirty="0">
                <a:latin typeface="Arial"/>
                <a:cs typeface="Arial"/>
              </a:rPr>
              <a:t>&lt;$1000, </a:t>
            </a:r>
            <a:r>
              <a:rPr sz="1350" spc="-5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&gt;	p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34882" y="3499221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59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5451" y="3647471"/>
            <a:ext cx="139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350" dirty="0">
                <a:latin typeface="Arial"/>
                <a:cs typeface="Arial"/>
              </a:rPr>
              <a:t>p	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2000&gt;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8784" y="3991891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0866" y="3626135"/>
            <a:ext cx="1117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5442" y="3711789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0860" y="3991895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6529" y="3497357"/>
            <a:ext cx="13462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1.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0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529" y="4442999"/>
            <a:ext cx="13462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2.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8426" y="5367305"/>
            <a:ext cx="13462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3.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2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7091" y="6312185"/>
            <a:ext cx="13468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4. </a:t>
            </a:r>
            <a:r>
              <a:rPr sz="1350" dirty="0">
                <a:latin typeface="Arial"/>
                <a:cs typeface="Arial"/>
              </a:rPr>
              <a:t>Global state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</a:t>
            </a:r>
            <a:r>
              <a:rPr sz="1500" spc="-127" baseline="-19444" dirty="0">
                <a:latin typeface="Arial"/>
                <a:cs typeface="Arial"/>
              </a:rPr>
              <a:t>3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8343" y="3907688"/>
            <a:ext cx="105865" cy="128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3565" y="3961764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2043" y="4423552"/>
            <a:ext cx="530860" cy="558165"/>
          </a:xfrm>
          <a:custGeom>
            <a:avLst/>
            <a:gdLst/>
            <a:ahLst/>
            <a:cxnLst/>
            <a:rect l="l" t="t" r="r" b="b"/>
            <a:pathLst>
              <a:path w="530860" h="558164">
                <a:moveTo>
                  <a:pt x="530352" y="278900"/>
                </a:moveTo>
                <a:lnTo>
                  <a:pt x="526074" y="228794"/>
                </a:lnTo>
                <a:lnTo>
                  <a:pt x="513744" y="181624"/>
                </a:lnTo>
                <a:lnTo>
                  <a:pt x="494114" y="138179"/>
                </a:lnTo>
                <a:lnTo>
                  <a:pt x="467936" y="99250"/>
                </a:lnTo>
                <a:lnTo>
                  <a:pt x="435963" y="65627"/>
                </a:lnTo>
                <a:lnTo>
                  <a:pt x="398948" y="38100"/>
                </a:lnTo>
                <a:lnTo>
                  <a:pt x="357643" y="17460"/>
                </a:lnTo>
                <a:lnTo>
                  <a:pt x="312802" y="4496"/>
                </a:lnTo>
                <a:lnTo>
                  <a:pt x="265176" y="0"/>
                </a:lnTo>
                <a:lnTo>
                  <a:pt x="217550" y="4496"/>
                </a:lnTo>
                <a:lnTo>
                  <a:pt x="172708" y="17460"/>
                </a:lnTo>
                <a:lnTo>
                  <a:pt x="131403" y="38100"/>
                </a:lnTo>
                <a:lnTo>
                  <a:pt x="94388" y="65627"/>
                </a:lnTo>
                <a:lnTo>
                  <a:pt x="62415" y="99250"/>
                </a:lnTo>
                <a:lnTo>
                  <a:pt x="36237" y="138179"/>
                </a:lnTo>
                <a:lnTo>
                  <a:pt x="16607" y="181624"/>
                </a:lnTo>
                <a:lnTo>
                  <a:pt x="4277" y="228794"/>
                </a:lnTo>
                <a:lnTo>
                  <a:pt x="0" y="278900"/>
                </a:lnTo>
                <a:lnTo>
                  <a:pt x="4277" y="329005"/>
                </a:lnTo>
                <a:lnTo>
                  <a:pt x="16607" y="376175"/>
                </a:lnTo>
                <a:lnTo>
                  <a:pt x="36237" y="419620"/>
                </a:lnTo>
                <a:lnTo>
                  <a:pt x="62415" y="458549"/>
                </a:lnTo>
                <a:lnTo>
                  <a:pt x="94388" y="492172"/>
                </a:lnTo>
                <a:lnTo>
                  <a:pt x="131403" y="519699"/>
                </a:lnTo>
                <a:lnTo>
                  <a:pt x="172708" y="540339"/>
                </a:lnTo>
                <a:lnTo>
                  <a:pt x="217550" y="553303"/>
                </a:lnTo>
                <a:lnTo>
                  <a:pt x="265176" y="557800"/>
                </a:lnTo>
                <a:lnTo>
                  <a:pt x="312802" y="553303"/>
                </a:lnTo>
                <a:lnTo>
                  <a:pt x="357643" y="540339"/>
                </a:lnTo>
                <a:lnTo>
                  <a:pt x="398948" y="519699"/>
                </a:lnTo>
                <a:lnTo>
                  <a:pt x="435963" y="492172"/>
                </a:lnTo>
                <a:lnTo>
                  <a:pt x="467936" y="458549"/>
                </a:lnTo>
                <a:lnTo>
                  <a:pt x="494114" y="419620"/>
                </a:lnTo>
                <a:lnTo>
                  <a:pt x="513744" y="376175"/>
                </a:lnTo>
                <a:lnTo>
                  <a:pt x="526074" y="329005"/>
                </a:lnTo>
                <a:lnTo>
                  <a:pt x="530352" y="278900"/>
                </a:lnTo>
                <a:close/>
              </a:path>
            </a:pathLst>
          </a:custGeom>
          <a:ln w="21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7069" y="4466238"/>
            <a:ext cx="106671" cy="107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7648" y="4520332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65853" y="4657431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0045" y="4657431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4188" y="4571777"/>
            <a:ext cx="11582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655" algn="l"/>
              </a:tabLst>
            </a:pPr>
            <a:r>
              <a:rPr sz="1350" dirty="0">
                <a:latin typeface="Arial"/>
                <a:cs typeface="Arial"/>
              </a:rPr>
              <a:t>&lt;$900, </a:t>
            </a:r>
            <a:r>
              <a:rPr sz="1350" spc="-5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&gt;	p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34882" y="4423552"/>
            <a:ext cx="530860" cy="558165"/>
          </a:xfrm>
          <a:custGeom>
            <a:avLst/>
            <a:gdLst/>
            <a:ahLst/>
            <a:cxnLst/>
            <a:rect l="l" t="t" r="r" b="b"/>
            <a:pathLst>
              <a:path w="530859" h="558164">
                <a:moveTo>
                  <a:pt x="530352" y="278900"/>
                </a:moveTo>
                <a:lnTo>
                  <a:pt x="526074" y="228794"/>
                </a:lnTo>
                <a:lnTo>
                  <a:pt x="513744" y="181624"/>
                </a:lnTo>
                <a:lnTo>
                  <a:pt x="494114" y="138179"/>
                </a:lnTo>
                <a:lnTo>
                  <a:pt x="467936" y="99250"/>
                </a:lnTo>
                <a:lnTo>
                  <a:pt x="435963" y="65627"/>
                </a:lnTo>
                <a:lnTo>
                  <a:pt x="398948" y="38100"/>
                </a:lnTo>
                <a:lnTo>
                  <a:pt x="357643" y="17460"/>
                </a:lnTo>
                <a:lnTo>
                  <a:pt x="312802" y="4496"/>
                </a:lnTo>
                <a:lnTo>
                  <a:pt x="265176" y="0"/>
                </a:lnTo>
                <a:lnTo>
                  <a:pt x="217550" y="4496"/>
                </a:lnTo>
                <a:lnTo>
                  <a:pt x="172708" y="17460"/>
                </a:lnTo>
                <a:lnTo>
                  <a:pt x="131403" y="38100"/>
                </a:lnTo>
                <a:lnTo>
                  <a:pt x="94388" y="65627"/>
                </a:lnTo>
                <a:lnTo>
                  <a:pt x="62415" y="99250"/>
                </a:lnTo>
                <a:lnTo>
                  <a:pt x="36237" y="138179"/>
                </a:lnTo>
                <a:lnTo>
                  <a:pt x="16607" y="181624"/>
                </a:lnTo>
                <a:lnTo>
                  <a:pt x="4277" y="228794"/>
                </a:lnTo>
                <a:lnTo>
                  <a:pt x="0" y="278900"/>
                </a:lnTo>
                <a:lnTo>
                  <a:pt x="4277" y="329005"/>
                </a:lnTo>
                <a:lnTo>
                  <a:pt x="16607" y="376175"/>
                </a:lnTo>
                <a:lnTo>
                  <a:pt x="36237" y="419620"/>
                </a:lnTo>
                <a:lnTo>
                  <a:pt x="62415" y="458549"/>
                </a:lnTo>
                <a:lnTo>
                  <a:pt x="94388" y="492172"/>
                </a:lnTo>
                <a:lnTo>
                  <a:pt x="131403" y="519699"/>
                </a:lnTo>
                <a:lnTo>
                  <a:pt x="172708" y="540339"/>
                </a:lnTo>
                <a:lnTo>
                  <a:pt x="217550" y="553303"/>
                </a:lnTo>
                <a:lnTo>
                  <a:pt x="265176" y="557800"/>
                </a:lnTo>
                <a:lnTo>
                  <a:pt x="312802" y="553303"/>
                </a:lnTo>
                <a:lnTo>
                  <a:pt x="357643" y="540339"/>
                </a:lnTo>
                <a:lnTo>
                  <a:pt x="398948" y="519699"/>
                </a:lnTo>
                <a:lnTo>
                  <a:pt x="435963" y="492172"/>
                </a:lnTo>
                <a:lnTo>
                  <a:pt x="467936" y="458549"/>
                </a:lnTo>
                <a:lnTo>
                  <a:pt x="494114" y="419620"/>
                </a:lnTo>
                <a:lnTo>
                  <a:pt x="513744" y="376175"/>
                </a:lnTo>
                <a:lnTo>
                  <a:pt x="526074" y="329005"/>
                </a:lnTo>
                <a:lnTo>
                  <a:pt x="530352" y="278900"/>
                </a:lnTo>
                <a:close/>
              </a:path>
            </a:pathLst>
          </a:custGeom>
          <a:ln w="21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45451" y="4571777"/>
            <a:ext cx="139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350" dirty="0">
                <a:latin typeface="Arial"/>
                <a:cs typeface="Arial"/>
              </a:rPr>
              <a:t>p	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2000&gt;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8784" y="4936777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0866" y="4550441"/>
            <a:ext cx="19577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350" spc="-5" dirty="0">
                <a:latin typeface="Arial"/>
                <a:cs typeface="Arial"/>
              </a:rPr>
              <a:t>c</a:t>
            </a:r>
            <a:r>
              <a:rPr sz="1500" spc="-7" baseline="-19444" dirty="0">
                <a:latin typeface="Arial"/>
                <a:cs typeface="Arial"/>
              </a:rPr>
              <a:t>2	</a:t>
            </a:r>
            <a:r>
              <a:rPr sz="1350" dirty="0">
                <a:latin typeface="Arial"/>
                <a:cs typeface="Arial"/>
              </a:rPr>
              <a:t>(Order </a:t>
            </a:r>
            <a:r>
              <a:rPr sz="1350" spc="-5" dirty="0">
                <a:latin typeface="Arial"/>
                <a:cs typeface="Arial"/>
              </a:rPr>
              <a:t>10, $100),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0860" y="4915439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8326" y="4853346"/>
            <a:ext cx="105900" cy="107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3565" y="4906684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2043" y="5369240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60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7086" y="5390586"/>
            <a:ext cx="106636" cy="128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7648" y="546600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81271" y="5496083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65853" y="558173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45451" y="5496083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30045" y="5581737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44188" y="5517419"/>
            <a:ext cx="8001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&lt;$900,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0&gt;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34882" y="5369240"/>
            <a:ext cx="530860" cy="536575"/>
          </a:xfrm>
          <a:custGeom>
            <a:avLst/>
            <a:gdLst/>
            <a:ahLst/>
            <a:cxnLst/>
            <a:rect l="l" t="t" r="r" b="b"/>
            <a:pathLst>
              <a:path w="530859" h="536575">
                <a:moveTo>
                  <a:pt x="530352" y="268227"/>
                </a:moveTo>
                <a:lnTo>
                  <a:pt x="526074" y="219893"/>
                </a:lnTo>
                <a:lnTo>
                  <a:pt x="513744" y="174450"/>
                </a:lnTo>
                <a:lnTo>
                  <a:pt x="494114" y="132645"/>
                </a:lnTo>
                <a:lnTo>
                  <a:pt x="467936" y="95224"/>
                </a:lnTo>
                <a:lnTo>
                  <a:pt x="435963" y="62934"/>
                </a:lnTo>
                <a:lnTo>
                  <a:pt x="398948" y="36519"/>
                </a:lnTo>
                <a:lnTo>
                  <a:pt x="357643" y="16728"/>
                </a:lnTo>
                <a:lnTo>
                  <a:pt x="312802" y="4306"/>
                </a:lnTo>
                <a:lnTo>
                  <a:pt x="265176" y="0"/>
                </a:lnTo>
                <a:lnTo>
                  <a:pt x="217550" y="4306"/>
                </a:lnTo>
                <a:lnTo>
                  <a:pt x="172708" y="16728"/>
                </a:lnTo>
                <a:lnTo>
                  <a:pt x="131403" y="36519"/>
                </a:lnTo>
                <a:lnTo>
                  <a:pt x="94388" y="62934"/>
                </a:lnTo>
                <a:lnTo>
                  <a:pt x="62415" y="95224"/>
                </a:lnTo>
                <a:lnTo>
                  <a:pt x="36237" y="132645"/>
                </a:lnTo>
                <a:lnTo>
                  <a:pt x="16607" y="174450"/>
                </a:lnTo>
                <a:lnTo>
                  <a:pt x="4277" y="219893"/>
                </a:lnTo>
                <a:lnTo>
                  <a:pt x="0" y="268227"/>
                </a:lnTo>
                <a:lnTo>
                  <a:pt x="4277" y="316561"/>
                </a:lnTo>
                <a:lnTo>
                  <a:pt x="16607" y="362004"/>
                </a:lnTo>
                <a:lnTo>
                  <a:pt x="36237" y="403809"/>
                </a:lnTo>
                <a:lnTo>
                  <a:pt x="62415" y="441230"/>
                </a:lnTo>
                <a:lnTo>
                  <a:pt x="94388" y="473521"/>
                </a:lnTo>
                <a:lnTo>
                  <a:pt x="131403" y="499935"/>
                </a:lnTo>
                <a:lnTo>
                  <a:pt x="172708" y="519727"/>
                </a:lnTo>
                <a:lnTo>
                  <a:pt x="217550" y="532149"/>
                </a:lnTo>
                <a:lnTo>
                  <a:pt x="265176" y="536455"/>
                </a:lnTo>
                <a:lnTo>
                  <a:pt x="312802" y="532149"/>
                </a:lnTo>
                <a:lnTo>
                  <a:pt x="357643" y="519727"/>
                </a:lnTo>
                <a:lnTo>
                  <a:pt x="398948" y="499935"/>
                </a:lnTo>
                <a:lnTo>
                  <a:pt x="435963" y="473521"/>
                </a:lnTo>
                <a:lnTo>
                  <a:pt x="467936" y="441230"/>
                </a:lnTo>
                <a:lnTo>
                  <a:pt x="494114" y="403809"/>
                </a:lnTo>
                <a:lnTo>
                  <a:pt x="513744" y="362004"/>
                </a:lnTo>
                <a:lnTo>
                  <a:pt x="526074" y="316561"/>
                </a:lnTo>
                <a:lnTo>
                  <a:pt x="530352" y="268227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47786" y="5517419"/>
            <a:ext cx="9912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1995&gt;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66936" y="5861082"/>
            <a:ext cx="10382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(five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widgets)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10849" y="5474747"/>
            <a:ext cx="19577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350" spc="-5" dirty="0">
                <a:latin typeface="Arial"/>
                <a:cs typeface="Arial"/>
              </a:rPr>
              <a:t>c</a:t>
            </a:r>
            <a:r>
              <a:rPr sz="1500" spc="-7" baseline="-19444" dirty="0">
                <a:latin typeface="Arial"/>
                <a:cs typeface="Arial"/>
              </a:rPr>
              <a:t>2	</a:t>
            </a:r>
            <a:r>
              <a:rPr sz="1350" dirty="0">
                <a:latin typeface="Arial"/>
                <a:cs typeface="Arial"/>
              </a:rPr>
              <a:t>(Order </a:t>
            </a:r>
            <a:r>
              <a:rPr sz="1350" spc="-5" dirty="0">
                <a:latin typeface="Arial"/>
                <a:cs typeface="Arial"/>
              </a:rPr>
              <a:t>10, $100),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0860" y="5861081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8326" y="5777677"/>
            <a:ext cx="105900" cy="107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3565" y="5831015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92043" y="6292803"/>
            <a:ext cx="530860" cy="537845"/>
          </a:xfrm>
          <a:custGeom>
            <a:avLst/>
            <a:gdLst/>
            <a:ahLst/>
            <a:cxnLst/>
            <a:rect l="l" t="t" r="r" b="b"/>
            <a:pathLst>
              <a:path w="530860" h="537845">
                <a:moveTo>
                  <a:pt x="530352" y="268995"/>
                </a:moveTo>
                <a:lnTo>
                  <a:pt x="526074" y="220635"/>
                </a:lnTo>
                <a:lnTo>
                  <a:pt x="513744" y="175121"/>
                </a:lnTo>
                <a:lnTo>
                  <a:pt x="494114" y="133214"/>
                </a:lnTo>
                <a:lnTo>
                  <a:pt x="467936" y="95672"/>
                </a:lnTo>
                <a:lnTo>
                  <a:pt x="435963" y="63254"/>
                </a:lnTo>
                <a:lnTo>
                  <a:pt x="398948" y="36718"/>
                </a:lnTo>
                <a:lnTo>
                  <a:pt x="357643" y="16825"/>
                </a:lnTo>
                <a:lnTo>
                  <a:pt x="312802" y="4332"/>
                </a:lnTo>
                <a:lnTo>
                  <a:pt x="265176" y="0"/>
                </a:lnTo>
                <a:lnTo>
                  <a:pt x="217550" y="4332"/>
                </a:lnTo>
                <a:lnTo>
                  <a:pt x="172708" y="16825"/>
                </a:lnTo>
                <a:lnTo>
                  <a:pt x="131403" y="36718"/>
                </a:lnTo>
                <a:lnTo>
                  <a:pt x="94388" y="63254"/>
                </a:lnTo>
                <a:lnTo>
                  <a:pt x="62415" y="95672"/>
                </a:lnTo>
                <a:lnTo>
                  <a:pt x="36237" y="133214"/>
                </a:lnTo>
                <a:lnTo>
                  <a:pt x="16607" y="175121"/>
                </a:lnTo>
                <a:lnTo>
                  <a:pt x="4277" y="220635"/>
                </a:lnTo>
                <a:lnTo>
                  <a:pt x="0" y="268995"/>
                </a:lnTo>
                <a:lnTo>
                  <a:pt x="4277" y="317130"/>
                </a:lnTo>
                <a:lnTo>
                  <a:pt x="16607" y="362468"/>
                </a:lnTo>
                <a:lnTo>
                  <a:pt x="36237" y="404242"/>
                </a:lnTo>
                <a:lnTo>
                  <a:pt x="62415" y="441687"/>
                </a:lnTo>
                <a:lnTo>
                  <a:pt x="94388" y="474040"/>
                </a:lnTo>
                <a:lnTo>
                  <a:pt x="131403" y="500535"/>
                </a:lnTo>
                <a:lnTo>
                  <a:pt x="172708" y="520407"/>
                </a:lnTo>
                <a:lnTo>
                  <a:pt x="217550" y="532892"/>
                </a:lnTo>
                <a:lnTo>
                  <a:pt x="265176" y="537223"/>
                </a:lnTo>
                <a:lnTo>
                  <a:pt x="312802" y="532892"/>
                </a:lnTo>
                <a:lnTo>
                  <a:pt x="357643" y="520407"/>
                </a:lnTo>
                <a:lnTo>
                  <a:pt x="398948" y="500535"/>
                </a:lnTo>
                <a:lnTo>
                  <a:pt x="435963" y="474040"/>
                </a:lnTo>
                <a:lnTo>
                  <a:pt x="467936" y="441687"/>
                </a:lnTo>
                <a:lnTo>
                  <a:pt x="494114" y="404242"/>
                </a:lnTo>
                <a:lnTo>
                  <a:pt x="513744" y="362468"/>
                </a:lnTo>
                <a:lnTo>
                  <a:pt x="526074" y="317130"/>
                </a:lnTo>
                <a:lnTo>
                  <a:pt x="530352" y="268995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87069" y="6336245"/>
            <a:ext cx="106671" cy="1074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7648" y="6389584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0" y="0"/>
                </a:moveTo>
                <a:lnTo>
                  <a:pt x="2196579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65853" y="6527379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30045" y="6527379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61025" y="6419627"/>
            <a:ext cx="12966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(Order </a:t>
            </a:r>
            <a:r>
              <a:rPr sz="1350" spc="-5" dirty="0">
                <a:latin typeface="Arial"/>
                <a:cs typeface="Arial"/>
              </a:rPr>
              <a:t>10,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$100)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44182" y="6441720"/>
            <a:ext cx="11582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655" algn="l"/>
              </a:tabLst>
            </a:pPr>
            <a:r>
              <a:rPr sz="1350" dirty="0">
                <a:latin typeface="Arial"/>
                <a:cs typeface="Arial"/>
              </a:rPr>
              <a:t>&lt;$900, </a:t>
            </a:r>
            <a:r>
              <a:rPr sz="1350" spc="-5" dirty="0">
                <a:latin typeface="Arial"/>
                <a:cs typeface="Arial"/>
              </a:rPr>
              <a:t>5</a:t>
            </a:r>
            <a:r>
              <a:rPr sz="1350" dirty="0">
                <a:latin typeface="Arial"/>
                <a:cs typeface="Arial"/>
              </a:rPr>
              <a:t>&gt;	p</a:t>
            </a:r>
            <a:endParaRPr sz="1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34882" y="6292803"/>
            <a:ext cx="530860" cy="537845"/>
          </a:xfrm>
          <a:custGeom>
            <a:avLst/>
            <a:gdLst/>
            <a:ahLst/>
            <a:cxnLst/>
            <a:rect l="l" t="t" r="r" b="b"/>
            <a:pathLst>
              <a:path w="530859" h="537845">
                <a:moveTo>
                  <a:pt x="530352" y="268995"/>
                </a:moveTo>
                <a:lnTo>
                  <a:pt x="526074" y="220635"/>
                </a:lnTo>
                <a:lnTo>
                  <a:pt x="513744" y="175121"/>
                </a:lnTo>
                <a:lnTo>
                  <a:pt x="494114" y="133214"/>
                </a:lnTo>
                <a:lnTo>
                  <a:pt x="467936" y="95672"/>
                </a:lnTo>
                <a:lnTo>
                  <a:pt x="435963" y="63254"/>
                </a:lnTo>
                <a:lnTo>
                  <a:pt x="398948" y="36718"/>
                </a:lnTo>
                <a:lnTo>
                  <a:pt x="357643" y="16825"/>
                </a:lnTo>
                <a:lnTo>
                  <a:pt x="312802" y="4332"/>
                </a:lnTo>
                <a:lnTo>
                  <a:pt x="265176" y="0"/>
                </a:lnTo>
                <a:lnTo>
                  <a:pt x="217550" y="4332"/>
                </a:lnTo>
                <a:lnTo>
                  <a:pt x="172708" y="16825"/>
                </a:lnTo>
                <a:lnTo>
                  <a:pt x="131403" y="36718"/>
                </a:lnTo>
                <a:lnTo>
                  <a:pt x="94388" y="63254"/>
                </a:lnTo>
                <a:lnTo>
                  <a:pt x="62415" y="95672"/>
                </a:lnTo>
                <a:lnTo>
                  <a:pt x="36237" y="133214"/>
                </a:lnTo>
                <a:lnTo>
                  <a:pt x="16607" y="175121"/>
                </a:lnTo>
                <a:lnTo>
                  <a:pt x="4277" y="220635"/>
                </a:lnTo>
                <a:lnTo>
                  <a:pt x="0" y="268995"/>
                </a:lnTo>
                <a:lnTo>
                  <a:pt x="4277" y="317130"/>
                </a:lnTo>
                <a:lnTo>
                  <a:pt x="16607" y="362468"/>
                </a:lnTo>
                <a:lnTo>
                  <a:pt x="36237" y="404242"/>
                </a:lnTo>
                <a:lnTo>
                  <a:pt x="62415" y="441687"/>
                </a:lnTo>
                <a:lnTo>
                  <a:pt x="94388" y="474040"/>
                </a:lnTo>
                <a:lnTo>
                  <a:pt x="131403" y="500535"/>
                </a:lnTo>
                <a:lnTo>
                  <a:pt x="172708" y="520407"/>
                </a:lnTo>
                <a:lnTo>
                  <a:pt x="217550" y="532892"/>
                </a:lnTo>
                <a:lnTo>
                  <a:pt x="265176" y="537223"/>
                </a:lnTo>
                <a:lnTo>
                  <a:pt x="312802" y="532892"/>
                </a:lnTo>
                <a:lnTo>
                  <a:pt x="357643" y="520407"/>
                </a:lnTo>
                <a:lnTo>
                  <a:pt x="398948" y="500535"/>
                </a:lnTo>
                <a:lnTo>
                  <a:pt x="435963" y="474040"/>
                </a:lnTo>
                <a:lnTo>
                  <a:pt x="467936" y="441687"/>
                </a:lnTo>
                <a:lnTo>
                  <a:pt x="494114" y="404242"/>
                </a:lnTo>
                <a:lnTo>
                  <a:pt x="513744" y="362468"/>
                </a:lnTo>
                <a:lnTo>
                  <a:pt x="526074" y="317130"/>
                </a:lnTo>
                <a:lnTo>
                  <a:pt x="530352" y="268995"/>
                </a:lnTo>
                <a:close/>
              </a:path>
            </a:pathLst>
          </a:custGeom>
          <a:ln w="21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45451" y="6441725"/>
            <a:ext cx="1393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350" dirty="0">
                <a:latin typeface="Arial"/>
                <a:cs typeface="Arial"/>
              </a:rPr>
              <a:t>p	&lt;$50,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1995&gt;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78784" y="6785388"/>
            <a:ext cx="608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(empty)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10866" y="6419633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2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10860" y="6785387"/>
            <a:ext cx="182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c</a:t>
            </a:r>
            <a:r>
              <a:rPr sz="1500" spc="7" baseline="-19444" dirty="0">
                <a:latin typeface="Arial"/>
                <a:cs typeface="Arial"/>
              </a:rPr>
              <a:t>1</a:t>
            </a:r>
            <a:endParaRPr sz="1500" baseline="-19444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028343" y="6702038"/>
            <a:ext cx="105865" cy="128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3565" y="6755359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1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427853" y="7279925"/>
            <a:ext cx="17595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(M = marker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message)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73583" y="1094231"/>
            <a:ext cx="706755" cy="733425"/>
          </a:xfrm>
          <a:custGeom>
            <a:avLst/>
            <a:gdLst/>
            <a:ahLst/>
            <a:cxnLst/>
            <a:rect l="l" t="t" r="r" b="b"/>
            <a:pathLst>
              <a:path w="706754" h="733425">
                <a:moveTo>
                  <a:pt x="706363" y="366523"/>
                </a:moveTo>
                <a:lnTo>
                  <a:pt x="703147" y="316732"/>
                </a:lnTo>
                <a:lnTo>
                  <a:pt x="693776" y="268994"/>
                </a:lnTo>
                <a:lnTo>
                  <a:pt x="678669" y="223743"/>
                </a:lnTo>
                <a:lnTo>
                  <a:pt x="658244" y="181413"/>
                </a:lnTo>
                <a:lnTo>
                  <a:pt x="632919" y="142438"/>
                </a:lnTo>
                <a:lnTo>
                  <a:pt x="603112" y="107252"/>
                </a:lnTo>
                <a:lnTo>
                  <a:pt x="569241" y="76288"/>
                </a:lnTo>
                <a:lnTo>
                  <a:pt x="531723" y="49981"/>
                </a:lnTo>
                <a:lnTo>
                  <a:pt x="490978" y="28765"/>
                </a:lnTo>
                <a:lnTo>
                  <a:pt x="447424" y="13074"/>
                </a:lnTo>
                <a:lnTo>
                  <a:pt x="401477" y="3340"/>
                </a:lnTo>
                <a:lnTo>
                  <a:pt x="353557" y="0"/>
                </a:lnTo>
                <a:lnTo>
                  <a:pt x="305622" y="3340"/>
                </a:lnTo>
                <a:lnTo>
                  <a:pt x="259634" y="13074"/>
                </a:lnTo>
                <a:lnTo>
                  <a:pt x="216018" y="28765"/>
                </a:lnTo>
                <a:lnTo>
                  <a:pt x="175195" y="49981"/>
                </a:lnTo>
                <a:lnTo>
                  <a:pt x="137590" y="76288"/>
                </a:lnTo>
                <a:lnTo>
                  <a:pt x="103626" y="107252"/>
                </a:lnTo>
                <a:lnTo>
                  <a:pt x="73726" y="142438"/>
                </a:lnTo>
                <a:lnTo>
                  <a:pt x="48313" y="181413"/>
                </a:lnTo>
                <a:lnTo>
                  <a:pt x="27811" y="223743"/>
                </a:lnTo>
                <a:lnTo>
                  <a:pt x="12642" y="268994"/>
                </a:lnTo>
                <a:lnTo>
                  <a:pt x="3231" y="316732"/>
                </a:lnTo>
                <a:lnTo>
                  <a:pt x="0" y="366523"/>
                </a:lnTo>
                <a:lnTo>
                  <a:pt x="3231" y="416315"/>
                </a:lnTo>
                <a:lnTo>
                  <a:pt x="12642" y="464053"/>
                </a:lnTo>
                <a:lnTo>
                  <a:pt x="27811" y="509304"/>
                </a:lnTo>
                <a:lnTo>
                  <a:pt x="48313" y="551634"/>
                </a:lnTo>
                <a:lnTo>
                  <a:pt x="73726" y="590609"/>
                </a:lnTo>
                <a:lnTo>
                  <a:pt x="103626" y="625795"/>
                </a:lnTo>
                <a:lnTo>
                  <a:pt x="137590" y="656759"/>
                </a:lnTo>
                <a:lnTo>
                  <a:pt x="175195" y="683065"/>
                </a:lnTo>
                <a:lnTo>
                  <a:pt x="216018" y="704281"/>
                </a:lnTo>
                <a:lnTo>
                  <a:pt x="259634" y="719973"/>
                </a:lnTo>
                <a:lnTo>
                  <a:pt x="305622" y="729706"/>
                </a:lnTo>
                <a:lnTo>
                  <a:pt x="353557" y="733047"/>
                </a:lnTo>
                <a:lnTo>
                  <a:pt x="401477" y="729706"/>
                </a:lnTo>
                <a:lnTo>
                  <a:pt x="447424" y="719973"/>
                </a:lnTo>
                <a:lnTo>
                  <a:pt x="490978" y="704281"/>
                </a:lnTo>
                <a:lnTo>
                  <a:pt x="531723" y="683065"/>
                </a:lnTo>
                <a:lnTo>
                  <a:pt x="569241" y="656759"/>
                </a:lnTo>
                <a:lnTo>
                  <a:pt x="603112" y="625795"/>
                </a:lnTo>
                <a:lnTo>
                  <a:pt x="632919" y="590609"/>
                </a:lnTo>
                <a:lnTo>
                  <a:pt x="658244" y="551634"/>
                </a:lnTo>
                <a:lnTo>
                  <a:pt x="678669" y="509304"/>
                </a:lnTo>
                <a:lnTo>
                  <a:pt x="693776" y="464053"/>
                </a:lnTo>
                <a:lnTo>
                  <a:pt x="703147" y="416315"/>
                </a:lnTo>
                <a:lnTo>
                  <a:pt x="706363" y="366523"/>
                </a:lnTo>
                <a:close/>
              </a:path>
            </a:pathLst>
          </a:custGeom>
          <a:ln w="28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82500" y="1150971"/>
            <a:ext cx="141014" cy="141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7964" y="1221483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5440" y="0"/>
                </a:lnTo>
              </a:path>
            </a:pathLst>
          </a:custGeom>
          <a:ln w="28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93836" y="1630257"/>
            <a:ext cx="112832" cy="141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20734" y="1700775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2488671" y="0"/>
                </a:moveTo>
                <a:lnTo>
                  <a:pt x="0" y="0"/>
                </a:lnTo>
              </a:path>
            </a:pathLst>
          </a:custGeom>
          <a:ln w="28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429889" y="1293288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95" dirty="0">
                <a:latin typeface="Arial"/>
                <a:cs typeface="Arial"/>
              </a:rPr>
              <a:t>p</a:t>
            </a:r>
            <a:r>
              <a:rPr sz="1950" spc="22" baseline="-19230" dirty="0">
                <a:latin typeface="Arial"/>
                <a:cs typeface="Arial"/>
              </a:rPr>
              <a:t>1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93001" y="1293288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95" dirty="0">
                <a:latin typeface="Arial"/>
                <a:cs typeface="Arial"/>
              </a:rPr>
              <a:t>p</a:t>
            </a:r>
            <a:r>
              <a:rPr sz="1950" spc="22" baseline="-19230" dirty="0">
                <a:latin typeface="Arial"/>
                <a:cs typeface="Arial"/>
              </a:rPr>
              <a:t>2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83263" y="1208706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c</a:t>
            </a:r>
            <a:r>
              <a:rPr sz="1950" spc="22" baseline="-19230" dirty="0">
                <a:latin typeface="Arial"/>
                <a:cs typeface="Arial"/>
              </a:rPr>
              <a:t>2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83263" y="1688003"/>
            <a:ext cx="2324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c</a:t>
            </a:r>
            <a:r>
              <a:rPr sz="1950" spc="22" baseline="-19230" dirty="0">
                <a:latin typeface="Arial"/>
                <a:cs typeface="Arial"/>
              </a:rPr>
              <a:t>1</a:t>
            </a:r>
            <a:endParaRPr sz="1950" baseline="-1923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40051" y="2703750"/>
            <a:ext cx="8159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account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707704" y="1094231"/>
            <a:ext cx="707390" cy="733425"/>
          </a:xfrm>
          <a:custGeom>
            <a:avLst/>
            <a:gdLst/>
            <a:ahLst/>
            <a:cxnLst/>
            <a:rect l="l" t="t" r="r" b="b"/>
            <a:pathLst>
              <a:path w="707390" h="733425">
                <a:moveTo>
                  <a:pt x="707126" y="366523"/>
                </a:moveTo>
                <a:lnTo>
                  <a:pt x="703895" y="316732"/>
                </a:lnTo>
                <a:lnTo>
                  <a:pt x="694483" y="268994"/>
                </a:lnTo>
                <a:lnTo>
                  <a:pt x="679313" y="223743"/>
                </a:lnTo>
                <a:lnTo>
                  <a:pt x="658809" y="181413"/>
                </a:lnTo>
                <a:lnTo>
                  <a:pt x="633395" y="142438"/>
                </a:lnTo>
                <a:lnTo>
                  <a:pt x="603493" y="107252"/>
                </a:lnTo>
                <a:lnTo>
                  <a:pt x="569528" y="76288"/>
                </a:lnTo>
                <a:lnTo>
                  <a:pt x="531921" y="49981"/>
                </a:lnTo>
                <a:lnTo>
                  <a:pt x="491098" y="28765"/>
                </a:lnTo>
                <a:lnTo>
                  <a:pt x="447480" y="13074"/>
                </a:lnTo>
                <a:lnTo>
                  <a:pt x="401492" y="3340"/>
                </a:lnTo>
                <a:lnTo>
                  <a:pt x="353557" y="0"/>
                </a:lnTo>
                <a:lnTo>
                  <a:pt x="305624" y="3340"/>
                </a:lnTo>
                <a:lnTo>
                  <a:pt x="259639" y="13074"/>
                </a:lnTo>
                <a:lnTo>
                  <a:pt x="216023" y="28765"/>
                </a:lnTo>
                <a:lnTo>
                  <a:pt x="175201" y="49981"/>
                </a:lnTo>
                <a:lnTo>
                  <a:pt x="137596" y="76288"/>
                </a:lnTo>
                <a:lnTo>
                  <a:pt x="103631" y="107252"/>
                </a:lnTo>
                <a:lnTo>
                  <a:pt x="73730" y="142438"/>
                </a:lnTo>
                <a:lnTo>
                  <a:pt x="48316" y="181413"/>
                </a:lnTo>
                <a:lnTo>
                  <a:pt x="27813" y="223743"/>
                </a:lnTo>
                <a:lnTo>
                  <a:pt x="12643" y="268994"/>
                </a:lnTo>
                <a:lnTo>
                  <a:pt x="3231" y="316732"/>
                </a:lnTo>
                <a:lnTo>
                  <a:pt x="0" y="366523"/>
                </a:lnTo>
                <a:lnTo>
                  <a:pt x="3231" y="416315"/>
                </a:lnTo>
                <a:lnTo>
                  <a:pt x="12643" y="464053"/>
                </a:lnTo>
                <a:lnTo>
                  <a:pt x="27813" y="509304"/>
                </a:lnTo>
                <a:lnTo>
                  <a:pt x="48316" y="551634"/>
                </a:lnTo>
                <a:lnTo>
                  <a:pt x="73730" y="590609"/>
                </a:lnTo>
                <a:lnTo>
                  <a:pt x="103631" y="625795"/>
                </a:lnTo>
                <a:lnTo>
                  <a:pt x="137596" y="656759"/>
                </a:lnTo>
                <a:lnTo>
                  <a:pt x="175201" y="683065"/>
                </a:lnTo>
                <a:lnTo>
                  <a:pt x="216023" y="704281"/>
                </a:lnTo>
                <a:lnTo>
                  <a:pt x="259639" y="719973"/>
                </a:lnTo>
                <a:lnTo>
                  <a:pt x="305624" y="729706"/>
                </a:lnTo>
                <a:lnTo>
                  <a:pt x="353557" y="733047"/>
                </a:lnTo>
                <a:lnTo>
                  <a:pt x="401492" y="729706"/>
                </a:lnTo>
                <a:lnTo>
                  <a:pt x="447480" y="719973"/>
                </a:lnTo>
                <a:lnTo>
                  <a:pt x="491098" y="704281"/>
                </a:lnTo>
                <a:lnTo>
                  <a:pt x="531921" y="683065"/>
                </a:lnTo>
                <a:lnTo>
                  <a:pt x="569528" y="656759"/>
                </a:lnTo>
                <a:lnTo>
                  <a:pt x="603493" y="625795"/>
                </a:lnTo>
                <a:lnTo>
                  <a:pt x="633395" y="590609"/>
                </a:lnTo>
                <a:lnTo>
                  <a:pt x="658809" y="551634"/>
                </a:lnTo>
                <a:lnTo>
                  <a:pt x="679313" y="509304"/>
                </a:lnTo>
                <a:lnTo>
                  <a:pt x="694483" y="464053"/>
                </a:lnTo>
                <a:lnTo>
                  <a:pt x="703895" y="416315"/>
                </a:lnTo>
                <a:lnTo>
                  <a:pt x="707126" y="366523"/>
                </a:lnTo>
                <a:close/>
              </a:path>
            </a:pathLst>
          </a:custGeom>
          <a:ln w="28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768978" y="2675556"/>
            <a:ext cx="7905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widgets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81102" y="2138161"/>
            <a:ext cx="905510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805"/>
              </a:spcBef>
            </a:pPr>
            <a:r>
              <a:rPr sz="1750" spc="5" dirty="0">
                <a:latin typeface="Arial"/>
                <a:cs typeface="Arial"/>
              </a:rPr>
              <a:t>$1000</a:t>
            </a:r>
            <a:endParaRPr sz="17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10779" y="2138161"/>
            <a:ext cx="904875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05"/>
              </a:spcBef>
            </a:pPr>
            <a:r>
              <a:rPr sz="1750" spc="10" dirty="0">
                <a:latin typeface="Arial"/>
                <a:cs typeface="Arial"/>
              </a:rPr>
              <a:t>(none)</a:t>
            </a:r>
            <a:endParaRPr sz="1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31348" y="2675558"/>
            <a:ext cx="8159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account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360284" y="2675556"/>
            <a:ext cx="7905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widgets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73135" y="2138161"/>
            <a:ext cx="904875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805"/>
              </a:spcBef>
            </a:pPr>
            <a:r>
              <a:rPr sz="1750" spc="5" dirty="0">
                <a:latin typeface="Arial"/>
                <a:cs typeface="Arial"/>
              </a:rPr>
              <a:t>$50</a:t>
            </a:r>
            <a:endParaRPr sz="1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02048" y="2138161"/>
            <a:ext cx="904875" cy="479425"/>
          </a:xfrm>
          <a:prstGeom prst="rect">
            <a:avLst/>
          </a:prstGeom>
          <a:ln w="2822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05"/>
              </a:spcBef>
            </a:pPr>
            <a:r>
              <a:rPr sz="1750" spc="5" dirty="0">
                <a:latin typeface="Arial"/>
                <a:cs typeface="Arial"/>
              </a:rPr>
              <a:t>2000</a:t>
            </a:r>
            <a:endParaRPr sz="17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2390" y="6747764"/>
            <a:ext cx="292100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335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solidFill>
                  <a:srgbClr val="FF0000"/>
                </a:solidFill>
                <a:latin typeface="Arial"/>
                <a:cs typeface="Arial"/>
              </a:rPr>
              <a:t>Figure 11.12 Execution of  processes in Figure</a:t>
            </a:r>
            <a:r>
              <a:rPr sz="195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Arial"/>
                <a:cs typeface="Arial"/>
              </a:rPr>
              <a:t>11.11</a:t>
            </a:r>
            <a:endParaRPr sz="195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661549" y="358394"/>
            <a:ext cx="936752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0" spc="-5" dirty="0">
                <a:latin typeface="Arial"/>
                <a:cs typeface="Arial"/>
              </a:rPr>
              <a:t>Figure 11.11 </a:t>
            </a:r>
            <a:r>
              <a:rPr sz="3300" b="0" dirty="0">
                <a:latin typeface="Arial"/>
                <a:cs typeface="Arial"/>
              </a:rPr>
              <a:t>Two </a:t>
            </a:r>
            <a:r>
              <a:rPr sz="3300" b="0" spc="-5" dirty="0">
                <a:latin typeface="Arial"/>
                <a:cs typeface="Arial"/>
              </a:rPr>
              <a:t>processes </a:t>
            </a:r>
            <a:r>
              <a:rPr sz="3300" b="0" dirty="0">
                <a:latin typeface="Arial"/>
                <a:cs typeface="Arial"/>
              </a:rPr>
              <a:t>and </a:t>
            </a:r>
            <a:r>
              <a:rPr sz="3300" b="0" spc="-5" dirty="0">
                <a:latin typeface="Arial"/>
                <a:cs typeface="Arial"/>
              </a:rPr>
              <a:t>their initial</a:t>
            </a:r>
            <a:r>
              <a:rPr sz="3300" b="0" spc="10" dirty="0">
                <a:latin typeface="Arial"/>
                <a:cs typeface="Arial"/>
              </a:rPr>
              <a:t> </a:t>
            </a:r>
            <a:r>
              <a:rPr sz="3300" b="0" spc="-5" dirty="0">
                <a:latin typeface="Arial"/>
                <a:cs typeface="Arial"/>
              </a:rPr>
              <a:t>states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7871" y="7169150"/>
            <a:ext cx="2438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Arial"/>
                <a:cs typeface="Arial"/>
              </a:rPr>
              <a:t>36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7854" y="357632"/>
            <a:ext cx="43726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Characterizing </a:t>
            </a:r>
            <a:r>
              <a:rPr sz="3500" b="0" spc="15" dirty="0">
                <a:latin typeface="Arial"/>
                <a:cs typeface="Arial"/>
              </a:rPr>
              <a:t>a</a:t>
            </a:r>
            <a:r>
              <a:rPr sz="3500" b="0" spc="-6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state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5207" y="4451603"/>
            <a:ext cx="1129665" cy="1224915"/>
          </a:xfrm>
          <a:custGeom>
            <a:avLst/>
            <a:gdLst/>
            <a:ahLst/>
            <a:cxnLst/>
            <a:rect l="l" t="t" r="r" b="b"/>
            <a:pathLst>
              <a:path w="1129664" h="1224914">
                <a:moveTo>
                  <a:pt x="1129284" y="629411"/>
                </a:moveTo>
                <a:lnTo>
                  <a:pt x="580644" y="0"/>
                </a:lnTo>
                <a:lnTo>
                  <a:pt x="0" y="629412"/>
                </a:lnTo>
                <a:lnTo>
                  <a:pt x="580644" y="1224534"/>
                </a:lnTo>
                <a:lnTo>
                  <a:pt x="1129284" y="629411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5207" y="4451603"/>
            <a:ext cx="1129665" cy="1224915"/>
          </a:xfrm>
          <a:custGeom>
            <a:avLst/>
            <a:gdLst/>
            <a:ahLst/>
            <a:cxnLst/>
            <a:rect l="l" t="t" r="r" b="b"/>
            <a:pathLst>
              <a:path w="1129664" h="1224914">
                <a:moveTo>
                  <a:pt x="0" y="629412"/>
                </a:moveTo>
                <a:lnTo>
                  <a:pt x="580644" y="0"/>
                </a:lnTo>
                <a:lnTo>
                  <a:pt x="1129284" y="629411"/>
                </a:lnTo>
                <a:lnTo>
                  <a:pt x="580644" y="1224534"/>
                </a:lnTo>
                <a:lnTo>
                  <a:pt x="0" y="629412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4801" y="4451603"/>
            <a:ext cx="1131570" cy="1189990"/>
          </a:xfrm>
          <a:custGeom>
            <a:avLst/>
            <a:gdLst/>
            <a:ahLst/>
            <a:cxnLst/>
            <a:rect l="l" t="t" r="r" b="b"/>
            <a:pathLst>
              <a:path w="1131570" h="1189989">
                <a:moveTo>
                  <a:pt x="1131570" y="595122"/>
                </a:moveTo>
                <a:lnTo>
                  <a:pt x="582930" y="0"/>
                </a:lnTo>
                <a:lnTo>
                  <a:pt x="0" y="595122"/>
                </a:lnTo>
                <a:lnTo>
                  <a:pt x="582930" y="1189482"/>
                </a:lnTo>
                <a:lnTo>
                  <a:pt x="1131570" y="59512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801" y="4451603"/>
            <a:ext cx="1131570" cy="1189990"/>
          </a:xfrm>
          <a:custGeom>
            <a:avLst/>
            <a:gdLst/>
            <a:ahLst/>
            <a:cxnLst/>
            <a:rect l="l" t="t" r="r" b="b"/>
            <a:pathLst>
              <a:path w="1131570" h="1189989">
                <a:moveTo>
                  <a:pt x="0" y="595122"/>
                </a:moveTo>
                <a:lnTo>
                  <a:pt x="582930" y="0"/>
                </a:lnTo>
                <a:lnTo>
                  <a:pt x="1131570" y="595122"/>
                </a:lnTo>
                <a:lnTo>
                  <a:pt x="582930" y="1189482"/>
                </a:lnTo>
                <a:lnTo>
                  <a:pt x="0" y="595122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6403" y="5535929"/>
            <a:ext cx="1098550" cy="1224915"/>
          </a:xfrm>
          <a:custGeom>
            <a:avLst/>
            <a:gdLst/>
            <a:ahLst/>
            <a:cxnLst/>
            <a:rect l="l" t="t" r="r" b="b"/>
            <a:pathLst>
              <a:path w="1098550" h="1224915">
                <a:moveTo>
                  <a:pt x="1098042" y="630174"/>
                </a:moveTo>
                <a:lnTo>
                  <a:pt x="548640" y="0"/>
                </a:lnTo>
                <a:lnTo>
                  <a:pt x="0" y="630174"/>
                </a:lnTo>
                <a:lnTo>
                  <a:pt x="548640" y="1224534"/>
                </a:lnTo>
                <a:lnTo>
                  <a:pt x="1098042" y="63017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6403" y="5535929"/>
            <a:ext cx="1098550" cy="1224915"/>
          </a:xfrm>
          <a:custGeom>
            <a:avLst/>
            <a:gdLst/>
            <a:ahLst/>
            <a:cxnLst/>
            <a:rect l="l" t="t" r="r" b="b"/>
            <a:pathLst>
              <a:path w="1098550" h="1224915">
                <a:moveTo>
                  <a:pt x="0" y="630174"/>
                </a:moveTo>
                <a:lnTo>
                  <a:pt x="548640" y="0"/>
                </a:lnTo>
                <a:lnTo>
                  <a:pt x="1098042" y="630174"/>
                </a:lnTo>
                <a:lnTo>
                  <a:pt x="548640" y="1224534"/>
                </a:lnTo>
                <a:lnTo>
                  <a:pt x="0" y="630174"/>
                </a:lnTo>
                <a:close/>
              </a:path>
            </a:pathLst>
          </a:custGeom>
          <a:ln w="31483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4058" y="4976114"/>
            <a:ext cx="46609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82" baseline="15873" dirty="0">
                <a:latin typeface="Arial"/>
                <a:cs typeface="Arial"/>
              </a:rPr>
              <a:t>S</a:t>
            </a:r>
            <a:r>
              <a:rPr sz="1650" dirty="0">
                <a:latin typeface="Arial"/>
                <a:cs typeface="Arial"/>
              </a:rPr>
              <a:t>init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2436" y="4976114"/>
            <a:ext cx="58547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2" baseline="15873" dirty="0">
                <a:latin typeface="Arial"/>
                <a:cs typeface="Arial"/>
              </a:rPr>
              <a:t>S</a:t>
            </a:r>
            <a:r>
              <a:rPr sz="1650" spc="-5" dirty="0">
                <a:latin typeface="Arial"/>
                <a:cs typeface="Arial"/>
              </a:rPr>
              <a:t>fi</a:t>
            </a:r>
            <a:r>
              <a:rPr sz="1650" spc="5" dirty="0">
                <a:latin typeface="Arial"/>
                <a:cs typeface="Arial"/>
              </a:rPr>
              <a:t>nal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9926" y="4960880"/>
            <a:ext cx="161023" cy="170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875" y="5046726"/>
            <a:ext cx="1003300" cy="1905"/>
          </a:xfrm>
          <a:custGeom>
            <a:avLst/>
            <a:gdLst/>
            <a:ahLst/>
            <a:cxnLst/>
            <a:rect l="l" t="t" r="r" b="b"/>
            <a:pathLst>
              <a:path w="1003300" h="1904">
                <a:moveTo>
                  <a:pt x="0" y="0"/>
                </a:moveTo>
                <a:lnTo>
                  <a:pt x="1002791" y="1523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907" y="4960880"/>
            <a:ext cx="127495" cy="170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6383" y="5046726"/>
            <a:ext cx="967740" cy="1905"/>
          </a:xfrm>
          <a:custGeom>
            <a:avLst/>
            <a:gdLst/>
            <a:ahLst/>
            <a:cxnLst/>
            <a:rect l="l" t="t" r="r" b="b"/>
            <a:pathLst>
              <a:path w="967740" h="1904">
                <a:moveTo>
                  <a:pt x="0" y="0"/>
                </a:moveTo>
                <a:lnTo>
                  <a:pt x="967740" y="1523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3382" y="4470914"/>
            <a:ext cx="161023" cy="171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4261" y="4101846"/>
            <a:ext cx="2390140" cy="384810"/>
          </a:xfrm>
          <a:custGeom>
            <a:avLst/>
            <a:gdLst/>
            <a:ahLst/>
            <a:cxnLst/>
            <a:rect l="l" t="t" r="r" b="b"/>
            <a:pathLst>
              <a:path w="2390140" h="384810">
                <a:moveTo>
                  <a:pt x="0" y="0"/>
                </a:moveTo>
                <a:lnTo>
                  <a:pt x="1549908" y="70103"/>
                </a:lnTo>
                <a:lnTo>
                  <a:pt x="2099310" y="209549"/>
                </a:lnTo>
                <a:lnTo>
                  <a:pt x="2389632" y="384809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6633" y="4101846"/>
            <a:ext cx="2470150" cy="560070"/>
          </a:xfrm>
          <a:custGeom>
            <a:avLst/>
            <a:gdLst/>
            <a:ahLst/>
            <a:cxnLst/>
            <a:rect l="l" t="t" r="r" b="b"/>
            <a:pathLst>
              <a:path w="2470150" h="560070">
                <a:moveTo>
                  <a:pt x="0" y="560070"/>
                </a:moveTo>
                <a:lnTo>
                  <a:pt x="9731" y="510000"/>
                </a:lnTo>
                <a:lnTo>
                  <a:pt x="38374" y="461165"/>
                </a:lnTo>
                <a:lnTo>
                  <a:pt x="67569" y="429386"/>
                </a:lnTo>
                <a:lnTo>
                  <a:pt x="104559" y="398294"/>
                </a:lnTo>
                <a:lnTo>
                  <a:pt x="149098" y="367945"/>
                </a:lnTo>
                <a:lnTo>
                  <a:pt x="200943" y="338394"/>
                </a:lnTo>
                <a:lnTo>
                  <a:pt x="259849" y="309696"/>
                </a:lnTo>
                <a:lnTo>
                  <a:pt x="325571" y="281907"/>
                </a:lnTo>
                <a:lnTo>
                  <a:pt x="397865" y="255082"/>
                </a:lnTo>
                <a:lnTo>
                  <a:pt x="436401" y="242048"/>
                </a:lnTo>
                <a:lnTo>
                  <a:pt x="476487" y="229276"/>
                </a:lnTo>
                <a:lnTo>
                  <a:pt x="518095" y="216773"/>
                </a:lnTo>
                <a:lnTo>
                  <a:pt x="561192" y="204546"/>
                </a:lnTo>
                <a:lnTo>
                  <a:pt x="605749" y="192601"/>
                </a:lnTo>
                <a:lnTo>
                  <a:pt x="651736" y="180945"/>
                </a:lnTo>
                <a:lnTo>
                  <a:pt x="699121" y="169586"/>
                </a:lnTo>
                <a:lnTo>
                  <a:pt x="747874" y="158531"/>
                </a:lnTo>
                <a:lnTo>
                  <a:pt x="797964" y="147785"/>
                </a:lnTo>
                <a:lnTo>
                  <a:pt x="849361" y="137357"/>
                </a:lnTo>
                <a:lnTo>
                  <a:pt x="902034" y="127253"/>
                </a:lnTo>
                <a:lnTo>
                  <a:pt x="955954" y="117480"/>
                </a:lnTo>
                <a:lnTo>
                  <a:pt x="1011088" y="108045"/>
                </a:lnTo>
                <a:lnTo>
                  <a:pt x="1067407" y="98955"/>
                </a:lnTo>
                <a:lnTo>
                  <a:pt x="1124880" y="90217"/>
                </a:lnTo>
                <a:lnTo>
                  <a:pt x="1183477" y="81837"/>
                </a:lnTo>
                <a:lnTo>
                  <a:pt x="1243167" y="73823"/>
                </a:lnTo>
                <a:lnTo>
                  <a:pt x="1303919" y="66182"/>
                </a:lnTo>
                <a:lnTo>
                  <a:pt x="1365703" y="58920"/>
                </a:lnTo>
                <a:lnTo>
                  <a:pt x="1428488" y="52045"/>
                </a:lnTo>
                <a:lnTo>
                  <a:pt x="1492244" y="45563"/>
                </a:lnTo>
                <a:lnTo>
                  <a:pt x="1556940" y="39482"/>
                </a:lnTo>
                <a:lnTo>
                  <a:pt x="1622546" y="33807"/>
                </a:lnTo>
                <a:lnTo>
                  <a:pt x="1689030" y="28547"/>
                </a:lnTo>
                <a:lnTo>
                  <a:pt x="1756364" y="23708"/>
                </a:lnTo>
                <a:lnTo>
                  <a:pt x="1824515" y="19297"/>
                </a:lnTo>
                <a:lnTo>
                  <a:pt x="1893454" y="15321"/>
                </a:lnTo>
                <a:lnTo>
                  <a:pt x="1963149" y="11786"/>
                </a:lnTo>
                <a:lnTo>
                  <a:pt x="2033571" y="8701"/>
                </a:lnTo>
                <a:lnTo>
                  <a:pt x="2104688" y="6071"/>
                </a:lnTo>
                <a:lnTo>
                  <a:pt x="2176471" y="3904"/>
                </a:lnTo>
                <a:lnTo>
                  <a:pt x="2248888" y="2206"/>
                </a:lnTo>
                <a:lnTo>
                  <a:pt x="2321909" y="985"/>
                </a:lnTo>
                <a:lnTo>
                  <a:pt x="2395504" y="247"/>
                </a:lnTo>
                <a:lnTo>
                  <a:pt x="2469642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9025" y="6059513"/>
            <a:ext cx="101971" cy="143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1863" y="5586984"/>
            <a:ext cx="1873250" cy="544195"/>
          </a:xfrm>
          <a:custGeom>
            <a:avLst/>
            <a:gdLst/>
            <a:ahLst/>
            <a:cxnLst/>
            <a:rect l="l" t="t" r="r" b="b"/>
            <a:pathLst>
              <a:path w="1873250" h="544195">
                <a:moveTo>
                  <a:pt x="1872995" y="544068"/>
                </a:moveTo>
                <a:lnTo>
                  <a:pt x="1130045" y="480060"/>
                </a:lnTo>
                <a:lnTo>
                  <a:pt x="549401" y="384048"/>
                </a:lnTo>
                <a:lnTo>
                  <a:pt x="162306" y="192024"/>
                </a:lnTo>
                <a:lnTo>
                  <a:pt x="64769" y="96012"/>
                </a:lnTo>
                <a:lnTo>
                  <a:pt x="0" y="0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32909" y="5590292"/>
            <a:ext cx="161023" cy="171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3651" y="5711190"/>
            <a:ext cx="1969770" cy="420370"/>
          </a:xfrm>
          <a:custGeom>
            <a:avLst/>
            <a:gdLst/>
            <a:ahLst/>
            <a:cxnLst/>
            <a:rect l="l" t="t" r="r" b="b"/>
            <a:pathLst>
              <a:path w="1969770" h="420370">
                <a:moveTo>
                  <a:pt x="1969770" y="0"/>
                </a:moveTo>
                <a:lnTo>
                  <a:pt x="1738884" y="213360"/>
                </a:lnTo>
                <a:lnTo>
                  <a:pt x="1290828" y="349758"/>
                </a:lnTo>
                <a:lnTo>
                  <a:pt x="0" y="419862"/>
                </a:lnTo>
              </a:path>
            </a:pathLst>
          </a:custGeom>
          <a:ln w="31483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52009" y="6060440"/>
            <a:ext cx="65341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22" baseline="15873" dirty="0">
                <a:latin typeface="Arial"/>
                <a:cs typeface="Arial"/>
              </a:rPr>
              <a:t>S</a:t>
            </a:r>
            <a:r>
              <a:rPr sz="1650" spc="-15" dirty="0">
                <a:latin typeface="Arial"/>
                <a:cs typeface="Arial"/>
              </a:rPr>
              <a:t>snap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909" y="1112011"/>
            <a:ext cx="9595485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9116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snapshot selects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consistent cut from the history of the execution.  Therefore the state recorded is consistent. This can be used in an  ordering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include or exclude states that have or have not recorded their  state before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cut. </a:t>
            </a:r>
            <a:r>
              <a:rPr sz="2200" dirty="0">
                <a:latin typeface="Arial"/>
                <a:cs typeface="Arial"/>
              </a:rPr>
              <a:t>This </a:t>
            </a:r>
            <a:r>
              <a:rPr sz="2200" spc="-5" dirty="0">
                <a:latin typeface="Arial"/>
                <a:cs typeface="Arial"/>
              </a:rPr>
              <a:t>allows us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distinguish events as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pre-snap </a:t>
            </a:r>
            <a:r>
              <a:rPr sz="2200" spc="-5" dirty="0"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 post-snap </a:t>
            </a:r>
            <a:r>
              <a:rPr sz="2200" spc="-5" dirty="0">
                <a:latin typeface="Arial"/>
                <a:cs typeface="Arial"/>
              </a:rPr>
              <a:t>events.</a:t>
            </a:r>
            <a:endParaRPr sz="2200">
              <a:latin typeface="Arial"/>
              <a:cs typeface="Arial"/>
            </a:endParaRPr>
          </a:p>
          <a:p>
            <a:pPr marL="390525" marR="7620" indent="-377825" algn="just">
              <a:lnSpc>
                <a:spcPct val="100000"/>
              </a:lnSpc>
              <a:spcBef>
                <a:spcPts val="25"/>
              </a:spcBef>
              <a:buChar char="•"/>
              <a:tabLst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reachability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state (figure 11.13) can be used to determine stable  predicates.</a:t>
            </a:r>
            <a:endParaRPr sz="2200">
              <a:latin typeface="Arial"/>
              <a:cs typeface="Arial"/>
            </a:endParaRPr>
          </a:p>
          <a:p>
            <a:pPr marR="172085" algn="ctr">
              <a:lnSpc>
                <a:spcPct val="100000"/>
              </a:lnSpc>
              <a:spcBef>
                <a:spcPts val="1695"/>
              </a:spcBef>
            </a:pPr>
            <a:r>
              <a:rPr sz="2100" spc="-5" dirty="0">
                <a:latin typeface="Arial"/>
                <a:cs typeface="Arial"/>
              </a:rPr>
              <a:t>actual execution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475" spc="-22" baseline="-20202" dirty="0">
                <a:latin typeface="Arial"/>
                <a:cs typeface="Arial"/>
              </a:rPr>
              <a:t>0</a:t>
            </a:r>
            <a:r>
              <a:rPr sz="2100" spc="-15" dirty="0">
                <a:latin typeface="Arial"/>
                <a:cs typeface="Arial"/>
              </a:rPr>
              <a:t>,e</a:t>
            </a:r>
            <a:r>
              <a:rPr sz="2475" spc="-22" baseline="-20202" dirty="0">
                <a:latin typeface="Arial"/>
                <a:cs typeface="Arial"/>
              </a:rPr>
              <a:t>1</a:t>
            </a:r>
            <a:r>
              <a:rPr sz="2100" spc="-15" dirty="0">
                <a:latin typeface="Arial"/>
                <a:cs typeface="Arial"/>
              </a:rPr>
              <a:t>,...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4749" y="4797814"/>
            <a:ext cx="1138555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0"/>
              </a:spcBef>
            </a:pPr>
            <a:r>
              <a:rPr sz="2100" spc="-5" dirty="0">
                <a:latin typeface="Arial"/>
                <a:cs typeface="Arial"/>
              </a:rPr>
              <a:t>recording  begins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9007" y="4902966"/>
            <a:ext cx="1138555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0"/>
              </a:spcBef>
            </a:pPr>
            <a:r>
              <a:rPr sz="2100" spc="-5" dirty="0">
                <a:latin typeface="Arial"/>
                <a:cs typeface="Arial"/>
              </a:rPr>
              <a:t>recording  ends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7751" y="6196858"/>
            <a:ext cx="663638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4555" algn="l"/>
                <a:tab pos="6335395" algn="l"/>
              </a:tabLst>
            </a:pPr>
            <a:r>
              <a:rPr sz="2100" spc="-5" dirty="0">
                <a:latin typeface="Arial"/>
                <a:cs typeface="Arial"/>
              </a:rPr>
              <a:t>pre-snap: </a:t>
            </a:r>
            <a:r>
              <a:rPr sz="2100" spc="-325" dirty="0">
                <a:latin typeface="Arial"/>
                <a:cs typeface="Arial"/>
              </a:rPr>
              <a:t>e</a:t>
            </a:r>
            <a:r>
              <a:rPr sz="2650" i="1" spc="-40" dirty="0">
                <a:latin typeface="Times New Roman"/>
                <a:cs typeface="Times New Roman"/>
              </a:rPr>
              <a:t>'</a:t>
            </a:r>
            <a:r>
              <a:rPr sz="2475" spc="-7" baseline="-20202" dirty="0">
                <a:latin typeface="Arial"/>
                <a:cs typeface="Arial"/>
              </a:rPr>
              <a:t>0</a:t>
            </a:r>
            <a:r>
              <a:rPr sz="2100" spc="-5" dirty="0">
                <a:latin typeface="Arial"/>
                <a:cs typeface="Arial"/>
              </a:rPr>
              <a:t>,</a:t>
            </a:r>
            <a:r>
              <a:rPr sz="2100" spc="-50" dirty="0">
                <a:latin typeface="Arial"/>
                <a:cs typeface="Arial"/>
              </a:rPr>
              <a:t>e</a:t>
            </a:r>
            <a:r>
              <a:rPr sz="2650" i="1" spc="-35" dirty="0">
                <a:latin typeface="Times New Roman"/>
                <a:cs typeface="Times New Roman"/>
              </a:rPr>
              <a:t>'</a:t>
            </a:r>
            <a:r>
              <a:rPr sz="2475" spc="-15" baseline="-20202" dirty="0">
                <a:latin typeface="Arial"/>
                <a:cs typeface="Arial"/>
              </a:rPr>
              <a:t>1</a:t>
            </a:r>
            <a:r>
              <a:rPr sz="2100" spc="-10" dirty="0">
                <a:latin typeface="Arial"/>
                <a:cs typeface="Arial"/>
              </a:rPr>
              <a:t>,...</a:t>
            </a:r>
            <a:r>
              <a:rPr sz="2100" spc="-85" dirty="0">
                <a:latin typeface="Arial"/>
                <a:cs typeface="Arial"/>
              </a:rPr>
              <a:t>e</a:t>
            </a:r>
            <a:r>
              <a:rPr sz="2650" i="1" spc="-20" dirty="0">
                <a:latin typeface="Times New Roman"/>
                <a:cs typeface="Times New Roman"/>
              </a:rPr>
              <a:t>'</a:t>
            </a:r>
            <a:r>
              <a:rPr sz="2475" baseline="-20202" dirty="0">
                <a:latin typeface="Arial"/>
                <a:cs typeface="Arial"/>
              </a:rPr>
              <a:t>R-1	</a:t>
            </a:r>
            <a:r>
              <a:rPr sz="2100" spc="-5" dirty="0">
                <a:latin typeface="Arial"/>
                <a:cs typeface="Arial"/>
              </a:rPr>
              <a:t>post-snap: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350" dirty="0">
                <a:latin typeface="Arial"/>
                <a:cs typeface="Arial"/>
              </a:rPr>
              <a:t>e</a:t>
            </a:r>
            <a:r>
              <a:rPr sz="2650" i="1" spc="-5" dirty="0">
                <a:latin typeface="Times New Roman"/>
                <a:cs typeface="Times New Roman"/>
              </a:rPr>
              <a:t>'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Arial"/>
                <a:cs typeface="Arial"/>
              </a:rPr>
              <a:t>,</a:t>
            </a:r>
            <a:r>
              <a:rPr sz="2100" spc="-45" dirty="0">
                <a:latin typeface="Arial"/>
                <a:cs typeface="Arial"/>
              </a:rPr>
              <a:t>e</a:t>
            </a:r>
            <a:r>
              <a:rPr sz="2650" i="1" spc="-5" dirty="0">
                <a:latin typeface="Times New Roman"/>
                <a:cs typeface="Times New Roman"/>
              </a:rPr>
              <a:t>'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02244" y="6397244"/>
            <a:ext cx="8502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sz="1650" dirty="0">
                <a:latin typeface="Arial"/>
                <a:cs typeface="Arial"/>
              </a:rPr>
              <a:t>R	R+1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20645" y="6266941"/>
            <a:ext cx="32067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10" dirty="0">
                <a:latin typeface="Arial"/>
                <a:cs typeface="Arial"/>
              </a:rPr>
              <a:t>,...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0764" y="7055611"/>
            <a:ext cx="752284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 11.13 Reachability </a:t>
            </a:r>
            <a:r>
              <a:rPr sz="1950" spc="15" dirty="0">
                <a:latin typeface="Arial"/>
                <a:cs typeface="Arial"/>
              </a:rPr>
              <a:t>between </a:t>
            </a:r>
            <a:r>
              <a:rPr sz="1950" spc="10" dirty="0">
                <a:latin typeface="Arial"/>
                <a:cs typeface="Arial"/>
              </a:rPr>
              <a:t>states in the snapshot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algorithm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1280" y="357632"/>
            <a:ext cx="13684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Clocks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69784"/>
            <a:ext cx="8201659" cy="11550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050" spc="15" dirty="0">
                <a:latin typeface="Arial"/>
                <a:cs typeface="Arial"/>
              </a:rPr>
              <a:t>To timestamp events, use the computer’s</a:t>
            </a:r>
            <a:r>
              <a:rPr sz="3050" spc="-5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clock</a:t>
            </a:r>
            <a:endParaRPr sz="305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785"/>
              </a:spcBef>
              <a:buChar char="•"/>
              <a:tabLst>
                <a:tab pos="210185" algn="l"/>
                <a:tab pos="868680" algn="l"/>
                <a:tab pos="1856739" algn="l"/>
                <a:tab pos="3062605" algn="l"/>
                <a:tab pos="3591560" algn="l"/>
                <a:tab pos="4427855" algn="l"/>
                <a:tab pos="5285740" algn="l"/>
                <a:tab pos="6555740" algn="l"/>
                <a:tab pos="7390765" algn="l"/>
              </a:tabLst>
            </a:pPr>
            <a:r>
              <a:rPr sz="3050" spc="10" dirty="0">
                <a:latin typeface="Arial"/>
                <a:cs typeface="Arial"/>
              </a:rPr>
              <a:t>At	</a:t>
            </a:r>
            <a:r>
              <a:rPr sz="3050" b="1" spc="10" dirty="0">
                <a:solidFill>
                  <a:srgbClr val="33339A"/>
                </a:solidFill>
                <a:latin typeface="Arial"/>
                <a:cs typeface="Arial"/>
              </a:rPr>
              <a:t>real	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time,	</a:t>
            </a:r>
            <a:r>
              <a:rPr sz="3050" b="1" i="1" spc="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spc="5" dirty="0">
                <a:latin typeface="Arial"/>
                <a:cs typeface="Arial"/>
              </a:rPr>
              <a:t>,	</a:t>
            </a:r>
            <a:r>
              <a:rPr sz="3050" spc="15" dirty="0">
                <a:latin typeface="Arial"/>
                <a:cs typeface="Arial"/>
              </a:rPr>
              <a:t>the	</a:t>
            </a:r>
            <a:r>
              <a:rPr sz="3050" spc="20" dirty="0">
                <a:latin typeface="Arial"/>
                <a:cs typeface="Arial"/>
              </a:rPr>
              <a:t>OS	</a:t>
            </a:r>
            <a:r>
              <a:rPr sz="3050" spc="15" dirty="0">
                <a:latin typeface="Arial"/>
                <a:cs typeface="Arial"/>
              </a:rPr>
              <a:t>reads	the	time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2607" y="1829040"/>
            <a:ext cx="129603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7235" algn="l"/>
              </a:tabLst>
            </a:pPr>
            <a:r>
              <a:rPr sz="3050" spc="15" dirty="0">
                <a:latin typeface="Arial"/>
                <a:cs typeface="Arial"/>
              </a:rPr>
              <a:t>on	the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3" y="2299820"/>
            <a:ext cx="9704070" cy="42183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880"/>
              </a:spcBef>
            </a:pPr>
            <a:r>
              <a:rPr sz="3050" spc="15" dirty="0">
                <a:latin typeface="Arial"/>
                <a:cs typeface="Arial"/>
              </a:rPr>
              <a:t>computer’s 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hardware clock</a:t>
            </a:r>
            <a:r>
              <a:rPr sz="3050" b="1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050" b="1" i="1" spc="5" dirty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3150" b="1" i="1" spc="7" baseline="-19841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3050" b="1" i="1" spc="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endParaRPr sz="305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785"/>
              </a:spcBef>
              <a:buChar char="•"/>
              <a:tabLst>
                <a:tab pos="210185" algn="l"/>
                <a:tab pos="654050" algn="l"/>
                <a:tab pos="2623185" algn="l"/>
                <a:tab pos="3395345" algn="l"/>
                <a:tab pos="4362450" algn="l"/>
                <a:tab pos="5024120" algn="l"/>
                <a:tab pos="5642610" algn="l"/>
                <a:tab pos="7481570" algn="l"/>
                <a:tab pos="8712200" algn="l"/>
              </a:tabLst>
            </a:pPr>
            <a:r>
              <a:rPr sz="3050" spc="5" dirty="0">
                <a:latin typeface="Arial"/>
                <a:cs typeface="Arial"/>
              </a:rPr>
              <a:t>It	</a:t>
            </a:r>
            <a:r>
              <a:rPr sz="3050" spc="15" dirty="0">
                <a:latin typeface="Arial"/>
                <a:cs typeface="Arial"/>
              </a:rPr>
              <a:t>calculates	the	time	on	</a:t>
            </a:r>
            <a:r>
              <a:rPr sz="3050" spc="10" dirty="0">
                <a:latin typeface="Arial"/>
                <a:cs typeface="Arial"/>
              </a:rPr>
              <a:t>its	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software	clock	</a:t>
            </a:r>
            <a:r>
              <a:rPr sz="3050" b="1" i="1" spc="15" dirty="0">
                <a:solidFill>
                  <a:srgbClr val="33339A"/>
                </a:solidFill>
                <a:latin typeface="Arial"/>
                <a:cs typeface="Arial"/>
              </a:rPr>
              <a:t>C</a:t>
            </a:r>
            <a:r>
              <a:rPr sz="3150" b="1" i="1" spc="-15" baseline="-19841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)=</a:t>
            </a:r>
            <a:endParaRPr sz="305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635"/>
              </a:spcBef>
            </a:pPr>
            <a:r>
              <a:rPr sz="3050" b="1" spc="10" dirty="0">
                <a:solidFill>
                  <a:srgbClr val="33339A"/>
                </a:solidFill>
                <a:latin typeface="Symbol"/>
                <a:cs typeface="Symbol"/>
              </a:rPr>
              <a:t>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3150" b="1" i="1" spc="15" baseline="-19841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3050" b="1" spc="10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3050" b="1" i="1" spc="10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050" b="1" spc="10" dirty="0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sz="3050" b="1" spc="15" dirty="0">
                <a:solidFill>
                  <a:srgbClr val="33339A"/>
                </a:solidFill>
                <a:latin typeface="Arial"/>
                <a:cs typeface="Arial"/>
              </a:rPr>
              <a:t>+</a:t>
            </a:r>
            <a:r>
              <a:rPr sz="3050" b="1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50" b="1" i="1" spc="-95" dirty="0">
                <a:solidFill>
                  <a:srgbClr val="33339A"/>
                </a:solidFill>
                <a:latin typeface="Symbol"/>
                <a:cs typeface="Symbol"/>
              </a:rPr>
              <a:t></a:t>
            </a:r>
            <a:endParaRPr sz="3250">
              <a:latin typeface="Symbol"/>
              <a:cs typeface="Symbol"/>
            </a:endParaRPr>
          </a:p>
          <a:p>
            <a:pPr marL="574040" lvl="1" indent="-361950">
              <a:lnSpc>
                <a:spcPct val="100000"/>
              </a:lnSpc>
              <a:spcBef>
                <a:spcPts val="560"/>
              </a:spcBef>
              <a:buChar char="–"/>
              <a:tabLst>
                <a:tab pos="574040" algn="l"/>
                <a:tab pos="574675" algn="l"/>
              </a:tabLst>
            </a:pPr>
            <a:r>
              <a:rPr sz="2650" spc="-5" dirty="0">
                <a:latin typeface="Arial"/>
                <a:cs typeface="Arial"/>
              </a:rPr>
              <a:t>e.g. a 64 bit value </a:t>
            </a:r>
            <a:r>
              <a:rPr sz="2650" spc="-10" dirty="0">
                <a:latin typeface="Arial"/>
                <a:cs typeface="Arial"/>
              </a:rPr>
              <a:t>giving nanoseconds </a:t>
            </a:r>
            <a:r>
              <a:rPr sz="2650" spc="-5" dirty="0">
                <a:latin typeface="Arial"/>
                <a:cs typeface="Arial"/>
              </a:rPr>
              <a:t>since some </a:t>
            </a:r>
            <a:r>
              <a:rPr sz="2650" spc="-10" dirty="0">
                <a:latin typeface="Arial"/>
                <a:cs typeface="Arial"/>
              </a:rPr>
              <a:t>base</a:t>
            </a:r>
            <a:r>
              <a:rPr sz="2650" spc="4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time</a:t>
            </a:r>
            <a:endParaRPr sz="2650">
              <a:latin typeface="Arial"/>
              <a:cs typeface="Arial"/>
            </a:endParaRPr>
          </a:p>
          <a:p>
            <a:pPr marL="574040" lvl="1" indent="-3619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574040" algn="l"/>
                <a:tab pos="574675" algn="l"/>
              </a:tabLst>
            </a:pPr>
            <a:r>
              <a:rPr sz="2650" b="1" spc="-10" dirty="0">
                <a:solidFill>
                  <a:srgbClr val="33339A"/>
                </a:solidFill>
                <a:latin typeface="Arial"/>
                <a:cs typeface="Arial"/>
              </a:rPr>
              <a:t>Clock resolution</a:t>
            </a:r>
            <a:r>
              <a:rPr sz="2650" spc="-10" dirty="0">
                <a:latin typeface="Arial"/>
                <a:cs typeface="Arial"/>
              </a:rPr>
              <a:t>: period between updates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the clock</a:t>
            </a:r>
            <a:r>
              <a:rPr sz="2650" spc="10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value</a:t>
            </a:r>
            <a:endParaRPr sz="265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760"/>
              </a:spcBef>
              <a:buChar char="•"/>
              <a:tabLst>
                <a:tab pos="210185" algn="l"/>
              </a:tabLst>
            </a:pPr>
            <a:r>
              <a:rPr sz="3050" spc="10" dirty="0">
                <a:latin typeface="Arial"/>
                <a:cs typeface="Arial"/>
              </a:rPr>
              <a:t>In </a:t>
            </a:r>
            <a:r>
              <a:rPr sz="3050" spc="15" dirty="0">
                <a:latin typeface="Arial"/>
                <a:cs typeface="Arial"/>
              </a:rPr>
              <a:t>general, the clock </a:t>
            </a:r>
            <a:r>
              <a:rPr sz="3050" spc="10" dirty="0">
                <a:latin typeface="Arial"/>
                <a:cs typeface="Arial"/>
              </a:rPr>
              <a:t>is </a:t>
            </a:r>
            <a:r>
              <a:rPr sz="3050" spc="15" dirty="0">
                <a:latin typeface="Arial"/>
                <a:cs typeface="Arial"/>
              </a:rPr>
              <a:t>not completely</a:t>
            </a:r>
            <a:r>
              <a:rPr sz="3050" spc="-30" dirty="0">
                <a:latin typeface="Arial"/>
                <a:cs typeface="Arial"/>
              </a:rPr>
              <a:t> </a:t>
            </a:r>
            <a:r>
              <a:rPr sz="3050" spc="15" dirty="0">
                <a:latin typeface="Arial"/>
                <a:cs typeface="Arial"/>
              </a:rPr>
              <a:t>accurate</a:t>
            </a:r>
            <a:endParaRPr sz="3050">
              <a:latin typeface="Arial"/>
              <a:cs typeface="Arial"/>
            </a:endParaRPr>
          </a:p>
          <a:p>
            <a:pPr marL="574040" marR="6350" lvl="1" indent="-361950">
              <a:lnSpc>
                <a:spcPct val="119400"/>
              </a:lnSpc>
              <a:spcBef>
                <a:spcPts val="35"/>
              </a:spcBef>
              <a:buChar char="–"/>
              <a:tabLst>
                <a:tab pos="574040" algn="l"/>
                <a:tab pos="574675" algn="l"/>
              </a:tabLst>
            </a:pPr>
            <a:r>
              <a:rPr sz="2650" spc="-10" dirty="0">
                <a:latin typeface="Arial"/>
                <a:cs typeface="Arial"/>
              </a:rPr>
              <a:t>but </a:t>
            </a:r>
            <a:r>
              <a:rPr sz="2650" spc="-5" dirty="0">
                <a:latin typeface="Arial"/>
                <a:cs typeface="Arial"/>
              </a:rPr>
              <a:t>if </a:t>
            </a:r>
            <a:r>
              <a:rPr sz="2650" i="1" spc="-5" dirty="0">
                <a:latin typeface="Arial"/>
                <a:cs typeface="Arial"/>
              </a:rPr>
              <a:t>C</a:t>
            </a:r>
            <a:r>
              <a:rPr sz="2625" i="1" spc="-7" baseline="-20634" dirty="0">
                <a:latin typeface="Arial"/>
                <a:cs typeface="Arial"/>
              </a:rPr>
              <a:t>i </a:t>
            </a:r>
            <a:r>
              <a:rPr sz="2650" spc="-10" dirty="0">
                <a:latin typeface="Arial"/>
                <a:cs typeface="Arial"/>
              </a:rPr>
              <a:t>behaves well enough, </a:t>
            </a:r>
            <a:r>
              <a:rPr sz="2650" spc="-5" dirty="0">
                <a:latin typeface="Arial"/>
                <a:cs typeface="Arial"/>
              </a:rPr>
              <a:t>it </a:t>
            </a:r>
            <a:r>
              <a:rPr sz="2650" spc="-10" dirty="0">
                <a:latin typeface="Arial"/>
                <a:cs typeface="Arial"/>
              </a:rPr>
              <a:t>can </a:t>
            </a:r>
            <a:r>
              <a:rPr sz="2650" spc="-5" dirty="0">
                <a:latin typeface="Arial"/>
                <a:cs typeface="Arial"/>
              </a:rPr>
              <a:t>be </a:t>
            </a:r>
            <a:r>
              <a:rPr sz="2650" spc="-10" dirty="0">
                <a:latin typeface="Arial"/>
                <a:cs typeface="Arial"/>
              </a:rPr>
              <a:t>used </a:t>
            </a:r>
            <a:r>
              <a:rPr sz="2650" spc="-5" dirty="0">
                <a:latin typeface="Arial"/>
                <a:cs typeface="Arial"/>
              </a:rPr>
              <a:t>to timestamp  </a:t>
            </a:r>
            <a:r>
              <a:rPr sz="2650" spc="-10" dirty="0">
                <a:latin typeface="Arial"/>
                <a:cs typeface="Arial"/>
              </a:rPr>
              <a:t>events </a:t>
            </a:r>
            <a:r>
              <a:rPr sz="2650" spc="-5" dirty="0">
                <a:latin typeface="Arial"/>
                <a:cs typeface="Arial"/>
              </a:rPr>
              <a:t>at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i="1" spc="-5" dirty="0">
                <a:latin typeface="Arial"/>
                <a:cs typeface="Arial"/>
              </a:rPr>
              <a:t>p</a:t>
            </a:r>
            <a:r>
              <a:rPr sz="2625" i="1" spc="-7" baseline="-20634" dirty="0">
                <a:latin typeface="Arial"/>
                <a:cs typeface="Arial"/>
              </a:rPr>
              <a:t>i</a:t>
            </a:r>
            <a:endParaRPr sz="2625" baseline="-20634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015" y="393446"/>
            <a:ext cx="952754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0" spc="20" dirty="0">
                <a:latin typeface="Arial"/>
                <a:cs typeface="Arial"/>
              </a:rPr>
              <a:t>Skew </a:t>
            </a:r>
            <a:r>
              <a:rPr sz="3050" b="0" spc="15" dirty="0">
                <a:latin typeface="Arial"/>
                <a:cs typeface="Arial"/>
              </a:rPr>
              <a:t>between computer clocks </a:t>
            </a:r>
            <a:r>
              <a:rPr sz="3050" b="0" spc="10" dirty="0">
                <a:latin typeface="Arial"/>
                <a:cs typeface="Arial"/>
              </a:rPr>
              <a:t>in </a:t>
            </a:r>
            <a:r>
              <a:rPr sz="3050" b="0" spc="15" dirty="0">
                <a:latin typeface="Arial"/>
                <a:cs typeface="Arial"/>
              </a:rPr>
              <a:t>a </a:t>
            </a:r>
            <a:r>
              <a:rPr sz="3050" b="0" spc="10" dirty="0">
                <a:latin typeface="Arial"/>
                <a:cs typeface="Arial"/>
              </a:rPr>
              <a:t>distributed</a:t>
            </a:r>
            <a:r>
              <a:rPr sz="3050" b="0" spc="5" dirty="0">
                <a:latin typeface="Arial"/>
                <a:cs typeface="Arial"/>
              </a:rPr>
              <a:t> </a:t>
            </a:r>
            <a:r>
              <a:rPr sz="3050" b="0" spc="15" dirty="0">
                <a:latin typeface="Arial"/>
                <a:cs typeface="Arial"/>
              </a:rPr>
              <a:t>system</a:t>
            </a:r>
            <a:endParaRPr sz="3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3962203"/>
            <a:ext cx="9625330" cy="3164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latin typeface="Arial"/>
                <a:cs typeface="Arial"/>
              </a:rPr>
              <a:t>Computer clocks are not generally in perfect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agreement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10185" algn="l"/>
              </a:tabLst>
            </a:pPr>
            <a:r>
              <a:rPr sz="2200" b="1" i="1" dirty="0">
                <a:solidFill>
                  <a:srgbClr val="33339A"/>
                </a:solidFill>
                <a:latin typeface="Arial"/>
                <a:cs typeface="Arial"/>
              </a:rPr>
              <a:t>Clock </a:t>
            </a:r>
            <a:r>
              <a:rPr sz="2200" b="1" i="1" spc="-5" dirty="0">
                <a:solidFill>
                  <a:srgbClr val="33339A"/>
                </a:solidFill>
                <a:latin typeface="Arial"/>
                <a:cs typeface="Arial"/>
              </a:rPr>
              <a:t>skew</a:t>
            </a:r>
            <a:r>
              <a:rPr sz="2200" spc="-5" dirty="0">
                <a:latin typeface="Arial"/>
                <a:cs typeface="Arial"/>
              </a:rPr>
              <a:t>: the difference between the times on two clocks (at any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instant)</a:t>
            </a:r>
            <a:endParaRPr sz="2200">
              <a:latin typeface="Arial"/>
              <a:cs typeface="Arial"/>
            </a:endParaRPr>
          </a:p>
          <a:p>
            <a:pPr marL="209550" marR="5080" indent="-196850">
              <a:lnSpc>
                <a:spcPct val="110000"/>
              </a:lnSpc>
              <a:buChar char="•"/>
              <a:tabLst>
                <a:tab pos="210185" algn="l"/>
                <a:tab pos="1605915" algn="l"/>
                <a:tab pos="2550795" algn="l"/>
                <a:tab pos="3169285" algn="l"/>
                <a:tab pos="5000625" algn="l"/>
                <a:tab pos="5944870" algn="l"/>
                <a:tab pos="6578600" algn="l"/>
                <a:tab pos="7149465" algn="l"/>
                <a:tab pos="8202295" algn="l"/>
                <a:tab pos="8602345" algn="l"/>
              </a:tabLst>
            </a:pP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ompute</a:t>
            </a:r>
            <a:r>
              <a:rPr sz="2200" dirty="0">
                <a:latin typeface="Arial"/>
                <a:cs typeface="Arial"/>
              </a:rPr>
              <a:t>r	</a:t>
            </a:r>
            <a:r>
              <a:rPr sz="2200" spc="-5" dirty="0">
                <a:latin typeface="Arial"/>
                <a:cs typeface="Arial"/>
              </a:rPr>
              <a:t>clock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us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crystal-base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ock</a:t>
            </a:r>
            <a:r>
              <a:rPr sz="2200" dirty="0">
                <a:latin typeface="Arial"/>
                <a:cs typeface="Arial"/>
              </a:rPr>
              <a:t>s	that	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	subject	to	</a:t>
            </a:r>
            <a:r>
              <a:rPr sz="2200" spc="-5" dirty="0">
                <a:latin typeface="Arial"/>
                <a:cs typeface="Arial"/>
              </a:rPr>
              <a:t>physical  </a:t>
            </a:r>
            <a:r>
              <a:rPr sz="2200" dirty="0">
                <a:latin typeface="Arial"/>
                <a:cs typeface="Arial"/>
              </a:rPr>
              <a:t>variations</a:t>
            </a:r>
            <a:endParaRPr sz="2200">
              <a:latin typeface="Arial"/>
              <a:cs typeface="Arial"/>
            </a:endParaRPr>
          </a:p>
          <a:p>
            <a:pPr marL="457834" marR="5080" lvl="1" indent="-245745">
              <a:lnSpc>
                <a:spcPts val="2620"/>
              </a:lnSpc>
              <a:spcBef>
                <a:spcPts val="120"/>
              </a:spcBef>
              <a:buFont typeface="Arial"/>
              <a:buChar char="–"/>
              <a:tabLst>
                <a:tab pos="458470" algn="l"/>
                <a:tab pos="1275080" algn="l"/>
                <a:tab pos="1965960" algn="l"/>
                <a:tab pos="2571750" algn="l"/>
                <a:tab pos="3317240" algn="l"/>
                <a:tab pos="3923029" algn="l"/>
                <a:tab pos="4262120" algn="l"/>
                <a:tab pos="5300345" algn="l"/>
                <a:tab pos="5989320" algn="l"/>
                <a:tab pos="6537959" algn="l"/>
                <a:tab pos="6932930" algn="l"/>
                <a:tab pos="7887334" algn="l"/>
                <a:tab pos="9401810" algn="l"/>
              </a:tabLst>
            </a:pPr>
            <a:r>
              <a:rPr sz="1950" b="1" i="1" spc="10" dirty="0">
                <a:solidFill>
                  <a:srgbClr val="33339A"/>
                </a:solidFill>
                <a:latin typeface="Arial"/>
                <a:cs typeface="Arial"/>
              </a:rPr>
              <a:t>Cloc</a:t>
            </a:r>
            <a:r>
              <a:rPr sz="1950" b="1" i="1" spc="20" dirty="0">
                <a:solidFill>
                  <a:srgbClr val="33339A"/>
                </a:solidFill>
                <a:latin typeface="Arial"/>
                <a:cs typeface="Arial"/>
              </a:rPr>
              <a:t>k</a:t>
            </a:r>
            <a:r>
              <a:rPr sz="1950" b="1" i="1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1950" b="1" i="1" spc="5" dirty="0">
                <a:solidFill>
                  <a:srgbClr val="33339A"/>
                </a:solidFill>
                <a:latin typeface="Arial"/>
                <a:cs typeface="Arial"/>
              </a:rPr>
              <a:t>drif</a:t>
            </a:r>
            <a:r>
              <a:rPr sz="1950" b="1" i="1" spc="10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the</a:t>
            </a:r>
            <a:r>
              <a:rPr sz="1950" spc="1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count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tim</a:t>
            </a:r>
            <a:r>
              <a:rPr sz="1950" spc="20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10" dirty="0">
                <a:latin typeface="Arial"/>
                <a:cs typeface="Arial"/>
              </a:rPr>
              <a:t>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different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ate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an</a:t>
            </a:r>
            <a:r>
              <a:rPr sz="1950" spc="20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s</a:t>
            </a:r>
            <a:r>
              <a:rPr sz="1950" spc="20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diverg</a:t>
            </a:r>
            <a:r>
              <a:rPr sz="1950" spc="20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" dirty="0">
                <a:latin typeface="Arial"/>
                <a:cs typeface="Arial"/>
              </a:rPr>
              <a:t>(frequencie</a:t>
            </a:r>
            <a:r>
              <a:rPr sz="1950" spc="1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o</a:t>
            </a:r>
            <a:r>
              <a:rPr sz="1950" spc="10" dirty="0">
                <a:latin typeface="Arial"/>
                <a:cs typeface="Arial"/>
              </a:rPr>
              <a:t>f  </a:t>
            </a:r>
            <a:r>
              <a:rPr sz="1950" spc="5" dirty="0">
                <a:latin typeface="Arial"/>
                <a:cs typeface="Arial"/>
              </a:rPr>
              <a:t>oscillation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differ)</a:t>
            </a:r>
            <a:endParaRPr sz="1950">
              <a:latin typeface="Arial"/>
              <a:cs typeface="Arial"/>
            </a:endParaRPr>
          </a:p>
          <a:p>
            <a:pPr marL="457834" lvl="1" indent="-245745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458470" algn="l"/>
              </a:tabLst>
            </a:pPr>
            <a:r>
              <a:rPr sz="1950" b="1" i="1" spc="15" dirty="0">
                <a:solidFill>
                  <a:srgbClr val="33339A"/>
                </a:solidFill>
                <a:latin typeface="Arial"/>
                <a:cs typeface="Arial"/>
              </a:rPr>
              <a:t>Clock </a:t>
            </a:r>
            <a:r>
              <a:rPr sz="1950" b="1" i="1" spc="10" dirty="0">
                <a:solidFill>
                  <a:srgbClr val="33339A"/>
                </a:solidFill>
                <a:latin typeface="Arial"/>
                <a:cs typeface="Arial"/>
              </a:rPr>
              <a:t>drift rate</a:t>
            </a:r>
            <a:r>
              <a:rPr sz="1950" spc="10" dirty="0">
                <a:latin typeface="Arial"/>
                <a:cs typeface="Arial"/>
              </a:rPr>
              <a:t>: the difference per unit of time from </a:t>
            </a:r>
            <a:r>
              <a:rPr sz="1950" spc="15" dirty="0">
                <a:latin typeface="Arial"/>
                <a:cs typeface="Arial"/>
              </a:rPr>
              <a:t>some </a:t>
            </a:r>
            <a:r>
              <a:rPr sz="1950" spc="10" dirty="0">
                <a:latin typeface="Arial"/>
                <a:cs typeface="Arial"/>
              </a:rPr>
              <a:t>ideal reference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clock</a:t>
            </a:r>
            <a:endParaRPr sz="1950">
              <a:latin typeface="Arial"/>
              <a:cs typeface="Arial"/>
            </a:endParaRPr>
          </a:p>
          <a:p>
            <a:pPr marL="457834" lvl="1" indent="-245745">
              <a:lnSpc>
                <a:spcPct val="100000"/>
              </a:lnSpc>
              <a:spcBef>
                <a:spcPts val="275"/>
              </a:spcBef>
              <a:buChar char="–"/>
              <a:tabLst>
                <a:tab pos="458470" algn="l"/>
              </a:tabLst>
            </a:pPr>
            <a:r>
              <a:rPr sz="1950" spc="10" dirty="0">
                <a:latin typeface="Arial"/>
                <a:cs typeface="Arial"/>
              </a:rPr>
              <a:t>Ordinary quartz clocks </a:t>
            </a:r>
            <a:r>
              <a:rPr sz="1950" spc="5" dirty="0">
                <a:latin typeface="Arial"/>
                <a:cs typeface="Arial"/>
              </a:rPr>
              <a:t>drift </a:t>
            </a:r>
            <a:r>
              <a:rPr sz="1950" spc="15" dirty="0">
                <a:latin typeface="Arial"/>
                <a:cs typeface="Arial"/>
              </a:rPr>
              <a:t>by </a:t>
            </a:r>
            <a:r>
              <a:rPr sz="1950" spc="10" dirty="0">
                <a:latin typeface="Arial"/>
                <a:cs typeface="Arial"/>
              </a:rPr>
              <a:t>about </a:t>
            </a:r>
            <a:r>
              <a:rPr sz="1950" spc="20" dirty="0">
                <a:latin typeface="Arial"/>
                <a:cs typeface="Arial"/>
              </a:rPr>
              <a:t>1 </a:t>
            </a:r>
            <a:r>
              <a:rPr sz="1950" spc="15" dirty="0">
                <a:latin typeface="Arial"/>
                <a:cs typeface="Arial"/>
              </a:rPr>
              <a:t>sec </a:t>
            </a:r>
            <a:r>
              <a:rPr sz="1950" spc="10" dirty="0">
                <a:latin typeface="Arial"/>
                <a:cs typeface="Arial"/>
              </a:rPr>
              <a:t>in 11-12 days. (10</a:t>
            </a:r>
            <a:r>
              <a:rPr sz="1950" spc="15" baseline="23504" dirty="0">
                <a:latin typeface="Arial"/>
                <a:cs typeface="Arial"/>
              </a:rPr>
              <a:t>-6</a:t>
            </a:r>
            <a:r>
              <a:rPr sz="1950" spc="-112" baseline="2350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secs/sec).</a:t>
            </a:r>
            <a:endParaRPr sz="1950">
              <a:latin typeface="Arial"/>
              <a:cs typeface="Arial"/>
            </a:endParaRPr>
          </a:p>
          <a:p>
            <a:pPr marL="457834" lvl="1" indent="-245745">
              <a:lnSpc>
                <a:spcPct val="100000"/>
              </a:lnSpc>
              <a:spcBef>
                <a:spcPts val="275"/>
              </a:spcBef>
              <a:buChar char="–"/>
              <a:tabLst>
                <a:tab pos="458470" algn="l"/>
              </a:tabLst>
            </a:pPr>
            <a:r>
              <a:rPr sz="1950" spc="10" dirty="0">
                <a:latin typeface="Arial"/>
                <a:cs typeface="Arial"/>
              </a:rPr>
              <a:t>High precision quartz </a:t>
            </a:r>
            <a:r>
              <a:rPr sz="1950" spc="15" dirty="0">
                <a:latin typeface="Arial"/>
                <a:cs typeface="Arial"/>
              </a:rPr>
              <a:t>clocks </a:t>
            </a:r>
            <a:r>
              <a:rPr sz="1950" spc="5" dirty="0">
                <a:latin typeface="Arial"/>
                <a:cs typeface="Arial"/>
              </a:rPr>
              <a:t>drift </a:t>
            </a:r>
            <a:r>
              <a:rPr sz="1950" spc="10" dirty="0">
                <a:latin typeface="Arial"/>
                <a:cs typeface="Arial"/>
              </a:rPr>
              <a:t>rate is about 10</a:t>
            </a:r>
            <a:r>
              <a:rPr sz="1950" spc="15" baseline="23504" dirty="0">
                <a:latin typeface="Arial"/>
                <a:cs typeface="Arial"/>
              </a:rPr>
              <a:t>-7 </a:t>
            </a:r>
            <a:r>
              <a:rPr sz="1950" spc="10" dirty="0">
                <a:latin typeface="Arial"/>
                <a:cs typeface="Arial"/>
              </a:rPr>
              <a:t>or 10</a:t>
            </a:r>
            <a:r>
              <a:rPr sz="1950" spc="15" baseline="23504" dirty="0">
                <a:latin typeface="Arial"/>
                <a:cs typeface="Arial"/>
              </a:rPr>
              <a:t>-8</a:t>
            </a:r>
            <a:r>
              <a:rPr sz="1950" spc="-247" baseline="2350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secs/sec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5998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4795" y="1467611"/>
            <a:ext cx="1012825" cy="1222375"/>
          </a:xfrm>
          <a:custGeom>
            <a:avLst/>
            <a:gdLst/>
            <a:ahLst/>
            <a:cxnLst/>
            <a:rect l="l" t="t" r="r" b="b"/>
            <a:pathLst>
              <a:path w="1012825" h="1222375">
                <a:moveTo>
                  <a:pt x="0" y="0"/>
                </a:moveTo>
                <a:lnTo>
                  <a:pt x="0" y="1222248"/>
                </a:lnTo>
                <a:lnTo>
                  <a:pt x="1012698" y="1222248"/>
                </a:lnTo>
                <a:lnTo>
                  <a:pt x="10126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507" y="1482799"/>
            <a:ext cx="1013460" cy="1222375"/>
          </a:xfrm>
          <a:custGeom>
            <a:avLst/>
            <a:gdLst/>
            <a:ahLst/>
            <a:cxnLst/>
            <a:rect l="l" t="t" r="r" b="b"/>
            <a:pathLst>
              <a:path w="1013460" h="1222375">
                <a:moveTo>
                  <a:pt x="1013457" y="0"/>
                </a:moveTo>
                <a:lnTo>
                  <a:pt x="756" y="0"/>
                </a:lnTo>
                <a:lnTo>
                  <a:pt x="0" y="1222203"/>
                </a:lnTo>
                <a:lnTo>
                  <a:pt x="1013457" y="1222203"/>
                </a:lnTo>
                <a:lnTo>
                  <a:pt x="1013457" y="0"/>
                </a:lnTo>
                <a:close/>
              </a:path>
            </a:pathLst>
          </a:custGeom>
          <a:ln w="29912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52" y="3065410"/>
            <a:ext cx="8996680" cy="0"/>
          </a:xfrm>
          <a:custGeom>
            <a:avLst/>
            <a:gdLst/>
            <a:ahLst/>
            <a:cxnLst/>
            <a:rect l="l" t="t" r="r" b="b"/>
            <a:pathLst>
              <a:path w="8996680">
                <a:moveTo>
                  <a:pt x="0" y="0"/>
                </a:moveTo>
                <a:lnTo>
                  <a:pt x="8996155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325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4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4325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4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5998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4799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19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7420" y="1529852"/>
            <a:ext cx="205354" cy="125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8531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19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5998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0610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2708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0796" y="2079453"/>
            <a:ext cx="232436" cy="186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7043" y="1749476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19" h="62864">
                <a:moveTo>
                  <a:pt x="28954" y="62482"/>
                </a:moveTo>
                <a:lnTo>
                  <a:pt x="0" y="62482"/>
                </a:lnTo>
                <a:lnTo>
                  <a:pt x="28954" y="0"/>
                </a:lnTo>
                <a:lnTo>
                  <a:pt x="57909" y="62482"/>
                </a:lnTo>
                <a:lnTo>
                  <a:pt x="28954" y="62482"/>
                </a:lnTo>
                <a:close/>
              </a:path>
            </a:pathLst>
          </a:custGeom>
          <a:ln w="30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7047" y="1749551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19" h="62864">
                <a:moveTo>
                  <a:pt x="57912" y="62484"/>
                </a:moveTo>
                <a:lnTo>
                  <a:pt x="28956" y="0"/>
                </a:lnTo>
                <a:lnTo>
                  <a:pt x="0" y="62484"/>
                </a:lnTo>
                <a:lnTo>
                  <a:pt x="5791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5998" y="1811958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282696"/>
                </a:moveTo>
                <a:lnTo>
                  <a:pt x="0" y="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142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6901" y="1467611"/>
            <a:ext cx="984250" cy="1222375"/>
          </a:xfrm>
          <a:custGeom>
            <a:avLst/>
            <a:gdLst/>
            <a:ahLst/>
            <a:cxnLst/>
            <a:rect l="l" t="t" r="r" b="b"/>
            <a:pathLst>
              <a:path w="984250" h="1222375">
                <a:moveTo>
                  <a:pt x="0" y="0"/>
                </a:moveTo>
                <a:lnTo>
                  <a:pt x="0" y="1222248"/>
                </a:lnTo>
                <a:lnTo>
                  <a:pt x="983741" y="1222248"/>
                </a:lnTo>
                <a:lnTo>
                  <a:pt x="983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0606" y="1482799"/>
            <a:ext cx="984885" cy="1222375"/>
          </a:xfrm>
          <a:custGeom>
            <a:avLst/>
            <a:gdLst/>
            <a:ahLst/>
            <a:cxnLst/>
            <a:rect l="l" t="t" r="r" b="b"/>
            <a:pathLst>
              <a:path w="984885" h="1222375">
                <a:moveTo>
                  <a:pt x="984502" y="0"/>
                </a:moveTo>
                <a:lnTo>
                  <a:pt x="756" y="0"/>
                </a:lnTo>
                <a:lnTo>
                  <a:pt x="0" y="1222203"/>
                </a:lnTo>
                <a:lnTo>
                  <a:pt x="984502" y="1222203"/>
                </a:lnTo>
                <a:lnTo>
                  <a:pt x="984502" y="0"/>
                </a:lnTo>
                <a:close/>
              </a:path>
            </a:pathLst>
          </a:custGeom>
          <a:ln w="2987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469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469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9142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7943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553" y="1529854"/>
            <a:ext cx="204594" cy="125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1675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9142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3755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5852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3943" y="2079456"/>
            <a:ext cx="232194" cy="18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8097" y="1749476"/>
            <a:ext cx="57150" cy="62865"/>
          </a:xfrm>
          <a:custGeom>
            <a:avLst/>
            <a:gdLst/>
            <a:ahLst/>
            <a:cxnLst/>
            <a:rect l="l" t="t" r="r" b="b"/>
            <a:pathLst>
              <a:path w="57150" h="62864">
                <a:moveTo>
                  <a:pt x="28954" y="62482"/>
                </a:moveTo>
                <a:lnTo>
                  <a:pt x="0" y="62482"/>
                </a:lnTo>
                <a:lnTo>
                  <a:pt x="57152" y="0"/>
                </a:lnTo>
                <a:lnTo>
                  <a:pt x="57152" y="62482"/>
                </a:lnTo>
                <a:lnTo>
                  <a:pt x="28954" y="62482"/>
                </a:lnTo>
                <a:close/>
              </a:path>
            </a:pathLst>
          </a:custGeom>
          <a:ln w="30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8109" y="1749551"/>
            <a:ext cx="57150" cy="62865"/>
          </a:xfrm>
          <a:custGeom>
            <a:avLst/>
            <a:gdLst/>
            <a:ahLst/>
            <a:cxnLst/>
            <a:rect l="l" t="t" r="r" b="b"/>
            <a:pathLst>
              <a:path w="57150" h="62864">
                <a:moveTo>
                  <a:pt x="57149" y="62484"/>
                </a:moveTo>
                <a:lnTo>
                  <a:pt x="57149" y="0"/>
                </a:lnTo>
                <a:lnTo>
                  <a:pt x="0" y="62484"/>
                </a:lnTo>
                <a:lnTo>
                  <a:pt x="57149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49142" y="1843972"/>
            <a:ext cx="58419" cy="250825"/>
          </a:xfrm>
          <a:custGeom>
            <a:avLst/>
            <a:gdLst/>
            <a:ahLst/>
            <a:cxnLst/>
            <a:rect l="l" t="t" r="r" b="b"/>
            <a:pathLst>
              <a:path w="58420" h="250825">
                <a:moveTo>
                  <a:pt x="0" y="250682"/>
                </a:moveTo>
                <a:lnTo>
                  <a:pt x="57909" y="0"/>
                </a:lnTo>
              </a:path>
            </a:pathLst>
          </a:custGeom>
          <a:ln w="2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0484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0051" y="1467611"/>
            <a:ext cx="984250" cy="1222375"/>
          </a:xfrm>
          <a:custGeom>
            <a:avLst/>
            <a:gdLst/>
            <a:ahLst/>
            <a:cxnLst/>
            <a:rect l="l" t="t" r="r" b="b"/>
            <a:pathLst>
              <a:path w="984250" h="1222375">
                <a:moveTo>
                  <a:pt x="0" y="0"/>
                </a:moveTo>
                <a:lnTo>
                  <a:pt x="0" y="1222248"/>
                </a:lnTo>
                <a:lnTo>
                  <a:pt x="983742" y="1222248"/>
                </a:lnTo>
                <a:lnTo>
                  <a:pt x="9837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3750" y="1482799"/>
            <a:ext cx="984885" cy="1222375"/>
          </a:xfrm>
          <a:custGeom>
            <a:avLst/>
            <a:gdLst/>
            <a:ahLst/>
            <a:cxnLst/>
            <a:rect l="l" t="t" r="r" b="b"/>
            <a:pathLst>
              <a:path w="984884" h="1222375">
                <a:moveTo>
                  <a:pt x="984502" y="0"/>
                </a:moveTo>
                <a:lnTo>
                  <a:pt x="756" y="0"/>
                </a:lnTo>
                <a:lnTo>
                  <a:pt x="0" y="1222203"/>
                </a:lnTo>
                <a:lnTo>
                  <a:pt x="984502" y="1222203"/>
                </a:lnTo>
                <a:lnTo>
                  <a:pt x="984502" y="0"/>
                </a:lnTo>
                <a:close/>
              </a:path>
            </a:pathLst>
          </a:custGeom>
          <a:ln w="29878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0613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0613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20472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10029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03698" y="1529854"/>
            <a:ext cx="204594" cy="125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73775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20484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911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67963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5402" y="2079585"/>
            <a:ext cx="203891" cy="18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0348" y="1765661"/>
            <a:ext cx="88034" cy="93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4365" y="1843972"/>
            <a:ext cx="86360" cy="250825"/>
          </a:xfrm>
          <a:custGeom>
            <a:avLst/>
            <a:gdLst/>
            <a:ahLst/>
            <a:cxnLst/>
            <a:rect l="l" t="t" r="r" b="b"/>
            <a:pathLst>
              <a:path w="86360" h="250825">
                <a:moveTo>
                  <a:pt x="86107" y="250682"/>
                </a:moveTo>
                <a:lnTo>
                  <a:pt x="0" y="0"/>
                </a:lnTo>
              </a:path>
            </a:pathLst>
          </a:custGeom>
          <a:ln w="29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3617" y="268986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550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189" y="1467611"/>
            <a:ext cx="1012825" cy="1222375"/>
          </a:xfrm>
          <a:custGeom>
            <a:avLst/>
            <a:gdLst/>
            <a:ahLst/>
            <a:cxnLst/>
            <a:rect l="l" t="t" r="r" b="b"/>
            <a:pathLst>
              <a:path w="1012825" h="1222375">
                <a:moveTo>
                  <a:pt x="0" y="0"/>
                </a:moveTo>
                <a:lnTo>
                  <a:pt x="0" y="1222248"/>
                </a:lnTo>
                <a:lnTo>
                  <a:pt x="1012698" y="1222248"/>
                </a:lnTo>
                <a:lnTo>
                  <a:pt x="10126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56894" y="1482799"/>
            <a:ext cx="1013460" cy="1222375"/>
          </a:xfrm>
          <a:custGeom>
            <a:avLst/>
            <a:gdLst/>
            <a:ahLst/>
            <a:cxnLst/>
            <a:rect l="l" t="t" r="r" b="b"/>
            <a:pathLst>
              <a:path w="1013459" h="1222375">
                <a:moveTo>
                  <a:pt x="1013457" y="0"/>
                </a:moveTo>
                <a:lnTo>
                  <a:pt x="756" y="0"/>
                </a:lnTo>
                <a:lnTo>
                  <a:pt x="0" y="1222203"/>
                </a:lnTo>
                <a:lnTo>
                  <a:pt x="1013457" y="1222203"/>
                </a:lnTo>
                <a:lnTo>
                  <a:pt x="1013457" y="0"/>
                </a:lnTo>
                <a:close/>
              </a:path>
            </a:pathLst>
          </a:custGeom>
          <a:ln w="29912">
            <a:solidFill>
              <a:srgbClr val="FFD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2724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405375" y="877024"/>
                </a:moveTo>
                <a:lnTo>
                  <a:pt x="358074" y="874071"/>
                </a:lnTo>
                <a:lnTo>
                  <a:pt x="312382" y="865431"/>
                </a:lnTo>
                <a:lnTo>
                  <a:pt x="268603" y="851436"/>
                </a:lnTo>
                <a:lnTo>
                  <a:pt x="227040" y="832418"/>
                </a:lnTo>
                <a:lnTo>
                  <a:pt x="187996" y="808709"/>
                </a:lnTo>
                <a:lnTo>
                  <a:pt x="151775" y="780639"/>
                </a:lnTo>
                <a:lnTo>
                  <a:pt x="118679" y="748541"/>
                </a:lnTo>
                <a:lnTo>
                  <a:pt x="89012" y="712745"/>
                </a:lnTo>
                <a:lnTo>
                  <a:pt x="63077" y="673584"/>
                </a:lnTo>
                <a:lnTo>
                  <a:pt x="41178" y="631388"/>
                </a:lnTo>
                <a:lnTo>
                  <a:pt x="23617" y="586490"/>
                </a:lnTo>
                <a:lnTo>
                  <a:pt x="10698" y="539221"/>
                </a:lnTo>
                <a:lnTo>
                  <a:pt x="2725" y="489912"/>
                </a:lnTo>
                <a:lnTo>
                  <a:pt x="0" y="438895"/>
                </a:lnTo>
                <a:lnTo>
                  <a:pt x="2865" y="387728"/>
                </a:lnTo>
                <a:lnTo>
                  <a:pt x="10937" y="338290"/>
                </a:lnTo>
                <a:lnTo>
                  <a:pt x="23917" y="290911"/>
                </a:lnTo>
                <a:lnTo>
                  <a:pt x="41509" y="245921"/>
                </a:lnTo>
                <a:lnTo>
                  <a:pt x="63412" y="203650"/>
                </a:lnTo>
                <a:lnTo>
                  <a:pt x="89330" y="164428"/>
                </a:lnTo>
                <a:lnTo>
                  <a:pt x="118963" y="128584"/>
                </a:lnTo>
                <a:lnTo>
                  <a:pt x="152013" y="96449"/>
                </a:lnTo>
                <a:lnTo>
                  <a:pt x="188182" y="68353"/>
                </a:lnTo>
                <a:lnTo>
                  <a:pt x="227172" y="44626"/>
                </a:lnTo>
                <a:lnTo>
                  <a:pt x="268685" y="25597"/>
                </a:lnTo>
                <a:lnTo>
                  <a:pt x="312422" y="11596"/>
                </a:lnTo>
                <a:lnTo>
                  <a:pt x="358085" y="2954"/>
                </a:lnTo>
                <a:lnTo>
                  <a:pt x="405375" y="0"/>
                </a:lnTo>
                <a:lnTo>
                  <a:pt x="452679" y="2954"/>
                </a:lnTo>
                <a:lnTo>
                  <a:pt x="498372" y="11596"/>
                </a:lnTo>
                <a:lnTo>
                  <a:pt x="542153" y="25597"/>
                </a:lnTo>
                <a:lnTo>
                  <a:pt x="583718" y="44626"/>
                </a:lnTo>
                <a:lnTo>
                  <a:pt x="622763" y="68353"/>
                </a:lnTo>
                <a:lnTo>
                  <a:pt x="658985" y="96449"/>
                </a:lnTo>
                <a:lnTo>
                  <a:pt x="692082" y="128584"/>
                </a:lnTo>
                <a:lnTo>
                  <a:pt x="721749" y="164428"/>
                </a:lnTo>
                <a:lnTo>
                  <a:pt x="747684" y="203650"/>
                </a:lnTo>
                <a:lnTo>
                  <a:pt x="769584" y="245921"/>
                </a:lnTo>
                <a:lnTo>
                  <a:pt x="787145" y="290911"/>
                </a:lnTo>
                <a:lnTo>
                  <a:pt x="800064" y="338290"/>
                </a:lnTo>
                <a:lnTo>
                  <a:pt x="808037" y="387728"/>
                </a:lnTo>
                <a:lnTo>
                  <a:pt x="810763" y="438895"/>
                </a:lnTo>
                <a:lnTo>
                  <a:pt x="808037" y="489912"/>
                </a:lnTo>
                <a:lnTo>
                  <a:pt x="800064" y="539221"/>
                </a:lnTo>
                <a:lnTo>
                  <a:pt x="787145" y="586490"/>
                </a:lnTo>
                <a:lnTo>
                  <a:pt x="769584" y="631388"/>
                </a:lnTo>
                <a:lnTo>
                  <a:pt x="747684" y="673584"/>
                </a:lnTo>
                <a:lnTo>
                  <a:pt x="721749" y="712745"/>
                </a:lnTo>
                <a:lnTo>
                  <a:pt x="692082" y="748541"/>
                </a:lnTo>
                <a:lnTo>
                  <a:pt x="658985" y="780639"/>
                </a:lnTo>
                <a:lnTo>
                  <a:pt x="622763" y="808709"/>
                </a:lnTo>
                <a:lnTo>
                  <a:pt x="583718" y="832418"/>
                </a:lnTo>
                <a:lnTo>
                  <a:pt x="542153" y="851436"/>
                </a:lnTo>
                <a:lnTo>
                  <a:pt x="498372" y="865431"/>
                </a:lnTo>
                <a:lnTo>
                  <a:pt x="452679" y="874071"/>
                </a:lnTo>
                <a:lnTo>
                  <a:pt x="405375" y="87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72724" y="1671000"/>
            <a:ext cx="810895" cy="877569"/>
          </a:xfrm>
          <a:custGeom>
            <a:avLst/>
            <a:gdLst/>
            <a:ahLst/>
            <a:cxnLst/>
            <a:rect l="l" t="t" r="r" b="b"/>
            <a:pathLst>
              <a:path w="810895" h="877569">
                <a:moveTo>
                  <a:pt x="810763" y="438895"/>
                </a:moveTo>
                <a:lnTo>
                  <a:pt x="808037" y="387728"/>
                </a:lnTo>
                <a:lnTo>
                  <a:pt x="800064" y="338290"/>
                </a:lnTo>
                <a:lnTo>
                  <a:pt x="787145" y="290911"/>
                </a:lnTo>
                <a:lnTo>
                  <a:pt x="769584" y="245921"/>
                </a:lnTo>
                <a:lnTo>
                  <a:pt x="747684" y="203650"/>
                </a:lnTo>
                <a:lnTo>
                  <a:pt x="721749" y="164428"/>
                </a:lnTo>
                <a:lnTo>
                  <a:pt x="692082" y="128584"/>
                </a:lnTo>
                <a:lnTo>
                  <a:pt x="658985" y="96449"/>
                </a:lnTo>
                <a:lnTo>
                  <a:pt x="622763" y="68353"/>
                </a:lnTo>
                <a:lnTo>
                  <a:pt x="583718" y="44626"/>
                </a:lnTo>
                <a:lnTo>
                  <a:pt x="542153" y="25597"/>
                </a:lnTo>
                <a:lnTo>
                  <a:pt x="498372" y="11596"/>
                </a:lnTo>
                <a:lnTo>
                  <a:pt x="452679" y="2954"/>
                </a:lnTo>
                <a:lnTo>
                  <a:pt x="405375" y="0"/>
                </a:lnTo>
                <a:lnTo>
                  <a:pt x="358085" y="2954"/>
                </a:lnTo>
                <a:lnTo>
                  <a:pt x="312422" y="11596"/>
                </a:lnTo>
                <a:lnTo>
                  <a:pt x="268685" y="25597"/>
                </a:lnTo>
                <a:lnTo>
                  <a:pt x="227172" y="44626"/>
                </a:lnTo>
                <a:lnTo>
                  <a:pt x="188182" y="68353"/>
                </a:lnTo>
                <a:lnTo>
                  <a:pt x="152013" y="96449"/>
                </a:lnTo>
                <a:lnTo>
                  <a:pt x="118963" y="128584"/>
                </a:lnTo>
                <a:lnTo>
                  <a:pt x="89330" y="164428"/>
                </a:lnTo>
                <a:lnTo>
                  <a:pt x="63412" y="203650"/>
                </a:lnTo>
                <a:lnTo>
                  <a:pt x="41509" y="245921"/>
                </a:lnTo>
                <a:lnTo>
                  <a:pt x="23917" y="290911"/>
                </a:lnTo>
                <a:lnTo>
                  <a:pt x="10937" y="338290"/>
                </a:lnTo>
                <a:lnTo>
                  <a:pt x="2865" y="387728"/>
                </a:lnTo>
                <a:lnTo>
                  <a:pt x="0" y="438895"/>
                </a:lnTo>
                <a:lnTo>
                  <a:pt x="2725" y="489912"/>
                </a:lnTo>
                <a:lnTo>
                  <a:pt x="10698" y="539221"/>
                </a:lnTo>
                <a:lnTo>
                  <a:pt x="23617" y="586490"/>
                </a:lnTo>
                <a:lnTo>
                  <a:pt x="41178" y="631388"/>
                </a:lnTo>
                <a:lnTo>
                  <a:pt x="63077" y="673584"/>
                </a:lnTo>
                <a:lnTo>
                  <a:pt x="89012" y="712745"/>
                </a:lnTo>
                <a:lnTo>
                  <a:pt x="118679" y="748541"/>
                </a:lnTo>
                <a:lnTo>
                  <a:pt x="151775" y="780639"/>
                </a:lnTo>
                <a:lnTo>
                  <a:pt x="187996" y="808709"/>
                </a:lnTo>
                <a:lnTo>
                  <a:pt x="227040" y="832418"/>
                </a:lnTo>
                <a:lnTo>
                  <a:pt x="268603" y="851436"/>
                </a:lnTo>
                <a:lnTo>
                  <a:pt x="312382" y="865431"/>
                </a:lnTo>
                <a:lnTo>
                  <a:pt x="358074" y="874071"/>
                </a:lnTo>
                <a:lnTo>
                  <a:pt x="405375" y="877024"/>
                </a:lnTo>
                <a:lnTo>
                  <a:pt x="452679" y="874071"/>
                </a:lnTo>
                <a:lnTo>
                  <a:pt x="498372" y="865431"/>
                </a:lnTo>
                <a:lnTo>
                  <a:pt x="542153" y="851436"/>
                </a:lnTo>
                <a:lnTo>
                  <a:pt x="583718" y="832418"/>
                </a:lnTo>
                <a:lnTo>
                  <a:pt x="622763" y="808709"/>
                </a:lnTo>
                <a:lnTo>
                  <a:pt x="658985" y="780639"/>
                </a:lnTo>
                <a:lnTo>
                  <a:pt x="692082" y="748541"/>
                </a:lnTo>
                <a:lnTo>
                  <a:pt x="721749" y="712745"/>
                </a:lnTo>
                <a:lnTo>
                  <a:pt x="747684" y="673584"/>
                </a:lnTo>
                <a:lnTo>
                  <a:pt x="769584" y="631388"/>
                </a:lnTo>
                <a:lnTo>
                  <a:pt x="787145" y="586490"/>
                </a:lnTo>
                <a:lnTo>
                  <a:pt x="800064" y="539221"/>
                </a:lnTo>
                <a:lnTo>
                  <a:pt x="808037" y="489912"/>
                </a:lnTo>
                <a:lnTo>
                  <a:pt x="810763" y="438895"/>
                </a:lnTo>
                <a:close/>
              </a:path>
            </a:pathLst>
          </a:custGeom>
          <a:ln w="30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3629" y="250155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53186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0" y="0"/>
                </a:moveTo>
                <a:lnTo>
                  <a:pt x="57909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038" y="1529852"/>
            <a:ext cx="205354" cy="125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6918" y="2439067"/>
            <a:ext cx="58419" cy="125095"/>
          </a:xfrm>
          <a:custGeom>
            <a:avLst/>
            <a:gdLst/>
            <a:ahLst/>
            <a:cxnLst/>
            <a:rect l="l" t="t" r="r" b="b"/>
            <a:pathLst>
              <a:path w="58420" h="125094">
                <a:moveTo>
                  <a:pt x="57909" y="0"/>
                </a:moveTo>
                <a:lnTo>
                  <a:pt x="0" y="124964"/>
                </a:lnTo>
              </a:path>
            </a:pathLst>
          </a:custGeom>
          <a:ln w="29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63629" y="16870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2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59009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11107" y="21259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09" y="0"/>
                </a:lnTo>
              </a:path>
            </a:pathLst>
          </a:custGeom>
          <a:ln w="3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48427" y="2079453"/>
            <a:ext cx="233197" cy="186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35429" y="1765661"/>
            <a:ext cx="88034" cy="933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3629" y="1843972"/>
            <a:ext cx="116205" cy="250825"/>
          </a:xfrm>
          <a:custGeom>
            <a:avLst/>
            <a:gdLst/>
            <a:ahLst/>
            <a:cxnLst/>
            <a:rect l="l" t="t" r="r" b="b"/>
            <a:pathLst>
              <a:path w="116204" h="250825">
                <a:moveTo>
                  <a:pt x="0" y="250682"/>
                </a:moveTo>
                <a:lnTo>
                  <a:pt x="115818" y="0"/>
                </a:lnTo>
              </a:path>
            </a:pathLst>
          </a:custGeom>
          <a:ln w="29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788534" y="3272273"/>
            <a:ext cx="94488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6</a:t>
            </a:fld>
            <a:endParaRPr spc="-5" dirty="0"/>
          </a:p>
        </p:txBody>
      </p:sp>
      <p:sp>
        <p:nvSpPr>
          <p:cNvPr id="68" name="object 68"/>
          <p:cNvSpPr txBox="1"/>
          <p:nvPr/>
        </p:nvSpPr>
        <p:spPr>
          <a:xfrm>
            <a:off x="8370709" y="3252469"/>
            <a:ext cx="12985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Arial"/>
                <a:cs typeface="Arial"/>
              </a:rPr>
              <a:t>Figure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11.1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410" y="357632"/>
            <a:ext cx="6905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5" dirty="0">
                <a:latin typeface="Arial"/>
                <a:cs typeface="Arial"/>
              </a:rPr>
              <a:t>Coordinated Universal </a:t>
            </a:r>
            <a:r>
              <a:rPr sz="3500" b="0" spc="10" dirty="0">
                <a:latin typeface="Arial"/>
                <a:cs typeface="Arial"/>
              </a:rPr>
              <a:t>Time</a:t>
            </a:r>
            <a:r>
              <a:rPr sz="3500" b="0" spc="-40" dirty="0">
                <a:latin typeface="Arial"/>
                <a:cs typeface="Arial"/>
              </a:rPr>
              <a:t> </a:t>
            </a:r>
            <a:r>
              <a:rPr sz="3500" b="0" spc="10" dirty="0">
                <a:latin typeface="Arial"/>
                <a:cs typeface="Arial"/>
              </a:rPr>
              <a:t>(UTC)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235157"/>
            <a:ext cx="9625330" cy="48437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115"/>
              </a:spcBef>
              <a:buChar char="•"/>
              <a:tabLst>
                <a:tab pos="196850" algn="l"/>
              </a:tabLst>
            </a:pPr>
            <a:r>
              <a:rPr sz="2650" spc="-5" dirty="0">
                <a:latin typeface="Arial"/>
                <a:cs typeface="Arial"/>
              </a:rPr>
              <a:t>UTC is an </a:t>
            </a:r>
            <a:r>
              <a:rPr sz="2650" spc="-10" dirty="0">
                <a:latin typeface="Arial"/>
                <a:cs typeface="Arial"/>
              </a:rPr>
              <a:t>international </a:t>
            </a:r>
            <a:r>
              <a:rPr sz="2650" spc="-5" dirty="0">
                <a:latin typeface="Arial"/>
                <a:cs typeface="Arial"/>
              </a:rPr>
              <a:t>standard for time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keeping</a:t>
            </a:r>
            <a:endParaRPr sz="2650">
              <a:latin typeface="Arial"/>
              <a:cs typeface="Arial"/>
            </a:endParaRPr>
          </a:p>
          <a:p>
            <a:pPr marL="467359" lvl="1" indent="-269875">
              <a:lnSpc>
                <a:spcPct val="100000"/>
              </a:lnSpc>
              <a:spcBef>
                <a:spcPts val="855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It is based on atomic time, but </a:t>
            </a:r>
            <a:r>
              <a:rPr sz="2200" dirty="0">
                <a:latin typeface="Arial"/>
                <a:cs typeface="Arial"/>
              </a:rPr>
              <a:t>occasionally </a:t>
            </a:r>
            <a:r>
              <a:rPr sz="2200" spc="-5" dirty="0">
                <a:latin typeface="Arial"/>
                <a:cs typeface="Arial"/>
              </a:rPr>
              <a:t>adjusted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astronomical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67359" marR="5080" lvl="1" indent="-269875">
              <a:lnSpc>
                <a:spcPts val="3440"/>
              </a:lnSpc>
              <a:spcBef>
                <a:spcPts val="250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International </a:t>
            </a:r>
            <a:r>
              <a:rPr sz="2200" dirty="0">
                <a:latin typeface="Arial"/>
                <a:cs typeface="Arial"/>
              </a:rPr>
              <a:t>Atomic Time </a:t>
            </a:r>
            <a:r>
              <a:rPr sz="2200" spc="-5" dirty="0">
                <a:latin typeface="Arial"/>
                <a:cs typeface="Arial"/>
              </a:rPr>
              <a:t>is based on </a:t>
            </a:r>
            <a:r>
              <a:rPr sz="2200" dirty="0">
                <a:latin typeface="Arial"/>
                <a:cs typeface="Arial"/>
              </a:rPr>
              <a:t>very </a:t>
            </a:r>
            <a:r>
              <a:rPr sz="2200" spc="-5" dirty="0">
                <a:latin typeface="Arial"/>
                <a:cs typeface="Arial"/>
              </a:rPr>
              <a:t>accurate physical </a:t>
            </a:r>
            <a:r>
              <a:rPr sz="2200" dirty="0">
                <a:latin typeface="Arial"/>
                <a:cs typeface="Arial"/>
              </a:rPr>
              <a:t>clocks (drift  </a:t>
            </a:r>
            <a:r>
              <a:rPr sz="2200" spc="-5" dirty="0">
                <a:latin typeface="Arial"/>
                <a:cs typeface="Arial"/>
              </a:rPr>
              <a:t>rate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10</a:t>
            </a:r>
            <a:r>
              <a:rPr sz="2100" spc="7" baseline="25793" dirty="0">
                <a:latin typeface="Arial"/>
                <a:cs typeface="Arial"/>
              </a:rPr>
              <a:t>-13</a:t>
            </a:r>
            <a:r>
              <a:rPr sz="2200" spc="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96215" indent="-183515">
              <a:lnSpc>
                <a:spcPct val="100000"/>
              </a:lnSpc>
              <a:spcBef>
                <a:spcPts val="645"/>
              </a:spcBef>
              <a:buChar char="•"/>
              <a:tabLst>
                <a:tab pos="196850" algn="l"/>
                <a:tab pos="537210" algn="l"/>
                <a:tab pos="933450" algn="l"/>
                <a:tab pos="2560955" algn="l"/>
                <a:tab pos="3387725" algn="l"/>
                <a:tab pos="4291330" algn="l"/>
                <a:tab pos="5605145" algn="l"/>
                <a:tab pos="6134735" algn="l"/>
                <a:tab pos="6925945" algn="l"/>
                <a:tab pos="7642859" algn="l"/>
                <a:tab pos="8937625" algn="l"/>
              </a:tabLst>
            </a:pPr>
            <a:r>
              <a:rPr sz="2650" spc="-5" dirty="0">
                <a:latin typeface="Arial"/>
                <a:cs typeface="Arial"/>
              </a:rPr>
              <a:t>It	is	</a:t>
            </a:r>
            <a:r>
              <a:rPr sz="2650" spc="-10" dirty="0">
                <a:latin typeface="Arial"/>
                <a:cs typeface="Arial"/>
              </a:rPr>
              <a:t>broadcast	from	radio	stations	</a:t>
            </a:r>
            <a:r>
              <a:rPr sz="2650" spc="-5" dirty="0">
                <a:latin typeface="Arial"/>
                <a:cs typeface="Arial"/>
              </a:rPr>
              <a:t>on	</a:t>
            </a:r>
            <a:r>
              <a:rPr sz="2650" spc="-10" dirty="0">
                <a:latin typeface="Arial"/>
                <a:cs typeface="Arial"/>
              </a:rPr>
              <a:t>land	and	satellite	(e.g.</a:t>
            </a:r>
            <a:endParaRPr sz="265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940"/>
              </a:spcBef>
            </a:pPr>
            <a:r>
              <a:rPr sz="2650" spc="-10" dirty="0">
                <a:latin typeface="Arial"/>
                <a:cs typeface="Arial"/>
              </a:rPr>
              <a:t>GPS)</a:t>
            </a:r>
            <a:endParaRPr sz="2650">
              <a:latin typeface="Arial"/>
              <a:cs typeface="Arial"/>
            </a:endParaRPr>
          </a:p>
          <a:p>
            <a:pPr marL="196215" marR="6350" indent="-183515">
              <a:lnSpc>
                <a:spcPts val="4120"/>
              </a:lnSpc>
              <a:spcBef>
                <a:spcPts val="290"/>
              </a:spcBef>
              <a:buChar char="•"/>
              <a:tabLst>
                <a:tab pos="196850" algn="l"/>
                <a:tab pos="2025650" algn="l"/>
                <a:tab pos="2806700" algn="l"/>
                <a:tab pos="4354195" algn="l"/>
                <a:tab pos="5080000" algn="l"/>
                <a:tab pos="7057390" algn="l"/>
                <a:tab pos="7895590" algn="l"/>
                <a:tab pos="9013190" algn="l"/>
              </a:tabLst>
            </a:pPr>
            <a:r>
              <a:rPr sz="2650" spc="-5" dirty="0">
                <a:latin typeface="Arial"/>
                <a:cs typeface="Arial"/>
              </a:rPr>
              <a:t>C</a:t>
            </a:r>
            <a:r>
              <a:rPr sz="2650" spc="-10" dirty="0">
                <a:latin typeface="Arial"/>
                <a:cs typeface="Arial"/>
              </a:rPr>
              <a:t>omputer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wit</a:t>
            </a:r>
            <a:r>
              <a:rPr sz="2650" spc="-5" dirty="0">
                <a:latin typeface="Arial"/>
                <a:cs typeface="Arial"/>
              </a:rPr>
              <a:t>h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receivers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can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synchronize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their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5" dirty="0">
                <a:latin typeface="Arial"/>
                <a:cs typeface="Arial"/>
              </a:rPr>
              <a:t>clocks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with  </a:t>
            </a:r>
            <a:r>
              <a:rPr sz="2650" spc="-5" dirty="0">
                <a:latin typeface="Arial"/>
                <a:cs typeface="Arial"/>
              </a:rPr>
              <a:t>these timing signals (</a:t>
            </a:r>
            <a:r>
              <a:rPr sz="2200" spc="-5" dirty="0">
                <a:latin typeface="Arial"/>
                <a:cs typeface="Arial"/>
              </a:rPr>
              <a:t>by requesting </a:t>
            </a:r>
            <a:r>
              <a:rPr sz="2200" dirty="0">
                <a:latin typeface="Arial"/>
                <a:cs typeface="Arial"/>
              </a:rPr>
              <a:t>time from GPS/UTC</a:t>
            </a:r>
            <a:r>
              <a:rPr sz="2200" spc="-5" dirty="0">
                <a:latin typeface="Arial"/>
                <a:cs typeface="Arial"/>
              </a:rPr>
              <a:t> source</a:t>
            </a:r>
            <a:r>
              <a:rPr sz="2650" spc="-5" dirty="0">
                <a:latin typeface="Arial"/>
                <a:cs typeface="Arial"/>
              </a:rPr>
              <a:t>)</a:t>
            </a:r>
            <a:endParaRPr sz="2650">
              <a:latin typeface="Arial"/>
              <a:cs typeface="Arial"/>
            </a:endParaRPr>
          </a:p>
          <a:p>
            <a:pPr marL="467359" lvl="1" indent="-269875">
              <a:lnSpc>
                <a:spcPct val="100000"/>
              </a:lnSpc>
              <a:spcBef>
                <a:spcPts val="555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Signals </a:t>
            </a:r>
            <a:r>
              <a:rPr sz="2200" dirty="0">
                <a:latin typeface="Arial"/>
                <a:cs typeface="Arial"/>
              </a:rPr>
              <a:t>from </a:t>
            </a:r>
            <a:r>
              <a:rPr sz="2200" spc="-5" dirty="0">
                <a:latin typeface="Arial"/>
                <a:cs typeface="Arial"/>
              </a:rPr>
              <a:t>land-based stations </a:t>
            </a:r>
            <a:r>
              <a:rPr sz="2200" dirty="0">
                <a:latin typeface="Arial"/>
                <a:cs typeface="Arial"/>
              </a:rPr>
              <a:t>are </a:t>
            </a:r>
            <a:r>
              <a:rPr sz="2200" spc="-5" dirty="0">
                <a:latin typeface="Arial"/>
                <a:cs typeface="Arial"/>
              </a:rPr>
              <a:t>accurate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about 0.1-10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millisecond</a:t>
            </a:r>
            <a:endParaRPr sz="2200">
              <a:latin typeface="Arial"/>
              <a:cs typeface="Arial"/>
            </a:endParaRPr>
          </a:p>
          <a:p>
            <a:pPr marL="467359" lvl="1" indent="-269875">
              <a:lnSpc>
                <a:spcPct val="100000"/>
              </a:lnSpc>
              <a:spcBef>
                <a:spcPts val="805"/>
              </a:spcBef>
              <a:buChar char="–"/>
              <a:tabLst>
                <a:tab pos="467995" algn="l"/>
              </a:tabLst>
            </a:pPr>
            <a:r>
              <a:rPr sz="2200" spc="-5" dirty="0">
                <a:latin typeface="Arial"/>
                <a:cs typeface="Arial"/>
              </a:rPr>
              <a:t>Signals from GPS are accurate to about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microsecond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081" y="322579"/>
            <a:ext cx="847534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11.3 Synchronizing </a:t>
            </a:r>
            <a:r>
              <a:rPr spc="5" dirty="0"/>
              <a:t>physical</a:t>
            </a:r>
            <a:r>
              <a:rPr spc="10" dirty="0"/>
              <a:t> </a:t>
            </a:r>
            <a:r>
              <a:rPr dirty="0"/>
              <a:t>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909" y="1180731"/>
            <a:ext cx="9704070" cy="58535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50" spc="-5" dirty="0">
                <a:latin typeface="Arial"/>
                <a:cs typeface="Arial"/>
              </a:rPr>
              <a:t>Two models of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synchronization</a:t>
            </a:r>
            <a:endParaRPr sz="2650">
              <a:latin typeface="Arial"/>
              <a:cs typeface="Arial"/>
            </a:endParaRPr>
          </a:p>
          <a:p>
            <a:pPr marL="212090" marR="5080" indent="-199390">
              <a:lnSpc>
                <a:spcPct val="109600"/>
              </a:lnSpc>
              <a:buChar char="•"/>
              <a:tabLst>
                <a:tab pos="212725" algn="l"/>
              </a:tabLst>
            </a:pPr>
            <a:r>
              <a:rPr sz="2650" u="sng" spc="-10" dirty="0">
                <a:latin typeface="Arial"/>
                <a:cs typeface="Arial"/>
              </a:rPr>
              <a:t>External synchronization</a:t>
            </a:r>
            <a:r>
              <a:rPr sz="2650" spc="-10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computer’s clock </a:t>
            </a:r>
            <a:r>
              <a:rPr sz="2650" i="1" spc="-5" dirty="0">
                <a:latin typeface="Arial"/>
                <a:cs typeface="Arial"/>
              </a:rPr>
              <a:t>C</a:t>
            </a:r>
            <a:r>
              <a:rPr sz="2625" i="1" spc="-7" baseline="-20634" dirty="0">
                <a:latin typeface="Arial"/>
                <a:cs typeface="Arial"/>
              </a:rPr>
              <a:t>i </a:t>
            </a:r>
            <a:r>
              <a:rPr sz="2650" spc="-5" dirty="0">
                <a:latin typeface="Arial"/>
                <a:cs typeface="Arial"/>
              </a:rPr>
              <a:t>is synchronized  </a:t>
            </a:r>
            <a:r>
              <a:rPr sz="2650" spc="-10" dirty="0">
                <a:latin typeface="Arial"/>
                <a:cs typeface="Arial"/>
              </a:rPr>
              <a:t>with </a:t>
            </a:r>
            <a:r>
              <a:rPr sz="2650" spc="-5" dirty="0">
                <a:latin typeface="Arial"/>
                <a:cs typeface="Arial"/>
              </a:rPr>
              <a:t>an </a:t>
            </a:r>
            <a:r>
              <a:rPr sz="2650" spc="-10" dirty="0">
                <a:latin typeface="Arial"/>
                <a:cs typeface="Arial"/>
              </a:rPr>
              <a:t>external authoritative </a:t>
            </a:r>
            <a:r>
              <a:rPr sz="2650" spc="-5" dirty="0">
                <a:latin typeface="Arial"/>
                <a:cs typeface="Arial"/>
              </a:rPr>
              <a:t>time </a:t>
            </a:r>
            <a:r>
              <a:rPr sz="2650" spc="-10" dirty="0">
                <a:latin typeface="Arial"/>
                <a:cs typeface="Arial"/>
              </a:rPr>
              <a:t>source </a:t>
            </a:r>
            <a:r>
              <a:rPr sz="2650" i="1" spc="-5" dirty="0">
                <a:latin typeface="Arial"/>
                <a:cs typeface="Arial"/>
              </a:rPr>
              <a:t>S, </a:t>
            </a:r>
            <a:r>
              <a:rPr sz="2650" spc="-5" dirty="0">
                <a:latin typeface="Arial"/>
                <a:cs typeface="Arial"/>
              </a:rPr>
              <a:t>so</a:t>
            </a:r>
            <a:r>
              <a:rPr sz="2650" spc="4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that:</a:t>
            </a:r>
            <a:endParaRPr sz="265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295"/>
              </a:spcBef>
              <a:buChar char="–"/>
              <a:tabLst>
                <a:tab pos="509270" algn="l"/>
                <a:tab pos="509905" algn="l"/>
                <a:tab pos="4568825" algn="l"/>
              </a:tabLst>
            </a:pPr>
            <a:r>
              <a:rPr sz="2200" spc="-5" dirty="0">
                <a:latin typeface="Arial"/>
                <a:cs typeface="Arial"/>
              </a:rPr>
              <a:t>|</a:t>
            </a:r>
            <a:r>
              <a:rPr sz="2200" i="1" spc="-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)|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1, 2,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…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over an interval,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of real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27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clocks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b="1" spc="-5" dirty="0">
                <a:latin typeface="Arial"/>
                <a:cs typeface="Arial"/>
              </a:rPr>
              <a:t>accurate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within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bound </a:t>
            </a:r>
            <a:r>
              <a:rPr sz="2200" i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12090" marR="7620" indent="-199390">
              <a:lnSpc>
                <a:spcPts val="3490"/>
              </a:lnSpc>
              <a:spcBef>
                <a:spcPts val="130"/>
              </a:spcBef>
              <a:buChar char="•"/>
              <a:tabLst>
                <a:tab pos="212725" algn="l"/>
              </a:tabLst>
            </a:pPr>
            <a:r>
              <a:rPr sz="2650" u="sng" spc="-10" dirty="0">
                <a:latin typeface="Arial"/>
                <a:cs typeface="Arial"/>
              </a:rPr>
              <a:t>Internal synchronization</a:t>
            </a:r>
            <a:r>
              <a:rPr sz="2650" spc="-10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the </a:t>
            </a:r>
            <a:r>
              <a:rPr sz="2650" spc="-10" dirty="0">
                <a:latin typeface="Arial"/>
                <a:cs typeface="Arial"/>
              </a:rPr>
              <a:t>clocks </a:t>
            </a:r>
            <a:r>
              <a:rPr sz="2650" spc="-5" dirty="0">
                <a:latin typeface="Arial"/>
                <a:cs typeface="Arial"/>
              </a:rPr>
              <a:t>of a </a:t>
            </a:r>
            <a:r>
              <a:rPr sz="2650" spc="-10" dirty="0">
                <a:latin typeface="Arial"/>
                <a:cs typeface="Arial"/>
              </a:rPr>
              <a:t>pair </a:t>
            </a:r>
            <a:r>
              <a:rPr sz="2650" spc="-5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computers are  </a:t>
            </a:r>
            <a:r>
              <a:rPr sz="2650" spc="-5" dirty="0">
                <a:latin typeface="Arial"/>
                <a:cs typeface="Arial"/>
              </a:rPr>
              <a:t>synchronized </a:t>
            </a:r>
            <a:r>
              <a:rPr sz="2650" spc="-10" dirty="0">
                <a:latin typeface="Arial"/>
                <a:cs typeface="Arial"/>
              </a:rPr>
              <a:t>with one another </a:t>
            </a:r>
            <a:r>
              <a:rPr sz="2650" spc="-5" dirty="0">
                <a:latin typeface="Arial"/>
                <a:cs typeface="Arial"/>
              </a:rPr>
              <a:t>so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that:</a:t>
            </a:r>
            <a:endParaRPr sz="265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12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dirty="0">
                <a:latin typeface="Arial"/>
                <a:cs typeface="Arial"/>
              </a:rPr>
              <a:t>|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100" i="1" spc="-7" baseline="-2182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100" i="1" spc="-7" baseline="-2182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)|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1, 2, </a:t>
            </a:r>
            <a:r>
              <a:rPr sz="2200" dirty="0">
                <a:latin typeface="Arial"/>
                <a:cs typeface="Arial"/>
              </a:rPr>
              <a:t>…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over an interval,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of real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509270" lvl="1" indent="-295910">
              <a:lnSpc>
                <a:spcPct val="100000"/>
              </a:lnSpc>
              <a:spcBef>
                <a:spcPts val="270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clocks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00" i="1" baseline="-21825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00" i="1" baseline="-21825" dirty="0">
                <a:latin typeface="Arial"/>
                <a:cs typeface="Arial"/>
              </a:rPr>
              <a:t>j </a:t>
            </a:r>
            <a:r>
              <a:rPr sz="2200" b="1" spc="-5" dirty="0">
                <a:latin typeface="Arial"/>
                <a:cs typeface="Arial"/>
              </a:rPr>
              <a:t>agree </a:t>
            </a:r>
            <a:r>
              <a:rPr sz="2200" spc="-5" dirty="0">
                <a:latin typeface="Arial"/>
                <a:cs typeface="Arial"/>
              </a:rPr>
              <a:t>within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bound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212090" marR="7620" indent="-200025">
              <a:lnSpc>
                <a:spcPct val="109600"/>
              </a:lnSpc>
              <a:tabLst>
                <a:tab pos="1598295" algn="l"/>
                <a:tab pos="3799840" algn="l"/>
                <a:tab pos="4954905" algn="l"/>
                <a:tab pos="5661660" algn="l"/>
                <a:tab pos="6350000" algn="l"/>
                <a:tab pos="8251190" algn="l"/>
              </a:tabLst>
            </a:pPr>
            <a:r>
              <a:rPr sz="2650" spc="-5" dirty="0">
                <a:latin typeface="Arial"/>
                <a:cs typeface="Arial"/>
              </a:rPr>
              <a:t>Internally	</a:t>
            </a:r>
            <a:r>
              <a:rPr sz="2650" spc="-10" dirty="0">
                <a:latin typeface="Arial"/>
                <a:cs typeface="Arial"/>
              </a:rPr>
              <a:t>synchronize</a:t>
            </a:r>
            <a:r>
              <a:rPr sz="2650" spc="-5" dirty="0">
                <a:latin typeface="Arial"/>
                <a:cs typeface="Arial"/>
              </a:rPr>
              <a:t>d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clock</a:t>
            </a:r>
            <a:r>
              <a:rPr sz="2650" spc="-5" dirty="0">
                <a:latin typeface="Arial"/>
                <a:cs typeface="Arial"/>
              </a:rPr>
              <a:t>s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ar</a:t>
            </a:r>
            <a:r>
              <a:rPr sz="2650" spc="-5" dirty="0">
                <a:latin typeface="Arial"/>
                <a:cs typeface="Arial"/>
              </a:rPr>
              <a:t>e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no</a:t>
            </a:r>
            <a:r>
              <a:rPr sz="2650" spc="-5" dirty="0">
                <a:latin typeface="Arial"/>
                <a:cs typeface="Arial"/>
              </a:rPr>
              <a:t>t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necessaril</a:t>
            </a:r>
            <a:r>
              <a:rPr sz="2650" spc="-5" dirty="0">
                <a:latin typeface="Arial"/>
                <a:cs typeface="Arial"/>
              </a:rPr>
              <a:t>y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-10" dirty="0">
                <a:latin typeface="Arial"/>
                <a:cs typeface="Arial"/>
              </a:rPr>
              <a:t>externally  </a:t>
            </a:r>
            <a:r>
              <a:rPr sz="2650" spc="-5" dirty="0">
                <a:latin typeface="Arial"/>
                <a:cs typeface="Arial"/>
              </a:rPr>
              <a:t>synchronized, as they may </a:t>
            </a:r>
            <a:r>
              <a:rPr sz="2650" spc="-10" dirty="0">
                <a:latin typeface="Arial"/>
                <a:cs typeface="Arial"/>
              </a:rPr>
              <a:t>drift</a:t>
            </a:r>
            <a:r>
              <a:rPr sz="2650" spc="-5" dirty="0">
                <a:latin typeface="Arial"/>
                <a:cs typeface="Arial"/>
              </a:rPr>
              <a:t> collectively</a:t>
            </a:r>
            <a:endParaRPr sz="2650">
              <a:latin typeface="Arial"/>
              <a:cs typeface="Arial"/>
            </a:endParaRPr>
          </a:p>
          <a:p>
            <a:pPr marL="509270" marR="5715" lvl="1" indent="-295910">
              <a:lnSpc>
                <a:spcPct val="110200"/>
              </a:lnSpc>
              <a:spcBef>
                <a:spcPts val="25"/>
              </a:spcBef>
              <a:buChar char="–"/>
              <a:tabLst>
                <a:tab pos="509270" algn="l"/>
                <a:tab pos="509905" algn="l"/>
              </a:tabLst>
            </a:pPr>
            <a:r>
              <a:rPr sz="2200" dirty="0"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the set of processes </a:t>
            </a:r>
            <a:r>
              <a:rPr sz="2200" i="1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synchronized </a:t>
            </a:r>
            <a:r>
              <a:rPr sz="2200" spc="-5" dirty="0">
                <a:latin typeface="Arial"/>
                <a:cs typeface="Arial"/>
              </a:rPr>
              <a:t>externally within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bound </a:t>
            </a:r>
            <a:r>
              <a:rPr sz="2200" i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it is  also internally </a:t>
            </a:r>
            <a:r>
              <a:rPr sz="2200" dirty="0">
                <a:latin typeface="Arial"/>
                <a:cs typeface="Arial"/>
              </a:rPr>
              <a:t>synchronized </a:t>
            </a:r>
            <a:r>
              <a:rPr sz="2200" spc="-5" dirty="0">
                <a:latin typeface="Arial"/>
                <a:cs typeface="Arial"/>
              </a:rPr>
              <a:t>within bound </a:t>
            </a:r>
            <a:r>
              <a:rPr sz="2200" spc="10" dirty="0">
                <a:latin typeface="Arial"/>
                <a:cs typeface="Arial"/>
              </a:rPr>
              <a:t>2</a:t>
            </a:r>
            <a:r>
              <a:rPr sz="2200" i="1" spc="10" dirty="0">
                <a:latin typeface="Arial"/>
                <a:cs typeface="Arial"/>
              </a:rPr>
              <a:t>D </a:t>
            </a:r>
            <a:r>
              <a:rPr sz="2200" i="1" dirty="0">
                <a:latin typeface="Arial"/>
                <a:cs typeface="Arial"/>
              </a:rPr>
              <a:t>(worst case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polarity)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5"/>
              </a:lnSpc>
            </a:pPr>
            <a:fld id="{81D60167-4931-47E6-BA6A-407CBD079E47}" type="slidenum">
              <a:rPr spc="-5" dirty="0"/>
              <a:pPr marL="25400">
                <a:lnSpc>
                  <a:spcPts val="1805"/>
                </a:lnSpc>
              </a:pPr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619" y="357632"/>
            <a:ext cx="35794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0" spc="10" dirty="0">
                <a:latin typeface="Arial"/>
                <a:cs typeface="Arial"/>
              </a:rPr>
              <a:t>Clock</a:t>
            </a:r>
            <a:r>
              <a:rPr sz="3500" b="0" spc="-60" dirty="0">
                <a:latin typeface="Arial"/>
                <a:cs typeface="Arial"/>
              </a:rPr>
              <a:t> </a:t>
            </a:r>
            <a:r>
              <a:rPr sz="3500" b="0" spc="5" dirty="0">
                <a:latin typeface="Arial"/>
                <a:cs typeface="Arial"/>
              </a:rPr>
              <a:t>correctness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09" y="1113939"/>
            <a:ext cx="9703435" cy="60826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3204" marR="5080" indent="-230504">
              <a:lnSpc>
                <a:spcPct val="111300"/>
              </a:lnSpc>
              <a:spcBef>
                <a:spcPts val="80"/>
              </a:spcBef>
              <a:buFont typeface="Arial"/>
              <a:buChar char="•"/>
              <a:tabLst>
                <a:tab pos="243840" algn="l"/>
                <a:tab pos="5436235" algn="l"/>
              </a:tabLst>
            </a:pP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Correct  clock</a:t>
            </a:r>
            <a:r>
              <a:rPr sz="2650" spc="-10" dirty="0">
                <a:latin typeface="Arial"/>
                <a:cs typeface="Arial"/>
              </a:rPr>
              <a:t>:  </a:t>
            </a:r>
            <a:r>
              <a:rPr sz="2650" spc="-5" dirty="0">
                <a:latin typeface="Arial"/>
                <a:cs typeface="Arial"/>
              </a:rPr>
              <a:t>a</a:t>
            </a:r>
            <a:r>
              <a:rPr sz="2650" spc="-3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hardware</a:t>
            </a:r>
            <a:r>
              <a:rPr sz="2650" spc="37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clock	</a:t>
            </a:r>
            <a:r>
              <a:rPr sz="2650" i="1" spc="-5" dirty="0">
                <a:latin typeface="Arial"/>
                <a:cs typeface="Arial"/>
              </a:rPr>
              <a:t>H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said </a:t>
            </a:r>
            <a:r>
              <a:rPr sz="2650" spc="-5" dirty="0">
                <a:latin typeface="Arial"/>
                <a:cs typeface="Arial"/>
              </a:rPr>
              <a:t>to be </a:t>
            </a:r>
            <a:r>
              <a:rPr sz="2650" spc="-10" dirty="0">
                <a:latin typeface="Arial"/>
                <a:cs typeface="Arial"/>
              </a:rPr>
              <a:t>correct </a:t>
            </a:r>
            <a:r>
              <a:rPr sz="2650" spc="-5" dirty="0">
                <a:latin typeface="Arial"/>
                <a:cs typeface="Arial"/>
              </a:rPr>
              <a:t>if </a:t>
            </a:r>
            <a:r>
              <a:rPr sz="2650" spc="-10" dirty="0">
                <a:latin typeface="Arial"/>
                <a:cs typeface="Arial"/>
              </a:rPr>
              <a:t>its  drift rate </a:t>
            </a:r>
            <a:r>
              <a:rPr sz="2650" spc="-5" dirty="0">
                <a:latin typeface="Arial"/>
                <a:cs typeface="Arial"/>
              </a:rPr>
              <a:t>is </a:t>
            </a:r>
            <a:r>
              <a:rPr sz="2650" spc="-10" dirty="0">
                <a:latin typeface="Arial"/>
                <a:cs typeface="Arial"/>
              </a:rPr>
              <a:t>within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bound </a:t>
            </a:r>
            <a:r>
              <a:rPr sz="2800" i="1" spc="-85" dirty="0">
                <a:latin typeface="Symbol"/>
                <a:cs typeface="Symbol"/>
              </a:rPr>
              <a:t>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Arial"/>
                <a:cs typeface="Arial"/>
              </a:rPr>
              <a:t>&gt; 0 </a:t>
            </a:r>
            <a:r>
              <a:rPr sz="2650" spc="-10" dirty="0">
                <a:latin typeface="Arial"/>
                <a:cs typeface="Arial"/>
              </a:rPr>
              <a:t>(e.g. </a:t>
            </a:r>
            <a:r>
              <a:rPr sz="2650" dirty="0">
                <a:latin typeface="Arial"/>
                <a:cs typeface="Arial"/>
              </a:rPr>
              <a:t>10</a:t>
            </a:r>
            <a:r>
              <a:rPr sz="2625" baseline="23809" dirty="0">
                <a:latin typeface="Arial"/>
                <a:cs typeface="Arial"/>
              </a:rPr>
              <a:t>-6 </a:t>
            </a:r>
            <a:r>
              <a:rPr sz="2650" spc="-10" dirty="0">
                <a:latin typeface="Arial"/>
                <a:cs typeface="Arial"/>
              </a:rPr>
              <a:t>secs/</a:t>
            </a:r>
            <a:r>
              <a:rPr sz="2650" spc="17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sec)</a:t>
            </a:r>
            <a:endParaRPr sz="265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This means that the error in measuring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interval between </a:t>
            </a:r>
            <a:r>
              <a:rPr sz="2200" dirty="0">
                <a:latin typeface="Arial"/>
                <a:cs typeface="Arial"/>
              </a:rPr>
              <a:t>real times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540385">
              <a:lnSpc>
                <a:spcPct val="100000"/>
              </a:lnSpc>
              <a:spcBef>
                <a:spcPts val="405"/>
              </a:spcBef>
            </a:pPr>
            <a:r>
              <a:rPr sz="2200" i="1" dirty="0">
                <a:latin typeface="Arial"/>
                <a:cs typeface="Arial"/>
              </a:rPr>
              <a:t>t’ </a:t>
            </a:r>
            <a:r>
              <a:rPr sz="2200" spc="-5" dirty="0">
                <a:latin typeface="Arial"/>
                <a:cs typeface="Arial"/>
              </a:rPr>
              <a:t>is bounded:</a:t>
            </a:r>
            <a:endParaRPr sz="220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440"/>
              </a:spcBef>
              <a:tabLst>
                <a:tab pos="540385" algn="l"/>
                <a:tab pos="1492250" algn="l"/>
                <a:tab pos="5016500" algn="l"/>
                <a:tab pos="605726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(1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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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i="1" spc="-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i="1" spc="-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spc="-5" dirty="0">
                <a:latin typeface="Arial"/>
                <a:cs typeface="Arial"/>
              </a:rPr>
              <a:t>(1 </a:t>
            </a:r>
            <a:r>
              <a:rPr sz="2200" dirty="0">
                <a:latin typeface="Arial"/>
                <a:cs typeface="Arial"/>
              </a:rPr>
              <a:t>+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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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	(where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t’</a:t>
            </a:r>
            <a:r>
              <a:rPr sz="2200" spc="-5" dirty="0">
                <a:latin typeface="Arial"/>
                <a:cs typeface="Arial"/>
              </a:rPr>
              <a:t>&gt;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370"/>
              </a:spcBef>
              <a:buChar char="–"/>
              <a:tabLst>
                <a:tab pos="540385" algn="l"/>
                <a:tab pos="541020" algn="l"/>
              </a:tabLst>
            </a:pPr>
            <a:r>
              <a:rPr sz="2200" spc="-5" dirty="0">
                <a:latin typeface="Arial"/>
                <a:cs typeface="Arial"/>
              </a:rPr>
              <a:t>Which </a:t>
            </a:r>
            <a:r>
              <a:rPr sz="2200" dirty="0">
                <a:latin typeface="Arial"/>
                <a:cs typeface="Arial"/>
              </a:rPr>
              <a:t>forbids </a:t>
            </a:r>
            <a:r>
              <a:rPr sz="2200" spc="-5" dirty="0">
                <a:latin typeface="Arial"/>
                <a:cs typeface="Arial"/>
              </a:rPr>
              <a:t>jumps in </a:t>
            </a:r>
            <a:r>
              <a:rPr sz="2200" dirty="0">
                <a:latin typeface="Arial"/>
                <a:cs typeface="Arial"/>
              </a:rPr>
              <a:t>time readings </a:t>
            </a:r>
            <a:r>
              <a:rPr sz="2200" spc="-5" dirty="0">
                <a:latin typeface="Arial"/>
                <a:cs typeface="Arial"/>
              </a:rPr>
              <a:t>of hardware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clocks</a:t>
            </a:r>
            <a:endParaRPr sz="2200">
              <a:latin typeface="Arial"/>
              <a:cs typeface="Arial"/>
            </a:endParaRPr>
          </a:p>
          <a:p>
            <a:pPr marL="243204" indent="-230504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3840" algn="l"/>
              </a:tabLst>
            </a:pP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Clock monotonicity</a:t>
            </a:r>
            <a:r>
              <a:rPr sz="2650" spc="-10" dirty="0">
                <a:latin typeface="Arial"/>
                <a:cs typeface="Arial"/>
              </a:rPr>
              <a:t>: weaker condition </a:t>
            </a:r>
            <a:r>
              <a:rPr sz="2650" spc="-5" dirty="0">
                <a:latin typeface="Arial"/>
                <a:cs typeface="Arial"/>
              </a:rPr>
              <a:t>of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correctness</a:t>
            </a:r>
            <a:endParaRPr sz="265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380"/>
              </a:spcBef>
              <a:tabLst>
                <a:tab pos="540385" algn="l"/>
                <a:tab pos="157353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' 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300" i="1" spc="-100" dirty="0">
                <a:latin typeface="Symbol"/>
                <a:cs typeface="Symbol"/>
              </a:rPr>
              <a:t></a:t>
            </a:r>
            <a:r>
              <a:rPr sz="2300" spc="-100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t’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345"/>
              </a:spcBef>
              <a:buChar char="–"/>
              <a:tabLst>
                <a:tab pos="540385" algn="l"/>
                <a:tab pos="541020" algn="l"/>
              </a:tabLst>
            </a:pPr>
            <a:r>
              <a:rPr sz="2200" spc="-5" dirty="0">
                <a:latin typeface="Arial"/>
                <a:cs typeface="Arial"/>
              </a:rPr>
              <a:t>e.g. required by Unix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make</a:t>
            </a:r>
            <a:endParaRPr sz="2200">
              <a:latin typeface="Arial"/>
              <a:cs typeface="Arial"/>
            </a:endParaRPr>
          </a:p>
          <a:p>
            <a:pPr marL="540385" marR="6985" lvl="1" indent="-295275">
              <a:lnSpc>
                <a:spcPts val="3050"/>
              </a:lnSpc>
              <a:spcBef>
                <a:spcPts val="165"/>
              </a:spcBef>
              <a:buChar char="–"/>
              <a:tabLst>
                <a:tab pos="540385" algn="l"/>
                <a:tab pos="541020" algn="l"/>
                <a:tab pos="277368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hardware </a:t>
            </a:r>
            <a:r>
              <a:rPr sz="2200" dirty="0">
                <a:latin typeface="Arial"/>
                <a:cs typeface="Arial"/>
              </a:rPr>
              <a:t>clock that runs fast </a:t>
            </a:r>
            <a:r>
              <a:rPr sz="2200" spc="-5" dirty="0">
                <a:latin typeface="Arial"/>
                <a:cs typeface="Arial"/>
              </a:rPr>
              <a:t>can achieve monotonicity by adjusting </a:t>
            </a:r>
            <a:r>
              <a:rPr sz="2200" dirty="0">
                <a:latin typeface="Arial"/>
                <a:cs typeface="Arial"/>
              </a:rPr>
              <a:t>the  values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1950" spc="5" dirty="0">
                <a:latin typeface="Symbol"/>
                <a:cs typeface="Symbol"/>
              </a:rPr>
              <a:t></a:t>
            </a:r>
            <a:r>
              <a:rPr sz="1950" spc="5" dirty="0">
                <a:latin typeface="Arial"/>
                <a:cs typeface="Arial"/>
              </a:rPr>
              <a:t>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1950" spc="15" dirty="0">
                <a:latin typeface="Symbol"/>
                <a:cs typeface="Symbol"/>
              </a:rPr>
              <a:t></a:t>
            </a:r>
            <a:r>
              <a:rPr sz="1950" spc="1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Arial"/>
                <a:cs typeface="Arial"/>
              </a:rPr>
              <a:t>such </a:t>
            </a:r>
            <a:r>
              <a:rPr sz="1950" spc="10" dirty="0">
                <a:latin typeface="Arial"/>
                <a:cs typeface="Arial"/>
              </a:rPr>
              <a:t>that </a:t>
            </a:r>
            <a:r>
              <a:rPr sz="1950" i="1" spc="5" dirty="0">
                <a:latin typeface="Arial"/>
                <a:cs typeface="Arial"/>
              </a:rPr>
              <a:t>C</a:t>
            </a:r>
            <a:r>
              <a:rPr sz="1950" i="1" spc="7" baseline="-23504" dirty="0">
                <a:latin typeface="Arial"/>
                <a:cs typeface="Arial"/>
              </a:rPr>
              <a:t>i</a:t>
            </a:r>
            <a:r>
              <a:rPr sz="1950" spc="5" dirty="0">
                <a:latin typeface="Arial"/>
                <a:cs typeface="Arial"/>
              </a:rPr>
              <a:t>(</a:t>
            </a:r>
            <a:r>
              <a:rPr sz="1950" i="1" spc="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)= </a:t>
            </a:r>
            <a:r>
              <a:rPr sz="1950" spc="10" dirty="0">
                <a:latin typeface="Symbol"/>
                <a:cs typeface="Symbol"/>
              </a:rPr>
              <a:t></a:t>
            </a:r>
            <a:r>
              <a:rPr sz="1950" i="1" spc="10" dirty="0">
                <a:latin typeface="Arial"/>
                <a:cs typeface="Arial"/>
              </a:rPr>
              <a:t>H</a:t>
            </a:r>
            <a:r>
              <a:rPr sz="1950" i="1" spc="15" baseline="-23504" dirty="0">
                <a:latin typeface="Arial"/>
                <a:cs typeface="Arial"/>
              </a:rPr>
              <a:t>i</a:t>
            </a:r>
            <a:r>
              <a:rPr sz="1950" spc="10" dirty="0">
                <a:latin typeface="Arial"/>
                <a:cs typeface="Arial"/>
              </a:rPr>
              <a:t>(</a:t>
            </a:r>
            <a:r>
              <a:rPr sz="1950" i="1" spc="10" dirty="0">
                <a:latin typeface="Arial"/>
                <a:cs typeface="Arial"/>
              </a:rPr>
              <a:t>t</a:t>
            </a:r>
            <a:r>
              <a:rPr sz="1950" spc="10" dirty="0">
                <a:latin typeface="Arial"/>
                <a:cs typeface="Arial"/>
              </a:rPr>
              <a:t>) </a:t>
            </a:r>
            <a:r>
              <a:rPr sz="1950" spc="20" dirty="0">
                <a:latin typeface="Arial"/>
                <a:cs typeface="Arial"/>
              </a:rPr>
              <a:t>+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2100" i="1" spc="-65" dirty="0">
                <a:latin typeface="Symbol"/>
                <a:cs typeface="Symbol"/>
              </a:rPr>
              <a:t></a:t>
            </a:r>
            <a:endParaRPr sz="2100">
              <a:latin typeface="Symbol"/>
              <a:cs typeface="Symbol"/>
            </a:endParaRPr>
          </a:p>
          <a:p>
            <a:pPr marL="243204" indent="-230504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243840" algn="l"/>
              </a:tabLst>
            </a:pPr>
            <a:r>
              <a:rPr sz="2650" b="1" i="1" spc="-10" dirty="0">
                <a:solidFill>
                  <a:srgbClr val="33339A"/>
                </a:solidFill>
                <a:latin typeface="Arial"/>
                <a:cs typeface="Arial"/>
              </a:rPr>
              <a:t>Faulty clock</a:t>
            </a:r>
            <a:r>
              <a:rPr sz="2650" spc="-10" dirty="0">
                <a:latin typeface="Arial"/>
                <a:cs typeface="Arial"/>
              </a:rPr>
              <a:t>: </a:t>
            </a:r>
            <a:r>
              <a:rPr sz="2650" spc="-5" dirty="0">
                <a:latin typeface="Arial"/>
                <a:cs typeface="Arial"/>
              </a:rPr>
              <a:t>a </a:t>
            </a:r>
            <a:r>
              <a:rPr sz="2650" spc="-10" dirty="0">
                <a:latin typeface="Arial"/>
                <a:cs typeface="Arial"/>
              </a:rPr>
              <a:t>clock not keeping </a:t>
            </a:r>
            <a:r>
              <a:rPr sz="2650" spc="-5" dirty="0">
                <a:latin typeface="Arial"/>
                <a:cs typeface="Arial"/>
              </a:rPr>
              <a:t>its </a:t>
            </a:r>
            <a:r>
              <a:rPr sz="2650" spc="-10" dirty="0">
                <a:latin typeface="Arial"/>
                <a:cs typeface="Arial"/>
              </a:rPr>
              <a:t>correctness</a:t>
            </a:r>
            <a:r>
              <a:rPr sz="2650" spc="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condition</a:t>
            </a:r>
            <a:endParaRPr sz="265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540385" algn="l"/>
                <a:tab pos="541020" algn="l"/>
              </a:tabLst>
            </a:pPr>
            <a:r>
              <a:rPr sz="2200" i="1" spc="-5" dirty="0">
                <a:latin typeface="Arial"/>
                <a:cs typeface="Arial"/>
              </a:rPr>
              <a:t>crash failure </a:t>
            </a:r>
            <a:r>
              <a:rPr sz="2200" dirty="0">
                <a:latin typeface="Arial"/>
                <a:cs typeface="Arial"/>
              </a:rPr>
              <a:t>- a </a:t>
            </a:r>
            <a:r>
              <a:rPr sz="2200" spc="-5" dirty="0">
                <a:latin typeface="Arial"/>
                <a:cs typeface="Arial"/>
              </a:rPr>
              <a:t>clock stops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ticking</a:t>
            </a:r>
            <a:endParaRPr sz="2200">
              <a:latin typeface="Arial"/>
              <a:cs typeface="Arial"/>
            </a:endParaRPr>
          </a:p>
          <a:p>
            <a:pPr marL="540385" lvl="1" indent="-29527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540385" algn="l"/>
                <a:tab pos="541020" algn="l"/>
              </a:tabLst>
            </a:pPr>
            <a:r>
              <a:rPr sz="2200" i="1" spc="-5" dirty="0">
                <a:latin typeface="Arial"/>
                <a:cs typeface="Arial"/>
              </a:rPr>
              <a:t>arbitrary </a:t>
            </a:r>
            <a:r>
              <a:rPr sz="2200" spc="-5" dirty="0">
                <a:latin typeface="Arial"/>
                <a:cs typeface="Arial"/>
              </a:rPr>
              <a:t>failure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any other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failure</a:t>
            </a:r>
            <a:endParaRPr sz="2200">
              <a:latin typeface="Arial"/>
              <a:cs typeface="Arial"/>
            </a:endParaRPr>
          </a:p>
          <a:p>
            <a:pPr marL="1271905" lvl="2" indent="-252095">
              <a:lnSpc>
                <a:spcPct val="100000"/>
              </a:lnSpc>
              <a:spcBef>
                <a:spcPts val="400"/>
              </a:spcBef>
              <a:buChar char="•"/>
              <a:tabLst>
                <a:tab pos="1271905" algn="l"/>
                <a:tab pos="1272540" algn="l"/>
              </a:tabLst>
            </a:pPr>
            <a:r>
              <a:rPr sz="1950" spc="10" dirty="0">
                <a:latin typeface="Arial"/>
                <a:cs typeface="Arial"/>
              </a:rPr>
              <a:t>e.g. </a:t>
            </a:r>
            <a:r>
              <a:rPr sz="1950" spc="15" dirty="0">
                <a:latin typeface="Arial"/>
                <a:cs typeface="Arial"/>
              </a:rPr>
              <a:t>jumps </a:t>
            </a:r>
            <a:r>
              <a:rPr sz="1950" spc="10" dirty="0">
                <a:latin typeface="Arial"/>
                <a:cs typeface="Arial"/>
              </a:rPr>
              <a:t>in time; </a:t>
            </a:r>
            <a:r>
              <a:rPr sz="1950" spc="15" dirty="0">
                <a:latin typeface="Arial"/>
                <a:cs typeface="Arial"/>
              </a:rPr>
              <a:t>Y2K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bug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2691</Words>
  <Application>Microsoft Office PowerPoint</Application>
  <PresentationFormat>Custom</PresentationFormat>
  <Paragraphs>594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Chapter 11</vt:lpstr>
      <vt:lpstr>Chapter 11 Time and Global States</vt:lpstr>
      <vt:lpstr>11.1 Introduction</vt:lpstr>
      <vt:lpstr>11.2 Clocks, Events and Process States</vt:lpstr>
      <vt:lpstr>Clocks</vt:lpstr>
      <vt:lpstr>Skew between computer clocks in a distributed system</vt:lpstr>
      <vt:lpstr>Coordinated Universal Time (UTC)</vt:lpstr>
      <vt:lpstr>11.3 Synchronizing physical clocks</vt:lpstr>
      <vt:lpstr>Clock correctness</vt:lpstr>
      <vt:lpstr>11.3.1 Synchronization in a synchronous system</vt:lpstr>
      <vt:lpstr>Cristian’s Algorithm: External Sync</vt:lpstr>
      <vt:lpstr>11.3.2 Cristian’s method for an asynchronous system</vt:lpstr>
      <vt:lpstr>Cristian’s Algorithm in brief</vt:lpstr>
      <vt:lpstr>11.3.3 The Berkeley algorithm</vt:lpstr>
      <vt:lpstr>Slide 15</vt:lpstr>
      <vt:lpstr>Slide 16</vt:lpstr>
      <vt:lpstr>Slide 17</vt:lpstr>
      <vt:lpstr>Slide 18</vt:lpstr>
      <vt:lpstr>Slide 19</vt:lpstr>
      <vt:lpstr>11.3.4 Network Time Protocol (NTP)</vt:lpstr>
      <vt:lpstr>NTP - synchronization of servers</vt:lpstr>
      <vt:lpstr>Messages exchanged between a pair of NTP peers</vt:lpstr>
      <vt:lpstr>11.4 Logical time and logical clocks</vt:lpstr>
      <vt:lpstr>Figure 11.5 Events occurring at three processes</vt:lpstr>
      <vt:lpstr>Lamport’s logical clocks</vt:lpstr>
      <vt:lpstr>Slide 26</vt:lpstr>
      <vt:lpstr>Slide 27</vt:lpstr>
      <vt:lpstr>Totally ordered logical clocks</vt:lpstr>
      <vt:lpstr>Vector clocks</vt:lpstr>
      <vt:lpstr>Figure 11.7 Vector timestamps for events shown in Figure 11.5</vt:lpstr>
      <vt:lpstr>Slide 31</vt:lpstr>
      <vt:lpstr>11.5 Global states</vt:lpstr>
      <vt:lpstr>Distributed Garbage Collection</vt:lpstr>
      <vt:lpstr>Deadlock Detection</vt:lpstr>
      <vt:lpstr>Termination Detection</vt:lpstr>
      <vt:lpstr>Distributed Debugging</vt:lpstr>
      <vt:lpstr>11.5.1 Global states and consistent cuts</vt:lpstr>
      <vt:lpstr>Figure 11.9 Cuts</vt:lpstr>
      <vt:lpstr>11.5.2 Global state predicates</vt:lpstr>
      <vt:lpstr>11.5.3 The Snapshot Algorithm</vt:lpstr>
      <vt:lpstr>Snapshot Algorithm</vt:lpstr>
      <vt:lpstr>Figure 11.10 Chandy and Lamport’s  ‘snapshot’ algorithm</vt:lpstr>
      <vt:lpstr>Example</vt:lpstr>
      <vt:lpstr>Figure 11.11 Two processes and their initial states</vt:lpstr>
      <vt:lpstr>Characterizing a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csd511-11.ppt</dc:title>
  <dc:creator>wuch</dc:creator>
  <cp:lastModifiedBy>sss</cp:lastModifiedBy>
  <cp:revision>18</cp:revision>
  <dcterms:created xsi:type="dcterms:W3CDTF">2019-04-04T05:01:04Z</dcterms:created>
  <dcterms:modified xsi:type="dcterms:W3CDTF">2022-01-18T06:29:09Z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2007-11-20T00:00:00Z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2019-04-04T00:00:00Z</vt:filetime>
  </property>
</Properties>
</file>