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3" r:id="rId8"/>
    <p:sldId id="264" r:id="rId9"/>
    <p:sldId id="265" r:id="rId10"/>
    <p:sldId id="266" r:id="rId11"/>
    <p:sldId id="267" r:id="rId12"/>
    <p:sldId id="314" r:id="rId13"/>
    <p:sldId id="268" r:id="rId14"/>
    <p:sldId id="269" r:id="rId15"/>
    <p:sldId id="270" r:id="rId16"/>
    <p:sldId id="271" r:id="rId17"/>
    <p:sldId id="272" r:id="rId18"/>
    <p:sldId id="273" r:id="rId19"/>
    <p:sldId id="275" r:id="rId20"/>
    <p:sldId id="276" r:id="rId21"/>
    <p:sldId id="277" r:id="rId22"/>
    <p:sldId id="310" r:id="rId23"/>
    <p:sldId id="311" r:id="rId24"/>
    <p:sldId id="278" r:id="rId25"/>
    <p:sldId id="279" r:id="rId26"/>
    <p:sldId id="280" r:id="rId27"/>
    <p:sldId id="281" r:id="rId28"/>
    <p:sldId id="284" r:id="rId29"/>
    <p:sldId id="285" r:id="rId30"/>
    <p:sldId id="290" r:id="rId31"/>
    <p:sldId id="291" r:id="rId32"/>
    <p:sldId id="292" r:id="rId33"/>
    <p:sldId id="293" r:id="rId34"/>
    <p:sldId id="294" r:id="rId35"/>
    <p:sldId id="295" r:id="rId36"/>
    <p:sldId id="296" r:id="rId37"/>
    <p:sldId id="303" r:id="rId38"/>
    <p:sldId id="302" r:id="rId39"/>
    <p:sldId id="298" r:id="rId40"/>
    <p:sldId id="299" r:id="rId41"/>
    <p:sldId id="300" r:id="rId42"/>
    <p:sldId id="301" r:id="rId43"/>
    <p:sldId id="308" r:id="rId44"/>
    <p:sldId id="307" r:id="rId45"/>
    <p:sldId id="312" r:id="rId46"/>
    <p:sldId id="3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F029F-AB88-484A-A429-E4B5B5B0F6BC}" type="datetimeFigureOut">
              <a:rPr lang="en-US" smtClean="0"/>
              <a:pPr/>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98BAA-7207-4123-BAB5-13FFD23FB5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E98BAA-7207-4123-BAB5-13FFD23FB59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 example of a simple mathematical trapdoor is "6895601 is the product of two prime numbers. What are those numbers?" A typical solution would be to try dividing 6895601 by several prime numbers until finding the answer. However, if one is told that 1931 is one of the numbers, one can find the answer by entering "6895601 ÷ 1931" into any calculator.</a:t>
            </a:r>
            <a:endParaRPr lang="en-US" dirty="0"/>
          </a:p>
        </p:txBody>
      </p:sp>
      <p:sp>
        <p:nvSpPr>
          <p:cNvPr id="4" name="Slide Number Placeholder 3"/>
          <p:cNvSpPr>
            <a:spLocks noGrp="1"/>
          </p:cNvSpPr>
          <p:nvPr>
            <p:ph type="sldNum" sz="quarter" idx="10"/>
          </p:nvPr>
        </p:nvSpPr>
        <p:spPr/>
        <p:txBody>
          <a:bodyPr/>
          <a:lstStyle/>
          <a:p>
            <a:fld id="{D5E98BAA-7207-4123-BAB5-13FFD23FB59A}"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Cryptography" TargetMode="External" /><Relationship Id="rId2" Type="http://schemas.openxmlformats.org/officeDocument/2006/relationships/hyperlink" Target="http://en.wikipedia.org/wiki/Algorithm" TargetMode="External" /><Relationship Id="rId1" Type="http://schemas.openxmlformats.org/officeDocument/2006/relationships/slideLayout" Target="../slideLayouts/slideLayout2.xml" /><Relationship Id="rId4" Type="http://schemas.openxmlformats.org/officeDocument/2006/relationships/hyperlink" Target="http://en.wikipedia.org/wiki/Cryptographic_key" TargetMode="Externa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a:t>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Designing secure systems</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Security is about avoiding disasters and minimizing mishaps.</a:t>
            </a:r>
          </a:p>
          <a:p>
            <a:pPr algn="just"/>
            <a:r>
              <a:rPr lang="en-US" dirty="0"/>
              <a:t>To demonstrate the validity of the security mechanisms employed in a system, the system’s designers must first construct a list of threats – methods by which the security policies might be violated – and show that each of them is prevented by the mechanisms employed.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Security Techniques</a:t>
            </a:r>
          </a:p>
        </p:txBody>
      </p:sp>
      <p:sp>
        <p:nvSpPr>
          <p:cNvPr id="3" name="Content Placeholder 2"/>
          <p:cNvSpPr>
            <a:spLocks noGrp="1"/>
          </p:cNvSpPr>
          <p:nvPr>
            <p:ph idx="1"/>
          </p:nvPr>
        </p:nvSpPr>
        <p:spPr/>
        <p:txBody>
          <a:bodyPr/>
          <a:lstStyle/>
          <a:p>
            <a:pPr algn="just"/>
            <a:r>
              <a:rPr lang="en-US" dirty="0"/>
              <a:t>This introduces the reader to some of the more important techniques and mechanisms for securing distributed systems and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Worst case Assumptions &amp; Design Guidelines</a:t>
            </a:r>
          </a:p>
        </p:txBody>
      </p:sp>
      <p:pic>
        <p:nvPicPr>
          <p:cNvPr id="2051" name="Picture 3"/>
          <p:cNvPicPr>
            <a:picLocks noGrp="1" noChangeAspect="1" noChangeArrowheads="1"/>
          </p:cNvPicPr>
          <p:nvPr>
            <p:ph idx="1"/>
          </p:nvPr>
        </p:nvPicPr>
        <p:blipFill>
          <a:blip r:embed="rId2"/>
          <a:srcRect/>
          <a:stretch>
            <a:fillRect/>
          </a:stretch>
        </p:blipFill>
        <p:spPr bwMode="auto">
          <a:xfrm>
            <a:off x="990600" y="1676400"/>
            <a:ext cx="2359742" cy="38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066800" y="2209800"/>
            <a:ext cx="2267712" cy="304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990600" y="2667000"/>
            <a:ext cx="5123543" cy="3048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990600" y="3124200"/>
            <a:ext cx="6545943" cy="3048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1066800" y="3581400"/>
            <a:ext cx="6934200" cy="444975"/>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990600" y="4114800"/>
            <a:ext cx="3561522" cy="381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Notations</a:t>
            </a:r>
          </a:p>
        </p:txBody>
      </p:sp>
      <p:pic>
        <p:nvPicPr>
          <p:cNvPr id="2050" name="Picture 2"/>
          <p:cNvPicPr>
            <a:picLocks noGrp="1" noChangeAspect="1" noChangeArrowheads="1"/>
          </p:cNvPicPr>
          <p:nvPr>
            <p:ph idx="1"/>
          </p:nvPr>
        </p:nvPicPr>
        <p:blipFill>
          <a:blip r:embed="rId2"/>
          <a:srcRect/>
          <a:stretch>
            <a:fillRect/>
          </a:stretch>
        </p:blipFill>
        <p:spPr bwMode="auto">
          <a:xfrm>
            <a:off x="914400" y="1600200"/>
            <a:ext cx="754380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pPr algn="l"/>
            <a:r>
              <a:rPr lang="en-US" b="1" dirty="0"/>
              <a:t>Cryptography</a:t>
            </a:r>
          </a:p>
        </p:txBody>
      </p:sp>
      <p:sp>
        <p:nvSpPr>
          <p:cNvPr id="3" name="Content Placeholder 2"/>
          <p:cNvSpPr>
            <a:spLocks noGrp="1"/>
          </p:cNvSpPr>
          <p:nvPr>
            <p:ph idx="1"/>
          </p:nvPr>
        </p:nvSpPr>
        <p:spPr>
          <a:xfrm>
            <a:off x="457200" y="1219200"/>
            <a:ext cx="8229600" cy="4906963"/>
          </a:xfrm>
        </p:spPr>
        <p:txBody>
          <a:bodyPr/>
          <a:lstStyle/>
          <a:p>
            <a:pPr algn="just"/>
            <a:r>
              <a:rPr lang="en-US" dirty="0"/>
              <a:t>Encryption is the process of encoding a message in such a way as to hide its contents.</a:t>
            </a:r>
          </a:p>
          <a:p>
            <a:pPr algn="just"/>
            <a:r>
              <a:rPr lang="en-US" dirty="0"/>
              <a:t>Secure algorithms for encrypting and decrypting messages are all based on the use of secrets called </a:t>
            </a:r>
            <a:r>
              <a:rPr lang="en-US" i="1" dirty="0"/>
              <a:t>keys.</a:t>
            </a:r>
          </a:p>
          <a:p>
            <a:pPr algn="just"/>
            <a:r>
              <a:rPr lang="en-US" dirty="0"/>
              <a:t>Two main classes of encryption algorithm</a:t>
            </a:r>
          </a:p>
          <a:p>
            <a:pPr lvl="1" algn="just"/>
            <a:r>
              <a:rPr lang="en-US" i="1" dirty="0"/>
              <a:t>shared secret keys</a:t>
            </a:r>
          </a:p>
          <a:p>
            <a:pPr lvl="1" algn="just"/>
            <a:r>
              <a:rPr lang="en-US" i="1" dirty="0"/>
              <a:t>public/private key pairs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dirty="0"/>
              <a:t>Uses of cryptography</a:t>
            </a:r>
          </a:p>
        </p:txBody>
      </p:sp>
      <p:sp>
        <p:nvSpPr>
          <p:cNvPr id="3" name="Content Placeholder 2"/>
          <p:cNvSpPr>
            <a:spLocks noGrp="1"/>
          </p:cNvSpPr>
          <p:nvPr>
            <p:ph idx="1"/>
          </p:nvPr>
        </p:nvSpPr>
        <p:spPr>
          <a:xfrm>
            <a:off x="457200" y="990600"/>
            <a:ext cx="8229600" cy="5135563"/>
          </a:xfrm>
        </p:spPr>
        <p:txBody>
          <a:bodyPr/>
          <a:lstStyle/>
          <a:p>
            <a:pPr algn="just"/>
            <a:r>
              <a:rPr lang="en-US" b="1" dirty="0"/>
              <a:t>Secrecy and integrity</a:t>
            </a:r>
          </a:p>
          <a:p>
            <a:pPr lvl="1" algn="just"/>
            <a:r>
              <a:rPr lang="en-US" dirty="0"/>
              <a:t>Cryptography is used to maintain the secrecy and integrity of information whenever it is exposed to potential attacks.</a:t>
            </a:r>
          </a:p>
          <a:p>
            <a:pPr lvl="1" algn="just"/>
            <a:r>
              <a:rPr lang="en-US" dirty="0"/>
              <a:t>It maintains the secrecy of the encrypted message as long as the decryption key is not </a:t>
            </a:r>
            <a:r>
              <a:rPr lang="en-US" i="1" dirty="0"/>
              <a:t>compromised.</a:t>
            </a:r>
          </a:p>
          <a:p>
            <a:pPr lvl="1" algn="just"/>
            <a:r>
              <a:rPr lang="en-US" i="1" dirty="0"/>
              <a:t>It </a:t>
            </a:r>
            <a:r>
              <a:rPr lang="en-US" dirty="0"/>
              <a:t>also maintains the integrity of the encrypted information, provided that some redundant information such as a checksum is included and checked.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lgn="just"/>
            <a:r>
              <a:rPr lang="en-US" b="1" dirty="0"/>
              <a:t>Scenario 1</a:t>
            </a:r>
            <a:r>
              <a:rPr lang="en-US" dirty="0"/>
              <a:t>. Secret communication with a shared secret key: Alice wishes to send some information secretly to Bob. Alice and Bob share a secret key </a:t>
            </a:r>
            <a:r>
              <a:rPr lang="en-US" i="1" dirty="0"/>
              <a:t>KAB.</a:t>
            </a:r>
          </a:p>
          <a:p>
            <a:pPr algn="just">
              <a:buNone/>
            </a:pPr>
            <a:r>
              <a:rPr lang="en-US" dirty="0"/>
              <a:t>	1. Alice uses </a:t>
            </a:r>
            <a:r>
              <a:rPr lang="en-US" i="1" dirty="0"/>
              <a:t>KAB and an agreed encryption function E(KAB, M) to encrypt and send </a:t>
            </a:r>
            <a:r>
              <a:rPr lang="en-US" dirty="0"/>
              <a:t>any number of messages {</a:t>
            </a:r>
            <a:r>
              <a:rPr lang="en-US" i="1" dirty="0"/>
              <a:t>Mi}KAB to Bob. </a:t>
            </a:r>
          </a:p>
          <a:p>
            <a:pPr algn="just">
              <a:buNone/>
            </a:pPr>
            <a:r>
              <a:rPr lang="en-US" i="1" dirty="0"/>
              <a:t>	</a:t>
            </a:r>
            <a:r>
              <a:rPr lang="en-US" dirty="0"/>
              <a:t>2. Bob decrypts the encrypted messages using the corresponding decryption function </a:t>
            </a:r>
            <a:r>
              <a:rPr lang="en-US" i="1" dirty="0"/>
              <a:t>D(KAB, M).</a:t>
            </a:r>
          </a:p>
          <a:p>
            <a:pPr algn="just"/>
            <a:r>
              <a:rPr lang="en-US" b="1" dirty="0"/>
              <a:t>Issues:</a:t>
            </a:r>
          </a:p>
          <a:p>
            <a:pPr lvl="1" algn="just"/>
            <a:r>
              <a:rPr lang="en-US" b="1" i="1" dirty="0"/>
              <a:t>Key distribution</a:t>
            </a:r>
            <a:r>
              <a:rPr lang="en-US" i="1" dirty="0"/>
              <a:t>: How can Alice send a shared key KAB to Bob securely?</a:t>
            </a:r>
          </a:p>
          <a:p>
            <a:pPr lvl="1" algn="just"/>
            <a:r>
              <a:rPr lang="en-US" b="1" i="1" dirty="0"/>
              <a:t>Freshness of communication</a:t>
            </a:r>
            <a:r>
              <a:rPr lang="en-US" i="1" dirty="0"/>
              <a:t>: How does Bob know that any {Mi} isn’t a copy of an earlier encrypted message from Alice that was captured by Mallory and replayed later?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pPr algn="l"/>
            <a:r>
              <a:rPr lang="en-US" b="1" dirty="0"/>
              <a:t>Authentication</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a:t>Cryptography is used in support of mechanisms for authenticating communication between pairs of principals.</a:t>
            </a:r>
          </a:p>
          <a:p>
            <a:r>
              <a:rPr lang="en-US" dirty="0"/>
              <a:t>key is known only to two parties.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Scenario 2: </a:t>
            </a:r>
            <a:br>
              <a:rPr lang="en-US" sz="3600" dirty="0"/>
            </a:br>
            <a:r>
              <a:rPr lang="en-US" sz="3600" dirty="0"/>
              <a:t>Authenticated communication with a server</a:t>
            </a:r>
          </a:p>
        </p:txBody>
      </p:sp>
      <p:sp>
        <p:nvSpPr>
          <p:cNvPr id="3" name="Content Placeholder 2"/>
          <p:cNvSpPr>
            <a:spLocks noGrp="1"/>
          </p:cNvSpPr>
          <p:nvPr>
            <p:ph idx="1"/>
          </p:nvPr>
        </p:nvSpPr>
        <p:spPr/>
        <p:txBody>
          <a:bodyPr>
            <a:normAutofit fontScale="85000" lnSpcReduction="20000"/>
          </a:bodyPr>
          <a:lstStyle/>
          <a:p>
            <a:pPr lvl="1">
              <a:buFont typeface="Arial" pitchFamily="34" charset="0"/>
              <a:buChar char="•"/>
            </a:pPr>
            <a:r>
              <a:rPr lang="en-US" dirty="0"/>
              <a:t>Bob is a file server; </a:t>
            </a:r>
          </a:p>
          <a:p>
            <a:pPr lvl="1">
              <a:buFont typeface="Arial" pitchFamily="34" charset="0"/>
              <a:buChar char="•"/>
            </a:pPr>
            <a:r>
              <a:rPr lang="en-US" dirty="0"/>
              <a:t>Sara is an authentication service. </a:t>
            </a:r>
          </a:p>
          <a:p>
            <a:pPr lvl="1">
              <a:buFont typeface="Arial" pitchFamily="34" charset="0"/>
              <a:buChar char="•"/>
            </a:pPr>
            <a:r>
              <a:rPr lang="en-US" dirty="0"/>
              <a:t>Sara shares secret key K</a:t>
            </a:r>
            <a:r>
              <a:rPr lang="en-US" sz="1800" dirty="0"/>
              <a:t>A </a:t>
            </a:r>
            <a:r>
              <a:rPr lang="en-US" dirty="0"/>
              <a:t>with Alice and secret key K</a:t>
            </a:r>
            <a:r>
              <a:rPr lang="en-US" sz="1800" dirty="0"/>
              <a:t>B </a:t>
            </a:r>
            <a:r>
              <a:rPr lang="en-US" dirty="0"/>
              <a:t>with Bob.</a:t>
            </a:r>
          </a:p>
          <a:p>
            <a:pPr marL="1371600" lvl="2" indent="-457200">
              <a:buFont typeface="+mj-lt"/>
              <a:buAutoNum type="arabicPeriod"/>
            </a:pPr>
            <a:r>
              <a:rPr lang="en-US" dirty="0"/>
              <a:t>Alice sends an (unencrypted) message to Sara stating her identity and requesting a </a:t>
            </a:r>
            <a:r>
              <a:rPr lang="en-US" i="1" dirty="0"/>
              <a:t>ticket for access to Bob.</a:t>
            </a:r>
          </a:p>
          <a:p>
            <a:pPr marL="1371600" lvl="2" indent="-457200">
              <a:buFont typeface="+mj-lt"/>
              <a:buAutoNum type="arabicPeriod"/>
            </a:pPr>
            <a:r>
              <a:rPr lang="en-US" dirty="0"/>
              <a:t>Sara sends a response to Alice. {{Ticket}</a:t>
            </a:r>
            <a:r>
              <a:rPr lang="en-US" sz="1600" dirty="0"/>
              <a:t>KB</a:t>
            </a:r>
            <a:r>
              <a:rPr lang="en-US" dirty="0"/>
              <a:t>, K</a:t>
            </a:r>
            <a:r>
              <a:rPr lang="en-US" sz="1600" dirty="0"/>
              <a:t>AB</a:t>
            </a:r>
            <a:r>
              <a:rPr lang="en-US" dirty="0"/>
              <a:t>}</a:t>
            </a:r>
            <a:r>
              <a:rPr lang="en-US" sz="1600" dirty="0"/>
              <a:t>KA</a:t>
            </a:r>
            <a:r>
              <a:rPr lang="en-US" dirty="0"/>
              <a:t>. It is encrypted in K</a:t>
            </a:r>
            <a:r>
              <a:rPr lang="en-US" sz="1600" dirty="0"/>
              <a:t>A </a:t>
            </a:r>
            <a:r>
              <a:rPr lang="en-US" dirty="0"/>
              <a:t>and consists of a ticket (to be sent to Bob with each request for file access) encrypted in K</a:t>
            </a:r>
            <a:r>
              <a:rPr lang="en-US" sz="1600" dirty="0"/>
              <a:t>B </a:t>
            </a:r>
            <a:r>
              <a:rPr lang="en-US" dirty="0"/>
              <a:t>and a new secret key K</a:t>
            </a:r>
            <a:r>
              <a:rPr lang="en-US" sz="1600" dirty="0"/>
              <a:t>AB</a:t>
            </a:r>
            <a:r>
              <a:rPr lang="en-US" dirty="0"/>
              <a:t>.</a:t>
            </a:r>
          </a:p>
          <a:p>
            <a:pPr marL="1371600" lvl="2" indent="-457200">
              <a:buFont typeface="+mj-lt"/>
              <a:buAutoNum type="arabicPeriod"/>
            </a:pPr>
            <a:r>
              <a:rPr lang="en-US" dirty="0"/>
              <a:t>Alice uses K</a:t>
            </a:r>
            <a:r>
              <a:rPr lang="en-US" sz="1600" dirty="0"/>
              <a:t>A </a:t>
            </a:r>
            <a:r>
              <a:rPr lang="en-US" dirty="0"/>
              <a:t>to decrypt the response.</a:t>
            </a:r>
          </a:p>
          <a:p>
            <a:pPr marL="1371600" lvl="2" indent="-457200">
              <a:buFont typeface="+mj-lt"/>
              <a:buAutoNum type="arabicPeriod"/>
            </a:pPr>
            <a:r>
              <a:rPr lang="en-US" dirty="0"/>
              <a:t>Alice sends Bob a request R to access a file: {Ticket}</a:t>
            </a:r>
            <a:r>
              <a:rPr lang="en-US" sz="1600" dirty="0"/>
              <a:t>KB</a:t>
            </a:r>
            <a:r>
              <a:rPr lang="en-US" dirty="0"/>
              <a:t>, Alice, R. </a:t>
            </a:r>
          </a:p>
          <a:p>
            <a:pPr marL="1371600" lvl="2" indent="-457200">
              <a:buFont typeface="+mj-lt"/>
              <a:buAutoNum type="arabicPeriod"/>
            </a:pPr>
            <a:r>
              <a:rPr lang="en-US" dirty="0"/>
              <a:t>The ticket is actually {K</a:t>
            </a:r>
            <a:r>
              <a:rPr lang="en-US" sz="1600" dirty="0"/>
              <a:t>AB</a:t>
            </a:r>
            <a:r>
              <a:rPr lang="en-US" dirty="0"/>
              <a:t>, Alice}</a:t>
            </a:r>
            <a:r>
              <a:rPr lang="en-US" sz="1600" dirty="0"/>
              <a:t>KB</a:t>
            </a:r>
            <a:r>
              <a:rPr lang="en-US" dirty="0"/>
              <a:t>. Bob uses K</a:t>
            </a:r>
            <a:r>
              <a:rPr lang="en-US" sz="1600" dirty="0"/>
              <a:t>B </a:t>
            </a:r>
            <a:r>
              <a:rPr lang="en-US" dirty="0"/>
              <a:t>to decrypt it, checks that Alice's name matches and then uses K</a:t>
            </a:r>
            <a:r>
              <a:rPr lang="en-US" sz="1600" dirty="0"/>
              <a:t>AB </a:t>
            </a:r>
            <a:r>
              <a:rPr lang="en-US" dirty="0"/>
              <a:t>to encrypt responses to Alice.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Scenario 3</a:t>
            </a:r>
            <a:r>
              <a:rPr lang="en-US" sz="3600" dirty="0"/>
              <a:t>. </a:t>
            </a:r>
            <a:br>
              <a:rPr lang="en-US" sz="4000" dirty="0"/>
            </a:br>
            <a:r>
              <a:rPr lang="en-US" sz="3600" dirty="0"/>
              <a:t>Authenticated communication with public keys</a:t>
            </a:r>
          </a:p>
        </p:txBody>
      </p:sp>
      <p:sp>
        <p:nvSpPr>
          <p:cNvPr id="3" name="Content Placeholder 2"/>
          <p:cNvSpPr>
            <a:spLocks noGrp="1"/>
          </p:cNvSpPr>
          <p:nvPr>
            <p:ph idx="1"/>
          </p:nvPr>
        </p:nvSpPr>
        <p:spPr/>
        <p:txBody>
          <a:bodyPr>
            <a:normAutofit fontScale="85000" lnSpcReduction="20000"/>
          </a:bodyPr>
          <a:lstStyle/>
          <a:p>
            <a:endParaRPr lang="en-US" dirty="0"/>
          </a:p>
          <a:p>
            <a:r>
              <a:rPr lang="en-US" dirty="0"/>
              <a:t>Bob has a public/private key pair &lt;</a:t>
            </a:r>
            <a:r>
              <a:rPr lang="en-US" dirty="0" err="1"/>
              <a:t>KBpub,KBpriv</a:t>
            </a:r>
            <a:r>
              <a:rPr lang="en-US" dirty="0"/>
              <a:t>&gt;</a:t>
            </a:r>
          </a:p>
          <a:p>
            <a:pPr marL="514350" indent="-514350">
              <a:buFont typeface="+mj-lt"/>
              <a:buAutoNum type="arabicPeriod"/>
            </a:pPr>
            <a:r>
              <a:rPr lang="en-US" dirty="0"/>
              <a:t>Alice obtains a certificate that was signed by a trusted authority stating Bob's public key </a:t>
            </a:r>
            <a:r>
              <a:rPr lang="en-US" dirty="0" err="1"/>
              <a:t>Kbpub</a:t>
            </a:r>
            <a:r>
              <a:rPr lang="en-US" dirty="0"/>
              <a:t>.</a:t>
            </a:r>
          </a:p>
          <a:p>
            <a:pPr marL="514350" indent="-514350">
              <a:buFont typeface="+mj-lt"/>
              <a:buAutoNum type="arabicPeriod"/>
            </a:pPr>
            <a:r>
              <a:rPr lang="en-US" dirty="0"/>
              <a:t>Alice creates a new shared key KAB, encrypts it using </a:t>
            </a:r>
            <a:r>
              <a:rPr lang="en-US" dirty="0" err="1"/>
              <a:t>Kbpub</a:t>
            </a:r>
            <a:r>
              <a:rPr lang="en-US" dirty="0"/>
              <a:t> using a public‐key algorithm and sends the result to Bob.</a:t>
            </a:r>
          </a:p>
          <a:p>
            <a:pPr marL="514350" indent="-514350">
              <a:buFont typeface="+mj-lt"/>
              <a:buAutoNum type="arabicPeriod"/>
            </a:pPr>
            <a:r>
              <a:rPr lang="en-US" dirty="0"/>
              <a:t>Bob uses the corresponding private key </a:t>
            </a:r>
            <a:r>
              <a:rPr lang="en-US" dirty="0" err="1"/>
              <a:t>KBpriv</a:t>
            </a:r>
            <a:r>
              <a:rPr lang="en-US" dirty="0"/>
              <a:t> to decrypt it.</a:t>
            </a:r>
          </a:p>
          <a:p>
            <a:pPr marL="514350" indent="-514350">
              <a:buNone/>
            </a:pPr>
            <a:r>
              <a:rPr lang="en-US" dirty="0"/>
              <a:t>	(If they want to be sure that the message hasn't been tampered with, Alice can add an agreed value to it and Bob can check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Security is one of the most important principles , since security need to be pervasive through the system.</a:t>
            </a:r>
          </a:p>
          <a:p>
            <a:r>
              <a:rPr lang="en-US" dirty="0"/>
              <a:t>Security Policy</a:t>
            </a:r>
          </a:p>
          <a:p>
            <a:pPr lvl="1"/>
            <a:r>
              <a:rPr lang="en-US" dirty="0"/>
              <a:t>Security policy is just a statement about what is allowed and not allowed to do in a system.</a:t>
            </a:r>
          </a:p>
          <a:p>
            <a:r>
              <a:rPr lang="en-US" dirty="0"/>
              <a:t>Security Mechanism</a:t>
            </a:r>
          </a:p>
          <a:p>
            <a:pPr lvl="1"/>
            <a:r>
              <a:rPr lang="en-US" dirty="0"/>
              <a:t>Security mechanism is a procedure how to implement the security policy. It is said to be a tool, methodology or procedures for security enforcement.</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Mallory might intercept Alice’s initial request to a key distribution service for Bob’s public‐key certificate and send a response containing his own public key. He can then intercept all the subsequent messages.</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438"/>
          </a:xfrm>
        </p:spPr>
        <p:txBody>
          <a:bodyPr>
            <a:normAutofit fontScale="90000"/>
          </a:bodyPr>
          <a:lstStyle/>
          <a:p>
            <a:pPr algn="l"/>
            <a:r>
              <a:rPr lang="en-US" b="1" dirty="0"/>
              <a:t>Digital signatures</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Cryptography is used to implement a mechanism known as a </a:t>
            </a:r>
            <a:r>
              <a:rPr lang="en-US" i="1" dirty="0"/>
              <a:t>digital signature. </a:t>
            </a:r>
          </a:p>
          <a:p>
            <a:r>
              <a:rPr lang="en-US" i="1" dirty="0"/>
              <a:t>This is similar to conventional signature, verifying to a third </a:t>
            </a:r>
            <a:r>
              <a:rPr lang="en-US" dirty="0"/>
              <a:t>party that a message or a document is an unaltered copy of one produced by the signer.</a:t>
            </a:r>
          </a:p>
          <a:p>
            <a:r>
              <a:rPr lang="en-US" dirty="0"/>
              <a:t>This can be achieved by encrypting the message called a </a:t>
            </a:r>
            <a:r>
              <a:rPr lang="en-US" i="1" dirty="0"/>
              <a:t>digest – using a key </a:t>
            </a:r>
            <a:r>
              <a:rPr lang="en-US" dirty="0"/>
              <a:t>that is known only to the signer. </a:t>
            </a:r>
          </a:p>
          <a:p>
            <a:r>
              <a:rPr lang="en-US" dirty="0"/>
              <a:t>A digest is a fixed-length value computed by applying a </a:t>
            </a:r>
            <a:r>
              <a:rPr lang="en-US" i="1" dirty="0"/>
              <a:t>secure digest function.</a:t>
            </a:r>
          </a:p>
          <a:p>
            <a:r>
              <a:rPr lang="en-US" dirty="0"/>
              <a:t>The resulting encrypted digest acts as a signature that accompanies the message.</a:t>
            </a:r>
          </a:p>
          <a:p>
            <a:r>
              <a:rPr lang="en-US" dirty="0"/>
              <a:t>The originator generates a signature with their private key, and the signature can be decrypted by any recipient using the corresponding public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Digital Signature</a:t>
            </a:r>
          </a:p>
        </p:txBody>
      </p:sp>
      <p:pic>
        <p:nvPicPr>
          <p:cNvPr id="63490" name="Picture 2" descr="Model Digital Signature"/>
          <p:cNvPicPr>
            <a:picLocks noChangeAspect="1" noChangeArrowheads="1"/>
          </p:cNvPicPr>
          <p:nvPr/>
        </p:nvPicPr>
        <p:blipFill>
          <a:blip r:embed="rId2"/>
          <a:srcRect/>
          <a:stretch>
            <a:fillRect/>
          </a:stretch>
        </p:blipFill>
        <p:spPr bwMode="auto">
          <a:xfrm>
            <a:off x="609600" y="1905000"/>
            <a:ext cx="8352379" cy="3581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pic>
        <p:nvPicPr>
          <p:cNvPr id="64514" name="Picture 2" descr="Encryption With Digital Signature"/>
          <p:cNvPicPr>
            <a:picLocks noChangeAspect="1" noChangeArrowheads="1"/>
          </p:cNvPicPr>
          <p:nvPr/>
        </p:nvPicPr>
        <p:blipFill>
          <a:blip r:embed="rId2"/>
          <a:srcRect/>
          <a:stretch>
            <a:fillRect/>
          </a:stretch>
        </p:blipFill>
        <p:spPr bwMode="auto">
          <a:xfrm>
            <a:off x="381000" y="1371600"/>
            <a:ext cx="8116137" cy="442256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Scenario 4 </a:t>
            </a:r>
            <a:br>
              <a:rPr lang="en-US" sz="3200" dirty="0"/>
            </a:br>
            <a:r>
              <a:rPr lang="en-US" sz="3200" dirty="0"/>
              <a:t>Digital signatures with a secure digest function</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Alice wants to publish a document M in such a way that anyone can verify that it is from her.</a:t>
            </a:r>
          </a:p>
          <a:p>
            <a:pPr marL="514350" indent="-514350">
              <a:buFont typeface="+mj-lt"/>
              <a:buAutoNum type="arabicPeriod"/>
            </a:pPr>
            <a:r>
              <a:rPr lang="en-US" dirty="0"/>
              <a:t>Alice computes a fixed‐length digest of the document Digest(M).</a:t>
            </a:r>
          </a:p>
          <a:p>
            <a:pPr marL="514350" indent="-514350">
              <a:buFont typeface="+mj-lt"/>
              <a:buAutoNum type="arabicPeriod"/>
            </a:pPr>
            <a:r>
              <a:rPr lang="en-US" dirty="0"/>
              <a:t>Alice encrypts the digest in her private key, appends it to M and makes the resulting signed document </a:t>
            </a:r>
          </a:p>
          <a:p>
            <a:pPr marL="514350" indent="-514350">
              <a:buNone/>
            </a:pPr>
            <a:r>
              <a:rPr lang="en-US" dirty="0"/>
              <a:t>	(M, {Digest(M)}</a:t>
            </a:r>
            <a:r>
              <a:rPr lang="en-US" dirty="0" err="1"/>
              <a:t>KApriv</a:t>
            </a:r>
            <a:r>
              <a:rPr lang="en-US" dirty="0"/>
              <a:t>) available to the intended users.</a:t>
            </a:r>
          </a:p>
          <a:p>
            <a:pPr marL="514350" indent="-514350">
              <a:buAutoNum type="arabicPeriod" startAt="3"/>
            </a:pPr>
            <a:r>
              <a:rPr lang="en-US" dirty="0"/>
              <a:t>Bob obtains the signed document, extracts M and computes Digest(M).</a:t>
            </a:r>
          </a:p>
          <a:p>
            <a:pPr marL="514350" indent="-514350">
              <a:buAutoNum type="arabicPeriod" startAt="3"/>
            </a:pPr>
            <a:r>
              <a:rPr lang="en-US" dirty="0"/>
              <a:t>Bob uses Alice's public key to decrypt {Digest(M)}</a:t>
            </a:r>
            <a:r>
              <a:rPr lang="en-US" dirty="0" err="1"/>
              <a:t>Kapriv</a:t>
            </a:r>
            <a:r>
              <a:rPr lang="en-US" dirty="0"/>
              <a:t> and compares it with his computed digest. If they match, Alice's signature is verified.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Certificates</a:t>
            </a:r>
          </a:p>
        </p:txBody>
      </p:sp>
      <p:sp>
        <p:nvSpPr>
          <p:cNvPr id="3" name="Content Placeholder 2"/>
          <p:cNvSpPr>
            <a:spLocks noGrp="1"/>
          </p:cNvSpPr>
          <p:nvPr>
            <p:ph idx="1"/>
          </p:nvPr>
        </p:nvSpPr>
        <p:spPr>
          <a:xfrm>
            <a:off x="457200" y="914400"/>
            <a:ext cx="8229600" cy="5211763"/>
          </a:xfrm>
        </p:spPr>
        <p:txBody>
          <a:bodyPr/>
          <a:lstStyle/>
          <a:p>
            <a:r>
              <a:rPr lang="en-US" dirty="0"/>
              <a:t>A digital certificate is a document containing a statement (usually short) signed by a principal.</a:t>
            </a:r>
          </a:p>
          <a:p>
            <a:pPr algn="ctr">
              <a:buNone/>
            </a:pPr>
            <a:r>
              <a:rPr lang="en-US" b="1" dirty="0"/>
              <a:t>Scenario 5. The use of certificates</a:t>
            </a:r>
            <a:r>
              <a:rPr lang="en-US" dirty="0"/>
              <a:t>:</a:t>
            </a:r>
          </a:p>
          <a:p>
            <a:pPr lvl="1"/>
            <a:r>
              <a:rPr lang="en-US" dirty="0"/>
              <a:t>Bob is a bank.</a:t>
            </a:r>
          </a:p>
          <a:p>
            <a:pPr lvl="1"/>
            <a:r>
              <a:rPr lang="en-US" dirty="0"/>
              <a:t>Bob needs to authenticate his customers before he gives them access to their accounts.</a:t>
            </a:r>
          </a:p>
          <a:p>
            <a:pPr lvl="1">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Alice wants the certificate from her bank stating her bank account number.</a:t>
            </a:r>
          </a:p>
          <a:p>
            <a:r>
              <a:rPr lang="en-US" b="1" dirty="0"/>
              <a:t>Alice’s bank account certificate</a:t>
            </a:r>
          </a:p>
          <a:p>
            <a:pPr>
              <a:buNone/>
            </a:pPr>
            <a:r>
              <a:rPr lang="en-US" dirty="0"/>
              <a:t>	1. </a:t>
            </a:r>
            <a:r>
              <a:rPr lang="en-US" i="1" dirty="0"/>
              <a:t>Certificate type: Account number</a:t>
            </a:r>
          </a:p>
          <a:p>
            <a:pPr>
              <a:buNone/>
            </a:pPr>
            <a:r>
              <a:rPr lang="en-US" dirty="0"/>
              <a:t>	2. </a:t>
            </a:r>
            <a:r>
              <a:rPr lang="en-US" i="1" dirty="0"/>
              <a:t>Name: Alice</a:t>
            </a:r>
          </a:p>
          <a:p>
            <a:pPr>
              <a:buNone/>
            </a:pPr>
            <a:r>
              <a:rPr lang="en-US" dirty="0"/>
              <a:t>	3. </a:t>
            </a:r>
            <a:r>
              <a:rPr lang="en-US" i="1" dirty="0"/>
              <a:t>Account: 6262626</a:t>
            </a:r>
          </a:p>
          <a:p>
            <a:pPr>
              <a:buNone/>
            </a:pPr>
            <a:r>
              <a:rPr lang="en-US" dirty="0"/>
              <a:t>	4. </a:t>
            </a:r>
            <a:r>
              <a:rPr lang="en-US" i="1" dirty="0"/>
              <a:t>Certifying authority: Bob’s Bank</a:t>
            </a:r>
          </a:p>
          <a:p>
            <a:pPr>
              <a:buNone/>
            </a:pPr>
            <a:r>
              <a:rPr lang="en-US" dirty="0"/>
              <a:t>	5. </a:t>
            </a:r>
            <a:r>
              <a:rPr lang="en-US" i="1" dirty="0"/>
              <a:t>Signature: {Digest(field 2 + field 3)}</a:t>
            </a:r>
            <a:r>
              <a:rPr lang="en-US" i="1" dirty="0" err="1"/>
              <a:t>KBpriv</a:t>
            </a:r>
            <a:r>
              <a:rPr lang="en-US" dirty="0"/>
              <a:t>). </a:t>
            </a:r>
          </a:p>
          <a:p>
            <a:r>
              <a:rPr lang="en-US" dirty="0"/>
              <a:t>Alice could use this certificate when shopping to certify that she has an account with Bob’s Bank. </a:t>
            </a:r>
          </a:p>
          <a:p>
            <a:r>
              <a:rPr lang="en-US" dirty="0"/>
              <a:t>The certificate is signed using Bob’s private key, </a:t>
            </a:r>
            <a:r>
              <a:rPr lang="en-US" i="1" dirty="0" err="1"/>
              <a:t>KBpriv</a:t>
            </a:r>
            <a:r>
              <a:rPr lang="en-US" i="1" dirty="0"/>
              <a:t>.</a:t>
            </a:r>
          </a:p>
          <a:p>
            <a:r>
              <a:rPr lang="en-US" i="1" dirty="0"/>
              <a:t>A vendor, Carol, can accept such a certificate for charging items to </a:t>
            </a:r>
            <a:r>
              <a:rPr lang="en-US" dirty="0"/>
              <a:t>Alice’s account provided that she can validate the signature in field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Carol needs to have Bob’s public key.</a:t>
            </a:r>
          </a:p>
          <a:p>
            <a:r>
              <a:rPr lang="en-US" dirty="0"/>
              <a:t>Assume that Fred represents the Bankers Federation, one of whose roles is to certify the public keys of banks. Fred could issue a </a:t>
            </a:r>
            <a:r>
              <a:rPr lang="en-US" i="1" dirty="0"/>
              <a:t>public-key certificate for Bob.</a:t>
            </a:r>
            <a:r>
              <a:rPr lang="en-US" dirty="0"/>
              <a:t> </a:t>
            </a:r>
          </a:p>
          <a:p>
            <a:r>
              <a:rPr lang="en-US" b="1" dirty="0"/>
              <a:t>Public-key certificate for Bob’s Bank</a:t>
            </a:r>
          </a:p>
          <a:p>
            <a:pPr>
              <a:buNone/>
            </a:pPr>
            <a:r>
              <a:rPr lang="en-US" dirty="0"/>
              <a:t>	1. </a:t>
            </a:r>
            <a:r>
              <a:rPr lang="en-US" i="1" dirty="0"/>
              <a:t>Certificate type: Public key</a:t>
            </a:r>
          </a:p>
          <a:p>
            <a:pPr>
              <a:buNone/>
            </a:pPr>
            <a:r>
              <a:rPr lang="en-US" dirty="0"/>
              <a:t>	2. </a:t>
            </a:r>
            <a:r>
              <a:rPr lang="en-US" i="1" dirty="0"/>
              <a:t>Name: Bob’s Bank</a:t>
            </a:r>
          </a:p>
          <a:p>
            <a:pPr>
              <a:buNone/>
            </a:pPr>
            <a:r>
              <a:rPr lang="en-US" dirty="0"/>
              <a:t>	3. </a:t>
            </a:r>
            <a:r>
              <a:rPr lang="en-US" i="1" dirty="0"/>
              <a:t>Public key: </a:t>
            </a:r>
            <a:r>
              <a:rPr lang="en-US" i="1" dirty="0" err="1"/>
              <a:t>KBpub</a:t>
            </a:r>
            <a:endParaRPr lang="en-US" i="1" dirty="0"/>
          </a:p>
          <a:p>
            <a:pPr>
              <a:buNone/>
            </a:pPr>
            <a:r>
              <a:rPr lang="en-US" dirty="0"/>
              <a:t>	4. </a:t>
            </a:r>
            <a:r>
              <a:rPr lang="en-US" i="1" dirty="0"/>
              <a:t>Certifying authority: Fred – The Bankers Federation</a:t>
            </a:r>
          </a:p>
          <a:p>
            <a:pPr>
              <a:buNone/>
            </a:pPr>
            <a:r>
              <a:rPr lang="en-US" dirty="0"/>
              <a:t>	5. </a:t>
            </a:r>
            <a:r>
              <a:rPr lang="en-US" i="1" dirty="0"/>
              <a:t>Signature: {Digest(field 2 + field 3)}</a:t>
            </a:r>
            <a:r>
              <a:rPr lang="en-US" i="1" dirty="0" err="1"/>
              <a:t>KFpriv</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pPr algn="l"/>
            <a:r>
              <a:rPr lang="en-US" b="1" dirty="0"/>
              <a:t>Access control</a:t>
            </a:r>
          </a:p>
        </p:txBody>
      </p:sp>
      <p:sp>
        <p:nvSpPr>
          <p:cNvPr id="3" name="Content Placeholder 2"/>
          <p:cNvSpPr>
            <a:spLocks noGrp="1"/>
          </p:cNvSpPr>
          <p:nvPr>
            <p:ph idx="1"/>
          </p:nvPr>
        </p:nvSpPr>
        <p:spPr>
          <a:xfrm>
            <a:off x="457200" y="990600"/>
            <a:ext cx="8229600" cy="5135563"/>
          </a:xfrm>
        </p:spPr>
        <p:txBody>
          <a:bodyPr/>
          <a:lstStyle/>
          <a:p>
            <a:pPr algn="just"/>
            <a:r>
              <a:rPr lang="en-US" dirty="0"/>
              <a:t>Historically, the protection of resources in distributed systems has been largely service-specific. Servers receive request messages of the form </a:t>
            </a:r>
            <a:r>
              <a:rPr lang="en-US" i="1" dirty="0"/>
              <a:t>&lt;op, principal, resource&gt;.</a:t>
            </a:r>
          </a:p>
          <a:p>
            <a:pPr algn="just"/>
            <a:r>
              <a:rPr lang="en-US" dirty="0"/>
              <a:t>In object-oriented distributed systems there may be many types of object to which access control must be applied, and the decisions are often application-specific.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55638"/>
          </a:xfrm>
        </p:spPr>
        <p:txBody>
          <a:bodyPr>
            <a:normAutofit fontScale="90000"/>
          </a:bodyPr>
          <a:lstStyle/>
          <a:p>
            <a:pPr algn="l"/>
            <a:r>
              <a:rPr lang="en-US" b="1" dirty="0"/>
              <a:t>Protection domains</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a:t>A protection domain is an execution environment shared by a collection of processes: it contains a set of </a:t>
            </a:r>
          </a:p>
          <a:p>
            <a:pPr algn="just">
              <a:buNone/>
            </a:pPr>
            <a:r>
              <a:rPr lang="en-US" i="1" dirty="0"/>
              <a:t>			&lt;resource, rights&gt; pairs. </a:t>
            </a:r>
          </a:p>
          <a:p>
            <a:pPr algn="just"/>
            <a:r>
              <a:rPr lang="en-US" i="1" dirty="0"/>
              <a:t>Lists the resources </a:t>
            </a:r>
            <a:r>
              <a:rPr lang="en-US" dirty="0"/>
              <a:t>that can be accessed by all processes executing within the domain and specifying the operations permitted on each resource.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Historical context: the evolution of security needs</a:t>
            </a:r>
          </a:p>
        </p:txBody>
      </p:sp>
      <p:pic>
        <p:nvPicPr>
          <p:cNvPr id="1026" name="Picture 2"/>
          <p:cNvPicPr>
            <a:picLocks noGrp="1" noChangeAspect="1" noChangeArrowheads="1"/>
          </p:cNvPicPr>
          <p:nvPr>
            <p:ph idx="1"/>
          </p:nvPr>
        </p:nvPicPr>
        <p:blipFill>
          <a:blip r:embed="rId2"/>
          <a:srcRect/>
          <a:stretch>
            <a:fillRect/>
          </a:stretch>
        </p:blipFill>
        <p:spPr bwMode="auto">
          <a:xfrm>
            <a:off x="609600" y="1524000"/>
            <a:ext cx="8001000" cy="4800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algorithms</a:t>
            </a:r>
          </a:p>
        </p:txBody>
      </p:sp>
      <p:sp>
        <p:nvSpPr>
          <p:cNvPr id="3" name="Content Placeholder 2"/>
          <p:cNvSpPr>
            <a:spLocks noGrp="1"/>
          </p:cNvSpPr>
          <p:nvPr>
            <p:ph idx="1"/>
          </p:nvPr>
        </p:nvSpPr>
        <p:spPr/>
        <p:txBody>
          <a:bodyPr>
            <a:normAutofit fontScale="92500" lnSpcReduction="10000"/>
          </a:bodyPr>
          <a:lstStyle/>
          <a:p>
            <a:r>
              <a:rPr lang="en-US" dirty="0"/>
              <a:t>The encryption transformation is defined with two parts, a </a:t>
            </a:r>
            <a:r>
              <a:rPr lang="en-US" i="1" dirty="0"/>
              <a:t>function E and a key K. The resulting encrypted message is written {M}K .</a:t>
            </a:r>
          </a:p>
          <a:p>
            <a:pPr>
              <a:buNone/>
            </a:pPr>
            <a:r>
              <a:rPr lang="en-US" i="1" dirty="0"/>
              <a:t>	E(K, M) = {M} K</a:t>
            </a:r>
          </a:p>
          <a:p>
            <a:r>
              <a:rPr lang="en-US" dirty="0"/>
              <a:t>Decryption is carried out using an inverse function </a:t>
            </a:r>
            <a:r>
              <a:rPr lang="en-US" i="1" dirty="0"/>
              <a:t>D, which also takes a key as a parameter. For secret-key encryption, the key used for </a:t>
            </a:r>
            <a:r>
              <a:rPr lang="en-US" dirty="0"/>
              <a:t>decryption is the same as that used for encryption:</a:t>
            </a:r>
          </a:p>
          <a:p>
            <a:pPr>
              <a:buNone/>
            </a:pPr>
            <a:r>
              <a:rPr lang="en-US" i="1" dirty="0"/>
              <a:t>	D(K, E(K, M)) = 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Symmetric (secret key)</a:t>
            </a:r>
          </a:p>
          <a:p>
            <a:pPr lvl="1"/>
            <a:r>
              <a:rPr lang="en-US" dirty="0"/>
              <a:t>E(K, M) = {M}K</a:t>
            </a:r>
          </a:p>
          <a:p>
            <a:pPr lvl="1"/>
            <a:r>
              <a:rPr lang="en-US" dirty="0"/>
              <a:t>D(K, E(K, M)) = M</a:t>
            </a:r>
          </a:p>
          <a:p>
            <a:pPr lvl="1"/>
            <a:r>
              <a:rPr lang="en-US" dirty="0"/>
              <a:t>Same key for E and D</a:t>
            </a:r>
          </a:p>
          <a:p>
            <a:pPr lvl="1"/>
            <a:r>
              <a:rPr lang="en-US" dirty="0"/>
              <a:t>M must be hard (infeasible) to compute if K is not known. </a:t>
            </a:r>
          </a:p>
          <a:p>
            <a:pPr lvl="1"/>
            <a:r>
              <a:rPr lang="en-US" dirty="0"/>
              <a:t>Usual form of attack is brute‐force: try all possible key values for a known pair M,{M}K. Resisted by making K sufficiently large ~ 128 bits.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Asymmetric (public key)</a:t>
            </a:r>
          </a:p>
          <a:p>
            <a:pPr lvl="1"/>
            <a:r>
              <a:rPr lang="en-US" dirty="0"/>
              <a:t>Separate encryption and decryption keys: </a:t>
            </a:r>
            <a:r>
              <a:rPr lang="en-US" dirty="0" err="1"/>
              <a:t>K</a:t>
            </a:r>
            <a:r>
              <a:rPr lang="en-US" sz="2400" dirty="0" err="1"/>
              <a:t>e</a:t>
            </a:r>
            <a:r>
              <a:rPr lang="en-US" dirty="0"/>
              <a:t>, </a:t>
            </a:r>
            <a:r>
              <a:rPr lang="en-US" dirty="0" err="1"/>
              <a:t>K</a:t>
            </a:r>
            <a:r>
              <a:rPr lang="en-US" sz="2400" dirty="0" err="1"/>
              <a:t>d</a:t>
            </a:r>
            <a:endParaRPr lang="en-US" sz="2400" dirty="0"/>
          </a:p>
          <a:p>
            <a:pPr lvl="1"/>
            <a:r>
              <a:rPr lang="en-US" dirty="0"/>
              <a:t>D(</a:t>
            </a:r>
            <a:r>
              <a:rPr lang="en-US" dirty="0" err="1"/>
              <a:t>K</a:t>
            </a:r>
            <a:r>
              <a:rPr lang="en-US" sz="1600" dirty="0" err="1"/>
              <a:t>d</a:t>
            </a:r>
            <a:r>
              <a:rPr lang="en-US" dirty="0"/>
              <a:t>. E(</a:t>
            </a:r>
            <a:r>
              <a:rPr lang="en-US" dirty="0" err="1"/>
              <a:t>K</a:t>
            </a:r>
            <a:r>
              <a:rPr lang="en-US" sz="1600" dirty="0" err="1"/>
              <a:t>e</a:t>
            </a:r>
            <a:r>
              <a:rPr lang="en-US" dirty="0"/>
              <a:t>, M)) = M</a:t>
            </a:r>
          </a:p>
          <a:p>
            <a:pPr lvl="1"/>
            <a:r>
              <a:rPr lang="en-US" dirty="0"/>
              <a:t>depends on the use of a </a:t>
            </a:r>
            <a:r>
              <a:rPr lang="en-US" i="1" dirty="0"/>
              <a:t>trap‐door function to make the keys.</a:t>
            </a:r>
          </a:p>
          <a:p>
            <a:pPr lvl="1"/>
            <a:r>
              <a:rPr lang="en-US" dirty="0"/>
              <a:t>A trap-door function is a one-way function with a secret exit – it is easy to compute in one direction but infeasible to compute the inverse unless a secret is known.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55638"/>
          </a:xfrm>
        </p:spPr>
        <p:txBody>
          <a:bodyPr>
            <a:normAutofit fontScale="90000"/>
          </a:bodyPr>
          <a:lstStyle/>
          <a:p>
            <a:pPr algn="l"/>
            <a:r>
              <a:rPr lang="en-US" dirty="0"/>
              <a:t>Block Ciphers</a:t>
            </a:r>
          </a:p>
        </p:txBody>
      </p:sp>
      <p:sp>
        <p:nvSpPr>
          <p:cNvPr id="3" name="Content Placeholder 2"/>
          <p:cNvSpPr>
            <a:spLocks noGrp="1"/>
          </p:cNvSpPr>
          <p:nvPr>
            <p:ph idx="1"/>
          </p:nvPr>
        </p:nvSpPr>
        <p:spPr>
          <a:xfrm>
            <a:off x="457200" y="990600"/>
            <a:ext cx="8229600" cy="5135563"/>
          </a:xfrm>
        </p:spPr>
        <p:txBody>
          <a:bodyPr/>
          <a:lstStyle/>
          <a:p>
            <a:pPr algn="just"/>
            <a:r>
              <a:rPr lang="en-US" dirty="0"/>
              <a:t>Most encryption algorithms operate on fixed-size blocks of data; </a:t>
            </a:r>
          </a:p>
          <a:p>
            <a:pPr algn="just"/>
            <a:r>
              <a:rPr lang="en-US" dirty="0"/>
              <a:t>64 bits is a popular size for the blocks. </a:t>
            </a:r>
          </a:p>
          <a:p>
            <a:pPr algn="just"/>
            <a:r>
              <a:rPr lang="en-US" dirty="0"/>
              <a:t>A message is subdivided into blocks, the last block is padded to the standard length if necessary and each block is encrypted independently.</a:t>
            </a:r>
          </a:p>
          <a:p>
            <a:pPr algn="just"/>
            <a:r>
              <a:rPr lang="en-US" dirty="0"/>
              <a:t>The first block is available for transmission as soon as it has been encrypted.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Cipher block chaining</a:t>
            </a:r>
          </a:p>
        </p:txBody>
      </p:sp>
      <p:pic>
        <p:nvPicPr>
          <p:cNvPr id="1026" name="Picture 2"/>
          <p:cNvPicPr>
            <a:picLocks noGrp="1" noChangeAspect="1" noChangeArrowheads="1"/>
          </p:cNvPicPr>
          <p:nvPr>
            <p:ph idx="1"/>
          </p:nvPr>
        </p:nvPicPr>
        <p:blipFill>
          <a:blip r:embed="rId2"/>
          <a:srcRect/>
          <a:stretch>
            <a:fillRect/>
          </a:stretch>
        </p:blipFill>
        <p:spPr bwMode="auto">
          <a:xfrm>
            <a:off x="914400" y="1828800"/>
            <a:ext cx="7010400" cy="2895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31838"/>
          </a:xfrm>
        </p:spPr>
        <p:txBody>
          <a:bodyPr>
            <a:normAutofit fontScale="90000"/>
          </a:bodyPr>
          <a:lstStyle/>
          <a:p>
            <a:pPr algn="l"/>
            <a:r>
              <a:rPr lang="en-US" b="1" dirty="0"/>
              <a:t>Stream ciphers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Stream ciphers are encryption algorithms that can perform encryption incrementally, converting plain text to cipher text one bit at a time.</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1295400"/>
            <a:ext cx="7010400" cy="35051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60679"/>
            <a:ext cx="7604759" cy="689932"/>
          </a:xfrm>
          <a:prstGeom prst="rect">
            <a:avLst/>
          </a:prstGeom>
        </p:spPr>
        <p:txBody>
          <a:bodyPr vert="horz" wrap="square" lIns="0" tIns="12700" rIns="0" bIns="0" rtlCol="0">
            <a:spAutoFit/>
          </a:bodyPr>
          <a:lstStyle/>
          <a:p>
            <a:pPr marL="12700">
              <a:lnSpc>
                <a:spcPct val="100000"/>
              </a:lnSpc>
              <a:spcBef>
                <a:spcPts val="100"/>
              </a:spcBef>
            </a:pPr>
            <a:r>
              <a:rPr lang="en-US" spc="-305" dirty="0"/>
              <a:t>S</a:t>
            </a:r>
            <a:r>
              <a:rPr spc="-305"/>
              <a:t>ymmetric </a:t>
            </a:r>
            <a:r>
              <a:rPr spc="-155" dirty="0"/>
              <a:t>key </a:t>
            </a:r>
            <a:r>
              <a:rPr spc="-195" dirty="0"/>
              <a:t>encryption</a:t>
            </a:r>
            <a:r>
              <a:rPr spc="-125" dirty="0"/>
              <a:t> </a:t>
            </a:r>
            <a:r>
              <a:rPr spc="-165" dirty="0"/>
              <a:t>algorithm</a:t>
            </a:r>
          </a:p>
        </p:txBody>
      </p:sp>
      <p:sp>
        <p:nvSpPr>
          <p:cNvPr id="3" name="object 3"/>
          <p:cNvSpPr txBox="1"/>
          <p:nvPr/>
        </p:nvSpPr>
        <p:spPr>
          <a:xfrm>
            <a:off x="690880" y="1579879"/>
            <a:ext cx="7988934" cy="3134360"/>
          </a:xfrm>
          <a:prstGeom prst="rect">
            <a:avLst/>
          </a:prstGeom>
        </p:spPr>
        <p:txBody>
          <a:bodyPr vert="horz" wrap="square" lIns="0" tIns="53340" rIns="0" bIns="0" rtlCol="0">
            <a:spAutoFit/>
          </a:bodyPr>
          <a:lstStyle/>
          <a:p>
            <a:pPr marL="331470" marR="5080" indent="-318770">
              <a:lnSpc>
                <a:spcPct val="90700"/>
              </a:lnSpc>
              <a:spcBef>
                <a:spcPts val="420"/>
              </a:spcBef>
              <a:buClr>
                <a:srgbClr val="DC7F46"/>
              </a:buClr>
              <a:buSzPct val="60344"/>
              <a:buFont typeface="Wingdings"/>
              <a:buChar char=""/>
              <a:tabLst>
                <a:tab pos="331470" algn="l"/>
              </a:tabLst>
            </a:pPr>
            <a:r>
              <a:rPr sz="2900" b="1" spc="-200" dirty="0">
                <a:latin typeface="Trebuchet MS"/>
                <a:cs typeface="Trebuchet MS"/>
              </a:rPr>
              <a:t>Symmetric-key </a:t>
            </a:r>
            <a:r>
              <a:rPr sz="2900" b="1" spc="-140" dirty="0">
                <a:latin typeface="Trebuchet MS"/>
                <a:cs typeface="Trebuchet MS"/>
              </a:rPr>
              <a:t>algorithms </a:t>
            </a:r>
            <a:r>
              <a:rPr sz="2900" spc="-60" dirty="0">
                <a:latin typeface="Arial"/>
                <a:cs typeface="Arial"/>
              </a:rPr>
              <a:t>are </a:t>
            </a:r>
            <a:r>
              <a:rPr sz="2900" spc="-15" dirty="0">
                <a:latin typeface="Arial"/>
                <a:cs typeface="Arial"/>
              </a:rPr>
              <a:t>a </a:t>
            </a:r>
            <a:r>
              <a:rPr sz="2900" spc="-270" dirty="0">
                <a:latin typeface="Arial"/>
                <a:cs typeface="Arial"/>
              </a:rPr>
              <a:t>class </a:t>
            </a:r>
            <a:r>
              <a:rPr sz="2900" spc="-5" dirty="0">
                <a:latin typeface="Arial"/>
                <a:cs typeface="Arial"/>
              </a:rPr>
              <a:t>of </a:t>
            </a:r>
            <a:r>
              <a:rPr sz="2900" spc="-5" dirty="0">
                <a:solidFill>
                  <a:srgbClr val="F6B514"/>
                </a:solidFill>
                <a:latin typeface="Arial"/>
                <a:cs typeface="Arial"/>
                <a:hlinkClick r:id="rId2"/>
              </a:rPr>
              <a:t> </a:t>
            </a:r>
            <a:r>
              <a:rPr sz="2900" spc="-155" dirty="0">
                <a:solidFill>
                  <a:srgbClr val="F6B514"/>
                </a:solidFill>
                <a:latin typeface="Arial"/>
                <a:cs typeface="Arial"/>
                <a:hlinkClick r:id="rId2"/>
              </a:rPr>
              <a:t>algorithms </a:t>
            </a:r>
            <a:r>
              <a:rPr sz="2900" spc="-5" dirty="0">
                <a:latin typeface="Arial"/>
                <a:cs typeface="Arial"/>
              </a:rPr>
              <a:t>for </a:t>
            </a:r>
            <a:r>
              <a:rPr sz="2900" spc="-75" dirty="0">
                <a:solidFill>
                  <a:srgbClr val="F6B514"/>
                </a:solidFill>
                <a:latin typeface="Arial"/>
                <a:cs typeface="Arial"/>
                <a:hlinkClick r:id="rId3"/>
              </a:rPr>
              <a:t>cryptography </a:t>
            </a:r>
            <a:r>
              <a:rPr sz="2900" spc="-100" dirty="0">
                <a:latin typeface="Arial"/>
                <a:cs typeface="Arial"/>
              </a:rPr>
              <a:t>that </a:t>
            </a:r>
            <a:r>
              <a:rPr sz="2900" spc="-330" dirty="0">
                <a:latin typeface="Arial"/>
                <a:cs typeface="Arial"/>
              </a:rPr>
              <a:t>use </a:t>
            </a:r>
            <a:r>
              <a:rPr sz="2900" spc="-30" dirty="0">
                <a:latin typeface="Arial"/>
                <a:cs typeface="Arial"/>
              </a:rPr>
              <a:t>trivially  </a:t>
            </a:r>
            <a:r>
              <a:rPr sz="2900" spc="-70" dirty="0">
                <a:latin typeface="Arial"/>
                <a:cs typeface="Arial"/>
              </a:rPr>
              <a:t>related, </a:t>
            </a:r>
            <a:r>
              <a:rPr sz="2900" spc="-105" dirty="0">
                <a:latin typeface="Arial"/>
                <a:cs typeface="Arial"/>
              </a:rPr>
              <a:t>often </a:t>
            </a:r>
            <a:r>
              <a:rPr sz="2900" spc="-110" dirty="0">
                <a:latin typeface="Arial"/>
                <a:cs typeface="Arial"/>
              </a:rPr>
              <a:t>identical, </a:t>
            </a:r>
            <a:r>
              <a:rPr sz="2900" spc="-95" dirty="0">
                <a:solidFill>
                  <a:srgbClr val="F6B514"/>
                </a:solidFill>
                <a:latin typeface="Arial"/>
                <a:cs typeface="Arial"/>
                <a:hlinkClick r:id="rId4"/>
              </a:rPr>
              <a:t>cryptographic </a:t>
            </a:r>
            <a:r>
              <a:rPr sz="2900" spc="-210" dirty="0">
                <a:solidFill>
                  <a:srgbClr val="F6B514"/>
                </a:solidFill>
                <a:latin typeface="Arial"/>
                <a:cs typeface="Arial"/>
                <a:hlinkClick r:id="rId4"/>
              </a:rPr>
              <a:t>keys </a:t>
            </a:r>
            <a:r>
              <a:rPr sz="2900" spc="-5" dirty="0">
                <a:latin typeface="Arial"/>
                <a:cs typeface="Arial"/>
              </a:rPr>
              <a:t>for </a:t>
            </a:r>
            <a:r>
              <a:rPr sz="2900" spc="-135" dirty="0">
                <a:latin typeface="Arial"/>
                <a:cs typeface="Arial"/>
              </a:rPr>
              <a:t>both  </a:t>
            </a:r>
            <a:r>
              <a:rPr sz="2900" spc="-105" dirty="0">
                <a:latin typeface="Arial"/>
                <a:cs typeface="Arial"/>
              </a:rPr>
              <a:t>decryption </a:t>
            </a:r>
            <a:r>
              <a:rPr sz="2900" spc="-125" dirty="0">
                <a:latin typeface="Arial"/>
                <a:cs typeface="Arial"/>
              </a:rPr>
              <a:t>and</a:t>
            </a:r>
            <a:r>
              <a:rPr sz="2900" spc="105" dirty="0">
                <a:latin typeface="Arial"/>
                <a:cs typeface="Arial"/>
              </a:rPr>
              <a:t> </a:t>
            </a:r>
            <a:r>
              <a:rPr sz="2900" spc="-145" dirty="0">
                <a:latin typeface="Arial"/>
                <a:cs typeface="Arial"/>
              </a:rPr>
              <a:t>encryption.</a:t>
            </a:r>
            <a:endParaRPr sz="29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2900" b="1" spc="-170" dirty="0">
                <a:latin typeface="Trebuchet MS"/>
                <a:cs typeface="Trebuchet MS"/>
              </a:rPr>
              <a:t>Types </a:t>
            </a:r>
            <a:r>
              <a:rPr sz="2900" b="1" spc="-135" dirty="0">
                <a:latin typeface="Trebuchet MS"/>
                <a:cs typeface="Trebuchet MS"/>
              </a:rPr>
              <a:t>of </a:t>
            </a:r>
            <a:r>
              <a:rPr sz="2900" b="1" spc="-195" dirty="0">
                <a:latin typeface="Trebuchet MS"/>
                <a:cs typeface="Trebuchet MS"/>
              </a:rPr>
              <a:t>symmetric-key</a:t>
            </a:r>
            <a:r>
              <a:rPr sz="2900" b="1" spc="-10" dirty="0">
                <a:latin typeface="Trebuchet MS"/>
                <a:cs typeface="Trebuchet MS"/>
              </a:rPr>
              <a:t> </a:t>
            </a:r>
            <a:r>
              <a:rPr sz="2900" b="1" spc="-140" dirty="0">
                <a:latin typeface="Trebuchet MS"/>
                <a:cs typeface="Trebuchet MS"/>
              </a:rPr>
              <a:t>algorithms</a:t>
            </a:r>
            <a:endParaRPr sz="2900">
              <a:latin typeface="Trebuchet MS"/>
              <a:cs typeface="Trebuchet MS"/>
            </a:endParaRPr>
          </a:p>
          <a:p>
            <a:pPr marL="732790" lvl="1" indent="-401320">
              <a:lnSpc>
                <a:spcPct val="100000"/>
              </a:lnSpc>
              <a:spcBef>
                <a:spcPts val="470"/>
              </a:spcBef>
              <a:buSzPct val="96428"/>
              <a:buAutoNum type="arabicPlain"/>
              <a:tabLst>
                <a:tab pos="732790" algn="l"/>
              </a:tabLst>
            </a:pPr>
            <a:r>
              <a:rPr sz="2800" spc="-190" dirty="0">
                <a:latin typeface="Arial"/>
                <a:cs typeface="Arial"/>
              </a:rPr>
              <a:t>stream</a:t>
            </a:r>
            <a:r>
              <a:rPr sz="2800" spc="-25" dirty="0">
                <a:latin typeface="Arial"/>
                <a:cs typeface="Arial"/>
              </a:rPr>
              <a:t> </a:t>
            </a:r>
            <a:r>
              <a:rPr sz="2800" spc="-185" dirty="0">
                <a:latin typeface="Arial"/>
                <a:cs typeface="Arial"/>
              </a:rPr>
              <a:t>ciphers</a:t>
            </a:r>
            <a:endParaRPr sz="2800">
              <a:latin typeface="Arial"/>
              <a:cs typeface="Arial"/>
            </a:endParaRPr>
          </a:p>
          <a:p>
            <a:pPr marL="732790" lvl="1" indent="-401320">
              <a:lnSpc>
                <a:spcPct val="100000"/>
              </a:lnSpc>
              <a:spcBef>
                <a:spcPts val="490"/>
              </a:spcBef>
              <a:buSzPct val="96428"/>
              <a:buAutoNum type="arabicPlain"/>
              <a:tabLst>
                <a:tab pos="732790" algn="l"/>
              </a:tabLst>
            </a:pPr>
            <a:r>
              <a:rPr sz="2800" spc="-135" dirty="0">
                <a:latin typeface="Arial"/>
                <a:cs typeface="Arial"/>
              </a:rPr>
              <a:t>block</a:t>
            </a:r>
            <a:r>
              <a:rPr sz="2800" spc="-20" dirty="0">
                <a:latin typeface="Arial"/>
                <a:cs typeface="Arial"/>
              </a:rPr>
              <a:t> </a:t>
            </a:r>
            <a:r>
              <a:rPr sz="2800" spc="-190" dirty="0">
                <a:latin typeface="Arial"/>
                <a:cs typeface="Arial"/>
              </a:rPr>
              <a:t>ciphers</a:t>
            </a:r>
            <a:endParaRPr sz="2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27659"/>
            <a:ext cx="7538720" cy="689932"/>
          </a:xfrm>
          <a:prstGeom prst="rect">
            <a:avLst/>
          </a:prstGeom>
        </p:spPr>
        <p:txBody>
          <a:bodyPr vert="horz" wrap="square" lIns="0" tIns="12700" rIns="0" bIns="0" rtlCol="0">
            <a:spAutoFit/>
          </a:bodyPr>
          <a:lstStyle/>
          <a:p>
            <a:pPr marL="12700">
              <a:lnSpc>
                <a:spcPct val="100000"/>
              </a:lnSpc>
              <a:spcBef>
                <a:spcPts val="100"/>
              </a:spcBef>
            </a:pPr>
            <a:r>
              <a:rPr sz="4400" spc="-505">
                <a:latin typeface="Times New Roman" pitchFamily="18" charset="0"/>
                <a:cs typeface="Times New Roman" pitchFamily="18" charset="0"/>
              </a:rPr>
              <a:t>RC4</a:t>
            </a:r>
            <a:r>
              <a:rPr lang="en-US" sz="4400" spc="-505" dirty="0">
                <a:latin typeface="Times New Roman" pitchFamily="18" charset="0"/>
                <a:cs typeface="Times New Roman" pitchFamily="18" charset="0"/>
              </a:rPr>
              <a:t> : An Example of Symmetric Algorithm </a:t>
            </a:r>
            <a:endParaRPr sz="4400">
              <a:latin typeface="Times New Roman" pitchFamily="18" charset="0"/>
              <a:cs typeface="Times New Roman" pitchFamily="18" charset="0"/>
            </a:endParaRPr>
          </a:p>
        </p:txBody>
      </p:sp>
      <p:sp>
        <p:nvSpPr>
          <p:cNvPr id="3" name="object 3"/>
          <p:cNvSpPr txBox="1"/>
          <p:nvPr/>
        </p:nvSpPr>
        <p:spPr>
          <a:xfrm>
            <a:off x="690880" y="1579879"/>
            <a:ext cx="7213600" cy="3227807"/>
          </a:xfrm>
          <a:prstGeom prst="rect">
            <a:avLst/>
          </a:prstGeom>
        </p:spPr>
        <p:txBody>
          <a:bodyPr vert="horz" wrap="square" lIns="0" tIns="59690" rIns="0" bIns="0" rtlCol="0">
            <a:spAutoFit/>
          </a:bodyPr>
          <a:lstStyle/>
          <a:p>
            <a:pPr marL="331470" marR="5080" indent="-318770">
              <a:lnSpc>
                <a:spcPts val="3160"/>
              </a:lnSpc>
              <a:spcBef>
                <a:spcPts val="470"/>
              </a:spcBef>
              <a:buClr>
                <a:srgbClr val="DC7F46"/>
              </a:buClr>
              <a:buSzPct val="60344"/>
              <a:buFont typeface="Wingdings"/>
              <a:buChar char=""/>
              <a:tabLst>
                <a:tab pos="331470" algn="l"/>
              </a:tabLst>
            </a:pPr>
            <a:r>
              <a:rPr sz="4000" spc="-335" dirty="0">
                <a:latin typeface="Arial"/>
                <a:cs typeface="Arial"/>
              </a:rPr>
              <a:t>RC4 </a:t>
            </a:r>
            <a:r>
              <a:rPr sz="4000" spc="-150" dirty="0">
                <a:latin typeface="Arial"/>
                <a:cs typeface="Arial"/>
              </a:rPr>
              <a:t>designed </a:t>
            </a:r>
            <a:r>
              <a:rPr sz="4000" spc="-185" dirty="0">
                <a:latin typeface="Arial"/>
                <a:cs typeface="Arial"/>
              </a:rPr>
              <a:t>in </a:t>
            </a:r>
            <a:r>
              <a:rPr sz="4000" spc="-10" dirty="0">
                <a:latin typeface="Arial"/>
                <a:cs typeface="Arial"/>
              </a:rPr>
              <a:t>1987 by </a:t>
            </a:r>
            <a:r>
              <a:rPr sz="4000" spc="-440" dirty="0">
                <a:latin typeface="Arial"/>
                <a:cs typeface="Arial"/>
              </a:rPr>
              <a:t>RSA </a:t>
            </a:r>
            <a:r>
              <a:rPr sz="4000" spc="-330" dirty="0">
                <a:latin typeface="Arial"/>
                <a:cs typeface="Arial"/>
              </a:rPr>
              <a:t>(</a:t>
            </a:r>
            <a:r>
              <a:rPr sz="4000" spc="-330" dirty="0">
                <a:solidFill>
                  <a:srgbClr val="FF0000"/>
                </a:solidFill>
                <a:latin typeface="Arial"/>
                <a:cs typeface="Arial"/>
              </a:rPr>
              <a:t>R</a:t>
            </a:r>
            <a:r>
              <a:rPr sz="4000" spc="-330" dirty="0">
                <a:latin typeface="Arial"/>
                <a:cs typeface="Arial"/>
              </a:rPr>
              <a:t>on </a:t>
            </a:r>
            <a:r>
              <a:rPr sz="4000" spc="-240" dirty="0">
                <a:latin typeface="Arial"/>
                <a:cs typeface="Arial"/>
              </a:rPr>
              <a:t>Rivest, </a:t>
            </a:r>
            <a:r>
              <a:rPr sz="4000" spc="-70" dirty="0">
                <a:latin typeface="Arial"/>
                <a:cs typeface="Arial"/>
              </a:rPr>
              <a:t>Adi </a:t>
            </a:r>
            <a:r>
              <a:rPr sz="4000" spc="-70" dirty="0">
                <a:solidFill>
                  <a:srgbClr val="FF0000"/>
                </a:solidFill>
                <a:latin typeface="Arial"/>
                <a:cs typeface="Arial"/>
              </a:rPr>
              <a:t> </a:t>
            </a:r>
            <a:r>
              <a:rPr sz="4000" spc="-215" dirty="0">
                <a:solidFill>
                  <a:srgbClr val="FF0000"/>
                </a:solidFill>
                <a:latin typeface="Arial"/>
                <a:cs typeface="Arial"/>
              </a:rPr>
              <a:t>S</a:t>
            </a:r>
            <a:r>
              <a:rPr sz="4000" spc="-215" dirty="0">
                <a:latin typeface="Arial"/>
                <a:cs typeface="Arial"/>
              </a:rPr>
              <a:t>hamir, </a:t>
            </a:r>
            <a:r>
              <a:rPr sz="4000" spc="-125" dirty="0">
                <a:latin typeface="Arial"/>
                <a:cs typeface="Arial"/>
              </a:rPr>
              <a:t>and </a:t>
            </a:r>
            <a:r>
              <a:rPr sz="4000" spc="-170" dirty="0">
                <a:latin typeface="Arial"/>
                <a:cs typeface="Arial"/>
              </a:rPr>
              <a:t>Leonard </a:t>
            </a:r>
            <a:r>
              <a:rPr sz="4000" spc="-175" dirty="0">
                <a:solidFill>
                  <a:srgbClr val="FF0000"/>
                </a:solidFill>
                <a:latin typeface="Arial"/>
                <a:cs typeface="Arial"/>
              </a:rPr>
              <a:t>A</a:t>
            </a:r>
            <a:r>
              <a:rPr sz="4000" spc="-175" dirty="0">
                <a:latin typeface="Arial"/>
                <a:cs typeface="Arial"/>
              </a:rPr>
              <a:t>dleman)</a:t>
            </a:r>
            <a:r>
              <a:rPr sz="4000" spc="-100"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20"/>
              </a:spcBef>
              <a:buClr>
                <a:srgbClr val="DC7F46"/>
              </a:buClr>
              <a:buSzPct val="60344"/>
              <a:buFont typeface="Wingdings"/>
              <a:buChar char=""/>
              <a:tabLst>
                <a:tab pos="331470" algn="l"/>
              </a:tabLst>
            </a:pPr>
            <a:r>
              <a:rPr sz="4000" spc="-220">
                <a:latin typeface="Arial"/>
                <a:cs typeface="Arial"/>
              </a:rPr>
              <a:t>symmetric </a:t>
            </a:r>
            <a:r>
              <a:rPr sz="4000" spc="-114" dirty="0">
                <a:latin typeface="Arial"/>
                <a:cs typeface="Arial"/>
              </a:rPr>
              <a:t>key </a:t>
            </a:r>
            <a:r>
              <a:rPr sz="4000" spc="-140" dirty="0">
                <a:latin typeface="Arial"/>
                <a:cs typeface="Arial"/>
              </a:rPr>
              <a:t>encryption </a:t>
            </a:r>
            <a:r>
              <a:rPr sz="4000" spc="-114" dirty="0">
                <a:latin typeface="Arial"/>
                <a:cs typeface="Arial"/>
              </a:rPr>
              <a:t>algorithm</a:t>
            </a:r>
            <a:r>
              <a:rPr sz="4000" spc="45"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4000" spc="-190" dirty="0">
                <a:latin typeface="Arial"/>
                <a:cs typeface="Arial"/>
              </a:rPr>
              <a:t>Stream </a:t>
            </a:r>
            <a:r>
              <a:rPr sz="4000" spc="-145" dirty="0">
                <a:latin typeface="Arial"/>
                <a:cs typeface="Arial"/>
              </a:rPr>
              <a:t>Cipher</a:t>
            </a:r>
            <a:r>
              <a:rPr sz="4000" spc="175" dirty="0">
                <a:latin typeface="Arial"/>
                <a:cs typeface="Arial"/>
              </a:rPr>
              <a:t> </a:t>
            </a:r>
            <a:r>
              <a:rPr sz="4000" spc="-170" dirty="0">
                <a:latin typeface="Arial"/>
                <a:cs typeface="Arial"/>
              </a:rPr>
              <a:t>.</a:t>
            </a:r>
            <a:endParaRPr sz="4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84238"/>
          </a:xfrm>
        </p:spPr>
        <p:txBody>
          <a:bodyPr>
            <a:normAutofit/>
          </a:bodyPr>
          <a:lstStyle/>
          <a:p>
            <a:r>
              <a:rPr lang="en-US" dirty="0"/>
              <a:t>Symmetric encryption algorithms</a:t>
            </a:r>
          </a:p>
        </p:txBody>
      </p:sp>
      <p:sp>
        <p:nvSpPr>
          <p:cNvPr id="3" name="Content Placeholder 2"/>
          <p:cNvSpPr>
            <a:spLocks noGrp="1"/>
          </p:cNvSpPr>
          <p:nvPr>
            <p:ph idx="1"/>
          </p:nvPr>
        </p:nvSpPr>
        <p:spPr>
          <a:xfrm>
            <a:off x="533400" y="1371600"/>
            <a:ext cx="8229600" cy="4754563"/>
          </a:xfrm>
        </p:spPr>
        <p:txBody>
          <a:bodyPr>
            <a:normAutofit fontScale="85000" lnSpcReduction="10000"/>
          </a:bodyPr>
          <a:lstStyle/>
          <a:p>
            <a:pPr algn="just"/>
            <a:r>
              <a:rPr lang="en-US" b="1" dirty="0"/>
              <a:t>TEA (Tiny Encryption Algorithm)</a:t>
            </a:r>
          </a:p>
          <a:p>
            <a:pPr algn="just"/>
            <a:r>
              <a:rPr lang="en-US" dirty="0"/>
              <a:t>The TEA algorithm uses rounds of integer addition, XOR (the </a:t>
            </a:r>
            <a:r>
              <a:rPr lang="en-US" i="1" dirty="0"/>
              <a:t>^ operator) and </a:t>
            </a:r>
            <a:r>
              <a:rPr lang="en-US" dirty="0"/>
              <a:t>bitwise logical shifts (</a:t>
            </a:r>
            <a:r>
              <a:rPr lang="en-US" i="1" dirty="0"/>
              <a:t>&lt;&lt; and &gt;&gt;) to achieve diffusion and confusion of the bit patterns </a:t>
            </a:r>
            <a:r>
              <a:rPr lang="en-US" dirty="0"/>
              <a:t>in the plaintext. </a:t>
            </a:r>
          </a:p>
          <a:p>
            <a:pPr algn="just"/>
            <a:r>
              <a:rPr lang="en-US" dirty="0"/>
              <a:t>The plaintext is a 64-bit block represented as two 32-bit integers in the vector </a:t>
            </a:r>
            <a:r>
              <a:rPr lang="en-US" i="1" dirty="0"/>
              <a:t>text[]. The key is 128 bits long, represented as four 32-bit integers.</a:t>
            </a:r>
          </a:p>
          <a:p>
            <a:pPr algn="just"/>
            <a:r>
              <a:rPr lang="en-US" dirty="0"/>
              <a:t>The use of XOR and shifted portions of the text provides confusion, and the shifting and swapping of the two portions of the text provides diffusion.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Attacks</a:t>
            </a:r>
          </a:p>
        </p:txBody>
      </p:sp>
      <p:sp>
        <p:nvSpPr>
          <p:cNvPr id="3" name="Content Placeholder 2"/>
          <p:cNvSpPr>
            <a:spLocks noGrp="1"/>
          </p:cNvSpPr>
          <p:nvPr>
            <p:ph idx="1"/>
          </p:nvPr>
        </p:nvSpPr>
        <p:spPr/>
        <p:txBody>
          <a:bodyPr>
            <a:normAutofit/>
          </a:bodyPr>
          <a:lstStyle/>
          <a:p>
            <a:r>
              <a:rPr lang="en-US" dirty="0"/>
              <a:t>Threat : is a possible danger that might exploit a vulnerability to breach security and thus cause possible harm.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08038"/>
          </a:xfrm>
        </p:spPr>
        <p:txBody>
          <a:bodyPr/>
          <a:lstStyle/>
          <a:p>
            <a:pPr algn="l"/>
            <a:r>
              <a:rPr lang="en-US" b="1" dirty="0"/>
              <a:t>DES</a:t>
            </a:r>
          </a:p>
        </p:txBody>
      </p:sp>
      <p:sp>
        <p:nvSpPr>
          <p:cNvPr id="3" name="Content Placeholder 2"/>
          <p:cNvSpPr>
            <a:spLocks noGrp="1"/>
          </p:cNvSpPr>
          <p:nvPr>
            <p:ph idx="1"/>
          </p:nvPr>
        </p:nvSpPr>
        <p:spPr>
          <a:xfrm>
            <a:off x="228600" y="762000"/>
            <a:ext cx="8382000" cy="5410200"/>
          </a:xfrm>
        </p:spPr>
        <p:txBody>
          <a:bodyPr>
            <a:noAutofit/>
          </a:bodyPr>
          <a:lstStyle/>
          <a:p>
            <a:pPr algn="just"/>
            <a:r>
              <a:rPr lang="en-US" sz="2800" dirty="0"/>
              <a:t>The encryption function maps a 64-bit plaintext input into a 64-bit encrypted output using a 56-bit key. </a:t>
            </a:r>
          </a:p>
          <a:p>
            <a:pPr algn="just"/>
            <a:r>
              <a:rPr lang="en-US" sz="2800" dirty="0"/>
              <a:t>The algorithm has 16 key-dependent stages known as </a:t>
            </a:r>
            <a:r>
              <a:rPr lang="en-US" sz="2800" i="1" dirty="0"/>
              <a:t>rounds, in which the data to be encrypted is bit-rotated </a:t>
            </a:r>
            <a:r>
              <a:rPr lang="en-US" sz="2800" dirty="0"/>
              <a:t>by a number of bits determined by the key.</a:t>
            </a:r>
          </a:p>
          <a:p>
            <a:pPr algn="just"/>
            <a:r>
              <a:rPr lang="en-US" sz="2800" i="1" dirty="0"/>
              <a:t>Triple-DES (or 3DES) is frequently used.</a:t>
            </a:r>
          </a:p>
          <a:p>
            <a:pPr algn="just"/>
            <a:r>
              <a:rPr lang="en-US" sz="2800" dirty="0"/>
              <a:t>This involves applying DES three times with two keys, </a:t>
            </a:r>
            <a:r>
              <a:rPr lang="en-US" sz="2800" i="1" dirty="0"/>
              <a:t>K1 and K2:</a:t>
            </a:r>
          </a:p>
          <a:p>
            <a:pPr algn="just"/>
            <a:r>
              <a:rPr lang="en-US" sz="2800" i="1" dirty="0"/>
              <a:t>E3DES(K1, K2, M)= EDES (K1, EDES (K2, EDES(k1,M)))</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03238"/>
          </a:xfrm>
        </p:spPr>
        <p:txBody>
          <a:bodyPr>
            <a:normAutofit fontScale="90000"/>
          </a:bodyPr>
          <a:lstStyle/>
          <a:p>
            <a:pPr algn="l"/>
            <a:r>
              <a:rPr lang="en-US" b="1" dirty="0"/>
              <a:t>IDEA</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a:t>It uses a 128-bit key to encrypt 64-bit blocks.</a:t>
            </a:r>
          </a:p>
          <a:p>
            <a:pPr algn="just"/>
            <a:r>
              <a:rPr lang="en-US" dirty="0"/>
              <a:t>Its algorithm is based on the algebra of groups and has eight rounds of XOR, addition modulo 2^16 and multiplication. </a:t>
            </a:r>
          </a:p>
          <a:p>
            <a:pPr algn="just"/>
            <a:r>
              <a:rPr lang="en-US" dirty="0"/>
              <a:t>For both DES and IDEA, the same function is used for encryption and decryption: a useful property for algorithms that are to be implemented in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Public-key (asymmetric) algorithms</a:t>
            </a:r>
          </a:p>
        </p:txBody>
      </p:sp>
      <p:sp>
        <p:nvSpPr>
          <p:cNvPr id="3" name="Content Placeholder 2"/>
          <p:cNvSpPr>
            <a:spLocks noGrp="1"/>
          </p:cNvSpPr>
          <p:nvPr>
            <p:ph idx="1"/>
          </p:nvPr>
        </p:nvSpPr>
        <p:spPr/>
        <p:txBody>
          <a:bodyPr/>
          <a:lstStyle/>
          <a:p>
            <a:pPr algn="just"/>
            <a:r>
              <a:rPr lang="en-US" dirty="0"/>
              <a:t>The keys </a:t>
            </a:r>
            <a:r>
              <a:rPr lang="en-US" i="1" dirty="0" err="1"/>
              <a:t>Ke</a:t>
            </a:r>
            <a:r>
              <a:rPr lang="en-US" i="1" dirty="0"/>
              <a:t> </a:t>
            </a:r>
            <a:r>
              <a:rPr lang="en-US" dirty="0"/>
              <a:t>and </a:t>
            </a:r>
            <a:r>
              <a:rPr lang="en-US" i="1" dirty="0" err="1"/>
              <a:t>Kd</a:t>
            </a:r>
            <a:r>
              <a:rPr lang="en-US" i="1" dirty="0"/>
              <a:t> are a pair of very large numbers, and the encryption function performs an </a:t>
            </a:r>
            <a:r>
              <a:rPr lang="en-US" dirty="0"/>
              <a:t>operation, such as exponentiation on </a:t>
            </a:r>
            <a:r>
              <a:rPr lang="en-US" i="1" dirty="0"/>
              <a:t>M, using one of them. Decryption is a similar </a:t>
            </a:r>
            <a:r>
              <a:rPr lang="en-US" dirty="0"/>
              <a:t>function using the other key.</a:t>
            </a:r>
          </a:p>
          <a:p>
            <a:pPr algn="just"/>
            <a:r>
              <a:rPr lang="en-US" dirty="0"/>
              <a:t>RSA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80" y="85595"/>
            <a:ext cx="8445820" cy="1499616"/>
          </a:xfrm>
        </p:spPr>
        <p:txBody>
          <a:bodyPr>
            <a:noAutofit/>
          </a:bodyPr>
          <a:lstStyle/>
          <a:p>
            <a:r>
              <a:rPr lang="en-IN" sz="3200" b="1" dirty="0">
                <a:solidFill>
                  <a:srgbClr val="660066"/>
                </a:solidFill>
              </a:rPr>
              <a:t>RSA ALGORITHM (</a:t>
            </a:r>
            <a:r>
              <a:rPr lang="en-IN" sz="3200" b="1" dirty="0" err="1">
                <a:solidFill>
                  <a:srgbClr val="660066"/>
                </a:solidFill>
              </a:rPr>
              <a:t>R</a:t>
            </a:r>
            <a:r>
              <a:rPr lang="en-IN" sz="3200" b="1" cap="none" dirty="0" err="1">
                <a:solidFill>
                  <a:srgbClr val="660066"/>
                </a:solidFill>
              </a:rPr>
              <a:t>ivest</a:t>
            </a:r>
            <a:r>
              <a:rPr lang="en-IN" sz="3200" b="1" dirty="0">
                <a:solidFill>
                  <a:srgbClr val="660066"/>
                </a:solidFill>
              </a:rPr>
              <a:t>, S</a:t>
            </a:r>
            <a:r>
              <a:rPr lang="en-IN" sz="3200" b="1" cap="none" dirty="0">
                <a:solidFill>
                  <a:srgbClr val="660066"/>
                </a:solidFill>
              </a:rPr>
              <a:t>hamir</a:t>
            </a:r>
            <a:r>
              <a:rPr lang="en-IN" sz="3200" b="1" dirty="0">
                <a:solidFill>
                  <a:srgbClr val="660066"/>
                </a:solidFill>
              </a:rPr>
              <a:t> </a:t>
            </a:r>
            <a:r>
              <a:rPr lang="en-IN" sz="3200" b="1" cap="none" dirty="0">
                <a:solidFill>
                  <a:srgbClr val="660066"/>
                </a:solidFill>
              </a:rPr>
              <a:t>and</a:t>
            </a:r>
            <a:r>
              <a:rPr lang="en-IN" sz="3200" b="1" dirty="0">
                <a:solidFill>
                  <a:srgbClr val="660066"/>
                </a:solidFill>
              </a:rPr>
              <a:t> </a:t>
            </a:r>
            <a:r>
              <a:rPr lang="en-IN" sz="3200" b="1" dirty="0" err="1">
                <a:solidFill>
                  <a:srgbClr val="660066"/>
                </a:solidFill>
              </a:rPr>
              <a:t>a</a:t>
            </a:r>
            <a:r>
              <a:rPr lang="en-IN" sz="3200" b="1" cap="none" dirty="0" err="1">
                <a:solidFill>
                  <a:srgbClr val="660066"/>
                </a:solidFill>
              </a:rPr>
              <a:t>dleman</a:t>
            </a:r>
            <a:r>
              <a:rPr lang="en-IN" sz="3200" b="1" dirty="0">
                <a:solidFill>
                  <a:srgbClr val="660066"/>
                </a:solidFill>
              </a:rPr>
              <a:t>)- </a:t>
            </a:r>
            <a:r>
              <a:rPr lang="en-IN" sz="3600" b="1" dirty="0">
                <a:solidFill>
                  <a:srgbClr val="660066"/>
                </a:solidFill>
              </a:rPr>
              <a:t>example: GENERATING PUBLIC KEY</a:t>
            </a:r>
            <a:endParaRPr lang="en-IN" sz="3600" b="1" dirty="0"/>
          </a:p>
        </p:txBody>
      </p:sp>
      <p:sp>
        <p:nvSpPr>
          <p:cNvPr id="4" name="Slide Number Placeholder 3"/>
          <p:cNvSpPr>
            <a:spLocks noGrp="1"/>
          </p:cNvSpPr>
          <p:nvPr>
            <p:ph type="sldNum" sz="quarter" idx="12"/>
          </p:nvPr>
        </p:nvSpPr>
        <p:spPr/>
        <p:txBody>
          <a:bodyPr/>
          <a:lstStyle/>
          <a:p>
            <a:fld id="{4B661C22-E5E7-4CA5-9808-31CC63A81344}" type="slidenum">
              <a:rPr lang="en-IN" smtClean="0"/>
              <a:pPr/>
              <a:t>43</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457200" y="1905000"/>
            <a:ext cx="7515225" cy="2343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4114800"/>
            <a:ext cx="7467600" cy="1809750"/>
          </a:xfrm>
          <a:prstGeom prst="rect">
            <a:avLst/>
          </a:prstGeom>
          <a:noFill/>
          <a:ln w="9525">
            <a:noFill/>
            <a:miter lim="800000"/>
            <a:headEnd/>
            <a:tailEnd/>
          </a:ln>
          <a:effectLst/>
        </p:spPr>
      </p:pic>
    </p:spTree>
    <p:extLst>
      <p:ext uri="{BB962C8B-B14F-4D97-AF65-F5344CB8AC3E}">
        <p14:creationId xmlns:p14="http://schemas.microsoft.com/office/powerpoint/2010/main" val="3762315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pic>
        <p:nvPicPr>
          <p:cNvPr id="2050" name="Picture 2"/>
          <p:cNvPicPr>
            <a:picLocks noGrp="1" noChangeAspect="1" noChangeArrowheads="1"/>
          </p:cNvPicPr>
          <p:nvPr>
            <p:ph idx="1"/>
          </p:nvPr>
        </p:nvPicPr>
        <p:blipFill>
          <a:blip r:embed="rId2"/>
          <a:srcRect/>
          <a:stretch>
            <a:fillRect/>
          </a:stretch>
        </p:blipFill>
        <p:spPr bwMode="auto">
          <a:xfrm>
            <a:off x="228600" y="1828800"/>
            <a:ext cx="8600354" cy="353456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a:xfrm>
            <a:off x="304800" y="1600200"/>
            <a:ext cx="8610600" cy="4525963"/>
          </a:xfrm>
        </p:spPr>
        <p:txBody>
          <a:bodyPr/>
          <a:lstStyle/>
          <a:p>
            <a:r>
              <a:rPr lang="en-US" dirty="0"/>
              <a:t>Suppose if M=2 Encrypt &amp; Decrypt using RSA</a:t>
            </a:r>
          </a:p>
          <a:p>
            <a:r>
              <a:rPr lang="en-US" dirty="0"/>
              <a:t>E=M</a:t>
            </a:r>
            <a:r>
              <a:rPr lang="en-US" baseline="30000" dirty="0"/>
              <a:t>e </a:t>
            </a:r>
            <a:r>
              <a:rPr lang="en-US" dirty="0" err="1"/>
              <a:t>ModN</a:t>
            </a:r>
            <a:endParaRPr lang="en-US" dirty="0"/>
          </a:p>
          <a:p>
            <a:r>
              <a:rPr lang="en-US" dirty="0"/>
              <a:t>E=2</a:t>
            </a:r>
            <a:r>
              <a:rPr lang="en-US" baseline="30000" dirty="0"/>
              <a:t>77</a:t>
            </a:r>
            <a:r>
              <a:rPr lang="en-US" dirty="0"/>
              <a:t>Mod 221</a:t>
            </a:r>
          </a:p>
          <a:p>
            <a:r>
              <a:rPr lang="en-US" dirty="0"/>
              <a:t>   =(151115727451828646838272)Mod221=32</a:t>
            </a:r>
          </a:p>
          <a:p>
            <a:r>
              <a:rPr lang="en-US" dirty="0"/>
              <a:t>D=</a:t>
            </a:r>
            <a:r>
              <a:rPr lang="en-US" dirty="0" err="1"/>
              <a:t>E</a:t>
            </a:r>
            <a:r>
              <a:rPr lang="en-US" baseline="30000" dirty="0" err="1"/>
              <a:t>d</a:t>
            </a:r>
            <a:r>
              <a:rPr lang="en-US" dirty="0" err="1"/>
              <a:t>ModN</a:t>
            </a:r>
            <a:endParaRPr lang="en-US" dirty="0"/>
          </a:p>
          <a:p>
            <a:r>
              <a:rPr lang="en-US" dirty="0"/>
              <a:t>D=(32)</a:t>
            </a:r>
            <a:r>
              <a:rPr lang="en-US" baseline="30000" dirty="0"/>
              <a:t>5</a:t>
            </a:r>
            <a:r>
              <a:rPr lang="en-US" dirty="0"/>
              <a:t>Mod221=(33554432)Mod221=2(M)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p:txBody>
          <a:bodyPr/>
          <a:lstStyle/>
          <a:p>
            <a:r>
              <a:rPr lang="en-US" dirty="0"/>
              <a:t>If M=3 Encrypt &amp; Decrypt using RSA</a:t>
            </a:r>
          </a:p>
          <a:p>
            <a:r>
              <a:rPr lang="en-US" dirty="0"/>
              <a:t>E=M</a:t>
            </a:r>
            <a:r>
              <a:rPr lang="en-US" baseline="30000" dirty="0"/>
              <a:t>e </a:t>
            </a:r>
            <a:r>
              <a:rPr lang="en-US" dirty="0" err="1"/>
              <a:t>ModN</a:t>
            </a:r>
            <a:endParaRPr lang="en-US" dirty="0"/>
          </a:p>
          <a:p>
            <a:r>
              <a:rPr lang="en-US" dirty="0"/>
              <a:t>E=3</a:t>
            </a:r>
            <a:r>
              <a:rPr lang="en-US" baseline="30000" dirty="0"/>
              <a:t>77</a:t>
            </a:r>
            <a:r>
              <a:rPr lang="en-US" dirty="0"/>
              <a:t>Mod 221</a:t>
            </a:r>
          </a:p>
          <a:p>
            <a:r>
              <a:rPr lang="en-US" sz="2400" dirty="0"/>
              <a:t>=( 5.4744010894202193820771559335698e+36)Mod221=165</a:t>
            </a:r>
          </a:p>
          <a:p>
            <a:r>
              <a:rPr lang="en-US" dirty="0"/>
              <a:t>D=</a:t>
            </a:r>
            <a:r>
              <a:rPr lang="en-US" dirty="0" err="1"/>
              <a:t>E</a:t>
            </a:r>
            <a:r>
              <a:rPr lang="en-US" baseline="30000" dirty="0" err="1"/>
              <a:t>d</a:t>
            </a:r>
            <a:r>
              <a:rPr lang="en-US" dirty="0" err="1"/>
              <a:t>ModN</a:t>
            </a:r>
            <a:endParaRPr lang="en-US" dirty="0"/>
          </a:p>
          <a:p>
            <a:r>
              <a:rPr lang="en-US" dirty="0"/>
              <a:t>D=(165)</a:t>
            </a:r>
            <a:r>
              <a:rPr lang="en-US" baseline="30000" dirty="0"/>
              <a:t>5</a:t>
            </a:r>
            <a:r>
              <a:rPr lang="en-US" dirty="0"/>
              <a:t>Mod221=( 122298103125)Mod221=3</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Classes of threats</a:t>
            </a:r>
          </a:p>
          <a:p>
            <a:pPr lvl="1"/>
            <a:r>
              <a:rPr lang="en-US" i="1" dirty="0"/>
              <a:t>Leakage: Refers to the acquisition of information by unauthorized recipients.</a:t>
            </a:r>
          </a:p>
          <a:p>
            <a:pPr lvl="1"/>
            <a:r>
              <a:rPr lang="en-US" i="1" dirty="0"/>
              <a:t>Tampering: Refers to the unauthorized alteration of information.</a:t>
            </a:r>
          </a:p>
          <a:p>
            <a:pPr lvl="1"/>
            <a:r>
              <a:rPr lang="en-US" i="1" dirty="0"/>
              <a:t>Vandalism: Refers to interference with the proper operation of a system without gain </a:t>
            </a:r>
            <a:r>
              <a:rPr lang="en-US" dirty="0"/>
              <a:t>to the perpetrator.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a:t>Attack</a:t>
            </a:r>
            <a:r>
              <a:rPr lang="en-US" dirty="0"/>
              <a:t> : is any attempt to destroy, expose, alter, disable, steal or gain unauthorized access to or make unauthorized use of an asset.</a:t>
            </a:r>
          </a:p>
          <a:p>
            <a:r>
              <a:rPr lang="en-US" b="1" dirty="0"/>
              <a:t>Methods of attacks</a:t>
            </a:r>
          </a:p>
          <a:p>
            <a:pPr lvl="1"/>
            <a:r>
              <a:rPr lang="en-US" b="1" i="1" dirty="0"/>
              <a:t>Eavesdropping</a:t>
            </a:r>
            <a:r>
              <a:rPr lang="en-US" i="1" dirty="0"/>
              <a:t>: Obtaining copies of messages without authority.</a:t>
            </a:r>
          </a:p>
          <a:p>
            <a:pPr lvl="1"/>
            <a:r>
              <a:rPr lang="en-US" b="1" i="1" dirty="0"/>
              <a:t>Masquerading: </a:t>
            </a:r>
            <a:r>
              <a:rPr lang="en-US" i="1" dirty="0"/>
              <a:t>Sending or receiving messages using the identity of another </a:t>
            </a:r>
            <a:r>
              <a:rPr lang="en-US" dirty="0"/>
              <a:t>principal without their authority.</a:t>
            </a:r>
          </a:p>
          <a:p>
            <a:pPr lvl="1"/>
            <a:r>
              <a:rPr lang="en-US" b="1" i="1" dirty="0"/>
              <a:t>Message tampering: </a:t>
            </a:r>
            <a:r>
              <a:rPr lang="en-US" i="1" dirty="0"/>
              <a:t>Intercepting messages and altering their contents before </a:t>
            </a:r>
            <a:r>
              <a:rPr lang="en-US" dirty="0"/>
              <a:t>passing them on to the intended recipient. The </a:t>
            </a:r>
            <a:r>
              <a:rPr lang="en-US" i="1" dirty="0"/>
              <a:t>man-in-the-middle attack is a form of </a:t>
            </a:r>
            <a:r>
              <a:rPr lang="en-US" dirty="0"/>
              <a:t>message tampering</a:t>
            </a:r>
          </a:p>
          <a:p>
            <a:pPr lvl="1"/>
            <a:r>
              <a:rPr lang="en-US" b="1" i="1" dirty="0"/>
              <a:t>Replaying: </a:t>
            </a:r>
            <a:r>
              <a:rPr lang="en-US" i="1" dirty="0"/>
              <a:t>Storing intercepted messages and sending them at a later date. </a:t>
            </a:r>
          </a:p>
          <a:p>
            <a:pPr lvl="1"/>
            <a:r>
              <a:rPr lang="en-US" b="1" i="1" dirty="0"/>
              <a:t>Denial of service: </a:t>
            </a:r>
            <a:r>
              <a:rPr lang="en-US" i="1" dirty="0"/>
              <a:t>Flooding a channel or other resource with messages in order to </a:t>
            </a:r>
            <a:r>
              <a:rPr lang="en-US" dirty="0"/>
              <a:t>deny access for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79438"/>
          </a:xfrm>
        </p:spPr>
        <p:txBody>
          <a:bodyPr>
            <a:normAutofit fontScale="90000"/>
          </a:bodyPr>
          <a:lstStyle/>
          <a:p>
            <a:pPr algn="l"/>
            <a:r>
              <a:rPr lang="en-US" b="1" dirty="0"/>
              <a:t>Information leakage</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Information</a:t>
            </a:r>
            <a:r>
              <a:rPr lang="en-US" b="1" dirty="0"/>
              <a:t> </a:t>
            </a:r>
            <a:r>
              <a:rPr lang="en-US" dirty="0"/>
              <a:t>Leakage is an application weakness where an application reveals sensitive data, such as technical details of the web application, environment, or user-specific data. </a:t>
            </a:r>
          </a:p>
          <a:p>
            <a:pPr algn="just"/>
            <a:r>
              <a:rPr lang="en-US" dirty="0"/>
              <a:t>The approach taken is to assign security levels to information and channels and to analyze the flow of information into channels with the aim of ensuring that high-level information cannot flow into lower-level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dirty="0"/>
              <a:t>Securing electronic transactions</a:t>
            </a:r>
          </a:p>
        </p:txBody>
      </p:sp>
      <p:sp>
        <p:nvSpPr>
          <p:cNvPr id="3" name="Content Placeholder 2"/>
          <p:cNvSpPr>
            <a:spLocks noGrp="1"/>
          </p:cNvSpPr>
          <p:nvPr>
            <p:ph idx="1"/>
          </p:nvPr>
        </p:nvSpPr>
        <p:spPr>
          <a:xfrm>
            <a:off x="381000" y="1219200"/>
            <a:ext cx="8229600" cy="5029200"/>
          </a:xfrm>
        </p:spPr>
        <p:txBody>
          <a:bodyPr/>
          <a:lstStyle/>
          <a:p>
            <a:r>
              <a:rPr lang="en-US" i="1" dirty="0"/>
              <a:t>Email</a:t>
            </a:r>
          </a:p>
          <a:p>
            <a:r>
              <a:rPr lang="en-US" i="1" dirty="0"/>
              <a:t>Purchase of goods and services</a:t>
            </a:r>
          </a:p>
          <a:p>
            <a:r>
              <a:rPr lang="en-US" i="1" dirty="0"/>
              <a:t>Banking transactions</a:t>
            </a:r>
          </a:p>
          <a:p>
            <a:r>
              <a:rPr lang="en-US" i="1" dirty="0"/>
              <a:t>Micro-transactions</a:t>
            </a:r>
          </a:p>
          <a:p>
            <a:r>
              <a:rPr lang="en-US" dirty="0"/>
              <a:t>Transactions such as these can be safely performed only when they are protected by appropriate security policies and mechanisms.</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45163"/>
          </a:xfrm>
        </p:spPr>
        <p:txBody>
          <a:bodyPr>
            <a:normAutofit fontScale="77500" lnSpcReduction="20000"/>
          </a:bodyPr>
          <a:lstStyle/>
          <a:p>
            <a:r>
              <a:rPr lang="en-US" dirty="0"/>
              <a:t>Security policies for Internet </a:t>
            </a:r>
            <a:r>
              <a:rPr lang="en-US" b="1" dirty="0"/>
              <a:t>vendors and buyers </a:t>
            </a:r>
            <a:r>
              <a:rPr lang="en-US" dirty="0"/>
              <a:t>lead to the following requirements for securing web purchases:</a:t>
            </a:r>
          </a:p>
          <a:p>
            <a:pPr lvl="1" algn="just"/>
            <a:r>
              <a:rPr lang="en-US" sz="3100" dirty="0"/>
              <a:t>Authenticate the vendor to the buyer, so that the buyer can be confident that they are in contact with a server operated by the vendor with whom they intended to deal.(authentication)</a:t>
            </a:r>
          </a:p>
          <a:p>
            <a:pPr lvl="1" algn="just"/>
            <a:r>
              <a:rPr lang="en-US" sz="3100" dirty="0"/>
              <a:t>Keep the buyer’s credit card number and other payment details from falling into the hands of any third party and ensure that they are transmitted unaltered from the buyer to the vendor.(leakage)</a:t>
            </a:r>
          </a:p>
          <a:p>
            <a:pPr lvl="1" algn="just"/>
            <a:r>
              <a:rPr lang="en-US" sz="3100" dirty="0"/>
              <a:t>If the goods are in a form suitable for downloading, ensure that their content is delivered to the buyer without alteration and without disclosure to third parties.(tampering)</a:t>
            </a:r>
          </a:p>
          <a:p>
            <a:pPr lvl="1" algn="just"/>
            <a:r>
              <a:rPr lang="en-US" sz="3100" dirty="0"/>
              <a:t>Authenticate the identity of the account holder to the bank before giving them access to their account.(Access Control)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2067</Words>
  <Application>Microsoft Office PowerPoint</Application>
  <PresentationFormat>On-screen Show (4:3)</PresentationFormat>
  <Paragraphs>197</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SECURITY</vt:lpstr>
      <vt:lpstr>Introduction</vt:lpstr>
      <vt:lpstr>Historical context: the evolution of security needs</vt:lpstr>
      <vt:lpstr>Threats and Attacks</vt:lpstr>
      <vt:lpstr>PowerPoint Presentation</vt:lpstr>
      <vt:lpstr>PowerPoint Presentation</vt:lpstr>
      <vt:lpstr>Information leakage</vt:lpstr>
      <vt:lpstr>Securing electronic transactions</vt:lpstr>
      <vt:lpstr>PowerPoint Presentation</vt:lpstr>
      <vt:lpstr>Designing secure systems</vt:lpstr>
      <vt:lpstr>Overview of Security Techniques</vt:lpstr>
      <vt:lpstr>Worst case Assumptions &amp; Design Guidelines</vt:lpstr>
      <vt:lpstr>Security Notations</vt:lpstr>
      <vt:lpstr>Cryptography</vt:lpstr>
      <vt:lpstr>Uses of cryptography</vt:lpstr>
      <vt:lpstr>PowerPoint Presentation</vt:lpstr>
      <vt:lpstr>Authentication</vt:lpstr>
      <vt:lpstr>Scenario 2:  Authenticated communication with a server</vt:lpstr>
      <vt:lpstr>Scenario 3.  Authenticated communication with public keys</vt:lpstr>
      <vt:lpstr>PowerPoint Presentation</vt:lpstr>
      <vt:lpstr>Digital signatures</vt:lpstr>
      <vt:lpstr>Model of Digital Signature</vt:lpstr>
      <vt:lpstr>Encryption</vt:lpstr>
      <vt:lpstr>Scenario 4  Digital signatures with a secure digest function</vt:lpstr>
      <vt:lpstr>Certificates</vt:lpstr>
      <vt:lpstr>PowerPoint Presentation</vt:lpstr>
      <vt:lpstr>PowerPoint Presentation</vt:lpstr>
      <vt:lpstr>Access control</vt:lpstr>
      <vt:lpstr>Protection domains</vt:lpstr>
      <vt:lpstr>Cryptographic algorithms</vt:lpstr>
      <vt:lpstr>PowerPoint Presentation</vt:lpstr>
      <vt:lpstr>PowerPoint Presentation</vt:lpstr>
      <vt:lpstr>Block Ciphers</vt:lpstr>
      <vt:lpstr>Cipher block chaining</vt:lpstr>
      <vt:lpstr>Stream ciphers</vt:lpstr>
      <vt:lpstr>PowerPoint Presentation</vt:lpstr>
      <vt:lpstr>Symmetric key encryption algorithm</vt:lpstr>
      <vt:lpstr>RC4 : An Example of Symmetric Algorithm </vt:lpstr>
      <vt:lpstr>Symmetric encryption algorithms</vt:lpstr>
      <vt:lpstr>DES</vt:lpstr>
      <vt:lpstr>IDEA</vt:lpstr>
      <vt:lpstr>Public-key (asymmetric) algorithms</vt:lpstr>
      <vt:lpstr>RSA ALGORITHM (Rivest, Shamir and adleman)- example: GENERATING PUBLIC KEY</vt:lpstr>
      <vt:lpstr>RSA</vt:lpstr>
      <vt:lpstr>Encryption &amp; Decryption</vt:lpstr>
      <vt:lpstr>Encryption &amp; Decryption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Amruta</dc:creator>
  <cp:lastModifiedBy>sampreetrockstar1025@gmail.com</cp:lastModifiedBy>
  <cp:revision>80</cp:revision>
  <dcterms:created xsi:type="dcterms:W3CDTF">2006-08-16T00:00:00Z</dcterms:created>
  <dcterms:modified xsi:type="dcterms:W3CDTF">2022-01-10T11:32:54Z</dcterms:modified>
</cp:coreProperties>
</file>