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59" r:id="rId6"/>
    <p:sldId id="260" r:id="rId7"/>
    <p:sldId id="270" r:id="rId8"/>
    <p:sldId id="272" r:id="rId9"/>
    <p:sldId id="275" r:id="rId10"/>
    <p:sldId id="277" r:id="rId11"/>
    <p:sldId id="278" r:id="rId12"/>
    <p:sldId id="262" r:id="rId13"/>
    <p:sldId id="263" r:id="rId14"/>
    <p:sldId id="265" r:id="rId15"/>
    <p:sldId id="266" r:id="rId16"/>
    <p:sldId id="267" r:id="rId17"/>
    <p:sldId id="268" r:id="rId18"/>
    <p:sldId id="26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B1A9D-EF76-408A-9988-F23DF4285AD6}" type="datetimeFigureOut">
              <a:rPr lang="en-US" smtClean="0"/>
              <a:pPr/>
              <a:t>8/22/2017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3E382-EAC9-4CB2-90AA-99F773BA4FCB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B1A9D-EF76-408A-9988-F23DF4285AD6}" type="datetimeFigureOut">
              <a:rPr lang="en-US" smtClean="0"/>
              <a:pPr/>
              <a:t>8/22/2017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3E382-EAC9-4CB2-90AA-99F773BA4FCB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B1A9D-EF76-408A-9988-F23DF4285AD6}" type="datetimeFigureOut">
              <a:rPr lang="en-US" smtClean="0"/>
              <a:pPr/>
              <a:t>8/22/2017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3E382-EAC9-4CB2-90AA-99F773BA4FCB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B1A9D-EF76-408A-9988-F23DF4285AD6}" type="datetimeFigureOut">
              <a:rPr lang="en-US" smtClean="0"/>
              <a:pPr/>
              <a:t>8/22/2017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3E382-EAC9-4CB2-90AA-99F773BA4FCB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B1A9D-EF76-408A-9988-F23DF4285AD6}" type="datetimeFigureOut">
              <a:rPr lang="en-US" smtClean="0"/>
              <a:pPr/>
              <a:t>8/22/2017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3E382-EAC9-4CB2-90AA-99F773BA4FCB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B1A9D-EF76-408A-9988-F23DF4285AD6}" type="datetimeFigureOut">
              <a:rPr lang="en-US" smtClean="0"/>
              <a:pPr/>
              <a:t>8/22/2017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3E382-EAC9-4CB2-90AA-99F773BA4FCB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B1A9D-EF76-408A-9988-F23DF4285AD6}" type="datetimeFigureOut">
              <a:rPr lang="en-US" smtClean="0"/>
              <a:pPr/>
              <a:t>8/22/2017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3E382-EAC9-4CB2-90AA-99F773BA4FCB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B1A9D-EF76-408A-9988-F23DF4285AD6}" type="datetimeFigureOut">
              <a:rPr lang="en-US" smtClean="0"/>
              <a:pPr/>
              <a:t>8/22/2017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3E382-EAC9-4CB2-90AA-99F773BA4FCB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B1A9D-EF76-408A-9988-F23DF4285AD6}" type="datetimeFigureOut">
              <a:rPr lang="en-US" smtClean="0"/>
              <a:pPr/>
              <a:t>8/22/2017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3E382-EAC9-4CB2-90AA-99F773BA4FCB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B1A9D-EF76-408A-9988-F23DF4285AD6}" type="datetimeFigureOut">
              <a:rPr lang="en-US" smtClean="0"/>
              <a:pPr/>
              <a:t>8/22/2017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3E382-EAC9-4CB2-90AA-99F773BA4FCB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B1A9D-EF76-408A-9988-F23DF4285AD6}" type="datetimeFigureOut">
              <a:rPr lang="en-US" smtClean="0"/>
              <a:pPr/>
              <a:t>8/22/2017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3E382-EAC9-4CB2-90AA-99F773BA4FCB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B1A9D-EF76-408A-9988-F23DF4285AD6}" type="datetimeFigureOut">
              <a:rPr lang="en-US" smtClean="0"/>
              <a:pPr/>
              <a:t>8/22/2017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3E382-EAC9-4CB2-90AA-99F773BA4FCB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928670"/>
            <a:ext cx="8715436" cy="1470025"/>
          </a:xfrm>
        </p:spPr>
        <p:txBody>
          <a:bodyPr/>
          <a:lstStyle/>
          <a:p>
            <a:r>
              <a:rPr lang="en-US" b="1" dirty="0" smtClean="0"/>
              <a:t>FUNDAMENTALS OF CONTROLLING</a:t>
            </a:r>
            <a:endParaRPr lang="en-IN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000364" y="4929198"/>
            <a:ext cx="5700730" cy="1423982"/>
          </a:xfrm>
        </p:spPr>
        <p:txBody>
          <a:bodyPr>
            <a:normAutofit/>
          </a:bodyPr>
          <a:lstStyle/>
          <a:p>
            <a:r>
              <a:rPr lang="en-US"/>
              <a:t> </a:t>
            </a:r>
            <a:r>
              <a:rPr lang="en-US" smtClean="0"/>
              <a:t>        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8" name="Picture 7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512" y="2505075"/>
            <a:ext cx="2466975" cy="1847850"/>
          </a:xfrm>
          <a:prstGeom prst="rect">
            <a:avLst/>
          </a:prstGeom>
        </p:spPr>
      </p:pic>
    </p:spTree>
  </p:cSld>
  <p:clrMapOvr>
    <a:masterClrMapping/>
  </p:clrMapOvr>
  <p:transition advClick="0"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6072230"/>
          </a:xfrm>
        </p:spPr>
        <p:txBody>
          <a:bodyPr>
            <a:normAutofit/>
          </a:bodyPr>
          <a:lstStyle/>
          <a:p>
            <a:pPr marL="742950" lvl="2" indent="-342900">
              <a:buFont typeface="Wingdings" pitchFamily="2" charset="2"/>
              <a:buChar char="§"/>
            </a:pPr>
            <a:r>
              <a:rPr lang="en-US" dirty="0" smtClean="0"/>
              <a:t>Starts at the top level and goes down to the bottom level.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dirty="0" smtClean="0"/>
              <a:t>Manager is responsible for the ultimate performance of his subordinates.</a:t>
            </a:r>
          </a:p>
          <a:p>
            <a:pPr marL="742950" lvl="2" indent="-342900">
              <a:buNone/>
            </a:pPr>
            <a:endParaRPr lang="en-US" dirty="0" smtClean="0"/>
          </a:p>
          <a:p>
            <a:r>
              <a:rPr lang="en-US" sz="2400" b="1" dirty="0" smtClean="0"/>
              <a:t>Psychological pressure :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Psychological pressure on individuals to perform better.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Rewards and punishment based on the performances.</a:t>
            </a:r>
          </a:p>
          <a:p>
            <a:pPr lvl="1">
              <a:buNone/>
            </a:pPr>
            <a:endParaRPr lang="en-US" sz="2400" dirty="0" smtClean="0"/>
          </a:p>
          <a:p>
            <a:r>
              <a:rPr lang="en-US" sz="2400" b="1" dirty="0" smtClean="0"/>
              <a:t>Coordination in action :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Coordination  is achieved through proper performance.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Manager coordinates the activities of his subordinates to achieve the organizational goals.</a:t>
            </a:r>
          </a:p>
          <a:p>
            <a:pPr lvl="1">
              <a:buNone/>
            </a:pPr>
            <a:endParaRPr lang="en-US" sz="2400" dirty="0" smtClean="0"/>
          </a:p>
        </p:txBody>
      </p:sp>
    </p:spTree>
  </p:cSld>
  <p:clrMapOvr>
    <a:masterClrMapping/>
  </p:clrMapOvr>
  <p:transition advClick="0">
    <p:wheel spokes="8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483245"/>
          </a:xfrm>
        </p:spPr>
        <p:txBody>
          <a:bodyPr/>
          <a:lstStyle/>
          <a:p>
            <a:r>
              <a:rPr lang="en-US" sz="2400" b="1" dirty="0" smtClean="0"/>
              <a:t>Organizational efficiency and effectiveness :</a:t>
            </a:r>
            <a:endParaRPr lang="en-US" sz="2400" dirty="0" smtClean="0"/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Proper control ensures organizational efficiency and effectiveness.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Control system – brings the organization closer to its objectives.</a:t>
            </a:r>
          </a:p>
        </p:txBody>
      </p:sp>
    </p:spTree>
  </p:cSld>
  <p:clrMapOvr>
    <a:masterClrMapping/>
  </p:clrMapOvr>
  <p:transition advClick="0">
    <p:plus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STEPS IN CONTROLLING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072098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Control is reciprocally related to planning :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Draws attention to situations where new planning is needed.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Provides data upon which plans can be based.</a:t>
            </a:r>
          </a:p>
          <a:p>
            <a:r>
              <a:rPr lang="en-US" sz="2400" b="1" dirty="0" smtClean="0"/>
              <a:t>Various steps in control process which are necessary in its relationship to planning :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Establishment of control standards.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Measurement of performance.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Comparison between performance and standards and the communication.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Correction of deviation from the standards.</a:t>
            </a:r>
          </a:p>
          <a:p>
            <a:pPr lvl="1">
              <a:buFont typeface="Wingdings" pitchFamily="2" charset="2"/>
              <a:buChar char="§"/>
            </a:pPr>
            <a:endParaRPr lang="en-IN" dirty="0"/>
          </a:p>
        </p:txBody>
      </p:sp>
    </p:spTree>
  </p:cSld>
  <p:clrMapOvr>
    <a:masterClrMapping/>
  </p:clrMapOvr>
  <p:transition advClick="0">
    <p:blinds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57256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1. ESTABLISHMENT OF CONTROL STANDARDS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Plans - </a:t>
            </a:r>
            <a:r>
              <a:rPr lang="en-US" sz="2400" b="1" dirty="0" smtClean="0"/>
              <a:t>goals, objectives, targets to be achieved</a:t>
            </a:r>
            <a:r>
              <a:rPr lang="en-US" sz="2400" dirty="0" smtClean="0"/>
              <a:t>. Actual results are measured against them.</a:t>
            </a:r>
          </a:p>
          <a:p>
            <a:r>
              <a:rPr lang="en-US" sz="2400" b="1" dirty="0" smtClean="0"/>
              <a:t>Precision</a:t>
            </a:r>
            <a:r>
              <a:rPr lang="en-US" sz="2400" dirty="0" smtClean="0"/>
              <a:t> :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b="1" dirty="0" smtClean="0"/>
              <a:t>Great precision </a:t>
            </a:r>
            <a:r>
              <a:rPr lang="en-US" sz="2400" dirty="0" smtClean="0"/>
              <a:t>– Standards are set in quantities.</a:t>
            </a:r>
          </a:p>
          <a:p>
            <a:pPr lvl="1">
              <a:buNone/>
            </a:pPr>
            <a:r>
              <a:rPr lang="en-US" sz="2400" dirty="0"/>
              <a:t>	</a:t>
            </a:r>
            <a:r>
              <a:rPr lang="en-US" sz="2400" dirty="0" smtClean="0"/>
              <a:t>E.g. Physical – Volume of products, man hour.</a:t>
            </a:r>
          </a:p>
          <a:p>
            <a:pPr lvl="1">
              <a:buNone/>
            </a:pPr>
            <a:r>
              <a:rPr lang="en-US" sz="2400" dirty="0"/>
              <a:t>	</a:t>
            </a:r>
            <a:r>
              <a:rPr lang="en-US" sz="2400" dirty="0" smtClean="0"/>
              <a:t>	      Monetary – Costs, revenues, investment.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b="1" dirty="0" smtClean="0"/>
              <a:t>Less precision</a:t>
            </a:r>
            <a:r>
              <a:rPr lang="en-US" sz="2400" dirty="0" smtClean="0"/>
              <a:t> – Standards are in qualitative terms.</a:t>
            </a:r>
          </a:p>
          <a:p>
            <a:pPr lvl="1">
              <a:buNone/>
            </a:pPr>
            <a:r>
              <a:rPr lang="en-US" sz="2400" dirty="0"/>
              <a:t>	</a:t>
            </a:r>
            <a:r>
              <a:rPr lang="en-US" sz="2400" dirty="0" smtClean="0"/>
              <a:t>E.g. Human relations.</a:t>
            </a:r>
          </a:p>
          <a:p>
            <a:r>
              <a:rPr lang="en-US" sz="2400" dirty="0" smtClean="0"/>
              <a:t> It is also important to decide the level of achievement which will be regarded as good or satisfactory.</a:t>
            </a:r>
          </a:p>
          <a:p>
            <a:r>
              <a:rPr lang="en-US" sz="2400" dirty="0" smtClean="0"/>
              <a:t>Desired level of performance -</a:t>
            </a:r>
            <a:r>
              <a:rPr lang="en-US" sz="2400" b="1" dirty="0" smtClean="0"/>
              <a:t> reasonable </a:t>
            </a:r>
            <a:r>
              <a:rPr lang="en-US" sz="2400" dirty="0" smtClean="0"/>
              <a:t>, </a:t>
            </a:r>
            <a:r>
              <a:rPr lang="en-US" sz="2400" b="1" dirty="0" smtClean="0"/>
              <a:t>feasible</a:t>
            </a:r>
            <a:r>
              <a:rPr lang="en-US" sz="2400" dirty="0" smtClean="0"/>
              <a:t>, </a:t>
            </a:r>
            <a:r>
              <a:rPr lang="en-IN" sz="2400" dirty="0" smtClean="0"/>
              <a:t>some amount of </a:t>
            </a:r>
            <a:r>
              <a:rPr lang="en-IN" sz="2400" b="1" dirty="0" smtClean="0"/>
              <a:t>flexibility</a:t>
            </a:r>
            <a:r>
              <a:rPr lang="en-IN" sz="2400" dirty="0" smtClean="0"/>
              <a:t> , stated in terms of </a:t>
            </a:r>
            <a:r>
              <a:rPr lang="en-IN" sz="2400" b="1" dirty="0" smtClean="0"/>
              <a:t>range</a:t>
            </a:r>
            <a:r>
              <a:rPr lang="en-IN" sz="2400" dirty="0" smtClean="0"/>
              <a:t> (maximum and minimum).</a:t>
            </a:r>
          </a:p>
          <a:p>
            <a:endParaRPr lang="en-US" sz="2400" dirty="0" smtClean="0"/>
          </a:p>
        </p:txBody>
      </p:sp>
    </p:spTree>
  </p:cSld>
  <p:clrMapOvr>
    <a:masterClrMapping/>
  </p:clrMapOvr>
  <p:transition advClick="0">
    <p:randomBa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5436" cy="1143000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2. MEASUREMENT OF PERFORMANCE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214974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Involves </a:t>
            </a:r>
            <a:r>
              <a:rPr lang="en-US" sz="2400" b="1" dirty="0" smtClean="0"/>
              <a:t>measuring the performance</a:t>
            </a:r>
            <a:r>
              <a:rPr lang="en-US" sz="2400" dirty="0" smtClean="0"/>
              <a:t> in the work in terms of control standards.</a:t>
            </a:r>
          </a:p>
          <a:p>
            <a:r>
              <a:rPr lang="en-US" sz="2400" dirty="0" smtClean="0"/>
              <a:t>Methods of measuring performance :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b="1" dirty="0" smtClean="0"/>
              <a:t>Quantitative </a:t>
            </a:r>
            <a:r>
              <a:rPr lang="en-US" sz="2400" dirty="0" smtClean="0"/>
              <a:t>– Physical and monetary terms, easily and precisely measurable.</a:t>
            </a:r>
          </a:p>
          <a:p>
            <a:pPr lvl="1">
              <a:buNone/>
            </a:pPr>
            <a:r>
              <a:rPr lang="en-US" sz="2400" dirty="0"/>
              <a:t>	</a:t>
            </a:r>
            <a:r>
              <a:rPr lang="en-US" sz="2400" dirty="0" smtClean="0"/>
              <a:t>E.g. Production units, sales, volume, profits etc.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b="1" dirty="0" smtClean="0"/>
              <a:t>Qualitative</a:t>
            </a:r>
            <a:r>
              <a:rPr lang="en-US" sz="2400" dirty="0" smtClean="0"/>
              <a:t> – Intangible, cannot be measured precisely.</a:t>
            </a:r>
          </a:p>
          <a:p>
            <a:pPr lvl="1">
              <a:buNone/>
            </a:pPr>
            <a:r>
              <a:rPr lang="en-US" sz="2400" dirty="0"/>
              <a:t>	</a:t>
            </a:r>
            <a:r>
              <a:rPr lang="en-US" sz="2400" dirty="0" smtClean="0"/>
              <a:t>E.g. Human relations etc.</a:t>
            </a:r>
          </a:p>
          <a:p>
            <a:pPr lvl="1">
              <a:buNone/>
            </a:pPr>
            <a:r>
              <a:rPr lang="en-US" sz="2400" dirty="0"/>
              <a:t>	</a:t>
            </a:r>
            <a:r>
              <a:rPr lang="en-US" sz="2400" dirty="0" smtClean="0"/>
              <a:t>Techniques – Psychological tests, opinion surveys.</a:t>
            </a:r>
          </a:p>
          <a:p>
            <a:r>
              <a:rPr lang="en-US" sz="2400" dirty="0" smtClean="0"/>
              <a:t>Measurement must be (i) clear, simple and rational, (ii) relevant, (iii) direct attention and efforts, (iv) reliable, self announcing, and understandable without complicated interpretation or philosophical discussions.</a:t>
            </a:r>
          </a:p>
          <a:p>
            <a:pPr lvl="1">
              <a:buNone/>
            </a:pPr>
            <a:endParaRPr lang="en-IN" sz="2400" dirty="0"/>
          </a:p>
        </p:txBody>
      </p:sp>
    </p:spTree>
  </p:cSld>
  <p:clrMapOvr>
    <a:masterClrMapping/>
  </p:clrMapOvr>
  <p:transition advClick="0">
    <p:comb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3. COMPARING ACTUAL AND STANDARD PERFORMANCE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285860"/>
            <a:ext cx="8501122" cy="528641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Steps :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Finding out the </a:t>
            </a:r>
            <a:r>
              <a:rPr lang="en-US" sz="2400" b="1" dirty="0" smtClean="0"/>
              <a:t>extent of deviations</a:t>
            </a:r>
            <a:r>
              <a:rPr lang="en-US" sz="24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Identifying the </a:t>
            </a:r>
            <a:r>
              <a:rPr lang="en-US" sz="2400" b="1" dirty="0" smtClean="0"/>
              <a:t>causes of such deviations</a:t>
            </a:r>
            <a:r>
              <a:rPr lang="en-US" sz="2400" dirty="0" smtClean="0"/>
              <a:t>.</a:t>
            </a:r>
          </a:p>
          <a:p>
            <a:r>
              <a:rPr lang="en-US" sz="2400" b="1" dirty="0" smtClean="0"/>
              <a:t>Accurate standards</a:t>
            </a:r>
            <a:r>
              <a:rPr lang="en-US" sz="2400" dirty="0" smtClean="0"/>
              <a:t> and </a:t>
            </a:r>
            <a:r>
              <a:rPr lang="en-US" sz="2400" b="1" dirty="0" smtClean="0"/>
              <a:t>accurate measurement of actual performance</a:t>
            </a:r>
            <a:r>
              <a:rPr lang="en-US" sz="2400" dirty="0" smtClean="0"/>
              <a:t>  are very important for clear revelation of variations.</a:t>
            </a:r>
          </a:p>
          <a:p>
            <a:r>
              <a:rPr lang="en-US" sz="2400" dirty="0" smtClean="0"/>
              <a:t>Required standards achieved :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 No further managerial action is necessary.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 </a:t>
            </a:r>
            <a:r>
              <a:rPr lang="en-US" sz="2400" dirty="0"/>
              <a:t>C</a:t>
            </a:r>
            <a:r>
              <a:rPr lang="en-US" sz="2400" dirty="0" smtClean="0"/>
              <a:t>ontrol process is complete.</a:t>
            </a:r>
          </a:p>
          <a:p>
            <a:r>
              <a:rPr lang="en-US" sz="2400" dirty="0" smtClean="0"/>
              <a:t>Required standards not achieved :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/>
              <a:t>E</a:t>
            </a:r>
            <a:r>
              <a:rPr lang="en-US" sz="2400" dirty="0" smtClean="0"/>
              <a:t>xtent of variation may differ from case to case, depends upon the type of activity.</a:t>
            </a:r>
          </a:p>
          <a:p>
            <a:pPr>
              <a:buNone/>
            </a:pPr>
            <a:endParaRPr lang="en-US" sz="2400" dirty="0" smtClean="0"/>
          </a:p>
          <a:p>
            <a:endParaRPr lang="en-IN" sz="2400" dirty="0"/>
          </a:p>
        </p:txBody>
      </p:sp>
    </p:spTree>
  </p:cSld>
  <p:clrMapOvr>
    <a:masterClrMapping/>
  </p:clrMapOvr>
  <p:transition advClick="0">
    <p:cover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>
            <a:normAutofit/>
          </a:bodyPr>
          <a:lstStyle/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Strict compliance with standards or permissible  limit of variation.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E.g. Engineering products – a very minute variation may be significant.</a:t>
            </a:r>
          </a:p>
          <a:p>
            <a:r>
              <a:rPr lang="en-US" sz="2400" dirty="0" smtClean="0"/>
              <a:t>When the deviation between standard and actual performance is beyond the prescribed limit, an analysis is made of the causes of such deviation.</a:t>
            </a:r>
          </a:p>
          <a:p>
            <a:r>
              <a:rPr lang="en-US" sz="2400" b="1" dirty="0" smtClean="0"/>
              <a:t>Controllable factors</a:t>
            </a:r>
            <a:r>
              <a:rPr lang="en-US" sz="2400" dirty="0" smtClean="0"/>
              <a:t> – Person concerned will take necessary corrective action.</a:t>
            </a:r>
          </a:p>
          <a:p>
            <a:r>
              <a:rPr lang="en-US" sz="2400" b="1" dirty="0" smtClean="0"/>
              <a:t>Uncontrollable factors</a:t>
            </a:r>
            <a:r>
              <a:rPr lang="en-US" sz="2400" dirty="0" smtClean="0"/>
              <a:t> – Person concerned cannot be held responsible.</a:t>
            </a:r>
          </a:p>
          <a:p>
            <a:r>
              <a:rPr lang="en-US" sz="2400" b="1" dirty="0" smtClean="0"/>
              <a:t>Communication of data</a:t>
            </a:r>
            <a:r>
              <a:rPr lang="en-US" sz="2400" dirty="0" smtClean="0"/>
              <a:t> to the person who can take corrective action.</a:t>
            </a:r>
          </a:p>
          <a:p>
            <a:endParaRPr lang="en-IN" dirty="0"/>
          </a:p>
        </p:txBody>
      </p:sp>
    </p:spTree>
  </p:cSld>
  <p:clrMapOvr>
    <a:masterClrMapping/>
  </p:clrMapOvr>
  <p:transition advClick="0">
    <p:zoom dir="in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4. CORRECTION OF DEVIATIONS 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Organization is not  a self – regulating system.</a:t>
            </a:r>
          </a:p>
          <a:p>
            <a:r>
              <a:rPr lang="en-US" sz="2400" dirty="0" smtClean="0"/>
              <a:t>Actions should be taken to maintain the </a:t>
            </a:r>
            <a:r>
              <a:rPr lang="en-US" sz="2400" b="1" dirty="0" smtClean="0"/>
              <a:t>desired degree of control</a:t>
            </a:r>
            <a:r>
              <a:rPr lang="en-US" sz="2400" dirty="0" smtClean="0"/>
              <a:t> in the system or operation.</a:t>
            </a:r>
          </a:p>
          <a:p>
            <a:r>
              <a:rPr lang="en-US" sz="2400" dirty="0" smtClean="0"/>
              <a:t>Control actions :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Review of </a:t>
            </a:r>
            <a:r>
              <a:rPr lang="en-US" sz="2400" b="1" dirty="0" smtClean="0"/>
              <a:t>plans and goals</a:t>
            </a:r>
            <a:r>
              <a:rPr lang="en-US" sz="2400" dirty="0" smtClean="0"/>
              <a:t> and change therein on the basis of such review.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Change in the </a:t>
            </a:r>
            <a:r>
              <a:rPr lang="en-US" sz="2400" b="1" dirty="0" smtClean="0"/>
              <a:t>assignment of tasks</a:t>
            </a:r>
            <a:r>
              <a:rPr lang="en-US" sz="24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Change in </a:t>
            </a:r>
            <a:r>
              <a:rPr lang="en-US" sz="2400" b="1" dirty="0" smtClean="0"/>
              <a:t>existing techniques of direction</a:t>
            </a:r>
            <a:r>
              <a:rPr lang="en-US" sz="24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Change in the </a:t>
            </a:r>
            <a:r>
              <a:rPr lang="en-US" sz="2400" b="1" dirty="0" smtClean="0"/>
              <a:t>organization structure</a:t>
            </a:r>
            <a:r>
              <a:rPr lang="en-US" sz="24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Provision for </a:t>
            </a:r>
            <a:r>
              <a:rPr lang="en-US" sz="2400" b="1" dirty="0" smtClean="0"/>
              <a:t>new facilities</a:t>
            </a:r>
            <a:r>
              <a:rPr lang="en-US" sz="24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endParaRPr lang="en-IN" sz="2000" dirty="0"/>
          </a:p>
        </p:txBody>
      </p:sp>
    </p:spTree>
  </p:cSld>
  <p:clrMapOvr>
    <a:masterClrMapping/>
  </p:clrMapOvr>
  <p:transition advClick="0">
    <p:newsfla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7224" y="785794"/>
            <a:ext cx="1928826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DESIRED</a:t>
            </a:r>
            <a:r>
              <a:rPr lang="en-US" dirty="0" smtClean="0"/>
              <a:t> </a:t>
            </a:r>
            <a:r>
              <a:rPr lang="en-US" b="1" dirty="0" smtClean="0"/>
              <a:t>PERFORMANCE</a:t>
            </a:r>
            <a:endParaRPr lang="en-IN" b="1" dirty="0"/>
          </a:p>
        </p:txBody>
      </p:sp>
      <p:sp>
        <p:nvSpPr>
          <p:cNvPr id="3" name="Rectangle 2"/>
          <p:cNvSpPr/>
          <p:nvPr/>
        </p:nvSpPr>
        <p:spPr>
          <a:xfrm>
            <a:off x="3571868" y="785794"/>
            <a:ext cx="2000264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IMPLEMENTATION  OF CORRECTIONS</a:t>
            </a:r>
            <a:endParaRPr lang="en-IN" b="1" dirty="0"/>
          </a:p>
        </p:txBody>
      </p:sp>
      <p:sp>
        <p:nvSpPr>
          <p:cNvPr id="4" name="Rectangle 3"/>
          <p:cNvSpPr/>
          <p:nvPr/>
        </p:nvSpPr>
        <p:spPr>
          <a:xfrm>
            <a:off x="857224" y="2786058"/>
            <a:ext cx="1714512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ACTUAL PERFORMANCE</a:t>
            </a:r>
            <a:endParaRPr lang="en-IN" b="1" dirty="0"/>
          </a:p>
        </p:txBody>
      </p:sp>
      <p:sp>
        <p:nvSpPr>
          <p:cNvPr id="5" name="Rectangle 4"/>
          <p:cNvSpPr/>
          <p:nvPr/>
        </p:nvSpPr>
        <p:spPr>
          <a:xfrm>
            <a:off x="6572264" y="785794"/>
            <a:ext cx="1714512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CORRECTIVE PLAN ACTION</a:t>
            </a:r>
            <a:endParaRPr lang="en-IN" b="1" dirty="0"/>
          </a:p>
        </p:txBody>
      </p:sp>
      <p:sp>
        <p:nvSpPr>
          <p:cNvPr id="6" name="Rectangle 5"/>
          <p:cNvSpPr/>
          <p:nvPr/>
        </p:nvSpPr>
        <p:spPr>
          <a:xfrm>
            <a:off x="6572264" y="2786058"/>
            <a:ext cx="1714512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ANALYSIS OF CAUSES OF DEVIATION</a:t>
            </a:r>
            <a:endParaRPr lang="en-IN" b="1" dirty="0"/>
          </a:p>
        </p:txBody>
      </p:sp>
      <p:sp>
        <p:nvSpPr>
          <p:cNvPr id="7" name="Rectangle 6"/>
          <p:cNvSpPr/>
          <p:nvPr/>
        </p:nvSpPr>
        <p:spPr>
          <a:xfrm>
            <a:off x="857224" y="4786322"/>
            <a:ext cx="1714512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MEASUREMENT OF PERFORMENCE</a:t>
            </a:r>
            <a:endParaRPr lang="en-IN" b="1" dirty="0"/>
          </a:p>
        </p:txBody>
      </p:sp>
      <p:sp>
        <p:nvSpPr>
          <p:cNvPr id="8" name="Rectangle 7"/>
          <p:cNvSpPr/>
          <p:nvPr/>
        </p:nvSpPr>
        <p:spPr>
          <a:xfrm>
            <a:off x="3643306" y="4786322"/>
            <a:ext cx="1714512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COMPARISON OF ACTUAL AND STANDARD</a:t>
            </a:r>
            <a:endParaRPr lang="en-IN" b="1" dirty="0"/>
          </a:p>
        </p:txBody>
      </p:sp>
      <p:sp>
        <p:nvSpPr>
          <p:cNvPr id="9" name="Rectangle 8"/>
          <p:cNvSpPr/>
          <p:nvPr/>
        </p:nvSpPr>
        <p:spPr>
          <a:xfrm>
            <a:off x="6572264" y="4786322"/>
            <a:ext cx="1714512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IDENTIFICATION OF DEVIATION</a:t>
            </a:r>
            <a:endParaRPr lang="en-IN" b="1" dirty="0"/>
          </a:p>
        </p:txBody>
      </p:sp>
      <p:cxnSp>
        <p:nvCxnSpPr>
          <p:cNvPr id="11" name="Straight Arrow Connector 10"/>
          <p:cNvCxnSpPr>
            <a:endCxn id="4" idx="0"/>
          </p:cNvCxnSpPr>
          <p:nvPr/>
        </p:nvCxnSpPr>
        <p:spPr>
          <a:xfrm rot="5400000">
            <a:off x="1393010" y="2464588"/>
            <a:ext cx="64294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1393804" y="4392618"/>
            <a:ext cx="64294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3"/>
            <a:endCxn id="9" idx="1"/>
          </p:cNvCxnSpPr>
          <p:nvPr/>
        </p:nvCxnSpPr>
        <p:spPr>
          <a:xfrm>
            <a:off x="5357818" y="5464983"/>
            <a:ext cx="121444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0"/>
            <a:endCxn id="6" idx="2"/>
          </p:cNvCxnSpPr>
          <p:nvPr/>
        </p:nvCxnSpPr>
        <p:spPr>
          <a:xfrm rot="5400000" flipH="1" flipV="1">
            <a:off x="7108049" y="4464851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3"/>
            <a:endCxn id="8" idx="1"/>
          </p:cNvCxnSpPr>
          <p:nvPr/>
        </p:nvCxnSpPr>
        <p:spPr>
          <a:xfrm>
            <a:off x="2571736" y="5464983"/>
            <a:ext cx="107157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6" idx="0"/>
          </p:cNvCxnSpPr>
          <p:nvPr/>
        </p:nvCxnSpPr>
        <p:spPr>
          <a:xfrm>
            <a:off x="7429520" y="2786058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" idx="0"/>
            <a:endCxn id="5" idx="2"/>
          </p:cNvCxnSpPr>
          <p:nvPr/>
        </p:nvCxnSpPr>
        <p:spPr>
          <a:xfrm rot="5400000" flipH="1" flipV="1">
            <a:off x="7108049" y="2464587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5" idx="1"/>
            <a:endCxn id="3" idx="3"/>
          </p:cNvCxnSpPr>
          <p:nvPr/>
        </p:nvCxnSpPr>
        <p:spPr>
          <a:xfrm rot="10800000">
            <a:off x="5572132" y="1464455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" idx="1"/>
            <a:endCxn id="2" idx="3"/>
          </p:cNvCxnSpPr>
          <p:nvPr/>
        </p:nvCxnSpPr>
        <p:spPr>
          <a:xfrm rot="10800000">
            <a:off x="2786050" y="1464455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3000364" y="2571744"/>
            <a:ext cx="3071834" cy="17145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MANAGEMENT CONTROL PROCESS</a:t>
            </a:r>
            <a:endParaRPr lang="en-IN" sz="2400" b="1" dirty="0"/>
          </a:p>
        </p:txBody>
      </p:sp>
    </p:spTree>
  </p:cSld>
  <p:clrMapOvr>
    <a:masterClrMapping/>
  </p:clrMapOvr>
  <p:transition advClick="0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CONTENTS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28641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Concept of controlling.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Features of controlling.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Controlling and other functions.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Importance of controlling.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Steps in controlling.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b="1" dirty="0" smtClean="0"/>
              <a:t>Establishment of control standards.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b="1" dirty="0" smtClean="0"/>
              <a:t>Measurement of performance.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b="1" dirty="0" smtClean="0"/>
              <a:t>Comparison between performance and standards and the communication.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b="1" dirty="0" smtClean="0"/>
              <a:t>Correction of deviation from the standards.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ransition advClick="0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31910"/>
          </a:xfrm>
        </p:spPr>
        <p:txBody>
          <a:bodyPr/>
          <a:lstStyle/>
          <a:p>
            <a:r>
              <a:rPr lang="en-US" b="1" dirty="0" smtClean="0"/>
              <a:t>CONCEPT OF CONTROLLING</a:t>
            </a:r>
            <a:endParaRPr lang="en-IN" b="1" dirty="0"/>
          </a:p>
        </p:txBody>
      </p:sp>
      <p:pic>
        <p:nvPicPr>
          <p:cNvPr id="2050" name="Picture 2" descr="H:\CONTROLLING\Project_Management_(project_control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24088" y="1843088"/>
            <a:ext cx="4695825" cy="3171825"/>
          </a:xfrm>
          <a:prstGeom prst="rect">
            <a:avLst/>
          </a:prstGeom>
          <a:noFill/>
        </p:spPr>
      </p:pic>
    </p:spTree>
  </p:cSld>
  <p:clrMapOvr>
    <a:masterClrMapping/>
  </p:clrMapOvr>
  <p:transition advClick="0">
    <p:strips dir="r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60007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One of the managerial functions </a:t>
            </a:r>
            <a:r>
              <a:rPr lang="en-US" sz="2400" dirty="0" smtClean="0"/>
              <a:t>like planning, organizing, staffing and directing.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Process of gathering and feeding back information </a:t>
            </a:r>
            <a:r>
              <a:rPr lang="en-US" sz="2400" dirty="0" smtClean="0"/>
              <a:t>about performance so that decision makers can compare actual results with planned results and decide what to do about any apparent discrepancies or problems.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Helps to check errors and take corrective measures </a:t>
            </a:r>
            <a:r>
              <a:rPr lang="en-US" sz="2400" dirty="0" smtClean="0"/>
              <a:t>so that the deviation from standards are minimized and goals of the organization are achieved in a desired manner.</a:t>
            </a: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ransition advClick="0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FEATURES OF CONTROLLING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Control is forward looking :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smtClean="0"/>
              <a:t>One can control future happenings and not the past. Managers suggest corrective actions for the future period.</a:t>
            </a:r>
          </a:p>
          <a:p>
            <a:r>
              <a:rPr lang="en-US" sz="2400" b="1" dirty="0" smtClean="0"/>
              <a:t>Control is both an executive process and a result :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Each manager has to perform control function in the organization.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Nature, scope and limit of the control function may be different for different managers.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The word ‘control ‘ is preceded by an adjective to designate control problem : quality control, inventory control, production control, administrative control etc.</a:t>
            </a:r>
          </a:p>
          <a:p>
            <a:endParaRPr lang="en-IN" sz="2400" dirty="0"/>
          </a:p>
        </p:txBody>
      </p:sp>
    </p:spTree>
  </p:cSld>
  <p:clrMapOvr>
    <a:masterClrMapping/>
  </p:clrMapOvr>
  <p:transition advClick="0">
    <p:whee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Control is a continuous process :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smtClean="0"/>
              <a:t>Managerial control follows a definite pattern and time table, month after month and year after year on a continuous basis.</a:t>
            </a:r>
          </a:p>
          <a:p>
            <a:r>
              <a:rPr lang="en-US" sz="2400" b="1" dirty="0" smtClean="0"/>
              <a:t>A control system is a coordinated – integrated system :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Data collected for different purposes should be reconciled with one another. 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Control is a single system, but more accurate to think of it as a set of interlocking subsystems. </a:t>
            </a:r>
            <a:endParaRPr lang="en-IN" sz="2400" dirty="0"/>
          </a:p>
        </p:txBody>
      </p:sp>
    </p:spTree>
  </p:cSld>
  <p:clrMapOvr>
    <a:masterClrMapping/>
  </p:clrMapOvr>
  <p:transition advClick="0">
    <p:split orient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CONTROLLING AND OTHER FUNCTIONS</a:t>
            </a:r>
            <a:endParaRPr lang="en-I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58204" cy="5043510"/>
          </a:xfrm>
        </p:spPr>
        <p:txBody>
          <a:bodyPr>
            <a:noAutofit/>
          </a:bodyPr>
          <a:lstStyle/>
          <a:p>
            <a:endParaRPr lang="en-US" sz="2400" dirty="0" smtClean="0"/>
          </a:p>
          <a:p>
            <a:r>
              <a:rPr lang="en-US" sz="2400" b="1" dirty="0" smtClean="0"/>
              <a:t>Planning</a:t>
            </a:r>
            <a:r>
              <a:rPr lang="en-US" sz="2400" dirty="0" smtClean="0"/>
              <a:t> </a:t>
            </a:r>
            <a:r>
              <a:rPr lang="en-US" sz="2400" b="1" dirty="0" smtClean="0"/>
              <a:t>as the basis : Reciprocal relationship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Plan – Goals and objectives, directs the behaviour and activities in an organization, affects controlling.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Control – Measures these behaviour and activities, affects planning.</a:t>
            </a:r>
          </a:p>
          <a:p>
            <a:pPr lvl="1">
              <a:buNone/>
            </a:pPr>
            <a:endParaRPr lang="en-US" sz="2400" dirty="0" smtClean="0"/>
          </a:p>
          <a:p>
            <a:r>
              <a:rPr lang="en-US" sz="2400" b="1" dirty="0" smtClean="0"/>
              <a:t>Action</a:t>
            </a:r>
            <a:r>
              <a:rPr lang="en-US" sz="2400" dirty="0" smtClean="0"/>
              <a:t> </a:t>
            </a:r>
            <a:r>
              <a:rPr lang="en-US" sz="2400" b="1" dirty="0" smtClean="0"/>
              <a:t>as essence :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Control – Emphasizes what actions can be taken.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Important for </a:t>
            </a:r>
            <a:r>
              <a:rPr lang="en-US" sz="2400" b="1" dirty="0" smtClean="0"/>
              <a:t>organizational effectiveness</a:t>
            </a:r>
            <a:r>
              <a:rPr lang="en-US" sz="2400" dirty="0" smtClean="0"/>
              <a:t>.</a:t>
            </a:r>
          </a:p>
        </p:txBody>
      </p:sp>
    </p:spTree>
  </p:cSld>
  <p:clrMapOvr>
    <a:masterClrMapping/>
  </p:clrMapOvr>
  <p:transition advClick="0">
    <p:wheel spokes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/>
          <a:lstStyle/>
          <a:p>
            <a:r>
              <a:rPr lang="en-US" sz="2400" b="1" dirty="0" smtClean="0"/>
              <a:t>Delegation</a:t>
            </a:r>
            <a:r>
              <a:rPr lang="en-US" sz="2400" dirty="0" smtClean="0"/>
              <a:t> </a:t>
            </a:r>
            <a:r>
              <a:rPr lang="en-US" sz="2400" b="1" dirty="0" smtClean="0"/>
              <a:t>as the key :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Control action can be taken by only by the managers who are responsible for performance and have authority to get things done.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Controllable and uncontrollable factors.</a:t>
            </a:r>
          </a:p>
          <a:p>
            <a:pPr lvl="1">
              <a:buNone/>
            </a:pPr>
            <a:endParaRPr lang="en-US" sz="2400" dirty="0" smtClean="0"/>
          </a:p>
          <a:p>
            <a:r>
              <a:rPr lang="en-US" sz="2400" b="1" dirty="0" smtClean="0"/>
              <a:t>Information as the guide :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Control action – guided by adequate information.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Management information and management control are closely interrelated.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Information about performance, standards and contribution of a manager.</a:t>
            </a:r>
            <a:endParaRPr lang="en-IN" sz="2400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ransition advClick="0">
    <p:strips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1143000"/>
          </a:xfrm>
        </p:spPr>
        <p:txBody>
          <a:bodyPr/>
          <a:lstStyle/>
          <a:p>
            <a:r>
              <a:rPr lang="en-US" b="1" dirty="0" smtClean="0"/>
              <a:t>IMPORTANCE OF CONTROL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357850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/>
              <a:t>Adjustment in operations :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Objectives – basis of control.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Adjustment done through control.</a:t>
            </a:r>
          </a:p>
          <a:p>
            <a:pPr lvl="1">
              <a:buNone/>
            </a:pPr>
            <a:endParaRPr lang="en-US" sz="2400" dirty="0" smtClean="0"/>
          </a:p>
          <a:p>
            <a:r>
              <a:rPr lang="en-US" sz="2400" b="1" dirty="0" smtClean="0"/>
              <a:t>Policy verification :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Policies generate the need for control.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Managers set certain policies which become the basis and reason for control.</a:t>
            </a:r>
            <a:endParaRPr lang="en-IN" sz="2400" dirty="0" smtClean="0"/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Verify the quality of policies.</a:t>
            </a:r>
          </a:p>
          <a:p>
            <a:pPr lvl="1">
              <a:buNone/>
            </a:pPr>
            <a:endParaRPr lang="en-US" sz="2400" dirty="0" smtClean="0"/>
          </a:p>
          <a:p>
            <a:r>
              <a:rPr lang="en-US" sz="2400" b="1" dirty="0" smtClean="0"/>
              <a:t>Managerial responsibility :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Managerial responsibility – created through assignment of activities to various individuals.</a:t>
            </a:r>
          </a:p>
          <a:p>
            <a:pPr lvl="1">
              <a:buNone/>
            </a:pPr>
            <a:endParaRPr lang="en-US" sz="2400" dirty="0" smtClean="0"/>
          </a:p>
          <a:p>
            <a:endParaRPr lang="en-IN" dirty="0"/>
          </a:p>
        </p:txBody>
      </p:sp>
    </p:spTree>
  </p:cSld>
  <p:clrMapOvr>
    <a:masterClrMapping/>
  </p:clrMapOvr>
  <p:transition advClick="0">
    <p:wedg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1077</TotalTime>
  <Words>821</Words>
  <Application>Microsoft Office PowerPoint</Application>
  <PresentationFormat>On-screen Show (4:3)</PresentationFormat>
  <Paragraphs>132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FUNDAMENTALS OF CONTROLLING</vt:lpstr>
      <vt:lpstr>CONTENTS</vt:lpstr>
      <vt:lpstr>CONCEPT OF CONTROLLING</vt:lpstr>
      <vt:lpstr>Slide 4</vt:lpstr>
      <vt:lpstr>FEATURES OF CONTROLLING</vt:lpstr>
      <vt:lpstr>Slide 6</vt:lpstr>
      <vt:lpstr>CONTROLLING AND OTHER FUNCTIONS</vt:lpstr>
      <vt:lpstr>Slide 8</vt:lpstr>
      <vt:lpstr>IMPORTANCE OF CONTROL</vt:lpstr>
      <vt:lpstr>Slide 10</vt:lpstr>
      <vt:lpstr>Slide 11</vt:lpstr>
      <vt:lpstr>STEPS IN CONTROLLING</vt:lpstr>
      <vt:lpstr>1. ESTABLISHMENT OF CONTROL STANDARDS</vt:lpstr>
      <vt:lpstr>2. MEASUREMENT OF PERFORMANCE</vt:lpstr>
      <vt:lpstr>3. COMPARING ACTUAL AND STANDARD PERFORMANCE</vt:lpstr>
      <vt:lpstr>Slide 16</vt:lpstr>
      <vt:lpstr>4. CORRECTION OF DEVIATIONS 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CONTROLLING</dc:title>
  <dc:creator>Dhanya</dc:creator>
  <cp:lastModifiedBy>Dr Shivakumar</cp:lastModifiedBy>
  <cp:revision>44</cp:revision>
  <dcterms:created xsi:type="dcterms:W3CDTF">2012-08-12T11:21:16Z</dcterms:created>
  <dcterms:modified xsi:type="dcterms:W3CDTF">2017-08-22T04:30:14Z</dcterms:modified>
</cp:coreProperties>
</file>