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81" r:id="rId15"/>
    <p:sldId id="283" r:id="rId16"/>
    <p:sldId id="285" r:id="rId17"/>
    <p:sldId id="267" r:id="rId18"/>
    <p:sldId id="268" r:id="rId19"/>
    <p:sldId id="269" r:id="rId20"/>
    <p:sldId id="276" r:id="rId21"/>
    <p:sldId id="270" r:id="rId22"/>
    <p:sldId id="271" r:id="rId23"/>
    <p:sldId id="272" r:id="rId24"/>
    <p:sldId id="273" r:id="rId25"/>
    <p:sldId id="274" r:id="rId26"/>
    <p:sldId id="275" r:id="rId27"/>
    <p:sldId id="27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06/relationships/legacyDocTextInfo" Target="legacyDocTextInfo.bin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9014F-B898-4CFF-BAE5-F7271BD9E4B1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A452-1881-4752-B399-29B421623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CC2D-2E95-4AFA-953F-C80C23DDEF05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0CE9-F139-419C-8E8A-07016152584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00314-A79D-4258-A4BA-9F95FECDA282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5B0B1-3E37-4398-AD9D-C5A9C1D209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68BF-4417-4D43-85BD-55D2BD3FBBD9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1E062-EE99-4564-871C-C0F5A49AA20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0DD34-D05A-4218-AF2A-2334CC24408E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10237-3555-4EF7-9D35-F24C25F99E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FE4FB-FBDB-455C-A056-370A9F15EF6A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41784-F4BC-4FCD-A0E4-5B9B7917421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9290E-FE8E-4600-B190-817E0FAA9C62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53575-01C1-47A2-B804-09585E8FC3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EA54-782D-4BF2-9D06-BA0F45EAA1D9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29E4C-80BE-4E6D-A9E5-F28E2A634C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BC246-9BD5-45AD-A3A0-1E81B540229B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40D89-7CB2-4583-9564-E1B57723924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F13B-1818-4340-A461-68EBF7E21F49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180D2-A1BD-4119-BDF1-F42A442AFE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110EF-3475-4D24-BA80-30171213F4A8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B58AE-9611-4E1F-9EC6-3F68C28491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94E70-E862-4DB5-8C50-E95CAA807F9F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0FB5-26C2-4B7D-9191-2FB328E89A6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8D9E8B-6656-47F2-A906-C548496677F4}" type="datetimeFigureOut">
              <a:rPr lang="en-US"/>
              <a:pPr>
                <a:defRPr/>
              </a:pPr>
              <a:t>4/3/2018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D2B4B3-A56F-42C1-9002-B2A32E48493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42938" y="928688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Creativity </a:t>
            </a:r>
            <a:endParaRPr lang="en-IN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8"/>
            <a:ext cx="6400800" cy="32813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Phenomenon of creation something new and valuable.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be intangible or physical object (Idea, a scientific theory, invention etc)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Key rules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relaxed atmosphere - completely free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no criticism </a:t>
            </a:r>
            <a:r>
              <a:rPr lang="cs-CZ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judgements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quantity matters 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all ideas legitimate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all ideas put on the sheet of paper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evaluation only after the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Benefits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Wider picture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Cheap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Quick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Team building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Greater acceptance 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Synectics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33400" y="1981200"/>
            <a:ext cx="7629525" cy="294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2400"/>
              <a:t>Etymology : Made up of “Syn” and “ectors” which together suggest “the bringing together of diversity”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GB" sz="240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2400"/>
              <a:t>Synectics involves “making the familiar strange” to gain new insights.  It is a process for a group of individuals working in a group using nonrational approaches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39750" y="1987550"/>
            <a:ext cx="74549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Synectics : Process And Requirements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0" y="1905000"/>
            <a:ext cx="35814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85800" y="2209800"/>
            <a:ext cx="3286125" cy="157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 u="sng"/>
              <a:t>PROCESS:</a:t>
            </a:r>
            <a:r>
              <a:rPr lang="en-GB" sz="1800"/>
              <a:t> Example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1. State the problem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2. Select the metaphor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3. Use the metaphor to generate new ideas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733800" y="2209800"/>
            <a:ext cx="4276725" cy="281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 u="sng"/>
              <a:t>GROUP REQUIREMENTS</a:t>
            </a:r>
            <a:endParaRPr lang="en-GB" sz="180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Needs experienced, trained and uninvolved facilitator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Groups used to dealing with metaphors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Emotional maturity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Willingness to experiment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Ideal group size : 6-8 people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sz="1800"/>
              <a:t>Session runs for 3 days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15950" y="2139950"/>
            <a:ext cx="2730500" cy="212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740150" y="2139950"/>
            <a:ext cx="3873500" cy="311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  <a:noFill/>
        </p:spPr>
        <p:txBody>
          <a:bodyPr/>
          <a:lstStyle/>
          <a:p>
            <a:r>
              <a:rPr lang="en-GB" sz="2800" smtClean="0"/>
              <a:t>Examples of Metaphors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1143000"/>
            <a:ext cx="84677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Analogy			Description		Example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381000" y="1447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57200" y="1676400"/>
            <a:ext cx="16859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Personal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57200" y="3810000"/>
            <a:ext cx="13811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Direct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57200" y="5105400"/>
            <a:ext cx="13049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Fantasy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286000" y="1676400"/>
            <a:ext cx="320992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Put yourself in the shoes of the object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286000" y="2743200"/>
            <a:ext cx="313372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Describe how it feels to use a particular object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286000" y="3810000"/>
            <a:ext cx="3362325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Make comparisons with similar facts, information or technology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286000" y="5105400"/>
            <a:ext cx="3362325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Based on Freud’s notion that creative thinking and wish fulfilment are related. Does away with bounds of reality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5715000" y="1676400"/>
            <a:ext cx="2905125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Think how tired a door hinge becomes from opening and shutting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5715000" y="2743200"/>
            <a:ext cx="2981325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Imagine the sensations of being in an open top sports car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5715000" y="3810000"/>
            <a:ext cx="2752725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Compare a problem of irregular paper flow in an office with the flow of a river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5715000" y="5105400"/>
            <a:ext cx="2905125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How in our wildest fantasies would a new alcoholic drink look and taste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Synectics : Evaluation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smtClean="0"/>
              <a:t>Dependent on trained facilitator and receptive group members</a:t>
            </a:r>
          </a:p>
          <a:p>
            <a:r>
              <a:rPr lang="en-GB" smtClean="0"/>
              <a:t>Good at generating novel solutions</a:t>
            </a:r>
          </a:p>
          <a:p>
            <a:r>
              <a:rPr lang="en-GB" smtClean="0"/>
              <a:t>Used less than brainstorming due to need for facilitator and general risk-aversion associated with ‘wild thinking’</a:t>
            </a:r>
          </a:p>
          <a:p>
            <a:r>
              <a:rPr lang="en-GB" smtClean="0"/>
              <a:t>Used more in the USA than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Intellectual Property Rights 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“Intellectual Property shall include the rights relating to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literary, artistic and scientific works,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performances of performing artists, phonograms, and broadcasts,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inventions in all fields of human endeavour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scientific discoveries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Industrial designs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trademarks, service marks and commercial names and designations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protection against unfair competition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and all other rights resulting from intellectual activity in the industrial,  scientific, literary or artistic fields.”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International Treaties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Paris Convention for the Protection of Industrial Property 1883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Berne Convention for the Protection of Literary and Artistic Works 1886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International Union for New Varieties of Plants (UPOV) 1961, 1972, 1978 and 1991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Convention on Biodiversity, 1992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Agreement on Trade Related Aspects of Intellectual Property Rights 1994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Internet Treaties 1996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Basic Principle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Contract between creator and sovereign state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Protection for revelation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Balance between rights of creator and public interest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Rights and limitations and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Creative Process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Germination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Seeding stage of new Idea.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(Recognition)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Preparation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Conscious search for knowledge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(Rationalization)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Incubation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Subconscious assimilation of information.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Illumination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Recognition of an Idea as being feasible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(Realization)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Verification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Application or test to prove the Idea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(Validation) </a:t>
            </a: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Organization Structure – IP Offices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rganization Chart 2"/>
          <p:cNvGraphicFramePr>
            <a:graphicFrameLocks/>
          </p:cNvGraphicFramePr>
          <p:nvPr>
            <p:ph idx="1"/>
          </p:nvPr>
        </p:nvGraphicFramePr>
        <p:xfrm>
          <a:off x="457200" y="1643063"/>
          <a:ext cx="8229600" cy="5000625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Major Intellectual Properties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Copyright and Related Rights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Industrial Property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Patents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Industrial Designs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Trade Marks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Geographical Indications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Layout Designs/Topographies Integrated Circuits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Trade Secrets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Protection of New Plant Varieties</a:t>
            </a:r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IP Laws of India</a:t>
            </a:r>
            <a:endParaRPr lang="en-IN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01080" cy="46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540"/>
                <a:gridCol w="4200540"/>
              </a:tblGrid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Ministry/Department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Copyright Act, 1957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Higher Education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Patents Act, 1970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Industrial Policy &amp; Promotion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Designs Act, 2000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Industrial Policy &amp; Promotion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Trade Marks Act, 1999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Industrial Policy &amp; Promotion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4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Geographical Indications of Goods (Registration and Protection) Act, 1999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Industrial Policy &amp; Promotion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4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Semiconductor Integrated Circuits Layout-Design Act, 2000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Information Technology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4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Protection of Plant Varieties and Farmers’ Rights Act, 2001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Agriculture and Cooperation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928688"/>
          </a:xfrm>
        </p:spPr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PATENT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 patent is an exclusive right  granted for 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 invention,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which is a 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product or a process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that provides a new way of doing something, or offers a new technical solution to a problem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limited monopoly right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granted by the state enables an inventor to prohibit another person from manufacturing, using or selling the patented product or from using the patented process, without permission.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Period of Patents -  20 Years</a:t>
            </a:r>
            <a:endParaRPr lang="en-IN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What can be Patented </a:t>
            </a:r>
            <a:endParaRPr lang="en-IN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ct val="20000"/>
              </a:spcAft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Inventions in all fields of technology, whether products or processes, if they meet the criteria of </a:t>
            </a:r>
          </a:p>
          <a:p>
            <a:pPr algn="just">
              <a:spcAft>
                <a:spcPct val="20000"/>
              </a:spcAft>
              <a:buFont typeface="Wingdings" pitchFamily="2" charset="2"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ct val="20000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Novelty; </a:t>
            </a:r>
          </a:p>
          <a:p>
            <a:pPr algn="just">
              <a:spcAft>
                <a:spcPct val="20000"/>
              </a:spcAft>
              <a:buFont typeface="Arial" charset="0"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ct val="20000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Non-obviousness (inventive step);</a:t>
            </a:r>
          </a:p>
          <a:p>
            <a:pPr algn="just">
              <a:spcAft>
                <a:spcPct val="20000"/>
              </a:spcAft>
              <a:buFont typeface="Arial" charset="0"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ct val="20000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Industrial application (utility).</a:t>
            </a:r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Trade Mark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0062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660033"/>
              </a:buClr>
            </a:pP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name of an enterprise or a M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ark</a:t>
            </a:r>
            <a:r>
              <a:rPr lang="en-US" sz="26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capable of being represented </a:t>
            </a: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graphically, distinguishing the goods or services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 of one person from those of others 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e. g.</a:t>
            </a:r>
            <a:r>
              <a:rPr lang="en-US" sz="26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LUX</a:t>
            </a:r>
            <a:r>
              <a:rPr lang="en-US" sz="26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Godrej, </a:t>
            </a: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TVS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Telco, 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555, APPLE</a:t>
            </a:r>
            <a:endParaRPr lang="en-US" sz="260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0"/>
              </a:lnSpc>
              <a:buClr>
                <a:srgbClr val="660033"/>
              </a:buClr>
              <a:buFont typeface="Wingdings" pitchFamily="2" charset="2"/>
              <a:buNone/>
            </a:pPr>
            <a:endParaRPr lang="en-US" sz="26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660033"/>
              </a:buClr>
            </a:pPr>
            <a:r>
              <a:rPr lang="en-US" sz="2600" b="1" i="1" u="sng" smtClean="0">
                <a:latin typeface="Times New Roman" pitchFamily="18" charset="0"/>
                <a:cs typeface="Times New Roman" pitchFamily="18" charset="0"/>
              </a:rPr>
              <a:t>Trade Mark can be</a:t>
            </a:r>
            <a:r>
              <a:rPr lang="en-US" sz="2600" b="1" i="1" smtClean="0">
                <a:latin typeface="Times New Roman" pitchFamily="18" charset="0"/>
                <a:cs typeface="Times New Roman" pitchFamily="18" charset="0"/>
              </a:rPr>
              <a:t> -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sign , words, letters, numbers, 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drawings, pictures, emblem, 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colors or combination of colors,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shape of goods, 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graphic representation or packaging or 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any combination of the above </a:t>
            </a:r>
          </a:p>
          <a:p>
            <a:pPr>
              <a:lnSpc>
                <a:spcPct val="80000"/>
              </a:lnSpc>
              <a:buClr>
                <a:srgbClr val="660033"/>
              </a:buClr>
              <a:buFont typeface="Wingdings" pitchFamily="2" charset="2"/>
              <a:buNone/>
            </a:pP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i="1" u="sng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as applied to an article or a product.</a:t>
            </a:r>
            <a:r>
              <a:rPr lang="en-US" sz="2800" b="1" smtClean="0"/>
              <a:t>	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Geographical Indication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Geographical Indication is an indication which identifies goods as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agricultural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goods,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goods or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manufactured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goods as originating, or manufactured in the territory of country, or a region or locality in that territory, where a given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quality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reputation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other characteristic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of such goods is essentially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attributable to its geographical origin.</a:t>
            </a:r>
          </a:p>
          <a:p>
            <a:pPr algn="just"/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: Alphanso, Basmati etc </a:t>
            </a:r>
            <a:endParaRPr lang="en-IN" sz="280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928688"/>
          </a:xfrm>
        </p:spPr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Importance of IPR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00688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Creates and supports high paying jobs.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Drives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economic growth &amp; competitiveness.</a:t>
            </a:r>
            <a:endParaRPr lang="en-IN" sz="28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Protects consumers and families -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help consumers make an </a:t>
            </a:r>
            <a:r>
              <a:rPr lang="en-I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educated choice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about the </a:t>
            </a:r>
            <a:r>
              <a:rPr lang="en-I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safety, reliability, and effectiveness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their purchases. </a:t>
            </a:r>
            <a:r>
              <a:rPr lang="en-I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(Authentic, reliability)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generate breakthrough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solutions to global challenges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examples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pharmacy (patent protection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agricultural.</a:t>
            </a:r>
            <a:endParaRPr lang="en-US" sz="28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encourages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innovation &amp; rewards Entrepreneurs. </a:t>
            </a:r>
            <a:endParaRPr lang="en-IN" sz="28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Three components of Creativity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Expertise 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Knowledge – technical, procedural and intellectual 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Creative thinking skills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 how flexibly and imaginatively people approach problems. 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Motivation –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intrinsic is more effective than extrinsic 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Creative problem solving methods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Heuristics </a:t>
            </a:r>
          </a:p>
          <a:p>
            <a:pPr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Brainstorming</a:t>
            </a:r>
          </a:p>
          <a:p>
            <a:pPr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Synetics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Heuristics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57813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Derived from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ancient Greek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find or discover </a:t>
            </a:r>
          </a:p>
          <a:p>
            <a:pPr>
              <a:buFont typeface="Arial" charset="0"/>
              <a:buNone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Any approach to problem solving, learning or a discovery. </a:t>
            </a:r>
          </a:p>
          <a:p>
            <a:pPr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Employs a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practical method not guaranteed to be optimal or perfect but sufficient for immediate goals. </a:t>
            </a:r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Derived from previous experiences with similar problems. </a:t>
            </a:r>
          </a:p>
          <a:p>
            <a:pPr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Most fundamental is trial and error. 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Examples :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rule of thumb, an educated guess, stereotyping, profiling or a common sense. </a:t>
            </a:r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Brainstorming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“ The best way how to have a good idea is to have many ideas“</a:t>
            </a:r>
          </a:p>
          <a:p>
            <a:pPr lvl="2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method of thinking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up solutions, concepts, ideas in problem solving</a:t>
            </a:r>
          </a:p>
          <a:p>
            <a:pPr lvl="2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new ideas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groups</a:t>
            </a:r>
          </a:p>
          <a:p>
            <a:pPr lvl="2"/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“It is easier to t</a:t>
            </a:r>
            <a:r>
              <a:rPr lang="cs-CZ" sz="28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cs-CZ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 down a wild idea than to think up a new one.” 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Why &amp; When ???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the creative process is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not always easy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(problems of fear, criticism, no existing solutions yet)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one person has</a:t>
            </a:r>
            <a:r>
              <a:rPr lang="cs-CZ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limited capacity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people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tend to judge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new ideas immediately (</a:t>
            </a:r>
            <a:r>
              <a:rPr lang="cs-CZ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change is difficult for a human being)</a:t>
            </a:r>
          </a:p>
          <a:p>
            <a:endParaRPr lang="en-GB" smtClean="0"/>
          </a:p>
          <a:p>
            <a:endParaRPr lang="en-IN" smtClean="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 flipV="1">
            <a:off x="1000125" y="4786313"/>
            <a:ext cx="1325563" cy="1198562"/>
          </a:xfrm>
          <a:custGeom>
            <a:avLst/>
            <a:gdLst>
              <a:gd name="T0" fmla="*/ 56966187 w 21600"/>
              <a:gd name="T1" fmla="*/ 0 h 21600"/>
              <a:gd name="T2" fmla="*/ 56966187 w 21600"/>
              <a:gd name="T3" fmla="*/ 37434865 h 21600"/>
              <a:gd name="T4" fmla="*/ 12190883 w 21600"/>
              <a:gd name="T5" fmla="*/ 66507044 h 21600"/>
              <a:gd name="T6" fmla="*/ 81348023 w 21600"/>
              <a:gd name="T7" fmla="*/ 1871743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86063" y="5072063"/>
            <a:ext cx="5105400" cy="1200150"/>
          </a:xfrm>
          <a:prstGeom prst="rect">
            <a:avLst/>
          </a:prstGeom>
          <a:noFill/>
          <a:ln w="76200" cmpd="tri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GB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Creative thinking require appropriate tools !</a:t>
            </a:r>
          </a:p>
          <a:p>
            <a:pPr algn="ctr">
              <a:spcBef>
                <a:spcPct val="50000"/>
              </a:spcBef>
              <a:defRPr/>
            </a:pPr>
            <a:endParaRPr lang="en-GB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How does it work ?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group of people</a:t>
            </a:r>
          </a:p>
          <a:p>
            <a:pPr>
              <a:defRPr/>
            </a:pP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free associations</a:t>
            </a:r>
            <a:r>
              <a:rPr lang="en-GB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to the topic given</a:t>
            </a:r>
          </a:p>
          <a:p>
            <a:pPr>
              <a:defRPr/>
            </a:pP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cs-CZ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and friendly atmosphere</a:t>
            </a:r>
          </a:p>
          <a:p>
            <a:pPr>
              <a:defRPr/>
            </a:pP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deferred judgements </a:t>
            </a:r>
            <a:r>
              <a:rPr lang="en-GB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release </a:t>
            </a:r>
            <a:r>
              <a:rPr lang="cs-CZ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human mind, lateral thinking</a:t>
            </a:r>
          </a:p>
          <a:p>
            <a:pPr>
              <a:buFont typeface="Arial" charset="0"/>
              <a:buNone/>
              <a:defRPr/>
            </a:pPr>
            <a:endParaRPr lang="en-IN" dirty="0"/>
          </a:p>
        </p:txBody>
      </p:sp>
      <p:grpSp>
        <p:nvGrpSpPr>
          <p:cNvPr id="11268" name="Group 14"/>
          <p:cNvGrpSpPr>
            <a:grpSpLocks/>
          </p:cNvGrpSpPr>
          <p:nvPr/>
        </p:nvGrpSpPr>
        <p:grpSpPr bwMode="auto">
          <a:xfrm>
            <a:off x="1285875" y="4143375"/>
            <a:ext cx="5257800" cy="1981200"/>
            <a:chOff x="1632" y="2562"/>
            <a:chExt cx="3312" cy="1248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1632" y="2562"/>
              <a:ext cx="3312" cy="1248"/>
            </a:xfrm>
            <a:prstGeom prst="wave">
              <a:avLst>
                <a:gd name="adj1" fmla="val 13005"/>
                <a:gd name="adj2" fmla="val 0"/>
              </a:avLst>
            </a:prstGeom>
            <a:gradFill rotWithShape="0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70" name="Text Box 10"/>
            <p:cNvSpPr txBox="1">
              <a:spLocks noChangeArrowheads="1"/>
            </p:cNvSpPr>
            <p:nvPr/>
          </p:nvSpPr>
          <p:spPr bwMode="auto">
            <a:xfrm>
              <a:off x="1824" y="2967"/>
              <a:ext cx="302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As many ideas as possible, no matter how crazy they are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1225</Words>
  <Application>Microsoft Office PowerPoint</Application>
  <PresentationFormat>On-screen Show (4:3)</PresentationFormat>
  <Paragraphs>203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Creativity </vt:lpstr>
      <vt:lpstr>Creative Process</vt:lpstr>
      <vt:lpstr>Three components of Creativity </vt:lpstr>
      <vt:lpstr>Creative problem solving methods </vt:lpstr>
      <vt:lpstr>Heuristics </vt:lpstr>
      <vt:lpstr>Overview </vt:lpstr>
      <vt:lpstr>Brainstorming </vt:lpstr>
      <vt:lpstr>Why &amp; When ???</vt:lpstr>
      <vt:lpstr>How does it work ?</vt:lpstr>
      <vt:lpstr>Key rules </vt:lpstr>
      <vt:lpstr>Benefits </vt:lpstr>
      <vt:lpstr>Slide 12</vt:lpstr>
      <vt:lpstr>Synectics</vt:lpstr>
      <vt:lpstr>Synectics : Process And Requirements</vt:lpstr>
      <vt:lpstr>Examples of Metaphors</vt:lpstr>
      <vt:lpstr>Synectics : Evaluation</vt:lpstr>
      <vt:lpstr>Intellectual Property Rights  </vt:lpstr>
      <vt:lpstr>International Treaties </vt:lpstr>
      <vt:lpstr>Basic Principle</vt:lpstr>
      <vt:lpstr>Organization Structure – IP Offices</vt:lpstr>
      <vt:lpstr>Major Intellectual Properties</vt:lpstr>
      <vt:lpstr>IP Laws of India</vt:lpstr>
      <vt:lpstr>PATENT </vt:lpstr>
      <vt:lpstr>What can be Patented </vt:lpstr>
      <vt:lpstr>Trade Mark </vt:lpstr>
      <vt:lpstr>Geographical Indication</vt:lpstr>
      <vt:lpstr>Importance of IPR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Matrix</dc:creator>
  <cp:lastModifiedBy>Dr Shivakumar</cp:lastModifiedBy>
  <cp:revision>26</cp:revision>
  <dcterms:created xsi:type="dcterms:W3CDTF">2017-10-11T07:13:27Z</dcterms:created>
  <dcterms:modified xsi:type="dcterms:W3CDTF">2018-04-03T05:37:56Z</dcterms:modified>
</cp:coreProperties>
</file>