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0" r:id="rId3"/>
    <p:sldId id="271" r:id="rId4"/>
    <p:sldId id="266" r:id="rId5"/>
    <p:sldId id="257" r:id="rId6"/>
    <p:sldId id="258" r:id="rId7"/>
    <p:sldId id="259" r:id="rId8"/>
    <p:sldId id="276" r:id="rId9"/>
    <p:sldId id="261" r:id="rId10"/>
    <p:sldId id="272" r:id="rId11"/>
    <p:sldId id="260" r:id="rId12"/>
    <p:sldId id="273" r:id="rId13"/>
    <p:sldId id="262" r:id="rId14"/>
    <p:sldId id="263" r:id="rId15"/>
    <p:sldId id="274" r:id="rId16"/>
    <p:sldId id="264" r:id="rId17"/>
    <p:sldId id="275" r:id="rId18"/>
    <p:sldId id="265" r:id="rId19"/>
    <p:sldId id="277" r:id="rId20"/>
    <p:sldId id="278" r:id="rId21"/>
    <p:sldId id="279" r:id="rId22"/>
    <p:sldId id="26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F9C14-D333-4E9E-BD28-771A9E2E581B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CFA52-F691-4A62-AE1C-64446F13C1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B022D1-B2EC-4D14-AE8E-F1F7C6CFA2AB}" type="slidenum">
              <a:rPr lang="en-US"/>
              <a:pPr/>
              <a:t>2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343400"/>
            <a:ext cx="6096000" cy="4343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009E-97D5-49BD-8EB3-C1AE8DF4492A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B6F51-FB2C-4841-BCEA-CFF44C96F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009E-97D5-49BD-8EB3-C1AE8DF4492A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B6F51-FB2C-4841-BCEA-CFF44C96F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009E-97D5-49BD-8EB3-C1AE8DF4492A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B6F51-FB2C-4841-BCEA-CFF44C96F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5" y="274638"/>
            <a:ext cx="825182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34975" y="1600200"/>
            <a:ext cx="4060825" cy="48736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60825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5" y="274638"/>
            <a:ext cx="825182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4975" y="1600200"/>
            <a:ext cx="4060825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60825" cy="48736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009E-97D5-49BD-8EB3-C1AE8DF4492A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B6F51-FB2C-4841-BCEA-CFF44C96F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009E-97D5-49BD-8EB3-C1AE8DF4492A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B6F51-FB2C-4841-BCEA-CFF44C96F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009E-97D5-49BD-8EB3-C1AE8DF4492A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B6F51-FB2C-4841-BCEA-CFF44C96F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009E-97D5-49BD-8EB3-C1AE8DF4492A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B6F51-FB2C-4841-BCEA-CFF44C96F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009E-97D5-49BD-8EB3-C1AE8DF4492A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B6F51-FB2C-4841-BCEA-CFF44C96F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009E-97D5-49BD-8EB3-C1AE8DF4492A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B6F51-FB2C-4841-BCEA-CFF44C96F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009E-97D5-49BD-8EB3-C1AE8DF4492A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B6F51-FB2C-4841-BCEA-CFF44C96F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009E-97D5-49BD-8EB3-C1AE8DF4492A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B6F51-FB2C-4841-BCEA-CFF44C96F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E009E-97D5-49BD-8EB3-C1AE8DF4492A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6F51-FB2C-4841-BCEA-CFF44C96F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620000" cy="16002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003399"/>
                </a:solidFill>
                <a:latin typeface="Book Antiqua" pitchFamily="18" charset="0"/>
              </a:rPr>
              <a:t>                 Management </a:t>
            </a:r>
            <a:br>
              <a:rPr lang="en-US" b="1" dirty="0">
                <a:solidFill>
                  <a:srgbClr val="003399"/>
                </a:solidFill>
                <a:latin typeface="Book Antiqua" pitchFamily="18" charset="0"/>
              </a:rPr>
            </a:br>
            <a:r>
              <a:rPr lang="en-US" b="1" dirty="0">
                <a:solidFill>
                  <a:srgbClr val="FF0000"/>
                </a:solidFill>
                <a:latin typeface="Book Antiqua" pitchFamily="18" charset="0"/>
              </a:rPr>
              <a:t>Introduction</a:t>
            </a:r>
            <a:br>
              <a:rPr lang="en-US" b="1" dirty="0">
                <a:solidFill>
                  <a:srgbClr val="003399"/>
                </a:solidFill>
                <a:latin typeface="Book Antiqua" pitchFamily="18" charset="0"/>
              </a:rPr>
            </a:br>
            <a:endParaRPr lang="en-US" dirty="0"/>
          </a:p>
        </p:txBody>
      </p:sp>
      <p:pic>
        <p:nvPicPr>
          <p:cNvPr id="2051" name="Picture 3" descr="C:\Users\winuser\Desktop\M&amp;E Unit I-Autonomous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752600"/>
            <a:ext cx="6553200" cy="38862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Planning</a:t>
            </a: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4975" y="1600200"/>
            <a:ext cx="5889625" cy="4873625"/>
          </a:xfrm>
        </p:spPr>
        <p:txBody>
          <a:bodyPr/>
          <a:lstStyle/>
          <a:p>
            <a:r>
              <a:rPr lang="en-US" sz="2800" b="1"/>
              <a:t>The management function that assesses the management environment to set future objectives and map out activities necessary to achieve those objectives.</a:t>
            </a:r>
          </a:p>
          <a:p>
            <a:pPr>
              <a:buFont typeface="Wingdings" pitchFamily="2" charset="2"/>
              <a:buNone/>
            </a:pPr>
            <a:endParaRPr lang="en-US" sz="1600" b="1"/>
          </a:p>
          <a:p>
            <a:r>
              <a:rPr lang="en-US" sz="2800" b="1"/>
              <a:t>To be effective, the objectives of individuals, teams, and management should be coordinated to support the firm’s mission.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6675" y="6705600"/>
            <a:ext cx="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endParaRPr lang="en-US" sz="1000" b="1" i="1">
              <a:solidFill>
                <a:schemeClr val="tx2"/>
              </a:solidFill>
              <a:latin typeface="Book Antiqua" pitchFamily="18" charset="0"/>
            </a:endParaRPr>
          </a:p>
        </p:txBody>
      </p:sp>
      <p:pic>
        <p:nvPicPr>
          <p:cNvPr id="24588" name="Picture 12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629400" y="1643063"/>
            <a:ext cx="2079625" cy="4329112"/>
          </a:xfrm>
          <a:noFill/>
          <a:ln/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Functions of Management</a:t>
            </a:r>
            <a:endParaRPr lang="en-US" dirty="0"/>
          </a:p>
        </p:txBody>
      </p:sp>
      <p:pic>
        <p:nvPicPr>
          <p:cNvPr id="5" name="Content Placeholder 4" descr="37f6eb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1" y="2605881"/>
            <a:ext cx="3605212" cy="2514600"/>
          </a:xfrm>
        </p:spPr>
      </p:pic>
      <p:sp>
        <p:nvSpPr>
          <p:cNvPr id="6" name="TextBox 5"/>
          <p:cNvSpPr txBox="1"/>
          <p:nvPr/>
        </p:nvSpPr>
        <p:spPr>
          <a:xfrm>
            <a:off x="685800" y="1981200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Book Antiqua" pitchFamily="18" charset="0"/>
              </a:rPr>
              <a:t>2.Organizing</a:t>
            </a:r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Organizing</a:t>
            </a: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4975" y="1600200"/>
            <a:ext cx="5813425" cy="4873625"/>
          </a:xfrm>
        </p:spPr>
        <p:txBody>
          <a:bodyPr/>
          <a:lstStyle/>
          <a:p>
            <a:r>
              <a:rPr lang="en-US" sz="2800" b="1"/>
              <a:t>The management function that determines how the firm’s human, financial, physical, informational, and technical resources are arranged and coordinated to perform tasks to achieve desired goals.</a:t>
            </a:r>
          </a:p>
          <a:p>
            <a:pPr>
              <a:buFont typeface="Wingdings" pitchFamily="2" charset="2"/>
              <a:buNone/>
            </a:pPr>
            <a:endParaRPr lang="en-US" sz="1600" b="1"/>
          </a:p>
          <a:p>
            <a:r>
              <a:rPr lang="en-US" sz="2800" b="1"/>
              <a:t>The deployment of resources to achieve strategic goals.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6675" y="6705600"/>
            <a:ext cx="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endParaRPr lang="en-US" sz="1000" b="1" i="1">
              <a:solidFill>
                <a:schemeClr val="tx2"/>
              </a:solidFill>
              <a:latin typeface="Book Antiqua" pitchFamily="18" charset="0"/>
            </a:endParaRPr>
          </a:p>
        </p:txBody>
      </p:sp>
      <p:pic>
        <p:nvPicPr>
          <p:cNvPr id="25609" name="Picture 9" descr="pe01561_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337300" y="2689225"/>
            <a:ext cx="2371725" cy="2695575"/>
          </a:xfrm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Functions of Management</a:t>
            </a:r>
            <a:endParaRPr lang="en-US" dirty="0"/>
          </a:p>
        </p:txBody>
      </p:sp>
      <p:pic>
        <p:nvPicPr>
          <p:cNvPr id="4" name="Content Placeholder 3" descr="survey-2012-staffing-28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4000" y="2656681"/>
            <a:ext cx="3556000" cy="2413000"/>
          </a:xfrm>
        </p:spPr>
      </p:pic>
      <p:sp>
        <p:nvSpPr>
          <p:cNvPr id="5" name="TextBox 4"/>
          <p:cNvSpPr txBox="1"/>
          <p:nvPr/>
        </p:nvSpPr>
        <p:spPr>
          <a:xfrm>
            <a:off x="685800" y="198120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Book Antiqua" pitchFamily="18" charset="0"/>
              </a:rPr>
              <a:t>3.Staffing</a:t>
            </a:r>
          </a:p>
        </p:txBody>
      </p:sp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Functions of Management</a:t>
            </a:r>
            <a:endParaRPr lang="en-US" dirty="0"/>
          </a:p>
        </p:txBody>
      </p:sp>
      <p:pic>
        <p:nvPicPr>
          <p:cNvPr id="4" name="Content Placeholder 3" descr="Directing-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375" y="2438399"/>
            <a:ext cx="6191250" cy="3329781"/>
          </a:xfrm>
        </p:spPr>
      </p:pic>
      <p:sp>
        <p:nvSpPr>
          <p:cNvPr id="5" name="TextBox 4"/>
          <p:cNvSpPr txBox="1"/>
          <p:nvPr/>
        </p:nvSpPr>
        <p:spPr>
          <a:xfrm>
            <a:off x="685800" y="12192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Book Antiqua" pitchFamily="18" charset="0"/>
              </a:rPr>
              <a:t>4.Directing</a:t>
            </a:r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Leading</a:t>
            </a: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4975" y="1600200"/>
            <a:ext cx="6194425" cy="48736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b="1"/>
              <a:t>The management function that energizes people to contribute their best individually and in cooperation with other people.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600" b="1"/>
          </a:p>
          <a:p>
            <a:pPr>
              <a:lnSpc>
                <a:spcPct val="90000"/>
              </a:lnSpc>
            </a:pPr>
            <a:r>
              <a:rPr lang="en-US" sz="2800" b="1"/>
              <a:t>This involves: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Clearly communicating organizational goals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Inspiring and motivating employees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Providing an example for others to follow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Guiding others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Creating conditions that encourage management of diversity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6675" y="6705600"/>
            <a:ext cx="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endParaRPr lang="en-US" sz="1000" b="1" i="1">
              <a:solidFill>
                <a:schemeClr val="tx2"/>
              </a:solidFill>
              <a:latin typeface="Book Antiqua" pitchFamily="18" charset="0"/>
            </a:endParaRPr>
          </a:p>
        </p:txBody>
      </p:sp>
      <p:pic>
        <p:nvPicPr>
          <p:cNvPr id="26631" name="Picture 7" descr="bd04972_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680200" y="1562100"/>
            <a:ext cx="2028825" cy="4454525"/>
          </a:xfrm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Functions of Management</a:t>
            </a:r>
            <a:endParaRPr lang="en-US" dirty="0"/>
          </a:p>
        </p:txBody>
      </p:sp>
      <p:pic>
        <p:nvPicPr>
          <p:cNvPr id="4" name="Content Placeholder 3" descr="RM05.16_ff_mgmtliability-630x42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25" y="2590799"/>
            <a:ext cx="6000750" cy="3272631"/>
          </a:xfrm>
        </p:spPr>
      </p:pic>
      <p:sp>
        <p:nvSpPr>
          <p:cNvPr id="5" name="TextBox 4"/>
          <p:cNvSpPr txBox="1"/>
          <p:nvPr/>
        </p:nvSpPr>
        <p:spPr>
          <a:xfrm>
            <a:off x="685800" y="1752600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Book Antiqua" pitchFamily="18" charset="0"/>
              </a:rPr>
              <a:t>5.Controlling</a:t>
            </a:r>
          </a:p>
        </p:txBody>
      </p:sp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Controlling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806700" y="1600200"/>
            <a:ext cx="5902325" cy="4873625"/>
          </a:xfrm>
        </p:spPr>
        <p:txBody>
          <a:bodyPr/>
          <a:lstStyle/>
          <a:p>
            <a:r>
              <a:rPr lang="en-US" sz="2800" b="1"/>
              <a:t>The management function that measures performance, compares it to objectives, implements necessary changes, and monitors progress.</a:t>
            </a:r>
          </a:p>
          <a:p>
            <a:pPr>
              <a:buFont typeface="Wingdings" pitchFamily="2" charset="2"/>
              <a:buNone/>
            </a:pPr>
            <a:endParaRPr lang="en-US" sz="1800" b="1"/>
          </a:p>
          <a:p>
            <a:r>
              <a:rPr lang="en-US" sz="2800" b="1"/>
              <a:t>Many of these issues involve feedback or identifying potential problems and taking corrective action.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6675" y="6705600"/>
            <a:ext cx="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endParaRPr lang="en-US" sz="1000" b="1" i="1">
              <a:solidFill>
                <a:schemeClr val="tx2"/>
              </a:solidFill>
              <a:latin typeface="Book Antiqua" pitchFamily="18" charset="0"/>
            </a:endParaRPr>
          </a:p>
        </p:txBody>
      </p:sp>
      <p:pic>
        <p:nvPicPr>
          <p:cNvPr id="27655" name="Picture 7" descr="bd06990_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34975" y="1792288"/>
            <a:ext cx="2308225" cy="3968750"/>
          </a:xfrm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Functional areas of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Production:</a:t>
            </a:r>
            <a:r>
              <a:rPr lang="en-US" dirty="0"/>
              <a:t> Purchasing, Materials Management, R&amp;D</a:t>
            </a:r>
          </a:p>
          <a:p>
            <a:pPr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Marketing:</a:t>
            </a:r>
            <a:r>
              <a:rPr lang="en-US" dirty="0"/>
              <a:t> Market Research and advertising, Sales Management</a:t>
            </a:r>
          </a:p>
          <a:p>
            <a:pPr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Finance and Accounting:</a:t>
            </a:r>
            <a:r>
              <a:rPr lang="en-US" dirty="0"/>
              <a:t> Costing, Investment Management, Taxation</a:t>
            </a:r>
          </a:p>
          <a:p>
            <a:pPr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Personnel: </a:t>
            </a:r>
            <a:r>
              <a:rPr lang="en-US" dirty="0"/>
              <a:t>Recruitment, Selection, Training &amp; Development, Wage &amp; Salary Administration,  Performance Appraisal</a:t>
            </a:r>
          </a:p>
        </p:txBody>
      </p:sp>
    </p:spTree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2149208-9269-48A8-BB8D-E8B8A58970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-609600"/>
            <a:ext cx="8229600" cy="1736725"/>
          </a:xfrm>
        </p:spPr>
        <p:txBody>
          <a:bodyPr/>
          <a:lstStyle/>
          <a:p>
            <a:r>
              <a:rPr lang="en-US" altLang="en-US" sz="2800"/>
              <a:t>Managerial roles (Henry Mintzberg)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0AC9399-9A80-4696-BA41-776081DE1BF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81100" y="1654175"/>
            <a:ext cx="6781800" cy="419100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800" b="1" i="1" dirty="0"/>
              <a:t>Figurehead role</a:t>
            </a:r>
            <a:r>
              <a:rPr lang="en-US" altLang="en-US" sz="2800" dirty="0"/>
              <a:t>: legal actions, outward relationships, dignitaries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800" b="1" i="1" dirty="0"/>
              <a:t>Leader role</a:t>
            </a:r>
            <a:r>
              <a:rPr lang="en-US" altLang="en-US" sz="2800" dirty="0"/>
              <a:t>: selecting, guiding and motivating subordinates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800" b="1" i="1" dirty="0"/>
              <a:t>Liaison role</a:t>
            </a:r>
            <a:r>
              <a:rPr lang="en-US" altLang="en-US" sz="2800" dirty="0"/>
              <a:t>: relationship with people of other organizations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800" b="1" i="1" dirty="0"/>
              <a:t>Monitor role</a:t>
            </a:r>
            <a:r>
              <a:rPr lang="en-US" altLang="en-US" sz="2800" dirty="0"/>
              <a:t>: collecting information about internal operations, attending meetings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n-US" altLang="en-US" sz="28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409575" y="407988"/>
          <a:ext cx="8324850" cy="604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Clip" r:id="rId3" imgW="8322840" imgH="6040080" progId="">
                  <p:embed/>
                </p:oleObj>
              </mc:Choice>
              <mc:Fallback>
                <p:oleObj name="Clip" r:id="rId3" imgW="8322840" imgH="60400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407988"/>
                        <a:ext cx="8324850" cy="6040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295400" y="1905000"/>
            <a:ext cx="7010400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 b="1"/>
              <a:t>The performance of organizations depends to a large extent on how their resources are allocated and their ability to adapt to changing conditions.</a:t>
            </a:r>
          </a:p>
          <a:p>
            <a:pPr>
              <a:spcBef>
                <a:spcPct val="50000"/>
              </a:spcBef>
            </a:pPr>
            <a:r>
              <a:rPr lang="en-US" sz="2400" b="1"/>
              <a:t>Successful organizations know how to manage people and resources efficiently to accomplish organizational goals and to keep those goals in tune with changes in the external environment.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6675" y="6705600"/>
            <a:ext cx="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endParaRPr lang="en-US" sz="1000" b="1" i="1">
              <a:latin typeface="Book Antiqua" pitchFamily="18" charset="0"/>
            </a:endParaRPr>
          </a:p>
        </p:txBody>
      </p:sp>
    </p:spTree>
  </p:cSld>
  <p:clrMapOvr>
    <a:masterClrMapping/>
  </p:clrMapOvr>
  <p:transition>
    <p:cover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E7E7B43-EF52-48A0-9C1F-91E259F9082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" y="-533400"/>
            <a:ext cx="8229600" cy="1736725"/>
          </a:xfrm>
        </p:spPr>
        <p:txBody>
          <a:bodyPr/>
          <a:lstStyle/>
          <a:p>
            <a:r>
              <a:rPr lang="en-US" altLang="en-US" sz="2800"/>
              <a:t>Managerial roles (Henry Mintzberg)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A8BDC23-2D65-45B5-858F-0802F85478A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1203324"/>
            <a:ext cx="6629400" cy="3749675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2000" b="1" i="1" dirty="0"/>
              <a:t>5.</a:t>
            </a:r>
            <a:r>
              <a:rPr lang="en-US" altLang="en-US" sz="2800" b="1" i="1" dirty="0"/>
              <a:t>Disseminator role</a:t>
            </a:r>
            <a:r>
              <a:rPr lang="en-US" altLang="en-US" sz="2800" dirty="0"/>
              <a:t>: transmission of information internally to subordinates, superiors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2800" b="1" i="1" dirty="0"/>
              <a:t>6. Spokesperson role</a:t>
            </a:r>
            <a:r>
              <a:rPr lang="en-US" altLang="en-US" sz="2800" dirty="0"/>
              <a:t>: press report, public speech,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2800" b="1" i="1" dirty="0"/>
              <a:t>7. Entrepreneurial role</a:t>
            </a:r>
            <a:r>
              <a:rPr lang="en-US" altLang="en-US" sz="2800" dirty="0"/>
              <a:t>: initiating change, assuming risk, transforming ideas into products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2800" b="1" i="1" dirty="0"/>
              <a:t>8. Disturbance handler role</a:t>
            </a:r>
            <a:r>
              <a:rPr lang="en-US" altLang="en-US" sz="2800" dirty="0"/>
              <a:t>: resolving conflicts arising in an organization</a:t>
            </a:r>
          </a:p>
          <a:p>
            <a:pPr marL="609600" indent="-609600">
              <a:lnSpc>
                <a:spcPct val="80000"/>
              </a:lnSpc>
              <a:buFontTx/>
              <a:buChar char="•"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52D26F5-A5F3-46F7-BDFC-91C8241E1A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" y="-533400"/>
            <a:ext cx="8229600" cy="1736725"/>
          </a:xfrm>
        </p:spPr>
        <p:txBody>
          <a:bodyPr/>
          <a:lstStyle/>
          <a:p>
            <a:r>
              <a:rPr lang="en-US" altLang="en-US" sz="2800"/>
              <a:t>Managerial roles (Henry Mintzberg)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4AFDE9F-AE79-4BB2-AE3D-60626B285E9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2514600"/>
            <a:ext cx="6629400" cy="2819400"/>
          </a:xfrm>
        </p:spPr>
        <p:txBody>
          <a:bodyPr>
            <a:normAutofit fontScale="92500"/>
          </a:bodyPr>
          <a:lstStyle/>
          <a:p>
            <a:pPr marL="609600" indent="-609600">
              <a:buFontTx/>
              <a:buNone/>
            </a:pPr>
            <a:r>
              <a:rPr lang="en-US" altLang="en-US" b="1" i="1"/>
              <a:t>9.Resource allocator role</a:t>
            </a:r>
            <a:r>
              <a:rPr lang="en-US" altLang="en-US"/>
              <a:t>: such as money, labour, materials and equipments</a:t>
            </a:r>
          </a:p>
          <a:p>
            <a:pPr marL="609600" indent="-609600">
              <a:buFontTx/>
              <a:buNone/>
            </a:pPr>
            <a:r>
              <a:rPr lang="en-US" altLang="en-US" b="1" i="1"/>
              <a:t>10. Negotiator role</a:t>
            </a:r>
            <a:r>
              <a:rPr lang="en-US" altLang="en-US"/>
              <a:t>: bargaining with suppliers, customers, employees etc.,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Roles of Manager</a:t>
            </a:r>
            <a:endParaRPr lang="en-US" dirty="0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idx="1"/>
          </p:nvPr>
        </p:nvSpPr>
        <p:spPr bwMode="auto">
          <a:xfrm>
            <a:off x="609600" y="1371600"/>
            <a:ext cx="81534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400" dirty="0">
                <a:latin typeface="Book Antiqua" pitchFamily="18" charset="0"/>
              </a:rPr>
              <a:t>The figurehead role (performing ceremonial and social duties as the organization’s representative)</a:t>
            </a:r>
          </a:p>
          <a:p>
            <a:pPr algn="just">
              <a:spcBef>
                <a:spcPct val="50000"/>
              </a:spcBef>
            </a:pPr>
            <a:r>
              <a:rPr lang="en-US" sz="2400" dirty="0">
                <a:latin typeface="Book Antiqua" pitchFamily="18" charset="0"/>
              </a:rPr>
              <a:t>The leader role</a:t>
            </a:r>
          </a:p>
          <a:p>
            <a:pPr algn="just">
              <a:spcBef>
                <a:spcPct val="50000"/>
              </a:spcBef>
            </a:pPr>
            <a:r>
              <a:rPr lang="en-US" sz="2400" dirty="0">
                <a:latin typeface="Book Antiqua" pitchFamily="18" charset="0"/>
              </a:rPr>
              <a:t>The liaison role (particularly with outsiders). The recipient role/ Monitoring role (receiving information about the operation of an enterprise)</a:t>
            </a:r>
          </a:p>
          <a:p>
            <a:pPr algn="just">
              <a:spcBef>
                <a:spcPct val="50000"/>
              </a:spcBef>
            </a:pPr>
            <a:r>
              <a:rPr lang="en-US" sz="2400" dirty="0">
                <a:latin typeface="Book Antiqua" pitchFamily="18" charset="0"/>
              </a:rPr>
              <a:t>The disseminator role (passing information to subordinates) </a:t>
            </a:r>
          </a:p>
          <a:p>
            <a:pPr algn="just">
              <a:spcBef>
                <a:spcPct val="50000"/>
              </a:spcBef>
            </a:pPr>
            <a:r>
              <a:rPr lang="en-US" sz="2400" dirty="0">
                <a:latin typeface="Book Antiqua" pitchFamily="18" charset="0"/>
              </a:rPr>
              <a:t> The spokesperson role (transmitting information to those outside the organization). </a:t>
            </a:r>
          </a:p>
          <a:p>
            <a:pPr algn="just">
              <a:spcBef>
                <a:spcPct val="50000"/>
              </a:spcBef>
            </a:pPr>
            <a:r>
              <a:rPr lang="en-US" sz="2400" dirty="0">
                <a:latin typeface="Book Antiqua" pitchFamily="18" charset="0"/>
              </a:rPr>
              <a:t>The negotiator role</a:t>
            </a:r>
          </a:p>
          <a:p>
            <a:pPr algn="just">
              <a:spcBef>
                <a:spcPct val="50000"/>
              </a:spcBef>
            </a:pPr>
            <a:endParaRPr lang="en-US" sz="2400" dirty="0">
              <a:latin typeface="Book Antiqua" pitchFamily="18" charset="0"/>
            </a:endParaRPr>
          </a:p>
          <a:p>
            <a:pPr algn="just">
              <a:spcBef>
                <a:spcPct val="50000"/>
              </a:spcBef>
            </a:pPr>
            <a:endParaRPr lang="en-US" sz="2400" dirty="0">
              <a:latin typeface="Book Antiqua" pitchFamily="18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solidFill>
                  <a:schemeClr val="tx1"/>
                </a:solidFill>
              </a:rPr>
              <a:t>Management in the New Millennium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251200" y="1600200"/>
            <a:ext cx="5457825" cy="4873625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A firm can be </a:t>
            </a:r>
            <a:r>
              <a:rPr lang="en-US" b="1" i="1"/>
              <a:t>efficient</a:t>
            </a:r>
            <a:r>
              <a:rPr lang="en-US"/>
              <a:t> by making the best use of people, money, physical plant, and technology.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r>
              <a:rPr lang="en-US"/>
              <a:t>It is </a:t>
            </a:r>
            <a:r>
              <a:rPr lang="en-US" b="1" i="1"/>
              <a:t>ineffective</a:t>
            </a:r>
            <a:r>
              <a:rPr lang="en-US"/>
              <a:t> if its goals do not provide a sustained competitive advantage.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r>
              <a:rPr lang="en-US"/>
              <a:t>A firm with excellent goals would fail if it hired the wrong people, lost key contributors, relied on outdated technology, and made poor investment decisions.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6675" y="6705600"/>
            <a:ext cx="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endParaRPr lang="en-US" sz="1000" b="1" i="1">
              <a:latin typeface="Book Antiqua" pitchFamily="18" charset="0"/>
            </a:endParaRPr>
          </a:p>
        </p:txBody>
      </p:sp>
      <p:pic>
        <p:nvPicPr>
          <p:cNvPr id="16391" name="Picture 7" descr="bs01316_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42975" y="1536700"/>
            <a:ext cx="2136775" cy="4860925"/>
          </a:xfrm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620000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3399"/>
                </a:solidFill>
                <a:latin typeface="Book Antiqua" pitchFamily="18" charset="0"/>
              </a:rPr>
              <a:t>What is Management ???</a:t>
            </a:r>
            <a:br>
              <a:rPr lang="en-US" b="1" dirty="0">
                <a:solidFill>
                  <a:srgbClr val="003399"/>
                </a:solidFill>
                <a:latin typeface="Book Antiqua" pitchFamily="18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19200"/>
            <a:ext cx="9144000" cy="1600200"/>
          </a:xfrm>
        </p:spPr>
        <p:txBody>
          <a:bodyPr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en-US" sz="2800" b="1" dirty="0">
                <a:solidFill>
                  <a:schemeClr val="tx1"/>
                </a:solidFill>
                <a:latin typeface="Book Antiqua" pitchFamily="18" charset="0"/>
              </a:rPr>
              <a:t>Management By Koontz : </a:t>
            </a:r>
            <a:r>
              <a:rPr lang="en-US" sz="2800" dirty="0">
                <a:solidFill>
                  <a:schemeClr val="tx1"/>
                </a:solidFill>
                <a:latin typeface="Book Antiqua" pitchFamily="18" charset="0"/>
              </a:rPr>
              <a:t>The process of designing and maintaining an environment in which individuals, working together in groups, efficiently to accomplish the organizational objectives</a:t>
            </a:r>
          </a:p>
          <a:p>
            <a:pPr algn="just">
              <a:spcBef>
                <a:spcPct val="50000"/>
              </a:spcBef>
            </a:pPr>
            <a:endParaRPr lang="en-US" sz="2800" dirty="0">
              <a:solidFill>
                <a:schemeClr val="tx1"/>
              </a:solidFill>
              <a:latin typeface="Book Antiqua" pitchFamily="18" charset="0"/>
            </a:endParaRPr>
          </a:p>
          <a:p>
            <a:pPr algn="just">
              <a:spcBef>
                <a:spcPct val="50000"/>
              </a:spcBef>
            </a:pPr>
            <a:endParaRPr lang="en-US" sz="2800" dirty="0">
              <a:solidFill>
                <a:schemeClr val="tx1"/>
              </a:solidFill>
              <a:latin typeface="Book Antiqua" pitchFamily="18" charset="0"/>
            </a:endParaRPr>
          </a:p>
          <a:p>
            <a:pPr algn="just">
              <a:spcBef>
                <a:spcPct val="50000"/>
              </a:spcBef>
            </a:pPr>
            <a:endParaRPr lang="en-US" sz="2800" dirty="0">
              <a:solidFill>
                <a:schemeClr val="tx1"/>
              </a:solidFill>
              <a:latin typeface="Book Antiqua" pitchFamily="18" charset="0"/>
            </a:endParaRPr>
          </a:p>
          <a:p>
            <a:pPr algn="just">
              <a:spcBef>
                <a:spcPct val="50000"/>
              </a:spcBef>
            </a:pPr>
            <a:endParaRPr lang="en-US" sz="2800" dirty="0">
              <a:solidFill>
                <a:schemeClr val="tx1"/>
              </a:solidFill>
              <a:latin typeface="Book Antiqua" pitchFamily="18" charset="0"/>
            </a:endParaRPr>
          </a:p>
          <a:p>
            <a:pPr algn="just">
              <a:spcBef>
                <a:spcPct val="50000"/>
              </a:spcBef>
            </a:pPr>
            <a:endParaRPr lang="en-US" sz="2800" dirty="0">
              <a:solidFill>
                <a:schemeClr val="tx1"/>
              </a:solidFill>
              <a:latin typeface="Book Antiqua" pitchFamily="18" charset="0"/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52400" y="3962400"/>
            <a:ext cx="8458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800" b="1" dirty="0">
                <a:latin typeface="Book Antiqua" pitchFamily="18" charset="0"/>
              </a:rPr>
              <a:t>Management By Mary Parker </a:t>
            </a:r>
            <a:r>
              <a:rPr lang="en-US" sz="2800" b="1" dirty="0" err="1">
                <a:latin typeface="Book Antiqua" pitchFamily="18" charset="0"/>
              </a:rPr>
              <a:t>Follete</a:t>
            </a:r>
            <a:r>
              <a:rPr lang="en-US" sz="2800" b="1" dirty="0">
                <a:latin typeface="Book Antiqua" pitchFamily="18" charset="0"/>
              </a:rPr>
              <a:t> : </a:t>
            </a:r>
            <a:r>
              <a:rPr lang="en-US" sz="2800" dirty="0">
                <a:latin typeface="Book Antiqua" pitchFamily="18" charset="0"/>
              </a:rPr>
              <a:t>Management is the art of getting things done through people. </a:t>
            </a:r>
            <a:r>
              <a:rPr lang="en-US" sz="2800" b="1" dirty="0">
                <a:latin typeface="Book Antiqua" pitchFamily="18" charset="0"/>
              </a:rPr>
              <a:t> </a:t>
            </a:r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3399"/>
                </a:solidFill>
                <a:latin typeface="Book Antiqua" pitchFamily="18" charset="0"/>
              </a:rPr>
              <a:t>What is Management</a:t>
            </a:r>
            <a:endParaRPr lang="en-US" sz="4000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idx="1"/>
          </p:nvPr>
        </p:nvSpPr>
        <p:spPr bwMode="auto">
          <a:xfrm>
            <a:off x="-381000" y="838200"/>
            <a:ext cx="952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None/>
            </a:pPr>
            <a:r>
              <a:rPr lang="en-US" sz="2400" b="1" dirty="0">
                <a:latin typeface="Book Antiqua" pitchFamily="18" charset="0"/>
              </a:rPr>
              <a:t>     Management by George R Terry : </a:t>
            </a:r>
            <a:r>
              <a:rPr lang="en-US" sz="2400" dirty="0">
                <a:latin typeface="Book Antiqua" pitchFamily="18" charset="0"/>
              </a:rPr>
              <a:t>Management is a process consisting of planning, organizing, directing, and controlling, performed to determine and accomplish the objectives by use of people and resources. </a:t>
            </a:r>
            <a:r>
              <a:rPr lang="en-US" sz="2400" b="1" dirty="0">
                <a:latin typeface="Book Antiqua" pitchFamily="18" charset="0"/>
              </a:rPr>
              <a:t> 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0" y="2590801"/>
            <a:ext cx="914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endParaRPr lang="en-US" sz="2400" b="1" dirty="0">
              <a:latin typeface="Book Antiqua" pitchFamily="18" charset="0"/>
            </a:endParaRPr>
          </a:p>
          <a:p>
            <a:pPr algn="just">
              <a:spcBef>
                <a:spcPct val="50000"/>
              </a:spcBef>
            </a:pPr>
            <a:endParaRPr lang="en-US" sz="2400" b="1" dirty="0">
              <a:latin typeface="Book Antiqua" pitchFamily="18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3124200"/>
            <a:ext cx="92964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endParaRPr lang="en-US" sz="2400" b="1" dirty="0">
              <a:latin typeface="Book Antiqua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sz="2400" b="1" dirty="0">
                <a:latin typeface="Book Antiqua" pitchFamily="18" charset="0"/>
              </a:rPr>
              <a:t>Management by Lawrence A. Apple : </a:t>
            </a:r>
            <a:r>
              <a:rPr lang="en-US" sz="2400" dirty="0">
                <a:latin typeface="Book Antiqua" pitchFamily="18" charset="0"/>
              </a:rPr>
              <a:t>Management is guiding human and physical resources into a dynamic, hard hitting organization until that attains its objectives to the satisfaction of those served and with a high degree of morale and sense of attainment on the part of those rendering the service . </a:t>
            </a:r>
            <a:r>
              <a:rPr lang="en-US" sz="2400" b="1" dirty="0">
                <a:latin typeface="Book Antiqua" pitchFamily="18" charset="0"/>
              </a:rPr>
              <a:t> </a:t>
            </a:r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Nature &amp; Characteristics of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Book Antiqua" pitchFamily="18" charset="0"/>
              </a:rPr>
              <a:t>Nature</a:t>
            </a:r>
          </a:p>
          <a:p>
            <a:r>
              <a:rPr lang="en-US" sz="2400" dirty="0">
                <a:latin typeface="Book Antiqua" pitchFamily="18" charset="0"/>
              </a:rPr>
              <a:t>Management is multi disciplinary</a:t>
            </a:r>
          </a:p>
          <a:p>
            <a:r>
              <a:rPr lang="en-US" sz="2400" dirty="0">
                <a:latin typeface="Book Antiqua" pitchFamily="18" charset="0"/>
              </a:rPr>
              <a:t>Universal application</a:t>
            </a:r>
          </a:p>
          <a:p>
            <a:r>
              <a:rPr lang="en-US" sz="2400" dirty="0">
                <a:latin typeface="Book Antiqua" pitchFamily="18" charset="0"/>
              </a:rPr>
              <a:t>Dynamic nature of Principles of management</a:t>
            </a:r>
          </a:p>
          <a:p>
            <a:r>
              <a:rPr lang="en-US" sz="2400" dirty="0">
                <a:latin typeface="Book Antiqua" pitchFamily="18" charset="0"/>
              </a:rPr>
              <a:t>Decision Making</a:t>
            </a:r>
          </a:p>
          <a:p>
            <a:r>
              <a:rPr lang="en-US" sz="2400" dirty="0">
                <a:latin typeface="Book Antiqua" pitchFamily="18" charset="0"/>
              </a:rPr>
              <a:t>Management  Principles are relative and not absolute</a:t>
            </a:r>
          </a:p>
          <a:p>
            <a:r>
              <a:rPr lang="en-US" sz="2400" dirty="0">
                <a:latin typeface="Book Antiqua" pitchFamily="18" charset="0"/>
              </a:rPr>
              <a:t>It is a Discipline/Career/Profession</a:t>
            </a:r>
          </a:p>
          <a:p>
            <a:r>
              <a:rPr lang="en-US" sz="2400" dirty="0">
                <a:latin typeface="Book Antiqua" pitchFamily="18" charset="0"/>
              </a:rPr>
              <a:t> Management is a Science and an Art as well</a:t>
            </a:r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Important Characteristics of Management</a:t>
            </a:r>
          </a:p>
          <a:p>
            <a:r>
              <a:rPr lang="en-US" sz="2400" dirty="0">
                <a:latin typeface="Book Antiqua" pitchFamily="18" charset="0"/>
              </a:rPr>
              <a:t>It should be stable</a:t>
            </a:r>
          </a:p>
          <a:p>
            <a:r>
              <a:rPr lang="en-US" sz="2400" dirty="0">
                <a:latin typeface="Book Antiqua" pitchFamily="18" charset="0"/>
              </a:rPr>
              <a:t>It should be applicable to all kinds of organizations</a:t>
            </a:r>
          </a:p>
          <a:p>
            <a:r>
              <a:rPr lang="en-US" sz="2400" dirty="0">
                <a:latin typeface="Book Antiqua" pitchFamily="18" charset="0"/>
              </a:rPr>
              <a:t>It is transparent</a:t>
            </a:r>
          </a:p>
          <a:p>
            <a:r>
              <a:rPr lang="en-US" sz="2400" dirty="0">
                <a:latin typeface="Book Antiqua" pitchFamily="18" charset="0"/>
              </a:rPr>
              <a:t>Its approaches are very clear and goal oriented</a:t>
            </a:r>
          </a:p>
          <a:p>
            <a:r>
              <a:rPr lang="en-US" sz="2400" dirty="0">
                <a:latin typeface="Book Antiqua" pitchFamily="18" charset="0"/>
              </a:rPr>
              <a:t>It should be simple yet effective</a:t>
            </a:r>
          </a:p>
          <a:p>
            <a:r>
              <a:rPr lang="en-US" sz="2400" dirty="0">
                <a:latin typeface="Book Antiqua" pitchFamily="18" charset="0"/>
              </a:rPr>
              <a:t>It should be responsive to economic, technological, social, political factors that affect the areas of operation</a:t>
            </a:r>
          </a:p>
          <a:p>
            <a:r>
              <a:rPr lang="en-US" sz="2400" dirty="0">
                <a:latin typeface="Book Antiqua" pitchFamily="18" charset="0"/>
              </a:rPr>
              <a:t>It should have well defined goals</a:t>
            </a:r>
          </a:p>
          <a:p>
            <a:r>
              <a:rPr lang="en-US" sz="2400" dirty="0">
                <a:latin typeface="Book Antiqua" pitchFamily="18" charset="0"/>
              </a:rPr>
              <a:t>It should have good planning, organizing, staffing, directing and controlling functions</a:t>
            </a:r>
          </a:p>
          <a:p>
            <a:endParaRPr lang="en-US" sz="2400" dirty="0">
              <a:latin typeface="Book Antiqua" pitchFamily="18" charset="0"/>
            </a:endParaRPr>
          </a:p>
          <a:p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rPr>
              <a:t>Scope of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Book Antiqua" pitchFamily="18" charset="0"/>
              </a:rPr>
              <a:t>Management plans the activities, coordinates and utilizes the available resources effectively and efficiently at minimum cost.</a:t>
            </a:r>
          </a:p>
          <a:p>
            <a:r>
              <a:rPr lang="en-US" sz="2800" dirty="0">
                <a:latin typeface="Book Antiqua" pitchFamily="18" charset="0"/>
              </a:rPr>
              <a:t>The scope of management not limited to only business organization [Manufacturing], but extended to hospitals, education, financial organizations, govt. offices [service sectors]</a:t>
            </a:r>
          </a:p>
          <a:p>
            <a:r>
              <a:rPr lang="en-US" sz="2800" dirty="0">
                <a:latin typeface="Book Antiqua" pitchFamily="18" charset="0"/>
              </a:rPr>
              <a:t>Include distribution management, marketing, personnel, production, purchase, transport, sales, supply chain, Database, security …..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Functions of Management</a:t>
            </a:r>
            <a:endParaRPr lang="en-US" dirty="0"/>
          </a:p>
        </p:txBody>
      </p:sp>
      <p:pic>
        <p:nvPicPr>
          <p:cNvPr id="4" name="Content Placeholder 3" descr="plannin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819400"/>
            <a:ext cx="3962400" cy="3328575"/>
          </a:xfrm>
        </p:spPr>
      </p:pic>
      <p:sp>
        <p:nvSpPr>
          <p:cNvPr id="5" name="TextBox 4"/>
          <p:cNvSpPr txBox="1"/>
          <p:nvPr/>
        </p:nvSpPr>
        <p:spPr>
          <a:xfrm>
            <a:off x="685800" y="198120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Book Antiqua" pitchFamily="18" charset="0"/>
              </a:rPr>
              <a:t>1.Planning</a:t>
            </a:r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913</Words>
  <Application>Microsoft Office PowerPoint</Application>
  <PresentationFormat>On-screen Show (4:3)</PresentationFormat>
  <Paragraphs>102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Book Antiqua</vt:lpstr>
      <vt:lpstr>Calibri</vt:lpstr>
      <vt:lpstr>Wingdings</vt:lpstr>
      <vt:lpstr>Office Theme</vt:lpstr>
      <vt:lpstr>Clip</vt:lpstr>
      <vt:lpstr>                 Management  Introduction </vt:lpstr>
      <vt:lpstr>PowerPoint Presentation</vt:lpstr>
      <vt:lpstr>Management in the New Millennium</vt:lpstr>
      <vt:lpstr>What is Management ??? </vt:lpstr>
      <vt:lpstr>What is Management</vt:lpstr>
      <vt:lpstr>Nature &amp; Characteristics of Management</vt:lpstr>
      <vt:lpstr>PowerPoint Presentation</vt:lpstr>
      <vt:lpstr>Scope of Management</vt:lpstr>
      <vt:lpstr>Functions of Management</vt:lpstr>
      <vt:lpstr>Planning</vt:lpstr>
      <vt:lpstr>Functions of Management</vt:lpstr>
      <vt:lpstr>Organizing</vt:lpstr>
      <vt:lpstr>Functions of Management</vt:lpstr>
      <vt:lpstr>Functions of Management</vt:lpstr>
      <vt:lpstr>Leading</vt:lpstr>
      <vt:lpstr>Functions of Management</vt:lpstr>
      <vt:lpstr>Controlling</vt:lpstr>
      <vt:lpstr>Functional areas of Management</vt:lpstr>
      <vt:lpstr>Managerial roles (Henry Mintzberg)</vt:lpstr>
      <vt:lpstr>Managerial roles (Henry Mintzberg)</vt:lpstr>
      <vt:lpstr>Managerial roles (Henry Mintzberg)</vt:lpstr>
      <vt:lpstr>Roles of Manager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Management ???</dc:title>
  <dc:creator>winuser</dc:creator>
  <cp:lastModifiedBy>ShivaKumar Shivamurthy</cp:lastModifiedBy>
  <cp:revision>33</cp:revision>
  <dcterms:created xsi:type="dcterms:W3CDTF">2017-07-31T22:07:32Z</dcterms:created>
  <dcterms:modified xsi:type="dcterms:W3CDTF">2021-10-11T04:50:12Z</dcterms:modified>
</cp:coreProperties>
</file>