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7"/>
  </p:notesMasterIdLst>
  <p:sldIdLst>
    <p:sldId id="259" r:id="rId3"/>
    <p:sldId id="256" r:id="rId4"/>
    <p:sldId id="257" r:id="rId5"/>
    <p:sldId id="260" r:id="rId6"/>
    <p:sldId id="261" r:id="rId7"/>
    <p:sldId id="262" r:id="rId8"/>
    <p:sldId id="258" r:id="rId9"/>
    <p:sldId id="263" r:id="rId10"/>
    <p:sldId id="264" r:id="rId11"/>
    <p:sldId id="278" r:id="rId12"/>
    <p:sldId id="265" r:id="rId13"/>
    <p:sldId id="266" r:id="rId14"/>
    <p:sldId id="267" r:id="rId15"/>
    <p:sldId id="268" r:id="rId16"/>
    <p:sldId id="269" r:id="rId17"/>
    <p:sldId id="270" r:id="rId18"/>
    <p:sldId id="271" r:id="rId19"/>
    <p:sldId id="272" r:id="rId20"/>
    <p:sldId id="273" r:id="rId21"/>
    <p:sldId id="275" r:id="rId22"/>
    <p:sldId id="274" r:id="rId23"/>
    <p:sldId id="279" r:id="rId24"/>
    <p:sldId id="276" r:id="rId25"/>
    <p:sldId id="277"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B866DB-1F2A-4CFC-8E57-01EC0C5668FD}" type="doc">
      <dgm:prSet loTypeId="urn:microsoft.com/office/officeart/2005/8/layout/cycle5" loCatId="cycle" qsTypeId="urn:microsoft.com/office/officeart/2005/8/quickstyle/3d2" qsCatId="3D" csTypeId="urn:microsoft.com/office/officeart/2005/8/colors/accent1_2" csCatId="accent1" phldr="1"/>
      <dgm:spPr/>
      <dgm:t>
        <a:bodyPr/>
        <a:lstStyle/>
        <a:p>
          <a:endParaRPr lang="en-US"/>
        </a:p>
      </dgm:t>
    </dgm:pt>
    <dgm:pt modelId="{99F49575-1AC7-4AD8-B2B5-B597F1D86DC0}">
      <dgm:prSet phldrT="[Text]" custT="1"/>
      <dgm:spPr/>
      <dgm:t>
        <a:bodyPr/>
        <a:lstStyle/>
        <a:p>
          <a:r>
            <a:rPr lang="en-US" sz="1400" b="1" dirty="0" smtClean="0">
              <a:latin typeface="Arial Black" pitchFamily="34" charset="0"/>
            </a:rPr>
            <a:t>Define Organizational Goals</a:t>
          </a:r>
          <a:endParaRPr lang="en-US" sz="1400" b="1" dirty="0">
            <a:latin typeface="Arial Black" pitchFamily="34" charset="0"/>
          </a:endParaRPr>
        </a:p>
      </dgm:t>
    </dgm:pt>
    <dgm:pt modelId="{BC20DD7F-33F6-43B2-8E76-70838EEC2C92}" type="parTrans" cxnId="{A9846CD7-9B68-4EAB-8F5A-03136AB4E13C}">
      <dgm:prSet/>
      <dgm:spPr/>
      <dgm:t>
        <a:bodyPr/>
        <a:lstStyle/>
        <a:p>
          <a:endParaRPr lang="en-US"/>
        </a:p>
      </dgm:t>
    </dgm:pt>
    <dgm:pt modelId="{6E840D8E-412E-4DF2-B9D1-C22DA4121CF9}" type="sibTrans" cxnId="{A9846CD7-9B68-4EAB-8F5A-03136AB4E13C}">
      <dgm:prSet/>
      <dgm:spPr/>
      <dgm:t>
        <a:bodyPr/>
        <a:lstStyle/>
        <a:p>
          <a:endParaRPr lang="en-US"/>
        </a:p>
      </dgm:t>
    </dgm:pt>
    <dgm:pt modelId="{8DEF6345-4AE5-4B25-B004-A3A028A2C589}">
      <dgm:prSet phldrT="[Text]" custT="1"/>
      <dgm:spPr/>
      <dgm:t>
        <a:bodyPr/>
        <a:lstStyle/>
        <a:p>
          <a:r>
            <a:rPr lang="en-US" sz="1400" dirty="0" smtClean="0">
              <a:latin typeface="Arial Black" pitchFamily="34" charset="0"/>
            </a:rPr>
            <a:t>Define Employee Objectives</a:t>
          </a:r>
          <a:endParaRPr lang="en-US" sz="1400" dirty="0">
            <a:latin typeface="Arial Black" pitchFamily="34" charset="0"/>
          </a:endParaRPr>
        </a:p>
      </dgm:t>
    </dgm:pt>
    <dgm:pt modelId="{2F828294-D286-4878-A7E9-7C8082D2C49E}" type="parTrans" cxnId="{4EBAFF3F-755F-4745-AB17-DF4ED9E16CB4}">
      <dgm:prSet/>
      <dgm:spPr/>
      <dgm:t>
        <a:bodyPr/>
        <a:lstStyle/>
        <a:p>
          <a:endParaRPr lang="en-US"/>
        </a:p>
      </dgm:t>
    </dgm:pt>
    <dgm:pt modelId="{8C572A32-528F-4E2C-953F-FC8D0B322DE4}" type="sibTrans" cxnId="{4EBAFF3F-755F-4745-AB17-DF4ED9E16CB4}">
      <dgm:prSet/>
      <dgm:spPr/>
      <dgm:t>
        <a:bodyPr/>
        <a:lstStyle/>
        <a:p>
          <a:endParaRPr lang="en-US"/>
        </a:p>
      </dgm:t>
    </dgm:pt>
    <dgm:pt modelId="{583A0FF0-5153-4775-908B-CC4485D90070}">
      <dgm:prSet phldrT="[Text]" custT="1"/>
      <dgm:spPr/>
      <dgm:t>
        <a:bodyPr/>
        <a:lstStyle/>
        <a:p>
          <a:r>
            <a:rPr lang="en-US" sz="1400" dirty="0" smtClean="0">
              <a:latin typeface="Arial Black" pitchFamily="34" charset="0"/>
            </a:rPr>
            <a:t>Continuous Monitoring Of Employee Performance And Progress</a:t>
          </a:r>
          <a:endParaRPr lang="en-US" sz="1400" dirty="0">
            <a:latin typeface="Arial Black" pitchFamily="34" charset="0"/>
          </a:endParaRPr>
        </a:p>
      </dgm:t>
    </dgm:pt>
    <dgm:pt modelId="{6A740FC1-14FC-4F4C-8404-7B444D9FF9E0}" type="parTrans" cxnId="{57949889-B71E-403D-BB88-F6556E6F3FBA}">
      <dgm:prSet/>
      <dgm:spPr/>
      <dgm:t>
        <a:bodyPr/>
        <a:lstStyle/>
        <a:p>
          <a:endParaRPr lang="en-US"/>
        </a:p>
      </dgm:t>
    </dgm:pt>
    <dgm:pt modelId="{0DF103D8-FA8C-44E0-B587-B962CD8A8639}" type="sibTrans" cxnId="{57949889-B71E-403D-BB88-F6556E6F3FBA}">
      <dgm:prSet/>
      <dgm:spPr/>
      <dgm:t>
        <a:bodyPr/>
        <a:lstStyle/>
        <a:p>
          <a:endParaRPr lang="en-US"/>
        </a:p>
      </dgm:t>
    </dgm:pt>
    <dgm:pt modelId="{4477F613-3C5C-42C1-B8E5-1492371B2F0C}">
      <dgm:prSet phldrT="[Text]" custT="1"/>
      <dgm:spPr/>
      <dgm:t>
        <a:bodyPr/>
        <a:lstStyle/>
        <a:p>
          <a:r>
            <a:rPr lang="en-US" sz="1400" dirty="0" smtClean="0">
              <a:latin typeface="Arial Black" pitchFamily="34" charset="0"/>
            </a:rPr>
            <a:t>Providing Feedback</a:t>
          </a:r>
          <a:endParaRPr lang="en-US" sz="1400" dirty="0">
            <a:latin typeface="Arial Black" pitchFamily="34" charset="0"/>
          </a:endParaRPr>
        </a:p>
      </dgm:t>
    </dgm:pt>
    <dgm:pt modelId="{DB8E3E4D-4437-4B28-8B2C-23C6AB976374}" type="parTrans" cxnId="{C3442372-D4C7-4BA8-BAF3-AA61BB8EFAE1}">
      <dgm:prSet/>
      <dgm:spPr/>
      <dgm:t>
        <a:bodyPr/>
        <a:lstStyle/>
        <a:p>
          <a:endParaRPr lang="en-US"/>
        </a:p>
      </dgm:t>
    </dgm:pt>
    <dgm:pt modelId="{FD67A653-CAFA-425D-92AB-DA794FEDF654}" type="sibTrans" cxnId="{C3442372-D4C7-4BA8-BAF3-AA61BB8EFAE1}">
      <dgm:prSet/>
      <dgm:spPr/>
      <dgm:t>
        <a:bodyPr/>
        <a:lstStyle/>
        <a:p>
          <a:endParaRPr lang="en-US"/>
        </a:p>
      </dgm:t>
    </dgm:pt>
    <dgm:pt modelId="{DD02ABD5-02D9-4BD4-A059-7E3C028EED8A}">
      <dgm:prSet phldrT="[Text]" custT="1"/>
      <dgm:spPr/>
      <dgm:t>
        <a:bodyPr/>
        <a:lstStyle/>
        <a:p>
          <a:r>
            <a:rPr lang="en-US" sz="1400" dirty="0" smtClean="0">
              <a:latin typeface="Arial Black" pitchFamily="34" charset="0"/>
            </a:rPr>
            <a:t>Performance Appraisals</a:t>
          </a:r>
          <a:endParaRPr lang="en-US" sz="1400" dirty="0">
            <a:latin typeface="Arial Black" pitchFamily="34" charset="0"/>
          </a:endParaRPr>
        </a:p>
      </dgm:t>
    </dgm:pt>
    <dgm:pt modelId="{0FA5BE67-F67D-4092-B912-6393B846D3A6}" type="parTrans" cxnId="{66B40A18-B539-4FF9-BD9A-D1FE830D806F}">
      <dgm:prSet/>
      <dgm:spPr/>
      <dgm:t>
        <a:bodyPr/>
        <a:lstStyle/>
        <a:p>
          <a:endParaRPr lang="en-US"/>
        </a:p>
      </dgm:t>
    </dgm:pt>
    <dgm:pt modelId="{62BE2FBF-3CFC-401F-949F-AE396102E1F2}" type="sibTrans" cxnId="{66B40A18-B539-4FF9-BD9A-D1FE830D806F}">
      <dgm:prSet/>
      <dgm:spPr/>
      <dgm:t>
        <a:bodyPr/>
        <a:lstStyle/>
        <a:p>
          <a:endParaRPr lang="en-US"/>
        </a:p>
      </dgm:t>
    </dgm:pt>
    <dgm:pt modelId="{5DBB6B7A-00D5-46E9-9A63-19218B3776F4}">
      <dgm:prSet custT="1"/>
      <dgm:spPr/>
      <dgm:t>
        <a:bodyPr/>
        <a:lstStyle/>
        <a:p>
          <a:r>
            <a:rPr lang="en-US" sz="1400" dirty="0" smtClean="0">
              <a:latin typeface="Arial Black" pitchFamily="34" charset="0"/>
            </a:rPr>
            <a:t>Performance Evaluation/Reviews</a:t>
          </a:r>
          <a:endParaRPr lang="en-US" sz="1400" dirty="0">
            <a:latin typeface="Arial Black" pitchFamily="34" charset="0"/>
          </a:endParaRPr>
        </a:p>
      </dgm:t>
    </dgm:pt>
    <dgm:pt modelId="{7D62916B-B915-491A-9EA2-F64214486E3A}" type="parTrans" cxnId="{0AB96B43-0753-4331-843F-BD10F6967AE9}">
      <dgm:prSet/>
      <dgm:spPr/>
      <dgm:t>
        <a:bodyPr/>
        <a:lstStyle/>
        <a:p>
          <a:endParaRPr lang="en-US"/>
        </a:p>
      </dgm:t>
    </dgm:pt>
    <dgm:pt modelId="{3F05B77F-2ABB-439E-AF91-3D22D551D37C}" type="sibTrans" cxnId="{0AB96B43-0753-4331-843F-BD10F6967AE9}">
      <dgm:prSet/>
      <dgm:spPr/>
      <dgm:t>
        <a:bodyPr/>
        <a:lstStyle/>
        <a:p>
          <a:endParaRPr lang="en-US"/>
        </a:p>
      </dgm:t>
    </dgm:pt>
    <dgm:pt modelId="{E0974187-C2FF-416A-AB81-A17FC017DD7C}" type="pres">
      <dgm:prSet presAssocID="{61B866DB-1F2A-4CFC-8E57-01EC0C5668FD}" presName="cycle" presStyleCnt="0">
        <dgm:presLayoutVars>
          <dgm:dir/>
          <dgm:resizeHandles val="exact"/>
        </dgm:presLayoutVars>
      </dgm:prSet>
      <dgm:spPr/>
      <dgm:t>
        <a:bodyPr/>
        <a:lstStyle/>
        <a:p>
          <a:endParaRPr lang="en-US"/>
        </a:p>
      </dgm:t>
    </dgm:pt>
    <dgm:pt modelId="{18F5F11A-085E-4FED-8D78-0A2EB54732B4}" type="pres">
      <dgm:prSet presAssocID="{99F49575-1AC7-4AD8-B2B5-B597F1D86DC0}" presName="node" presStyleLbl="node1" presStyleIdx="0" presStyleCnt="6" custScaleY="113586" custRadScaleRad="100074" custRadScaleInc="891">
        <dgm:presLayoutVars>
          <dgm:bulletEnabled val="1"/>
        </dgm:presLayoutVars>
      </dgm:prSet>
      <dgm:spPr/>
      <dgm:t>
        <a:bodyPr/>
        <a:lstStyle/>
        <a:p>
          <a:endParaRPr lang="en-US"/>
        </a:p>
      </dgm:t>
    </dgm:pt>
    <dgm:pt modelId="{0325FB35-A0C3-4C6F-A14C-199745B54CE8}" type="pres">
      <dgm:prSet presAssocID="{99F49575-1AC7-4AD8-B2B5-B597F1D86DC0}" presName="spNode" presStyleCnt="0"/>
      <dgm:spPr/>
    </dgm:pt>
    <dgm:pt modelId="{1CD666D9-8F4B-4C24-92DD-15263E7717C1}" type="pres">
      <dgm:prSet presAssocID="{6E840D8E-412E-4DF2-B9D1-C22DA4121CF9}" presName="sibTrans" presStyleLbl="sibTrans1D1" presStyleIdx="0" presStyleCnt="6"/>
      <dgm:spPr/>
      <dgm:t>
        <a:bodyPr/>
        <a:lstStyle/>
        <a:p>
          <a:endParaRPr lang="en-US"/>
        </a:p>
      </dgm:t>
    </dgm:pt>
    <dgm:pt modelId="{8221C4E4-1668-4719-995A-EB9A716EFCAF}" type="pres">
      <dgm:prSet presAssocID="{8DEF6345-4AE5-4B25-B004-A3A028A2C589}" presName="node" presStyleLbl="node1" presStyleIdx="1" presStyleCnt="6" custScaleY="121466">
        <dgm:presLayoutVars>
          <dgm:bulletEnabled val="1"/>
        </dgm:presLayoutVars>
      </dgm:prSet>
      <dgm:spPr/>
      <dgm:t>
        <a:bodyPr/>
        <a:lstStyle/>
        <a:p>
          <a:endParaRPr lang="en-US"/>
        </a:p>
      </dgm:t>
    </dgm:pt>
    <dgm:pt modelId="{AA6889DE-9921-4FAB-AD8C-E3B912086137}" type="pres">
      <dgm:prSet presAssocID="{8DEF6345-4AE5-4B25-B004-A3A028A2C589}" presName="spNode" presStyleCnt="0"/>
      <dgm:spPr/>
    </dgm:pt>
    <dgm:pt modelId="{88512124-8EC5-436C-AA5A-901AE3257223}" type="pres">
      <dgm:prSet presAssocID="{8C572A32-528F-4E2C-953F-FC8D0B322DE4}" presName="sibTrans" presStyleLbl="sibTrans1D1" presStyleIdx="1" presStyleCnt="6"/>
      <dgm:spPr/>
      <dgm:t>
        <a:bodyPr/>
        <a:lstStyle/>
        <a:p>
          <a:endParaRPr lang="en-US"/>
        </a:p>
      </dgm:t>
    </dgm:pt>
    <dgm:pt modelId="{3FEF6034-729C-4A20-8EB1-D6F87096E822}" type="pres">
      <dgm:prSet presAssocID="{583A0FF0-5153-4775-908B-CC4485D90070}" presName="node" presStyleLbl="node1" presStyleIdx="2" presStyleCnt="6" custScaleY="121466">
        <dgm:presLayoutVars>
          <dgm:bulletEnabled val="1"/>
        </dgm:presLayoutVars>
      </dgm:prSet>
      <dgm:spPr/>
      <dgm:t>
        <a:bodyPr/>
        <a:lstStyle/>
        <a:p>
          <a:endParaRPr lang="en-US"/>
        </a:p>
      </dgm:t>
    </dgm:pt>
    <dgm:pt modelId="{BCEF3FBF-51E7-4504-94BF-BC479945CA3F}" type="pres">
      <dgm:prSet presAssocID="{583A0FF0-5153-4775-908B-CC4485D90070}" presName="spNode" presStyleCnt="0"/>
      <dgm:spPr/>
    </dgm:pt>
    <dgm:pt modelId="{FCD24EFC-D614-4039-A1FB-40E7A4B1BB9D}" type="pres">
      <dgm:prSet presAssocID="{0DF103D8-FA8C-44E0-B587-B962CD8A8639}" presName="sibTrans" presStyleLbl="sibTrans1D1" presStyleIdx="2" presStyleCnt="6"/>
      <dgm:spPr/>
      <dgm:t>
        <a:bodyPr/>
        <a:lstStyle/>
        <a:p>
          <a:endParaRPr lang="en-US"/>
        </a:p>
      </dgm:t>
    </dgm:pt>
    <dgm:pt modelId="{E34AA791-2839-4933-81AB-FD98CD479567}" type="pres">
      <dgm:prSet presAssocID="{5DBB6B7A-00D5-46E9-9A63-19218B3776F4}" presName="node" presStyleLbl="node1" presStyleIdx="3" presStyleCnt="6" custScaleY="120032">
        <dgm:presLayoutVars>
          <dgm:bulletEnabled val="1"/>
        </dgm:presLayoutVars>
      </dgm:prSet>
      <dgm:spPr/>
      <dgm:t>
        <a:bodyPr/>
        <a:lstStyle/>
        <a:p>
          <a:endParaRPr lang="en-US"/>
        </a:p>
      </dgm:t>
    </dgm:pt>
    <dgm:pt modelId="{FF1BB9FE-5C3E-4086-9F4E-E36E059200A2}" type="pres">
      <dgm:prSet presAssocID="{5DBB6B7A-00D5-46E9-9A63-19218B3776F4}" presName="spNode" presStyleCnt="0"/>
      <dgm:spPr/>
    </dgm:pt>
    <dgm:pt modelId="{6F7A58FA-9F92-4250-8D1F-91AD10350622}" type="pres">
      <dgm:prSet presAssocID="{3F05B77F-2ABB-439E-AF91-3D22D551D37C}" presName="sibTrans" presStyleLbl="sibTrans1D1" presStyleIdx="3" presStyleCnt="6"/>
      <dgm:spPr/>
      <dgm:t>
        <a:bodyPr/>
        <a:lstStyle/>
        <a:p>
          <a:endParaRPr lang="en-US"/>
        </a:p>
      </dgm:t>
    </dgm:pt>
    <dgm:pt modelId="{5B317672-DE4C-42CE-A6CD-04A12FF5BCE8}" type="pres">
      <dgm:prSet presAssocID="{4477F613-3C5C-42C1-B8E5-1492371B2F0C}" presName="node" presStyleLbl="node1" presStyleIdx="4" presStyleCnt="6" custScaleY="121466">
        <dgm:presLayoutVars>
          <dgm:bulletEnabled val="1"/>
        </dgm:presLayoutVars>
      </dgm:prSet>
      <dgm:spPr/>
      <dgm:t>
        <a:bodyPr/>
        <a:lstStyle/>
        <a:p>
          <a:endParaRPr lang="en-US"/>
        </a:p>
      </dgm:t>
    </dgm:pt>
    <dgm:pt modelId="{862390A6-DD20-4834-AA93-AE812181E833}" type="pres">
      <dgm:prSet presAssocID="{4477F613-3C5C-42C1-B8E5-1492371B2F0C}" presName="spNode" presStyleCnt="0"/>
      <dgm:spPr/>
    </dgm:pt>
    <dgm:pt modelId="{956C46FE-26D0-4560-BF08-F8E8565D80B1}" type="pres">
      <dgm:prSet presAssocID="{FD67A653-CAFA-425D-92AB-DA794FEDF654}" presName="sibTrans" presStyleLbl="sibTrans1D1" presStyleIdx="4" presStyleCnt="6"/>
      <dgm:spPr/>
      <dgm:t>
        <a:bodyPr/>
        <a:lstStyle/>
        <a:p>
          <a:endParaRPr lang="en-US"/>
        </a:p>
      </dgm:t>
    </dgm:pt>
    <dgm:pt modelId="{A1C70C8C-2982-42CF-9ED1-5C2FE33D6005}" type="pres">
      <dgm:prSet presAssocID="{DD02ABD5-02D9-4BD4-A059-7E3C028EED8A}" presName="node" presStyleLbl="node1" presStyleIdx="5" presStyleCnt="6" custScaleY="121466">
        <dgm:presLayoutVars>
          <dgm:bulletEnabled val="1"/>
        </dgm:presLayoutVars>
      </dgm:prSet>
      <dgm:spPr/>
      <dgm:t>
        <a:bodyPr/>
        <a:lstStyle/>
        <a:p>
          <a:endParaRPr lang="en-US"/>
        </a:p>
      </dgm:t>
    </dgm:pt>
    <dgm:pt modelId="{112DC25E-B895-402F-9568-D4AF5AF824CE}" type="pres">
      <dgm:prSet presAssocID="{DD02ABD5-02D9-4BD4-A059-7E3C028EED8A}" presName="spNode" presStyleCnt="0"/>
      <dgm:spPr/>
    </dgm:pt>
    <dgm:pt modelId="{CC3DFE69-9978-4188-95FA-ADFE493F1E7B}" type="pres">
      <dgm:prSet presAssocID="{62BE2FBF-3CFC-401F-949F-AE396102E1F2}" presName="sibTrans" presStyleLbl="sibTrans1D1" presStyleIdx="5" presStyleCnt="6"/>
      <dgm:spPr/>
      <dgm:t>
        <a:bodyPr/>
        <a:lstStyle/>
        <a:p>
          <a:endParaRPr lang="en-US"/>
        </a:p>
      </dgm:t>
    </dgm:pt>
  </dgm:ptLst>
  <dgm:cxnLst>
    <dgm:cxn modelId="{C8DFA4DA-380C-4E7B-A00F-74881BDC78AF}" type="presOf" srcId="{FD67A653-CAFA-425D-92AB-DA794FEDF654}" destId="{956C46FE-26D0-4560-BF08-F8E8565D80B1}" srcOrd="0" destOrd="0" presId="urn:microsoft.com/office/officeart/2005/8/layout/cycle5"/>
    <dgm:cxn modelId="{58C27956-D0DE-4851-831D-567BEDFDE89A}" type="presOf" srcId="{0DF103D8-FA8C-44E0-B587-B962CD8A8639}" destId="{FCD24EFC-D614-4039-A1FB-40E7A4B1BB9D}" srcOrd="0" destOrd="0" presId="urn:microsoft.com/office/officeart/2005/8/layout/cycle5"/>
    <dgm:cxn modelId="{0AB96B43-0753-4331-843F-BD10F6967AE9}" srcId="{61B866DB-1F2A-4CFC-8E57-01EC0C5668FD}" destId="{5DBB6B7A-00D5-46E9-9A63-19218B3776F4}" srcOrd="3" destOrd="0" parTransId="{7D62916B-B915-491A-9EA2-F64214486E3A}" sibTransId="{3F05B77F-2ABB-439E-AF91-3D22D551D37C}"/>
    <dgm:cxn modelId="{4EBAFF3F-755F-4745-AB17-DF4ED9E16CB4}" srcId="{61B866DB-1F2A-4CFC-8E57-01EC0C5668FD}" destId="{8DEF6345-4AE5-4B25-B004-A3A028A2C589}" srcOrd="1" destOrd="0" parTransId="{2F828294-D286-4878-A7E9-7C8082D2C49E}" sibTransId="{8C572A32-528F-4E2C-953F-FC8D0B322DE4}"/>
    <dgm:cxn modelId="{57949889-B71E-403D-BB88-F6556E6F3FBA}" srcId="{61B866DB-1F2A-4CFC-8E57-01EC0C5668FD}" destId="{583A0FF0-5153-4775-908B-CC4485D90070}" srcOrd="2" destOrd="0" parTransId="{6A740FC1-14FC-4F4C-8404-7B444D9FF9E0}" sibTransId="{0DF103D8-FA8C-44E0-B587-B962CD8A8639}"/>
    <dgm:cxn modelId="{3A2F55F9-8D46-4526-8F1F-7B9BC35BF0A9}" type="presOf" srcId="{61B866DB-1F2A-4CFC-8E57-01EC0C5668FD}" destId="{E0974187-C2FF-416A-AB81-A17FC017DD7C}" srcOrd="0" destOrd="0" presId="urn:microsoft.com/office/officeart/2005/8/layout/cycle5"/>
    <dgm:cxn modelId="{469F4777-21E3-4EC1-88D5-2D8BBF749EF9}" type="presOf" srcId="{3F05B77F-2ABB-439E-AF91-3D22D551D37C}" destId="{6F7A58FA-9F92-4250-8D1F-91AD10350622}" srcOrd="0" destOrd="0" presId="urn:microsoft.com/office/officeart/2005/8/layout/cycle5"/>
    <dgm:cxn modelId="{B10132D4-E88F-4701-AB8F-BACB39723DC5}" type="presOf" srcId="{6E840D8E-412E-4DF2-B9D1-C22DA4121CF9}" destId="{1CD666D9-8F4B-4C24-92DD-15263E7717C1}" srcOrd="0" destOrd="0" presId="urn:microsoft.com/office/officeart/2005/8/layout/cycle5"/>
    <dgm:cxn modelId="{E54F252D-38F3-4A20-B3EA-BDAB007684FF}" type="presOf" srcId="{583A0FF0-5153-4775-908B-CC4485D90070}" destId="{3FEF6034-729C-4A20-8EB1-D6F87096E822}" srcOrd="0" destOrd="0" presId="urn:microsoft.com/office/officeart/2005/8/layout/cycle5"/>
    <dgm:cxn modelId="{076FE8F0-D02D-4D01-8F71-0824C0B7EE3F}" type="presOf" srcId="{5DBB6B7A-00D5-46E9-9A63-19218B3776F4}" destId="{E34AA791-2839-4933-81AB-FD98CD479567}" srcOrd="0" destOrd="0" presId="urn:microsoft.com/office/officeart/2005/8/layout/cycle5"/>
    <dgm:cxn modelId="{28DC68A8-2C8E-4353-A40A-525476A3D831}" type="presOf" srcId="{62BE2FBF-3CFC-401F-949F-AE396102E1F2}" destId="{CC3DFE69-9978-4188-95FA-ADFE493F1E7B}" srcOrd="0" destOrd="0" presId="urn:microsoft.com/office/officeart/2005/8/layout/cycle5"/>
    <dgm:cxn modelId="{4BFE5C29-956C-4961-A19A-77F9F5C922B7}" type="presOf" srcId="{DD02ABD5-02D9-4BD4-A059-7E3C028EED8A}" destId="{A1C70C8C-2982-42CF-9ED1-5C2FE33D6005}" srcOrd="0" destOrd="0" presId="urn:microsoft.com/office/officeart/2005/8/layout/cycle5"/>
    <dgm:cxn modelId="{879AE25A-4FF1-4BAE-86DE-14D968B51C1C}" type="presOf" srcId="{8DEF6345-4AE5-4B25-B004-A3A028A2C589}" destId="{8221C4E4-1668-4719-995A-EB9A716EFCAF}" srcOrd="0" destOrd="0" presId="urn:microsoft.com/office/officeart/2005/8/layout/cycle5"/>
    <dgm:cxn modelId="{932D88A6-B2BE-4876-9928-9AD7F21B38BF}" type="presOf" srcId="{8C572A32-528F-4E2C-953F-FC8D0B322DE4}" destId="{88512124-8EC5-436C-AA5A-901AE3257223}" srcOrd="0" destOrd="0" presId="urn:microsoft.com/office/officeart/2005/8/layout/cycle5"/>
    <dgm:cxn modelId="{66B40A18-B539-4FF9-BD9A-D1FE830D806F}" srcId="{61B866DB-1F2A-4CFC-8E57-01EC0C5668FD}" destId="{DD02ABD5-02D9-4BD4-A059-7E3C028EED8A}" srcOrd="5" destOrd="0" parTransId="{0FA5BE67-F67D-4092-B912-6393B846D3A6}" sibTransId="{62BE2FBF-3CFC-401F-949F-AE396102E1F2}"/>
    <dgm:cxn modelId="{A9846CD7-9B68-4EAB-8F5A-03136AB4E13C}" srcId="{61B866DB-1F2A-4CFC-8E57-01EC0C5668FD}" destId="{99F49575-1AC7-4AD8-B2B5-B597F1D86DC0}" srcOrd="0" destOrd="0" parTransId="{BC20DD7F-33F6-43B2-8E76-70838EEC2C92}" sibTransId="{6E840D8E-412E-4DF2-B9D1-C22DA4121CF9}"/>
    <dgm:cxn modelId="{46685BE2-7803-4518-84EE-5DDAE8A059FC}" type="presOf" srcId="{4477F613-3C5C-42C1-B8E5-1492371B2F0C}" destId="{5B317672-DE4C-42CE-A6CD-04A12FF5BCE8}" srcOrd="0" destOrd="0" presId="urn:microsoft.com/office/officeart/2005/8/layout/cycle5"/>
    <dgm:cxn modelId="{315A9ABB-B458-4404-9534-EEB8D7682002}" type="presOf" srcId="{99F49575-1AC7-4AD8-B2B5-B597F1D86DC0}" destId="{18F5F11A-085E-4FED-8D78-0A2EB54732B4}" srcOrd="0" destOrd="0" presId="urn:microsoft.com/office/officeart/2005/8/layout/cycle5"/>
    <dgm:cxn modelId="{C3442372-D4C7-4BA8-BAF3-AA61BB8EFAE1}" srcId="{61B866DB-1F2A-4CFC-8E57-01EC0C5668FD}" destId="{4477F613-3C5C-42C1-B8E5-1492371B2F0C}" srcOrd="4" destOrd="0" parTransId="{DB8E3E4D-4437-4B28-8B2C-23C6AB976374}" sibTransId="{FD67A653-CAFA-425D-92AB-DA794FEDF654}"/>
    <dgm:cxn modelId="{D296EA08-5E63-44BE-81DB-64266B483F68}" type="presParOf" srcId="{E0974187-C2FF-416A-AB81-A17FC017DD7C}" destId="{18F5F11A-085E-4FED-8D78-0A2EB54732B4}" srcOrd="0" destOrd="0" presId="urn:microsoft.com/office/officeart/2005/8/layout/cycle5"/>
    <dgm:cxn modelId="{7DC731E4-10BB-423A-AA1B-66B00020972B}" type="presParOf" srcId="{E0974187-C2FF-416A-AB81-A17FC017DD7C}" destId="{0325FB35-A0C3-4C6F-A14C-199745B54CE8}" srcOrd="1" destOrd="0" presId="urn:microsoft.com/office/officeart/2005/8/layout/cycle5"/>
    <dgm:cxn modelId="{1826BEFD-AD99-491D-A225-4131454E2D7E}" type="presParOf" srcId="{E0974187-C2FF-416A-AB81-A17FC017DD7C}" destId="{1CD666D9-8F4B-4C24-92DD-15263E7717C1}" srcOrd="2" destOrd="0" presId="urn:microsoft.com/office/officeart/2005/8/layout/cycle5"/>
    <dgm:cxn modelId="{AD9FA98A-A8B3-4C48-8FB9-A02F2233DE87}" type="presParOf" srcId="{E0974187-C2FF-416A-AB81-A17FC017DD7C}" destId="{8221C4E4-1668-4719-995A-EB9A716EFCAF}" srcOrd="3" destOrd="0" presId="urn:microsoft.com/office/officeart/2005/8/layout/cycle5"/>
    <dgm:cxn modelId="{D7185001-2BC6-47F5-BF8B-F60FEA26FE92}" type="presParOf" srcId="{E0974187-C2FF-416A-AB81-A17FC017DD7C}" destId="{AA6889DE-9921-4FAB-AD8C-E3B912086137}" srcOrd="4" destOrd="0" presId="urn:microsoft.com/office/officeart/2005/8/layout/cycle5"/>
    <dgm:cxn modelId="{B0A5DD7C-23DC-4D83-8734-BF4469032194}" type="presParOf" srcId="{E0974187-C2FF-416A-AB81-A17FC017DD7C}" destId="{88512124-8EC5-436C-AA5A-901AE3257223}" srcOrd="5" destOrd="0" presId="urn:microsoft.com/office/officeart/2005/8/layout/cycle5"/>
    <dgm:cxn modelId="{522200FB-32CC-4894-97E2-F90B4D94D380}" type="presParOf" srcId="{E0974187-C2FF-416A-AB81-A17FC017DD7C}" destId="{3FEF6034-729C-4A20-8EB1-D6F87096E822}" srcOrd="6" destOrd="0" presId="urn:microsoft.com/office/officeart/2005/8/layout/cycle5"/>
    <dgm:cxn modelId="{6B33D920-DFD3-48F7-A52A-6A1AF7793002}" type="presParOf" srcId="{E0974187-C2FF-416A-AB81-A17FC017DD7C}" destId="{BCEF3FBF-51E7-4504-94BF-BC479945CA3F}" srcOrd="7" destOrd="0" presId="urn:microsoft.com/office/officeart/2005/8/layout/cycle5"/>
    <dgm:cxn modelId="{C9C6B3B8-7977-4EC9-97B4-347D29CC7BDE}" type="presParOf" srcId="{E0974187-C2FF-416A-AB81-A17FC017DD7C}" destId="{FCD24EFC-D614-4039-A1FB-40E7A4B1BB9D}" srcOrd="8" destOrd="0" presId="urn:microsoft.com/office/officeart/2005/8/layout/cycle5"/>
    <dgm:cxn modelId="{D2BFCFCA-30DA-4060-8C24-74BDC9AE06E0}" type="presParOf" srcId="{E0974187-C2FF-416A-AB81-A17FC017DD7C}" destId="{E34AA791-2839-4933-81AB-FD98CD479567}" srcOrd="9" destOrd="0" presId="urn:microsoft.com/office/officeart/2005/8/layout/cycle5"/>
    <dgm:cxn modelId="{85A8A6C7-3748-4FB7-B0E6-5E6F00502AF6}" type="presParOf" srcId="{E0974187-C2FF-416A-AB81-A17FC017DD7C}" destId="{FF1BB9FE-5C3E-4086-9F4E-E36E059200A2}" srcOrd="10" destOrd="0" presId="urn:microsoft.com/office/officeart/2005/8/layout/cycle5"/>
    <dgm:cxn modelId="{2D5D596B-FC83-44EF-B1FC-1133DAB7802A}" type="presParOf" srcId="{E0974187-C2FF-416A-AB81-A17FC017DD7C}" destId="{6F7A58FA-9F92-4250-8D1F-91AD10350622}" srcOrd="11" destOrd="0" presId="urn:microsoft.com/office/officeart/2005/8/layout/cycle5"/>
    <dgm:cxn modelId="{5325341E-8A17-43A0-B406-5F48A638EA10}" type="presParOf" srcId="{E0974187-C2FF-416A-AB81-A17FC017DD7C}" destId="{5B317672-DE4C-42CE-A6CD-04A12FF5BCE8}" srcOrd="12" destOrd="0" presId="urn:microsoft.com/office/officeart/2005/8/layout/cycle5"/>
    <dgm:cxn modelId="{5EEE093E-B405-402C-9DF6-7CE74FE24ED8}" type="presParOf" srcId="{E0974187-C2FF-416A-AB81-A17FC017DD7C}" destId="{862390A6-DD20-4834-AA93-AE812181E833}" srcOrd="13" destOrd="0" presId="urn:microsoft.com/office/officeart/2005/8/layout/cycle5"/>
    <dgm:cxn modelId="{6FD1C75C-B8D9-4D50-B5A0-5C6F1D657AC5}" type="presParOf" srcId="{E0974187-C2FF-416A-AB81-A17FC017DD7C}" destId="{956C46FE-26D0-4560-BF08-F8E8565D80B1}" srcOrd="14" destOrd="0" presId="urn:microsoft.com/office/officeart/2005/8/layout/cycle5"/>
    <dgm:cxn modelId="{89BD3C37-F716-4EF1-9B70-2854D6B2B0C4}" type="presParOf" srcId="{E0974187-C2FF-416A-AB81-A17FC017DD7C}" destId="{A1C70C8C-2982-42CF-9ED1-5C2FE33D6005}" srcOrd="15" destOrd="0" presId="urn:microsoft.com/office/officeart/2005/8/layout/cycle5"/>
    <dgm:cxn modelId="{6234F885-413C-4427-9706-07FDAD5E472E}" type="presParOf" srcId="{E0974187-C2FF-416A-AB81-A17FC017DD7C}" destId="{112DC25E-B895-402F-9568-D4AF5AF824CE}" srcOrd="16" destOrd="0" presId="urn:microsoft.com/office/officeart/2005/8/layout/cycle5"/>
    <dgm:cxn modelId="{9D249978-2705-44C3-A4F5-C9C406EF06AB}" type="presParOf" srcId="{E0974187-C2FF-416A-AB81-A17FC017DD7C}" destId="{CC3DFE69-9978-4188-95FA-ADFE493F1E7B}"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5F11A-085E-4FED-8D78-0A2EB54732B4}">
      <dsp:nvSpPr>
        <dsp:cNvPr id="0" name=""/>
        <dsp:cNvSpPr/>
      </dsp:nvSpPr>
      <dsp:spPr>
        <a:xfrm>
          <a:off x="4573008" y="-82087"/>
          <a:ext cx="1536650" cy="113452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Arial Black" pitchFamily="34" charset="0"/>
            </a:rPr>
            <a:t>Define Organizational Goals</a:t>
          </a:r>
          <a:endParaRPr lang="en-US" sz="1400" b="1" kern="1200" dirty="0">
            <a:latin typeface="Arial Black" pitchFamily="34" charset="0"/>
          </a:endParaRPr>
        </a:p>
      </dsp:txBody>
      <dsp:txXfrm>
        <a:off x="4628391" y="-26704"/>
        <a:ext cx="1425884" cy="1023756"/>
      </dsp:txXfrm>
    </dsp:sp>
    <dsp:sp modelId="{1CD666D9-8F4B-4C24-92DD-15263E7717C1}">
      <dsp:nvSpPr>
        <dsp:cNvPr id="0" name=""/>
        <dsp:cNvSpPr/>
      </dsp:nvSpPr>
      <dsp:spPr>
        <a:xfrm>
          <a:off x="2977746" y="485153"/>
          <a:ext cx="4712460" cy="4712460"/>
        </a:xfrm>
        <a:custGeom>
          <a:avLst/>
          <a:gdLst/>
          <a:ahLst/>
          <a:cxnLst/>
          <a:rect l="0" t="0" r="0" b="0"/>
          <a:pathLst>
            <a:path>
              <a:moveTo>
                <a:pt x="3295896" y="195478"/>
              </a:moveTo>
              <a:arcTo wR="2356230" hR="2356230" stAng="17610194" swAng="778486"/>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8221C4E4-1668-4719-995A-EB9A716EFCAF}">
      <dsp:nvSpPr>
        <dsp:cNvPr id="0" name=""/>
        <dsp:cNvSpPr/>
      </dsp:nvSpPr>
      <dsp:spPr>
        <a:xfrm>
          <a:off x="6606229" y="1056673"/>
          <a:ext cx="1536650" cy="12132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Define Employee Objectives</a:t>
          </a:r>
          <a:endParaRPr lang="en-US" sz="1400" kern="1200" dirty="0">
            <a:latin typeface="Arial Black" pitchFamily="34" charset="0"/>
          </a:endParaRPr>
        </a:p>
      </dsp:txBody>
      <dsp:txXfrm>
        <a:off x="6665454" y="1115898"/>
        <a:ext cx="1418200" cy="1094780"/>
      </dsp:txXfrm>
    </dsp:sp>
    <dsp:sp modelId="{88512124-8EC5-436C-AA5A-901AE3257223}">
      <dsp:nvSpPr>
        <dsp:cNvPr id="0" name=""/>
        <dsp:cNvSpPr/>
      </dsp:nvSpPr>
      <dsp:spPr>
        <a:xfrm>
          <a:off x="2977769" y="485173"/>
          <a:ext cx="4712460" cy="4712460"/>
        </a:xfrm>
        <a:custGeom>
          <a:avLst/>
          <a:gdLst/>
          <a:ahLst/>
          <a:cxnLst/>
          <a:rect l="0" t="0" r="0" b="0"/>
          <a:pathLst>
            <a:path>
              <a:moveTo>
                <a:pt x="4686711" y="2008843"/>
              </a:moveTo>
              <a:arcTo wR="2356230" hR="2356230" stAng="21091308" swAng="1017384"/>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3FEF6034-729C-4A20-8EB1-D6F87096E822}">
      <dsp:nvSpPr>
        <dsp:cNvPr id="0" name=""/>
        <dsp:cNvSpPr/>
      </dsp:nvSpPr>
      <dsp:spPr>
        <a:xfrm>
          <a:off x="6606229" y="3412903"/>
          <a:ext cx="1536650" cy="12132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Continuous Monitoring Of Employee Performance And Progress</a:t>
          </a:r>
          <a:endParaRPr lang="en-US" sz="1400" kern="1200" dirty="0">
            <a:latin typeface="Arial Black" pitchFamily="34" charset="0"/>
          </a:endParaRPr>
        </a:p>
      </dsp:txBody>
      <dsp:txXfrm>
        <a:off x="6665454" y="3472128"/>
        <a:ext cx="1418200" cy="1094780"/>
      </dsp:txXfrm>
    </dsp:sp>
    <dsp:sp modelId="{FCD24EFC-D614-4039-A1FB-40E7A4B1BB9D}">
      <dsp:nvSpPr>
        <dsp:cNvPr id="0" name=""/>
        <dsp:cNvSpPr/>
      </dsp:nvSpPr>
      <dsp:spPr>
        <a:xfrm>
          <a:off x="2977769" y="485173"/>
          <a:ext cx="4712460" cy="4712460"/>
        </a:xfrm>
        <a:custGeom>
          <a:avLst/>
          <a:gdLst/>
          <a:ahLst/>
          <a:cxnLst/>
          <a:rect l="0" t="0" r="0" b="0"/>
          <a:pathLst>
            <a:path>
              <a:moveTo>
                <a:pt x="3755791" y="4251763"/>
              </a:moveTo>
              <a:arcTo wR="2356230" hR="2356230" stAng="3213588" swAng="785356"/>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E34AA791-2839-4933-81AB-FD98CD479567}">
      <dsp:nvSpPr>
        <dsp:cNvPr id="0" name=""/>
        <dsp:cNvSpPr/>
      </dsp:nvSpPr>
      <dsp:spPr>
        <a:xfrm>
          <a:off x="4565674" y="4598180"/>
          <a:ext cx="1536650" cy="119890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Performance Evaluation/Reviews</a:t>
          </a:r>
          <a:endParaRPr lang="en-US" sz="1400" kern="1200" dirty="0">
            <a:latin typeface="Arial Black" pitchFamily="34" charset="0"/>
          </a:endParaRPr>
        </a:p>
      </dsp:txBody>
      <dsp:txXfrm>
        <a:off x="4624200" y="4656706"/>
        <a:ext cx="1419598" cy="1081854"/>
      </dsp:txXfrm>
    </dsp:sp>
    <dsp:sp modelId="{6F7A58FA-9F92-4250-8D1F-91AD10350622}">
      <dsp:nvSpPr>
        <dsp:cNvPr id="0" name=""/>
        <dsp:cNvSpPr/>
      </dsp:nvSpPr>
      <dsp:spPr>
        <a:xfrm>
          <a:off x="2977769" y="485173"/>
          <a:ext cx="4712460" cy="4712460"/>
        </a:xfrm>
        <a:custGeom>
          <a:avLst/>
          <a:gdLst/>
          <a:ahLst/>
          <a:cxnLst/>
          <a:rect l="0" t="0" r="0" b="0"/>
          <a:pathLst>
            <a:path>
              <a:moveTo>
                <a:pt x="1422310" y="4519471"/>
              </a:moveTo>
              <a:arcTo wR="2356230" hR="2356230" stAng="6801056" swAng="785356"/>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5B317672-DE4C-42CE-A6CD-04A12FF5BCE8}">
      <dsp:nvSpPr>
        <dsp:cNvPr id="0" name=""/>
        <dsp:cNvSpPr/>
      </dsp:nvSpPr>
      <dsp:spPr>
        <a:xfrm>
          <a:off x="2525119" y="3412903"/>
          <a:ext cx="1536650" cy="12132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Providing Feedback</a:t>
          </a:r>
          <a:endParaRPr lang="en-US" sz="1400" kern="1200" dirty="0">
            <a:latin typeface="Arial Black" pitchFamily="34" charset="0"/>
          </a:endParaRPr>
        </a:p>
      </dsp:txBody>
      <dsp:txXfrm>
        <a:off x="2584344" y="3472128"/>
        <a:ext cx="1418200" cy="1094780"/>
      </dsp:txXfrm>
    </dsp:sp>
    <dsp:sp modelId="{956C46FE-26D0-4560-BF08-F8E8565D80B1}">
      <dsp:nvSpPr>
        <dsp:cNvPr id="0" name=""/>
        <dsp:cNvSpPr/>
      </dsp:nvSpPr>
      <dsp:spPr>
        <a:xfrm>
          <a:off x="2977769" y="485173"/>
          <a:ext cx="4712460" cy="4712460"/>
        </a:xfrm>
        <a:custGeom>
          <a:avLst/>
          <a:gdLst/>
          <a:ahLst/>
          <a:cxnLst/>
          <a:rect l="0" t="0" r="0" b="0"/>
          <a:pathLst>
            <a:path>
              <a:moveTo>
                <a:pt x="25748" y="2703616"/>
              </a:moveTo>
              <a:arcTo wR="2356230" hR="2356230" stAng="10291308" swAng="1017384"/>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1C70C8C-2982-42CF-9ED1-5C2FE33D6005}">
      <dsp:nvSpPr>
        <dsp:cNvPr id="0" name=""/>
        <dsp:cNvSpPr/>
      </dsp:nvSpPr>
      <dsp:spPr>
        <a:xfrm>
          <a:off x="2525119" y="1056673"/>
          <a:ext cx="1536650" cy="12132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Performance Appraisals</a:t>
          </a:r>
          <a:endParaRPr lang="en-US" sz="1400" kern="1200" dirty="0">
            <a:latin typeface="Arial Black" pitchFamily="34" charset="0"/>
          </a:endParaRPr>
        </a:p>
      </dsp:txBody>
      <dsp:txXfrm>
        <a:off x="2584344" y="1115898"/>
        <a:ext cx="1418200" cy="1094780"/>
      </dsp:txXfrm>
    </dsp:sp>
    <dsp:sp modelId="{CC3DFE69-9978-4188-95FA-ADFE493F1E7B}">
      <dsp:nvSpPr>
        <dsp:cNvPr id="0" name=""/>
        <dsp:cNvSpPr/>
      </dsp:nvSpPr>
      <dsp:spPr>
        <a:xfrm>
          <a:off x="2977793" y="485153"/>
          <a:ext cx="4712460" cy="4712460"/>
        </a:xfrm>
        <a:custGeom>
          <a:avLst/>
          <a:gdLst/>
          <a:ahLst/>
          <a:cxnLst/>
          <a:rect l="0" t="0" r="0" b="0"/>
          <a:pathLst>
            <a:path>
              <a:moveTo>
                <a:pt x="957870" y="459809"/>
              </a:moveTo>
              <a:arcTo wR="2356230" hR="2356230" stAng="14015767" swAng="792230"/>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61B4AAA-01CD-413A-827D-FE82B0FDE4FF}" type="datetimeFigureOut">
              <a:rPr lang="en-US"/>
              <a:pPr>
                <a:defRPr/>
              </a:pPr>
              <a:t>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FA07498-0C09-43DD-82AE-FFE7BBDF4F98}" type="slidenum">
              <a:rPr lang="en-US"/>
              <a:pPr>
                <a:defRPr/>
              </a:pPr>
              <a:t>‹#›</a:t>
            </a:fld>
            <a:endParaRPr lang="en-US"/>
          </a:p>
        </p:txBody>
      </p:sp>
    </p:spTree>
    <p:extLst>
      <p:ext uri="{BB962C8B-B14F-4D97-AF65-F5344CB8AC3E}">
        <p14:creationId xmlns:p14="http://schemas.microsoft.com/office/powerpoint/2010/main" val="3176612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5353749"/>
            <a:ext cx="4495800" cy="1069975"/>
          </a:xfrm>
        </p:spPr>
        <p:txBody>
          <a:bodyPr>
            <a:normAutofit/>
          </a:bodyPr>
          <a:lstStyle>
            <a:lvl1pPr algn="ctr">
              <a:defRPr sz="3200" b="1">
                <a:solidFill>
                  <a:schemeClr val="bg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438400" y="6096000"/>
            <a:ext cx="4114800" cy="589851"/>
          </a:xfrm>
        </p:spPr>
        <p:txBody>
          <a:bodyPr>
            <a:normAutofit/>
          </a:bodyPr>
          <a:lstStyle>
            <a:lvl1pPr marL="0" indent="0" algn="ctr">
              <a:buNone/>
              <a:defRPr sz="26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B6B3331D-D67A-43DD-8420-0E2D067184C1}" type="datetimeFigureOut">
              <a:rPr lang="en-US"/>
              <a:pPr>
                <a:defRPr/>
              </a:pPr>
              <a:t>8/11/2017</a:t>
            </a:fld>
            <a:endParaRPr lang="en-US"/>
          </a:p>
        </p:txBody>
      </p:sp>
      <p:sp>
        <p:nvSpPr>
          <p:cNvPr id="5" name="Footer Placeholder 4"/>
          <p:cNvSpPr>
            <a:spLocks noGrp="1"/>
          </p:cNvSpPr>
          <p:nvPr>
            <p:ph type="ftr" sz="quarter" idx="11"/>
          </p:nvPr>
        </p:nvSpPr>
        <p:spPr/>
        <p:txBody>
          <a:bodyPr/>
          <a:lstStyle>
            <a:lvl1pPr>
              <a:defRPr dirty="0"/>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F835F6-36E8-428F-A399-AE061B26D4E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003ECE-BC20-49F1-8B00-0D0BF1A0FF0D}" type="datetimeFigureOut">
              <a:rPr lang="en-US"/>
              <a:pPr>
                <a:defRPr/>
              </a:pPr>
              <a:t>8/11/2017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476354-80DB-4595-941E-593555CC783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76F533-5B1B-40EC-AFAA-624CDBBF6805}" type="datetimeFigureOut">
              <a:rPr lang="en-US"/>
              <a:pPr>
                <a:defRPr/>
              </a:pPr>
              <a:t>8/11/2017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43488F-69DC-4886-90C4-00CAA1D8705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EB889F-DD02-45A3-9A65-999FFE152B34}" type="datetimeFigureOut">
              <a:rPr lang="en-US"/>
              <a:pPr>
                <a:defRPr/>
              </a:pPr>
              <a:t>8/11/2017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1CB92A-D22A-48B9-BAAE-B4B83858C5E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6118551-BF45-4C0E-B6E1-7A11D504A12A}" type="datetimeFigureOut">
              <a:rPr lang="en-US"/>
              <a:pPr>
                <a:defRPr/>
              </a:pPr>
              <a:t>8/11/2017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A49A10-C3FC-4904-A3CF-3B174E869D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C996844-AE69-4904-8BCA-BBA81000259C}" type="datetimeFigureOut">
              <a:rPr lang="en-US"/>
              <a:pPr>
                <a:defRPr/>
              </a:pPr>
              <a:t>8/11/2017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E5133A-F16E-4F35-B189-A3C989A1637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2791F5-A42B-40EB-BC60-C112DF0996B4}" type="datetimeFigureOut">
              <a:rPr lang="en-US"/>
              <a:pPr>
                <a:defRPr/>
              </a:pPr>
              <a:t>8/11/2017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258366A-8FBA-4F89-843E-9090268519F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512E0B8-8660-48D9-B156-A063D11C9FAF}" type="datetimeFigureOut">
              <a:rPr lang="en-US"/>
              <a:pPr>
                <a:defRPr/>
              </a:pPr>
              <a:t>8/11/2017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380AEA-B1F4-4F57-AB7A-A99C6C59BB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AAC04B-BAE1-4211-B22B-62496A811934}" type="datetimeFigureOut">
              <a:rPr lang="en-US"/>
              <a:pPr>
                <a:defRPr/>
              </a:pPr>
              <a:t>8/11/2017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2D99B45-C5BC-4D74-8151-F88AB043D5D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63F5AD-9D91-4416-8BFE-8F41E03586C3}" type="datetimeFigureOut">
              <a:rPr lang="en-US"/>
              <a:pPr>
                <a:defRPr/>
              </a:pPr>
              <a:t>8/11/2017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D231B3-2CC8-4D00-98DB-EFAEB16B4F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3EB201-94AD-4915-A471-2029FBD32360}" type="datetimeFigureOut">
              <a:rPr lang="en-US"/>
              <a:pPr>
                <a:defRPr/>
              </a:pPr>
              <a:t>8/11/2017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DDC119-3FD5-411D-9340-1F6928B029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54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438400"/>
            <a:ext cx="82296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5CED4781-A4EF-4A73-811C-01527B9C2C9C}" type="datetimeFigureOut">
              <a:rPr lang="en-US"/>
              <a:pPr>
                <a:defRPr/>
              </a:pPr>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3A4F778-865B-4E54-BADC-8531252A10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1" fontAlgn="base" hangingPunct="1">
        <a:spcBef>
          <a:spcPct val="0"/>
        </a:spcBef>
        <a:spcAft>
          <a:spcPct val="0"/>
        </a:spcAft>
        <a:defRPr sz="4400" kern="1200">
          <a:solidFill>
            <a:schemeClr val="tx1"/>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1"/>
          </a:solidFill>
          <a:latin typeface="Tahoma" pitchFamily="112" charset="0"/>
          <a:cs typeface="Tahoma" pitchFamily="112" charset="0"/>
        </a:defRPr>
      </a:lvl2pPr>
      <a:lvl3pPr algn="ctr" rtl="0" eaLnBrk="1" fontAlgn="base" hangingPunct="1">
        <a:spcBef>
          <a:spcPct val="0"/>
        </a:spcBef>
        <a:spcAft>
          <a:spcPct val="0"/>
        </a:spcAft>
        <a:defRPr sz="4400">
          <a:solidFill>
            <a:schemeClr val="tx1"/>
          </a:solidFill>
          <a:latin typeface="Tahoma" pitchFamily="112" charset="0"/>
          <a:cs typeface="Tahoma" pitchFamily="112" charset="0"/>
        </a:defRPr>
      </a:lvl3pPr>
      <a:lvl4pPr algn="ctr" rtl="0" eaLnBrk="1" fontAlgn="base" hangingPunct="1">
        <a:spcBef>
          <a:spcPct val="0"/>
        </a:spcBef>
        <a:spcAft>
          <a:spcPct val="0"/>
        </a:spcAft>
        <a:defRPr sz="4400">
          <a:solidFill>
            <a:schemeClr val="tx1"/>
          </a:solidFill>
          <a:latin typeface="Tahoma" pitchFamily="112" charset="0"/>
          <a:cs typeface="Tahoma" pitchFamily="112" charset="0"/>
        </a:defRPr>
      </a:lvl4pPr>
      <a:lvl5pPr algn="ctr" rtl="0" eaLnBrk="1" fontAlgn="base" hangingPunct="1">
        <a:spcBef>
          <a:spcPct val="0"/>
        </a:spcBef>
        <a:spcAft>
          <a:spcPct val="0"/>
        </a:spcAft>
        <a:defRPr sz="4400">
          <a:solidFill>
            <a:schemeClr val="tx1"/>
          </a:solidFill>
          <a:latin typeface="Tahoma" pitchFamily="112" charset="0"/>
          <a:cs typeface="Tahoma" pitchFamily="112" charset="0"/>
        </a:defRPr>
      </a:lvl5pPr>
      <a:lvl6pPr marL="457200" algn="ctr" rtl="0" eaLnBrk="1" fontAlgn="base" hangingPunct="1">
        <a:spcBef>
          <a:spcPct val="0"/>
        </a:spcBef>
        <a:spcAft>
          <a:spcPct val="0"/>
        </a:spcAft>
        <a:defRPr sz="4400">
          <a:solidFill>
            <a:schemeClr val="tx1"/>
          </a:solidFill>
          <a:latin typeface="Tahoma" pitchFamily="112" charset="0"/>
          <a:cs typeface="Tahoma" pitchFamily="112" charset="0"/>
        </a:defRPr>
      </a:lvl6pPr>
      <a:lvl7pPr marL="914400" algn="ctr" rtl="0" eaLnBrk="1" fontAlgn="base" hangingPunct="1">
        <a:spcBef>
          <a:spcPct val="0"/>
        </a:spcBef>
        <a:spcAft>
          <a:spcPct val="0"/>
        </a:spcAft>
        <a:defRPr sz="4400">
          <a:solidFill>
            <a:schemeClr val="tx1"/>
          </a:solidFill>
          <a:latin typeface="Tahoma" pitchFamily="112" charset="0"/>
          <a:cs typeface="Tahoma" pitchFamily="112" charset="0"/>
        </a:defRPr>
      </a:lvl7pPr>
      <a:lvl8pPr marL="1371600" algn="ctr" rtl="0" eaLnBrk="1" fontAlgn="base" hangingPunct="1">
        <a:spcBef>
          <a:spcPct val="0"/>
        </a:spcBef>
        <a:spcAft>
          <a:spcPct val="0"/>
        </a:spcAft>
        <a:defRPr sz="4400">
          <a:solidFill>
            <a:schemeClr val="tx1"/>
          </a:solidFill>
          <a:latin typeface="Tahoma" pitchFamily="112" charset="0"/>
          <a:cs typeface="Tahoma" pitchFamily="112" charset="0"/>
        </a:defRPr>
      </a:lvl8pPr>
      <a:lvl9pPr marL="1828800" algn="ctr" rtl="0" eaLnBrk="1" fontAlgn="base" hangingPunct="1">
        <a:spcBef>
          <a:spcPct val="0"/>
        </a:spcBef>
        <a:spcAft>
          <a:spcPct val="0"/>
        </a:spcAft>
        <a:defRPr sz="4400">
          <a:solidFill>
            <a:schemeClr val="tx1"/>
          </a:solidFill>
          <a:latin typeface="Tahoma" pitchFamily="112" charset="0"/>
          <a:cs typeface="Tahoma" pitchFamily="112" charset="0"/>
        </a:defRPr>
      </a:lvl9pPr>
    </p:titleStyle>
    <p:body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rmngr.jpg"/>
          <p:cNvPicPr>
            <a:picLocks noChangeAspect="1"/>
          </p:cNvPicPr>
          <p:nvPr/>
        </p:nvPicPr>
        <p:blipFill>
          <a:blip r:embed="rId2" cstate="print"/>
          <a:stretch>
            <a:fillRect/>
          </a:stretch>
        </p:blipFill>
        <p:spPr>
          <a:xfrm>
            <a:off x="-1" y="0"/>
            <a:ext cx="9177237" cy="6858000"/>
          </a:xfrm>
          <a:prstGeom prst="rect">
            <a:avLst/>
          </a:prstGeom>
        </p:spPr>
      </p:pic>
      <p:sp>
        <p:nvSpPr>
          <p:cNvPr id="2" name="Title 1"/>
          <p:cNvSpPr>
            <a:spLocks noGrp="1"/>
          </p:cNvSpPr>
          <p:nvPr>
            <p:ph type="ctrTitle"/>
          </p:nvPr>
        </p:nvSpPr>
        <p:spPr>
          <a:xfrm>
            <a:off x="685800" y="1828800"/>
            <a:ext cx="7772400" cy="1470025"/>
          </a:xfrm>
        </p:spPr>
        <p:txBody>
          <a:bodyPr>
            <a:noAutofit/>
          </a:bodyPr>
          <a:lstStyle/>
          <a:p>
            <a:r>
              <a:rPr lang="en-US" sz="6000" b="1" dirty="0" smtClean="0"/>
              <a:t>Management by Objectives</a:t>
            </a:r>
            <a:br>
              <a:rPr lang="en-US" sz="6000" b="1" dirty="0" smtClean="0"/>
            </a:br>
            <a:endParaRPr lang="en-US" sz="6000" b="1" dirty="0"/>
          </a:p>
        </p:txBody>
      </p:sp>
      <p:sp>
        <p:nvSpPr>
          <p:cNvPr id="3" name="Subtitle 2"/>
          <p:cNvSpPr>
            <a:spLocks noGrp="1"/>
          </p:cNvSpPr>
          <p:nvPr>
            <p:ph type="subTitle" idx="1"/>
          </p:nvPr>
        </p:nvSpPr>
        <p:spPr/>
        <p:txBody>
          <a:bodyPr/>
          <a:lstStyle/>
          <a:p>
            <a:r>
              <a:rPr lang="en-US" dirty="0" smtClean="0"/>
              <a:t>HRM Presentation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Where to Use MBO</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The MBO style is appropriate for knowledge-based enterprises when your staff is competent. It is appropriate in situations where you wish to build employees' management and self-leadership skills and tap their creativity and initiative. </a:t>
            </a:r>
          </a:p>
          <a:p>
            <a:pPr>
              <a:buFont typeface="Wingdings" pitchFamily="2" charset="2"/>
              <a:buNone/>
            </a:pPr>
            <a:endParaRPr lang="en-US" sz="1200" dirty="0" smtClean="0"/>
          </a:p>
          <a:p>
            <a:r>
              <a:rPr lang="en-US" sz="2400" dirty="0" smtClean="0"/>
              <a:t>Management by Objectives (MBO) is also used by chief executives of multinational corporations (MNCs) for their country managers abroad.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Smart Method</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95600"/>
            <a:ext cx="5638800" cy="3810000"/>
          </a:xfrm>
        </p:spPr>
        <p:txBody>
          <a:bodyPr/>
          <a:lstStyle/>
          <a:p>
            <a:pPr>
              <a:buNone/>
            </a:pPr>
            <a:r>
              <a:rPr lang="en-US" sz="2400" dirty="0" smtClean="0"/>
              <a:t>Clarity of goals – With MBO, came the</a:t>
            </a:r>
          </a:p>
          <a:p>
            <a:pPr>
              <a:buNone/>
            </a:pPr>
            <a:r>
              <a:rPr lang="en-US" sz="2400" dirty="0" smtClean="0"/>
              <a:t>concept of SMART goals i.e. goals that are:</a:t>
            </a:r>
          </a:p>
          <a:p>
            <a:r>
              <a:rPr lang="en-US" sz="2400" dirty="0" smtClean="0"/>
              <a:t>Specific</a:t>
            </a:r>
          </a:p>
          <a:p>
            <a:r>
              <a:rPr lang="en-US" sz="2400" dirty="0" smtClean="0"/>
              <a:t>Measurable</a:t>
            </a:r>
          </a:p>
          <a:p>
            <a:r>
              <a:rPr lang="en-US" sz="2400" dirty="0" smtClean="0"/>
              <a:t>Achievable</a:t>
            </a:r>
          </a:p>
          <a:p>
            <a:r>
              <a:rPr lang="en-US" sz="2400" dirty="0" smtClean="0"/>
              <a:t>Relevant, and</a:t>
            </a:r>
          </a:p>
          <a:p>
            <a:r>
              <a:rPr lang="en-US" sz="2400" dirty="0" smtClean="0"/>
              <a:t>Time bound.</a:t>
            </a:r>
          </a:p>
          <a:p>
            <a:endParaRPr lang="en-US" sz="2400" dirty="0"/>
          </a:p>
        </p:txBody>
      </p:sp>
      <p:pic>
        <p:nvPicPr>
          <p:cNvPr id="2" name="Picture 2" descr="C:\Documents and Settings\Nap's\Desktop\MBO\images (1).jpg"/>
          <p:cNvPicPr>
            <a:picLocks noChangeAspect="1" noChangeArrowheads="1"/>
          </p:cNvPicPr>
          <p:nvPr/>
        </p:nvPicPr>
        <p:blipFill>
          <a:blip r:embed="rId2"/>
          <a:srcRect/>
          <a:stretch>
            <a:fillRect/>
          </a:stretch>
        </p:blipFill>
        <p:spPr bwMode="auto">
          <a:xfrm>
            <a:off x="5867400" y="1905000"/>
            <a:ext cx="3276600" cy="4953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The Smart Method</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The goals thus set are clear, motivating and there is a linkage between organizational goals and performance targets of the employees.</a:t>
            </a:r>
          </a:p>
          <a:p>
            <a:r>
              <a:rPr lang="en-US" sz="2400" dirty="0" smtClean="0"/>
              <a:t>The focus is on future rather than on past. Goals and standards are set for the performance for the future with periodic reviews and feedback.</a:t>
            </a:r>
          </a:p>
          <a:p>
            <a:pPr>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Core Concepts</a:t>
            </a:r>
            <a:r>
              <a:rPr lang="en-US" dirty="0" smtClean="0"/>
              <a:t/>
            </a:r>
            <a:br>
              <a:rPr lang="en-US" dirty="0" smtClean="0"/>
            </a:b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pPr>
              <a:buNone/>
            </a:pPr>
            <a:r>
              <a:rPr lang="en-US" sz="2400" dirty="0" smtClean="0"/>
              <a:t>     According to </a:t>
            </a:r>
            <a:r>
              <a:rPr lang="en-US" sz="2400" dirty="0" err="1" smtClean="0"/>
              <a:t>Drucker</a:t>
            </a:r>
            <a:r>
              <a:rPr lang="en-US" sz="2400" dirty="0" smtClean="0"/>
              <a:t> managers should "avoid the activity trap", getting so involved in their day to day activities that they forget their main purpose or objective. Instead of just a few top managers, all managers should:</a:t>
            </a:r>
          </a:p>
          <a:p>
            <a:r>
              <a:rPr lang="en-US" sz="2400" dirty="0" smtClean="0"/>
              <a:t>Participate in the strategic planning process, in order to improve the implement ability of the plan, and</a:t>
            </a:r>
          </a:p>
          <a:p>
            <a:r>
              <a:rPr lang="en-US" sz="2400" dirty="0" smtClean="0"/>
              <a:t>Implement a range of performance systems, designed to help the organization stay on the right track.</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Managerial Focus</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MBO managers focus on the result, not the activity. </a:t>
            </a:r>
          </a:p>
          <a:p>
            <a:r>
              <a:rPr lang="en-US" sz="2400" dirty="0" smtClean="0"/>
              <a:t>They delegate tasks by "negotiating a contract of goals" with their subordinates without dictating a detailed roadmap for implementation. </a:t>
            </a:r>
          </a:p>
          <a:p>
            <a:r>
              <a:rPr lang="en-US" sz="2400" dirty="0" smtClean="0"/>
              <a:t>Management by Objectives (MBO) is about setting yourself objectives and then breaking these down into more specific goals or key results.</a:t>
            </a:r>
          </a:p>
          <a:p>
            <a:pPr>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MBO in Action at Intel</a:t>
            </a:r>
            <a:r>
              <a:rPr lang="en-US" dirty="0" smtClean="0"/>
              <a:t/>
            </a:r>
            <a:br>
              <a:rPr lang="en-US" dirty="0" smtClean="0"/>
            </a:b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pPr>
              <a:buNone/>
            </a:pPr>
            <a:r>
              <a:rPr lang="en-US" sz="2400" b="1" dirty="0" smtClean="0"/>
              <a:t>     </a:t>
            </a:r>
            <a:r>
              <a:rPr lang="en-US" sz="2400" dirty="0" smtClean="0"/>
              <a:t>A Manager's Guide at Intel provides the following directions.</a:t>
            </a:r>
          </a:p>
          <a:p>
            <a:r>
              <a:rPr lang="en-US" sz="2400" dirty="0" smtClean="0"/>
              <a:t>Start with a few well-chosen overriding objectives.</a:t>
            </a:r>
          </a:p>
          <a:p>
            <a:r>
              <a:rPr lang="en-US" sz="2400" dirty="0" smtClean="0"/>
              <a:t>Set your subordinates objectives that fit in with your overriding objectives.</a:t>
            </a:r>
          </a:p>
          <a:p>
            <a:r>
              <a:rPr lang="en-US" sz="2400" dirty="0" smtClean="0"/>
              <a:t>Allow your subordinates to set their own key results to enable them to meet their objectives.</a:t>
            </a:r>
            <a:endParaRPr lang="en-US" sz="2400" dirty="0"/>
          </a:p>
        </p:txBody>
      </p:sp>
      <p:pic>
        <p:nvPicPr>
          <p:cNvPr id="1026" name="Picture 2" descr="C:\Documents and Settings\Nap's\Desktop\MBO\intel-logo.jpg"/>
          <p:cNvPicPr>
            <a:picLocks noChangeAspect="1" noChangeArrowheads="1"/>
          </p:cNvPicPr>
          <p:nvPr/>
        </p:nvPicPr>
        <p:blipFill>
          <a:blip r:embed="rId2" cstate="print"/>
          <a:srcRect/>
          <a:stretch>
            <a:fillRect/>
          </a:stretch>
        </p:blipFill>
        <p:spPr bwMode="auto">
          <a:xfrm>
            <a:off x="5557837" y="4953000"/>
            <a:ext cx="3586163" cy="1905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Nap's\Desktop\MBO\intel-logo.jpg"/>
          <p:cNvPicPr>
            <a:picLocks noChangeAspect="1" noChangeArrowheads="1"/>
          </p:cNvPicPr>
          <p:nvPr/>
        </p:nvPicPr>
        <p:blipFill>
          <a:blip r:embed="rId2" cstate="print"/>
          <a:srcRect/>
          <a:stretch>
            <a:fillRect/>
          </a:stretch>
        </p:blipFill>
        <p:spPr bwMode="auto">
          <a:xfrm>
            <a:off x="5557837" y="4953000"/>
            <a:ext cx="3586163" cy="1905000"/>
          </a:xfrm>
          <a:prstGeom prst="rect">
            <a:avLst/>
          </a:prstGeom>
          <a:noFill/>
        </p:spPr>
      </p:pic>
      <p:sp>
        <p:nvSpPr>
          <p:cNvPr id="4098" name="Title 1"/>
          <p:cNvSpPr>
            <a:spLocks noGrp="1"/>
          </p:cNvSpPr>
          <p:nvPr>
            <p:ph type="title"/>
          </p:nvPr>
        </p:nvSpPr>
        <p:spPr/>
        <p:txBody>
          <a:bodyPr/>
          <a:lstStyle/>
          <a:p>
            <a:r>
              <a:rPr lang="en-US" b="1" dirty="0" smtClean="0"/>
              <a:t>MBO in Action at Intel</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In Management by Objectives  systems at Intel, objectives are written down for each level of the organization, and individuals are given specific aims and targets.</a:t>
            </a:r>
          </a:p>
          <a:p>
            <a:r>
              <a:rPr lang="en-US" sz="2400" dirty="0" smtClean="0"/>
              <a:t>The principle behind this is to ensure that people know what the organization is trying to achieve, what their part of the organization must do to meet those aims, and how, as individuals, they are expected to help</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MBO in Action at Intel</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This presupposes that organization's programs and methods have been fully considered. </a:t>
            </a:r>
          </a:p>
          <a:p>
            <a:r>
              <a:rPr lang="en-US" sz="2400" dirty="0" smtClean="0"/>
              <a:t>If they have not, start by constructing team objectives and ask team members to share in the process</a:t>
            </a:r>
          </a:p>
          <a:p>
            <a:endParaRPr lang="en-US" sz="2400" dirty="0"/>
          </a:p>
        </p:txBody>
      </p:sp>
      <p:pic>
        <p:nvPicPr>
          <p:cNvPr id="2050" name="Picture 2" descr="C:\Documents and Settings\Nap's\Desktop\MBO\Intel-processors-logo.jpg"/>
          <p:cNvPicPr>
            <a:picLocks noChangeAspect="1" noChangeArrowheads="1"/>
          </p:cNvPicPr>
          <p:nvPr/>
        </p:nvPicPr>
        <p:blipFill>
          <a:blip r:embed="rId2"/>
          <a:srcRect/>
          <a:stretch>
            <a:fillRect/>
          </a:stretch>
        </p:blipFill>
        <p:spPr bwMode="auto">
          <a:xfrm>
            <a:off x="0" y="4495801"/>
            <a:ext cx="9144000" cy="2362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MBO in Action at Intel</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"The one thing an MBO system should provide is focus", says Andy Grove who ardently practiced MBO at Intel. </a:t>
            </a:r>
          </a:p>
          <a:p>
            <a:r>
              <a:rPr lang="en-US" sz="2400" dirty="0" smtClean="0"/>
              <a:t>So, have your objectives precise and keep their number small. </a:t>
            </a:r>
          </a:p>
          <a:p>
            <a:r>
              <a:rPr lang="en-US" sz="2400" dirty="0" smtClean="0"/>
              <a:t>Most people disobey this rule, try to focus on everything, and end up with no focus at all.</a:t>
            </a:r>
          </a:p>
          <a:p>
            <a:pPr>
              <a:buNone/>
            </a:pPr>
            <a:endParaRPr lang="en-US" sz="2400" dirty="0"/>
          </a:p>
        </p:txBody>
      </p:sp>
      <p:pic>
        <p:nvPicPr>
          <p:cNvPr id="4" name="Picture 2" descr="C:\Documents and Settings\Nap's\Desktop\MBO\Intel-processors-logo.jpg"/>
          <p:cNvPicPr>
            <a:picLocks noChangeAspect="1" noChangeArrowheads="1"/>
          </p:cNvPicPr>
          <p:nvPr/>
        </p:nvPicPr>
        <p:blipFill>
          <a:blip r:embed="rId2"/>
          <a:srcRect/>
          <a:stretch>
            <a:fillRect/>
          </a:stretch>
        </p:blipFill>
        <p:spPr bwMode="auto">
          <a:xfrm>
            <a:off x="0" y="4495801"/>
            <a:ext cx="9144000" cy="2362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Nap's\Desktop\MBO\intel-logo.jpg"/>
          <p:cNvPicPr>
            <a:picLocks noChangeAspect="1" noChangeArrowheads="1"/>
          </p:cNvPicPr>
          <p:nvPr/>
        </p:nvPicPr>
        <p:blipFill>
          <a:blip r:embed="rId2" cstate="print"/>
          <a:srcRect/>
          <a:stretch>
            <a:fillRect/>
          </a:stretch>
        </p:blipFill>
        <p:spPr bwMode="auto">
          <a:xfrm>
            <a:off x="5557837" y="4953000"/>
            <a:ext cx="3586163" cy="1905000"/>
          </a:xfrm>
          <a:prstGeom prst="rect">
            <a:avLst/>
          </a:prstGeom>
          <a:noFill/>
        </p:spPr>
      </p:pic>
      <p:sp>
        <p:nvSpPr>
          <p:cNvPr id="4098" name="Title 1"/>
          <p:cNvSpPr>
            <a:spLocks noGrp="1"/>
          </p:cNvSpPr>
          <p:nvPr>
            <p:ph type="title"/>
          </p:nvPr>
        </p:nvSpPr>
        <p:spPr/>
        <p:txBody>
          <a:bodyPr/>
          <a:lstStyle/>
          <a:p>
            <a:r>
              <a:rPr lang="en-US" b="1" dirty="0" smtClean="0"/>
              <a:t>MBO in Action at Intel</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"For Management by Objectives (MBO) to be effective, individual managers must understand the specific objectives of their job and how those objectives fit in with the overall company objectives set by the board of directors. </a:t>
            </a:r>
          </a:p>
          <a:p>
            <a:r>
              <a:rPr lang="en-US" sz="2400" dirty="0" smtClean="0"/>
              <a:t>"A manager's job should be based on a task to be performed in order to attain the company's objectives. </a:t>
            </a:r>
          </a:p>
          <a:p>
            <a:r>
              <a:rPr lang="en-US" sz="2400" dirty="0" smtClean="0"/>
              <a:t>"The manager should be directed and</a:t>
            </a:r>
          </a:p>
          <a:p>
            <a:pPr>
              <a:buNone/>
            </a:pPr>
            <a:r>
              <a:rPr lang="en-US" sz="2400" dirty="0" smtClean="0"/>
              <a:t>     controlled by the objectives of performance</a:t>
            </a:r>
          </a:p>
          <a:p>
            <a:pPr>
              <a:buNone/>
            </a:pPr>
            <a:r>
              <a:rPr lang="en-US" sz="2400" dirty="0" smtClean="0"/>
              <a:t>     rather than by his boss."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4"/>
          <p:cNvSpPr>
            <a:spLocks noGrp="1"/>
          </p:cNvSpPr>
          <p:nvPr>
            <p:ph type="ctrTitle"/>
          </p:nvPr>
        </p:nvSpPr>
        <p:spPr>
          <a:xfrm>
            <a:off x="2438400" y="5353050"/>
            <a:ext cx="4495800" cy="1069975"/>
          </a:xfrm>
        </p:spPr>
        <p:txBody>
          <a:bodyPr>
            <a:normAutofit/>
          </a:bodyPr>
          <a:lstStyle/>
          <a:p>
            <a:endParaRPr lang="en-US" dirty="0" smtClean="0">
              <a:latin typeface="Tahoma" pitchFamily="112" charset="0"/>
              <a:cs typeface="Tahoma" pitchFamily="11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609600"/>
            <a:ext cx="6705600" cy="914400"/>
          </a:xfrm>
        </p:spPr>
        <p:txBody>
          <a:bodyPr/>
          <a:lstStyle/>
          <a:p>
            <a:r>
              <a:rPr lang="en-US" dirty="0" smtClean="0"/>
              <a:t>Balance Between Management and Employee Empowerment</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2286000"/>
            <a:ext cx="6705600" cy="4114800"/>
          </a:xfrm>
        </p:spPr>
        <p:txBody>
          <a:bodyPr/>
          <a:lstStyle/>
          <a:p>
            <a:pPr>
              <a:lnSpc>
                <a:spcPct val="90000"/>
              </a:lnSpc>
            </a:pPr>
            <a:r>
              <a:rPr lang="en-US" sz="2400" dirty="0" smtClean="0"/>
              <a:t>The balance between management and employee empowerment has to be struck, not by thinkers, but by practicing managers. Turning their aims into successful actions, forces managers to master five basic operations: </a:t>
            </a:r>
          </a:p>
          <a:p>
            <a:pPr>
              <a:lnSpc>
                <a:spcPct val="90000"/>
              </a:lnSpc>
            </a:pPr>
            <a:r>
              <a:rPr lang="en-US" sz="2400" dirty="0" smtClean="0"/>
              <a:t>setting objectives</a:t>
            </a:r>
          </a:p>
          <a:p>
            <a:pPr>
              <a:lnSpc>
                <a:spcPct val="90000"/>
              </a:lnSpc>
            </a:pPr>
            <a:r>
              <a:rPr lang="en-US" sz="2400" dirty="0" smtClean="0"/>
              <a:t>organizing the group </a:t>
            </a:r>
          </a:p>
          <a:p>
            <a:pPr>
              <a:lnSpc>
                <a:spcPct val="90000"/>
              </a:lnSpc>
            </a:pPr>
            <a:r>
              <a:rPr lang="en-US" sz="2400" dirty="0" smtClean="0"/>
              <a:t>motivating and communicating</a:t>
            </a:r>
          </a:p>
          <a:p>
            <a:pPr>
              <a:lnSpc>
                <a:spcPct val="90000"/>
              </a:lnSpc>
            </a:pPr>
            <a:r>
              <a:rPr lang="en-US" sz="2400" dirty="0" smtClean="0"/>
              <a:t>measuring performance and </a:t>
            </a:r>
          </a:p>
          <a:p>
            <a:pPr>
              <a:lnSpc>
                <a:spcPct val="90000"/>
              </a:lnSpc>
            </a:pPr>
            <a:r>
              <a:rPr lang="en-US" sz="2400" dirty="0" smtClean="0"/>
              <a:t>developing people </a:t>
            </a:r>
          </a:p>
          <a:p>
            <a:pPr>
              <a:lnSpc>
                <a:spcPct val="90000"/>
              </a:lnSpc>
              <a:buFont typeface="Wingdings" pitchFamily="2" charset="2"/>
              <a:buNone/>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381000"/>
            <a:ext cx="6705600" cy="1143000"/>
          </a:xfrm>
        </p:spPr>
        <p:txBody>
          <a:bodyPr/>
          <a:lstStyle/>
          <a:p>
            <a:r>
              <a:rPr lang="en-US" b="1" dirty="0" smtClean="0"/>
              <a:t>Individual Responsibility</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1905000"/>
            <a:ext cx="6705600" cy="4495800"/>
          </a:xfrm>
        </p:spPr>
        <p:txBody>
          <a:bodyPr/>
          <a:lstStyle/>
          <a:p>
            <a:r>
              <a:rPr lang="en-US" sz="2400" dirty="0" smtClean="0"/>
              <a:t>Management by Objectives (MBO) creates a link between top manager's strategic thinking and the strategy's implementation lower down. </a:t>
            </a:r>
          </a:p>
          <a:p>
            <a:r>
              <a:rPr lang="en-US" sz="2400" dirty="0" smtClean="0"/>
              <a:t>Responsibility for objectives is passed from the organization to its individual members. </a:t>
            </a:r>
          </a:p>
          <a:p>
            <a:r>
              <a:rPr lang="en-US" sz="2400" dirty="0" smtClean="0"/>
              <a:t>It is especially important for knowledge-based organizations where all members have to be able to control their own work by feeding back from their results to their objectives.</a:t>
            </a:r>
          </a:p>
          <a:p>
            <a:pPr>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381000"/>
            <a:ext cx="6705600" cy="1143000"/>
          </a:xfrm>
        </p:spPr>
        <p:txBody>
          <a:bodyPr/>
          <a:lstStyle/>
          <a:p>
            <a:r>
              <a:rPr lang="en-US" b="1" dirty="0" smtClean="0"/>
              <a:t>Individual Responsibility</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1905000"/>
            <a:ext cx="6705600" cy="4495800"/>
          </a:xfrm>
        </p:spPr>
        <p:txBody>
          <a:bodyPr/>
          <a:lstStyle/>
          <a:p>
            <a:pPr>
              <a:buNone/>
            </a:pPr>
            <a:r>
              <a:rPr lang="en-US" sz="2400" dirty="0" smtClean="0"/>
              <a:t>     Management by objectives is achieved through self-control, the tool of effectiveness. Today the worker is a self-manager, whose decisions are of decisive importance for results.</a:t>
            </a:r>
          </a:p>
          <a:p>
            <a:pPr>
              <a:buNone/>
            </a:pPr>
            <a:r>
              <a:rPr lang="en-US" sz="2400" dirty="0" smtClean="0"/>
              <a:t>      In such an organization, management has to ask each employee three questions:</a:t>
            </a:r>
          </a:p>
          <a:p>
            <a:r>
              <a:rPr lang="en-US" sz="2400" dirty="0" smtClean="0"/>
              <a:t>What should we hold you accountable for?</a:t>
            </a:r>
          </a:p>
          <a:p>
            <a:r>
              <a:rPr lang="en-US" sz="2400" dirty="0" smtClean="0"/>
              <a:t>What information do you need?</a:t>
            </a:r>
          </a:p>
          <a:p>
            <a:r>
              <a:rPr lang="en-US" sz="2400" dirty="0" smtClean="0"/>
              <a:t>What information do you owe the rest of us?</a:t>
            </a:r>
          </a:p>
          <a:p>
            <a:pPr>
              <a:buNone/>
            </a:pPr>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381000"/>
            <a:ext cx="6705600" cy="1143000"/>
          </a:xfrm>
        </p:spPr>
        <p:txBody>
          <a:bodyPr/>
          <a:lstStyle/>
          <a:p>
            <a:pPr algn="l"/>
            <a:r>
              <a:rPr lang="en-US" dirty="0" smtClean="0"/>
              <a:t>MBO at Microsoft</a:t>
            </a:r>
            <a:br>
              <a:rPr lang="en-US" dirty="0" smtClean="0"/>
            </a:br>
            <a:r>
              <a:rPr lang="en-US" dirty="0" smtClean="0"/>
              <a:t>By Bill Gates</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1905000"/>
            <a:ext cx="6705600" cy="4495800"/>
          </a:xfrm>
        </p:spPr>
        <p:txBody>
          <a:bodyPr/>
          <a:lstStyle/>
          <a:p>
            <a:r>
              <a:rPr lang="en-US" sz="2400" dirty="0" smtClean="0"/>
              <a:t>Eliminate politics, by giving everybody the same message.</a:t>
            </a:r>
          </a:p>
          <a:p>
            <a:r>
              <a:rPr lang="en-US" sz="2400" dirty="0" smtClean="0"/>
              <a:t>Keep a flat organization in which all issues are discussed openly.</a:t>
            </a:r>
          </a:p>
          <a:p>
            <a:r>
              <a:rPr lang="en-US" sz="2400" dirty="0" smtClean="0"/>
              <a:t>Insist on clear and direct communication.</a:t>
            </a:r>
          </a:p>
          <a:p>
            <a:r>
              <a:rPr lang="en-US" sz="2400" dirty="0" smtClean="0"/>
              <a:t>Prevent competing missions or objectives</a:t>
            </a:r>
          </a:p>
          <a:p>
            <a:r>
              <a:rPr lang="en-US" sz="2400" dirty="0" smtClean="0"/>
              <a:t>Eliminate rivalry between different parts of the organization</a:t>
            </a:r>
          </a:p>
          <a:p>
            <a:r>
              <a:rPr lang="en-US" sz="2400" dirty="0" smtClean="0"/>
              <a:t>Empower teams to do their own things</a:t>
            </a:r>
          </a:p>
        </p:txBody>
      </p:sp>
      <p:pic>
        <p:nvPicPr>
          <p:cNvPr id="3074" name="Picture 2" descr="C:\Documents and Settings\Nap's\Desktop\MBO\images.jpg"/>
          <p:cNvPicPr>
            <a:picLocks noChangeAspect="1" noChangeArrowheads="1"/>
          </p:cNvPicPr>
          <p:nvPr/>
        </p:nvPicPr>
        <p:blipFill>
          <a:blip r:embed="rId3"/>
          <a:srcRect/>
          <a:stretch>
            <a:fillRect/>
          </a:stretch>
        </p:blipFill>
        <p:spPr bwMode="auto">
          <a:xfrm>
            <a:off x="6705601" y="0"/>
            <a:ext cx="2438400" cy="1981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381000"/>
            <a:ext cx="6705600" cy="1143000"/>
          </a:xfrm>
        </p:spPr>
        <p:txBody>
          <a:bodyPr/>
          <a:lstStyle/>
          <a:p>
            <a:r>
              <a:rPr lang="en-US" b="1" dirty="0" smtClean="0"/>
              <a:t>MBO: Key Advantages and Disadvantages</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1905000"/>
            <a:ext cx="6705600" cy="4495800"/>
          </a:xfrm>
        </p:spPr>
        <p:txBody>
          <a:bodyPr/>
          <a:lstStyle/>
          <a:p>
            <a:pPr>
              <a:buNone/>
            </a:pPr>
            <a:r>
              <a:rPr lang="en-US" sz="2400" b="1" dirty="0" smtClean="0"/>
              <a:t> Advantages</a:t>
            </a:r>
            <a:endParaRPr lang="en-US" sz="2400" dirty="0" smtClean="0"/>
          </a:p>
          <a:p>
            <a:r>
              <a:rPr lang="en-US" sz="2400" dirty="0" smtClean="0"/>
              <a:t>MBO programs continually emphasize what should be done in an organization to achieve organizational goals.</a:t>
            </a:r>
          </a:p>
          <a:p>
            <a:r>
              <a:rPr lang="en-US" sz="2400" dirty="0" smtClean="0"/>
              <a:t>MBO process secures employee commitment to attaining organizational goals.</a:t>
            </a:r>
          </a:p>
          <a:p>
            <a:pPr>
              <a:buNone/>
            </a:pPr>
            <a:r>
              <a:rPr lang="en-US" sz="2400" b="1" dirty="0" smtClean="0"/>
              <a:t> Disadvantages</a:t>
            </a:r>
            <a:endParaRPr lang="en-US" sz="2400" dirty="0" smtClean="0"/>
          </a:p>
          <a:p>
            <a:r>
              <a:rPr lang="en-US" sz="2400" dirty="0" smtClean="0"/>
              <a:t>The development of objectives can be time consuming, leaving both managers and employees less time in which to do their actual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Definition</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pPr>
              <a:buNone/>
            </a:pPr>
            <a:r>
              <a:rPr lang="en-US" sz="2800" dirty="0" smtClean="0">
                <a:latin typeface="Arial" pitchFamily="34" charset="0"/>
                <a:cs typeface="Arial" pitchFamily="34" charset="0"/>
              </a:rPr>
              <a:t>    </a:t>
            </a:r>
            <a:r>
              <a:rPr lang="en-US" sz="2800" b="1" dirty="0" smtClean="0"/>
              <a:t>Management By Objectives </a:t>
            </a:r>
            <a:r>
              <a:rPr lang="en-US" sz="2800" dirty="0" smtClean="0"/>
              <a:t>(</a:t>
            </a:r>
            <a:r>
              <a:rPr lang="en-US" sz="2800" b="1" dirty="0" smtClean="0"/>
              <a:t>MBO)</a:t>
            </a:r>
            <a:r>
              <a:rPr lang="en-US" sz="2800" dirty="0" smtClean="0"/>
              <a:t> can be defined as a process whereby the employees and the superiors come together to identify common goals, the employees set their goals to be achieved, the standards to be taken as the criteria for measurement of their performance and contribution and deciding the course of action to be followed. </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b="1" dirty="0" smtClean="0"/>
              <a:t>Management by Objectives (MBO) is a process of agreeing upon objectives within an organization so     that management and employees agree to the objectives and understand what they are in the organization.</a:t>
            </a:r>
          </a:p>
          <a:p>
            <a:r>
              <a:rPr lang="en-US" sz="2400" b="1" dirty="0" smtClean="0"/>
              <a:t>The term "management by objectives" was first popularized by Peter </a:t>
            </a:r>
            <a:r>
              <a:rPr lang="en-US" sz="2400" b="1" dirty="0" err="1" smtClean="0"/>
              <a:t>Drucker</a:t>
            </a:r>
            <a:r>
              <a:rPr lang="en-US" sz="2400" b="1" dirty="0" smtClean="0"/>
              <a:t> in his 1954 book 'The Practice of Management'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Main Concept</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The principle behind Management by Objectives (MBO) is to make sure that everybody within the organization has a clear understanding of the aims, or objectives, of that organization, as well as awareness of their own roles and responsibilities in achieving those aims. </a:t>
            </a:r>
          </a:p>
          <a:p>
            <a:r>
              <a:rPr lang="en-US" sz="2400" dirty="0" smtClean="0"/>
              <a:t>The complete MBO system is to get managers and empowered employees acting to implement and achieve their plans, which automatically achieve those of the organization.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dirty="0" smtClean="0"/>
              <a:t/>
            </a:r>
            <a:br>
              <a:rPr lang="en-US" b="1" dirty="0" smtClean="0"/>
            </a:br>
            <a:r>
              <a:rPr lang="en-US" b="1" dirty="0" smtClean="0"/>
              <a:t>Management by Objectives  Principles</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endParaRPr lang="en-US" sz="2400" dirty="0" smtClean="0"/>
          </a:p>
          <a:p>
            <a:r>
              <a:rPr lang="en-US" sz="2400" dirty="0" smtClean="0"/>
              <a:t>Cascading of organizational vision, goals and objectives</a:t>
            </a:r>
          </a:p>
          <a:p>
            <a:r>
              <a:rPr lang="en-US" sz="2400" dirty="0" smtClean="0"/>
              <a:t>Specific objectives for each member</a:t>
            </a:r>
          </a:p>
          <a:p>
            <a:r>
              <a:rPr lang="en-US" sz="2400" dirty="0" smtClean="0"/>
              <a:t>Participative decision making</a:t>
            </a:r>
          </a:p>
          <a:p>
            <a:r>
              <a:rPr lang="en-US" sz="2400" dirty="0" smtClean="0"/>
              <a:t>Explicit time period</a:t>
            </a:r>
          </a:p>
          <a:p>
            <a:r>
              <a:rPr lang="en-US" sz="2400" dirty="0" smtClean="0"/>
              <a:t>Performance evaluation and feedback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09800" y="381000"/>
            <a:ext cx="6705600" cy="1143000"/>
          </a:xfrm>
        </p:spPr>
        <p:txBody>
          <a:bodyPr/>
          <a:lstStyle/>
          <a:p>
            <a:r>
              <a:rPr lang="en-US" b="1" dirty="0" smtClean="0">
                <a:solidFill>
                  <a:schemeClr val="bg1"/>
                </a:solidFill>
              </a:rPr>
              <a:t>MBO Strategy: Three Basic Parts</a:t>
            </a:r>
            <a:endParaRPr lang="en-US" dirty="0" smtClean="0">
              <a:latin typeface="Tahoma" pitchFamily="112" charset="0"/>
              <a:cs typeface="Tahoma" pitchFamily="112" charset="0"/>
            </a:endParaRPr>
          </a:p>
        </p:txBody>
      </p:sp>
      <p:sp>
        <p:nvSpPr>
          <p:cNvPr id="5123" name="Content Placeholder 2"/>
          <p:cNvSpPr>
            <a:spLocks noGrp="1"/>
          </p:cNvSpPr>
          <p:nvPr>
            <p:ph idx="1"/>
          </p:nvPr>
        </p:nvSpPr>
        <p:spPr>
          <a:xfrm>
            <a:off x="2209800" y="1905000"/>
            <a:ext cx="6705600" cy="4495800"/>
          </a:xfrm>
        </p:spPr>
        <p:txBody>
          <a:bodyPr/>
          <a:lstStyle/>
          <a:p>
            <a:r>
              <a:rPr lang="en-US" sz="2400" dirty="0" smtClean="0">
                <a:solidFill>
                  <a:schemeClr val="bg1"/>
                </a:solidFill>
              </a:rPr>
              <a:t>All individuals within an organization are assigned a special set of objectives that they try to reach during a normal operating period. These objectives are mutually set and agreed upon by individuals and their managers.</a:t>
            </a:r>
          </a:p>
          <a:p>
            <a:r>
              <a:rPr lang="en-US" sz="2400" dirty="0" smtClean="0">
                <a:solidFill>
                  <a:schemeClr val="bg1"/>
                </a:solidFill>
              </a:rPr>
              <a:t>Performance reviews are conducted periodically to determine how close individuals are to attaining their objectives.</a:t>
            </a:r>
          </a:p>
          <a:p>
            <a:r>
              <a:rPr lang="en-US" sz="2400" dirty="0" smtClean="0">
                <a:solidFill>
                  <a:schemeClr val="bg1"/>
                </a:solidFill>
              </a:rPr>
              <a:t>Rewards are given to individuals on the basis of how close they come to reaching their goals.</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838200"/>
          </a:xfrm>
        </p:spPr>
        <p:txBody>
          <a:bodyPr/>
          <a:lstStyle/>
          <a:p>
            <a:r>
              <a:rPr lang="en-US" b="1" dirty="0" smtClean="0"/>
              <a:t>The MBO Process</a:t>
            </a:r>
            <a:endParaRPr lang="en-US" dirty="0" smtClean="0">
              <a:latin typeface="Tahoma" pitchFamily="112" charset="0"/>
              <a:cs typeface="Tahoma" pitchFamily="112" charset="0"/>
            </a:endParaRPr>
          </a:p>
        </p:txBody>
      </p:sp>
      <p:graphicFrame>
        <p:nvGraphicFramePr>
          <p:cNvPr id="4" name="Content Placeholder 3"/>
          <p:cNvGraphicFramePr>
            <a:graphicFrameLocks noGrp="1"/>
          </p:cNvGraphicFramePr>
          <p:nvPr>
            <p:ph idx="1"/>
          </p:nvPr>
        </p:nvGraphicFramePr>
        <p:xfrm>
          <a:off x="-457200" y="990600"/>
          <a:ext cx="10668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18F5F11A-085E-4FED-8D78-0A2EB54732B4}"/>
                                            </p:graphicEl>
                                          </p:spTgt>
                                        </p:tgtEl>
                                        <p:attrNameLst>
                                          <p:attrName>style.visibility</p:attrName>
                                        </p:attrNameLst>
                                      </p:cBhvr>
                                      <p:to>
                                        <p:strVal val="visible"/>
                                      </p:to>
                                    </p:set>
                                    <p:animEffect transition="in" filter="fade">
                                      <p:cBhvr>
                                        <p:cTn id="7" dur="500"/>
                                        <p:tgtEl>
                                          <p:spTgt spid="4">
                                            <p:graphicEl>
                                              <a:dgm id="{18F5F11A-085E-4FED-8D78-0A2EB54732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CD666D9-8F4B-4C24-92DD-15263E7717C1}"/>
                                            </p:graphicEl>
                                          </p:spTgt>
                                        </p:tgtEl>
                                        <p:attrNameLst>
                                          <p:attrName>style.visibility</p:attrName>
                                        </p:attrNameLst>
                                      </p:cBhvr>
                                      <p:to>
                                        <p:strVal val="visible"/>
                                      </p:to>
                                    </p:set>
                                    <p:animEffect transition="in" filter="fade">
                                      <p:cBhvr>
                                        <p:cTn id="12" dur="500"/>
                                        <p:tgtEl>
                                          <p:spTgt spid="4">
                                            <p:graphicEl>
                                              <a:dgm id="{1CD666D9-8F4B-4C24-92DD-15263E7717C1}"/>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8221C4E4-1668-4719-995A-EB9A716EFCAF}"/>
                                            </p:graphicEl>
                                          </p:spTgt>
                                        </p:tgtEl>
                                        <p:attrNameLst>
                                          <p:attrName>style.visibility</p:attrName>
                                        </p:attrNameLst>
                                      </p:cBhvr>
                                      <p:to>
                                        <p:strVal val="visible"/>
                                      </p:to>
                                    </p:set>
                                    <p:animEffect transition="in" filter="fade">
                                      <p:cBhvr>
                                        <p:cTn id="15" dur="500"/>
                                        <p:tgtEl>
                                          <p:spTgt spid="4">
                                            <p:graphicEl>
                                              <a:dgm id="{8221C4E4-1668-4719-995A-EB9A716EFCA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88512124-8EC5-436C-AA5A-901AE3257223}"/>
                                            </p:graphicEl>
                                          </p:spTgt>
                                        </p:tgtEl>
                                        <p:attrNameLst>
                                          <p:attrName>style.visibility</p:attrName>
                                        </p:attrNameLst>
                                      </p:cBhvr>
                                      <p:to>
                                        <p:strVal val="visible"/>
                                      </p:to>
                                    </p:set>
                                    <p:animEffect transition="in" filter="fade">
                                      <p:cBhvr>
                                        <p:cTn id="20" dur="500"/>
                                        <p:tgtEl>
                                          <p:spTgt spid="4">
                                            <p:graphicEl>
                                              <a:dgm id="{88512124-8EC5-436C-AA5A-901AE3257223}"/>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3FEF6034-729C-4A20-8EB1-D6F87096E822}"/>
                                            </p:graphicEl>
                                          </p:spTgt>
                                        </p:tgtEl>
                                        <p:attrNameLst>
                                          <p:attrName>style.visibility</p:attrName>
                                        </p:attrNameLst>
                                      </p:cBhvr>
                                      <p:to>
                                        <p:strVal val="visible"/>
                                      </p:to>
                                    </p:set>
                                    <p:animEffect transition="in" filter="fade">
                                      <p:cBhvr>
                                        <p:cTn id="23" dur="500"/>
                                        <p:tgtEl>
                                          <p:spTgt spid="4">
                                            <p:graphicEl>
                                              <a:dgm id="{3FEF6034-729C-4A20-8EB1-D6F87096E82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FCD24EFC-D614-4039-A1FB-40E7A4B1BB9D}"/>
                                            </p:graphicEl>
                                          </p:spTgt>
                                        </p:tgtEl>
                                        <p:attrNameLst>
                                          <p:attrName>style.visibility</p:attrName>
                                        </p:attrNameLst>
                                      </p:cBhvr>
                                      <p:to>
                                        <p:strVal val="visible"/>
                                      </p:to>
                                    </p:set>
                                    <p:animEffect transition="in" filter="fade">
                                      <p:cBhvr>
                                        <p:cTn id="28" dur="500"/>
                                        <p:tgtEl>
                                          <p:spTgt spid="4">
                                            <p:graphicEl>
                                              <a:dgm id="{FCD24EFC-D614-4039-A1FB-40E7A4B1BB9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E34AA791-2839-4933-81AB-FD98CD479567}"/>
                                            </p:graphicEl>
                                          </p:spTgt>
                                        </p:tgtEl>
                                        <p:attrNameLst>
                                          <p:attrName>style.visibility</p:attrName>
                                        </p:attrNameLst>
                                      </p:cBhvr>
                                      <p:to>
                                        <p:strVal val="visible"/>
                                      </p:to>
                                    </p:set>
                                    <p:animEffect transition="in" filter="fade">
                                      <p:cBhvr>
                                        <p:cTn id="31" dur="500"/>
                                        <p:tgtEl>
                                          <p:spTgt spid="4">
                                            <p:graphicEl>
                                              <a:dgm id="{E34AA791-2839-4933-81AB-FD98CD47956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6F7A58FA-9F92-4250-8D1F-91AD10350622}"/>
                                            </p:graphicEl>
                                          </p:spTgt>
                                        </p:tgtEl>
                                        <p:attrNameLst>
                                          <p:attrName>style.visibility</p:attrName>
                                        </p:attrNameLst>
                                      </p:cBhvr>
                                      <p:to>
                                        <p:strVal val="visible"/>
                                      </p:to>
                                    </p:set>
                                    <p:animEffect transition="in" filter="fade">
                                      <p:cBhvr>
                                        <p:cTn id="36" dur="500"/>
                                        <p:tgtEl>
                                          <p:spTgt spid="4">
                                            <p:graphicEl>
                                              <a:dgm id="{6F7A58FA-9F92-4250-8D1F-91AD1035062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5B317672-DE4C-42CE-A6CD-04A12FF5BCE8}"/>
                                            </p:graphicEl>
                                          </p:spTgt>
                                        </p:tgtEl>
                                        <p:attrNameLst>
                                          <p:attrName>style.visibility</p:attrName>
                                        </p:attrNameLst>
                                      </p:cBhvr>
                                      <p:to>
                                        <p:strVal val="visible"/>
                                      </p:to>
                                    </p:set>
                                    <p:animEffect transition="in" filter="fade">
                                      <p:cBhvr>
                                        <p:cTn id="39" dur="500"/>
                                        <p:tgtEl>
                                          <p:spTgt spid="4">
                                            <p:graphicEl>
                                              <a:dgm id="{5B317672-DE4C-42CE-A6CD-04A12FF5BCE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956C46FE-26D0-4560-BF08-F8E8565D80B1}"/>
                                            </p:graphicEl>
                                          </p:spTgt>
                                        </p:tgtEl>
                                        <p:attrNameLst>
                                          <p:attrName>style.visibility</p:attrName>
                                        </p:attrNameLst>
                                      </p:cBhvr>
                                      <p:to>
                                        <p:strVal val="visible"/>
                                      </p:to>
                                    </p:set>
                                    <p:animEffect transition="in" filter="fade">
                                      <p:cBhvr>
                                        <p:cTn id="44" dur="500"/>
                                        <p:tgtEl>
                                          <p:spTgt spid="4">
                                            <p:graphicEl>
                                              <a:dgm id="{956C46FE-26D0-4560-BF08-F8E8565D80B1}"/>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A1C70C8C-2982-42CF-9ED1-5C2FE33D6005}"/>
                                            </p:graphicEl>
                                          </p:spTgt>
                                        </p:tgtEl>
                                        <p:attrNameLst>
                                          <p:attrName>style.visibility</p:attrName>
                                        </p:attrNameLst>
                                      </p:cBhvr>
                                      <p:to>
                                        <p:strVal val="visible"/>
                                      </p:to>
                                    </p:set>
                                    <p:animEffect transition="in" filter="fade">
                                      <p:cBhvr>
                                        <p:cTn id="47" dur="500"/>
                                        <p:tgtEl>
                                          <p:spTgt spid="4">
                                            <p:graphicEl>
                                              <a:dgm id="{A1C70C8C-2982-42CF-9ED1-5C2FE33D6005}"/>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CC3DFE69-9978-4188-95FA-ADFE493F1E7B}"/>
                                            </p:graphicEl>
                                          </p:spTgt>
                                        </p:tgtEl>
                                        <p:attrNameLst>
                                          <p:attrName>style.visibility</p:attrName>
                                        </p:attrNameLst>
                                      </p:cBhvr>
                                      <p:to>
                                        <p:strVal val="visible"/>
                                      </p:to>
                                    </p:set>
                                    <p:animEffect transition="in" filter="fade">
                                      <p:cBhvr>
                                        <p:cTn id="50" dur="500"/>
                                        <p:tgtEl>
                                          <p:spTgt spid="4">
                                            <p:graphicEl>
                                              <a:dgm id="{CC3DFE69-9978-4188-95FA-ADFE493F1E7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Features and Advantages of MBO</a:t>
            </a:r>
            <a:endParaRPr lang="en-US" dirty="0" smtClean="0">
              <a:latin typeface="Tahoma" pitchFamily="112" charset="0"/>
              <a:cs typeface="Tahoma" pitchFamily="112" charset="0"/>
            </a:endParaRPr>
          </a:p>
        </p:txBody>
      </p:sp>
      <p:sp>
        <p:nvSpPr>
          <p:cNvPr id="4099" name="Content Placeholder 2"/>
          <p:cNvSpPr>
            <a:spLocks noGrp="1"/>
          </p:cNvSpPr>
          <p:nvPr>
            <p:ph idx="1"/>
          </p:nvPr>
        </p:nvSpPr>
        <p:spPr>
          <a:xfrm>
            <a:off x="457200" y="2819400"/>
            <a:ext cx="8229600" cy="3886200"/>
          </a:xfrm>
        </p:spPr>
        <p:txBody>
          <a:bodyPr/>
          <a:lstStyle/>
          <a:p>
            <a:r>
              <a:rPr lang="en-US" sz="2400" dirty="0" smtClean="0"/>
              <a:t>Motivation – Involving employees in the whole process of goal setting. Increasing employee empowerment increases employee job satisfaction and commitment.</a:t>
            </a:r>
          </a:p>
          <a:p>
            <a:r>
              <a:rPr lang="en-US" sz="2400" dirty="0" smtClean="0"/>
              <a:t>Better communication and Coordination – Frequent reviews and interactions between superiors and subordinates helps to maintain harmonious relationships within the enterprise and also solves many problems faced during the period.</a:t>
            </a:r>
          </a:p>
          <a:p>
            <a:r>
              <a:rPr lang="en-US" sz="2400" dirty="0" smtClean="0"/>
              <a:t>The Smart Method</a:t>
            </a:r>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101971653_template">
  <a:themeElements>
    <a:clrScheme name="man power">
      <a:dk1>
        <a:sysClr val="windowText" lastClr="000000"/>
      </a:dk1>
      <a:lt1>
        <a:srgbClr val="000000"/>
      </a:lt1>
      <a:dk2>
        <a:srgbClr val="1F497D"/>
      </a:dk2>
      <a:lt2>
        <a:srgbClr val="D6D6DE"/>
      </a:lt2>
      <a:accent1>
        <a:srgbClr val="D0D0E5"/>
      </a:accent1>
      <a:accent2>
        <a:srgbClr val="E1E0E5"/>
      </a:accent2>
      <a:accent3>
        <a:srgbClr val="000000"/>
      </a:accent3>
      <a:accent4>
        <a:srgbClr val="8064A2"/>
      </a:accent4>
      <a:accent5>
        <a:srgbClr val="4BACC6"/>
      </a:accent5>
      <a:accent6>
        <a:srgbClr val="F79646"/>
      </a:accent6>
      <a:hlink>
        <a:srgbClr val="C1C1C2"/>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E74BBC9-546D-43DD-913E-9B2C30E075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TP101971653_template</Template>
  <TotalTime>61</TotalTime>
  <Words>911</Words>
  <Application>Microsoft Office PowerPoint</Application>
  <PresentationFormat>On-screen Show (4:3)</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TP101971653_template</vt:lpstr>
      <vt:lpstr>Management by Objectives </vt:lpstr>
      <vt:lpstr>PowerPoint Presentation</vt:lpstr>
      <vt:lpstr>Definition</vt:lpstr>
      <vt:lpstr>PowerPoint Presentation</vt:lpstr>
      <vt:lpstr>Main Concept</vt:lpstr>
      <vt:lpstr> Management by Objectives  Principles</vt:lpstr>
      <vt:lpstr>MBO Strategy: Three Basic Parts</vt:lpstr>
      <vt:lpstr>The MBO Process</vt:lpstr>
      <vt:lpstr>Features and Advantages of MBO</vt:lpstr>
      <vt:lpstr>Where to Use MBO</vt:lpstr>
      <vt:lpstr>The Smart Method</vt:lpstr>
      <vt:lpstr>The Smart Method</vt:lpstr>
      <vt:lpstr>Core Concepts </vt:lpstr>
      <vt:lpstr>Managerial Focus</vt:lpstr>
      <vt:lpstr>MBO in Action at Intel </vt:lpstr>
      <vt:lpstr>MBO in Action at Intel</vt:lpstr>
      <vt:lpstr>MBO in Action at Intel</vt:lpstr>
      <vt:lpstr>MBO in Action at Intel</vt:lpstr>
      <vt:lpstr>MBO in Action at Intel</vt:lpstr>
      <vt:lpstr>Balance Between Management and Employee Empowerment</vt:lpstr>
      <vt:lpstr>Individual Responsibility</vt:lpstr>
      <vt:lpstr>Individual Responsibility</vt:lpstr>
      <vt:lpstr>MBO at Microsoft By Bill Gates</vt:lpstr>
      <vt:lpstr>MBO: Key Advantages and Disadvantages</vt:lpstr>
    </vt:vector>
  </TitlesOfParts>
  <Company>Nap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by Objectives </dc:title>
  <dc:subject/>
  <dc:creator>Napster</dc:creator>
  <cp:keywords/>
  <dc:description/>
  <cp:lastModifiedBy>ShivakumarS</cp:lastModifiedBy>
  <cp:revision>10</cp:revision>
  <dcterms:created xsi:type="dcterms:W3CDTF">2011-10-07T18:19:52Z</dcterms:created>
  <dcterms:modified xsi:type="dcterms:W3CDTF">2017-08-11T03:42:22Z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TC019716549991</vt:lpwstr>
  </property>
</Properties>
</file>