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61" r:id="rId3"/>
    <p:sldId id="274" r:id="rId4"/>
    <p:sldId id="262" r:id="rId5"/>
    <p:sldId id="263" r:id="rId6"/>
    <p:sldId id="264" r:id="rId7"/>
    <p:sldId id="265" r:id="rId8"/>
    <p:sldId id="266" r:id="rId9"/>
    <p:sldId id="267" r:id="rId10"/>
    <p:sldId id="268" r:id="rId11"/>
    <p:sldId id="269" r:id="rId12"/>
    <p:sldId id="275" r:id="rId13"/>
    <p:sldId id="270" r:id="rId14"/>
    <p:sldId id="276" r:id="rId15"/>
    <p:sldId id="271" r:id="rId16"/>
    <p:sldId id="272" r:id="rId17"/>
    <p:sldId id="273" r:id="rId18"/>
    <p:sldId id="277"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6" d="100"/>
          <a:sy n="86" d="100"/>
        </p:scale>
        <p:origin x="-906" y="6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34FD2-65DF-4C32-A5DB-AA4F4273504B}" type="datetimeFigureOut">
              <a:rPr lang="en-US" smtClean="0"/>
              <a:pPr/>
              <a:t>8/22/2017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FC2F6-BD0A-4706-8C3C-A478FB9776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41FC2F6-BD0A-4706-8C3C-A478FB97766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fld id="{3E4297C4-56F0-4162-935D-C654A578D0FF}" type="datetimeFigureOut">
              <a:rPr lang="zh-CN" altLang="en-US" smtClean="0"/>
              <a:pPr/>
              <a:t>2017/8/22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43D07F-37A8-4F21-A575-BF855DE9EF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3E4297C4-56F0-4162-935D-C654A578D0FF}" type="datetimeFigureOut">
              <a:rPr lang="zh-CN" altLang="en-US" smtClean="0"/>
              <a:pPr/>
              <a:t>2017/8/22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43D07F-37A8-4F21-A575-BF855DE9EF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3E4297C4-56F0-4162-935D-C654A578D0FF}" type="datetimeFigureOut">
              <a:rPr lang="zh-CN" altLang="en-US" smtClean="0"/>
              <a:pPr/>
              <a:t>2017/8/22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43D07F-37A8-4F21-A575-BF855DE9EF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3E4297C4-56F0-4162-935D-C654A578D0FF}" type="datetimeFigureOut">
              <a:rPr lang="zh-CN" altLang="en-US" smtClean="0"/>
              <a:pPr/>
              <a:t>2017/8/22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43D07F-37A8-4F21-A575-BF855DE9EF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日期占位符 3"/>
          <p:cNvSpPr>
            <a:spLocks noGrp="1"/>
          </p:cNvSpPr>
          <p:nvPr>
            <p:ph type="dt" sz="half" idx="10"/>
          </p:nvPr>
        </p:nvSpPr>
        <p:spPr/>
        <p:txBody>
          <a:bodyPr/>
          <a:lstStyle/>
          <a:p>
            <a:fld id="{3E4297C4-56F0-4162-935D-C654A578D0FF}" type="datetimeFigureOut">
              <a:rPr lang="zh-CN" altLang="en-US" smtClean="0"/>
              <a:pPr/>
              <a:t>2017/8/22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43D07F-37A8-4F21-A575-BF855DE9EF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fld id="{3E4297C4-56F0-4162-935D-C654A578D0FF}" type="datetimeFigureOut">
              <a:rPr lang="zh-CN" altLang="en-US" smtClean="0"/>
              <a:pPr/>
              <a:t>2017/8/22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43D07F-37A8-4F21-A575-BF855DE9EF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fld id="{3E4297C4-56F0-4162-935D-C654A578D0FF}" type="datetimeFigureOut">
              <a:rPr lang="zh-CN" altLang="en-US" smtClean="0"/>
              <a:pPr/>
              <a:t>2017/8/22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243D07F-37A8-4F21-A575-BF855DE9EF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fld id="{3E4297C4-56F0-4162-935D-C654A578D0FF}" type="datetimeFigureOut">
              <a:rPr lang="zh-CN" altLang="en-US" smtClean="0"/>
              <a:pPr/>
              <a:t>2017/8/22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243D07F-37A8-4F21-A575-BF855DE9EF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4297C4-56F0-4162-935D-C654A578D0FF}" type="datetimeFigureOut">
              <a:rPr lang="zh-CN" altLang="en-US" smtClean="0"/>
              <a:pPr/>
              <a:t>2017/8/22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243D07F-37A8-4F21-A575-BF855DE9EF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3E4297C4-56F0-4162-935D-C654A578D0FF}" type="datetimeFigureOut">
              <a:rPr lang="zh-CN" altLang="en-US" smtClean="0"/>
              <a:pPr/>
              <a:t>2017/8/22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43D07F-37A8-4F21-A575-BF855DE9EF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smtClean="0"/>
              <a:t>Click icon to add picture</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3E4297C4-56F0-4162-935D-C654A578D0FF}" type="datetimeFigureOut">
              <a:rPr lang="zh-CN" altLang="en-US" smtClean="0"/>
              <a:pPr/>
              <a:t>2017/8/22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243D07F-37A8-4F21-A575-BF855DE9EF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297C4-56F0-4162-935D-C654A578D0FF}" type="datetimeFigureOut">
              <a:rPr lang="zh-CN" altLang="en-US" smtClean="0"/>
              <a:pPr/>
              <a:t>2017/8/22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3D07F-37A8-4F21-A575-BF855DE9EF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657600" y="3429000"/>
            <a:ext cx="4986350" cy="895344"/>
          </a:xfrm>
        </p:spPr>
        <p:txBody>
          <a:bodyPr>
            <a:normAutofit/>
          </a:bodyPr>
          <a:lstStyle/>
          <a:p>
            <a:endParaRPr lang="zh-CN" altLang="en-US" sz="2000" dirty="0">
              <a:solidFill>
                <a:schemeClr val="tx1">
                  <a:lumMod val="95000"/>
                  <a:lumOff val="5000"/>
                </a:schemeClr>
              </a:solidFill>
              <a:latin typeface="Arial Unicode MS" pitchFamily="34" charset="-122"/>
              <a:ea typeface="Arial Unicode MS" pitchFamily="34" charset="-122"/>
              <a:cs typeface="Arial Unicode MS" pitchFamily="34" charset="-122"/>
            </a:endParaRPr>
          </a:p>
        </p:txBody>
      </p:sp>
      <p:sp>
        <p:nvSpPr>
          <p:cNvPr id="4" name="Rectangle 3"/>
          <p:cNvSpPr/>
          <p:nvPr/>
        </p:nvSpPr>
        <p:spPr>
          <a:xfrm>
            <a:off x="762000" y="1143000"/>
            <a:ext cx="7520007" cy="1200329"/>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altLang="zh-CN" sz="3600" b="1" cap="all" spc="0" dirty="0"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Unicode MS" pitchFamily="34" charset="-122"/>
                <a:ea typeface="Arial Unicode MS" pitchFamily="34" charset="-122"/>
                <a:cs typeface="Arial Unicode MS" pitchFamily="34" charset="-122"/>
              </a:rPr>
              <a:t>RECRUITMENT AND SELECTION </a:t>
            </a:r>
          </a:p>
          <a:p>
            <a:pPr algn="ctr"/>
            <a:r>
              <a:rPr lang="en-US" altLang="zh-CN" sz="3600" b="1" cap="all" spc="0" dirty="0"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Unicode MS" pitchFamily="34" charset="-122"/>
                <a:ea typeface="Arial Unicode MS" pitchFamily="34" charset="-122"/>
                <a:cs typeface="Arial Unicode MS" pitchFamily="34" charset="-122"/>
              </a:rPr>
              <a:t>PROCESS</a:t>
            </a:r>
            <a:endParaRPr lang="en-US" sz="3600" b="1" cap="all" spc="0" dirty="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buNone/>
            </a:pPr>
            <a:r>
              <a:rPr lang="en-US" b="1" dirty="0" smtClean="0"/>
              <a:t>                   </a:t>
            </a:r>
            <a:r>
              <a:rPr lang="en-US" sz="2000" b="1" dirty="0" smtClean="0"/>
              <a:t>Selection has been regarded as the most important function of HR department. It ensures the organization that; it has right number, right kind of people at the right place and at the right time</a:t>
            </a:r>
            <a:r>
              <a:rPr lang="en-US" b="1" dirty="0" smtClean="0"/>
              <a:t>.</a:t>
            </a:r>
          </a:p>
          <a:p>
            <a:pPr algn="just">
              <a:lnSpc>
                <a:spcPct val="150000"/>
              </a:lnSpc>
              <a:buNone/>
            </a:pPr>
            <a:r>
              <a:rPr lang="en-US" sz="2000" b="1" dirty="0" smtClean="0"/>
              <a:t> </a:t>
            </a:r>
          </a:p>
          <a:p>
            <a:pPr algn="just">
              <a:lnSpc>
                <a:spcPct val="150000"/>
              </a:lnSpc>
              <a:buNone/>
            </a:pPr>
            <a:r>
              <a:rPr lang="en-US" sz="2000" b="1" dirty="0" smtClean="0"/>
              <a:t>     Meaning and Definitions: </a:t>
            </a:r>
          </a:p>
          <a:p>
            <a:pPr algn="just">
              <a:lnSpc>
                <a:spcPct val="150000"/>
              </a:lnSpc>
              <a:buNone/>
            </a:pPr>
            <a:r>
              <a:rPr lang="en-US" sz="2000" b="1" dirty="0" smtClean="0"/>
              <a:t>                            “It is the process of differentiating between applicants in order to identify (and hire) those with the greater likelihood of success.”</a:t>
            </a:r>
          </a:p>
          <a:p>
            <a:pPr>
              <a:lnSpc>
                <a:spcPct val="150000"/>
              </a:lnSpc>
              <a:buNone/>
            </a:pPr>
            <a:endParaRPr lang="en-US" b="1" dirty="0" smtClean="0"/>
          </a:p>
        </p:txBody>
      </p:sp>
      <p:sp>
        <p:nvSpPr>
          <p:cNvPr id="4" name="Rectangle 3"/>
          <p:cNvSpPr/>
          <p:nvPr/>
        </p:nvSpPr>
        <p:spPr>
          <a:xfrm>
            <a:off x="2819400" y="457200"/>
            <a:ext cx="329417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SELECTION</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0" y="1676400"/>
            <a:ext cx="5105400" cy="4525963"/>
          </a:xfrm>
        </p:spPr>
        <p:txBody>
          <a:bodyPr>
            <a:normAutofit fontScale="92500" lnSpcReduction="20000"/>
          </a:bodyPr>
          <a:lstStyle/>
          <a:p>
            <a:pPr marL="514350" indent="-514350" algn="just">
              <a:buFont typeface="+mj-lt"/>
              <a:buAutoNum type="arabicPeriod"/>
            </a:pPr>
            <a:r>
              <a:rPr lang="en-US" b="1" dirty="0" smtClean="0"/>
              <a:t>Application Blank</a:t>
            </a:r>
          </a:p>
          <a:p>
            <a:pPr marL="514350" indent="-514350" algn="just">
              <a:buFont typeface="+mj-lt"/>
              <a:buAutoNum type="arabicPeriod"/>
            </a:pPr>
            <a:r>
              <a:rPr lang="en-US" b="1" dirty="0" smtClean="0"/>
              <a:t>Preliminary </a:t>
            </a:r>
            <a:r>
              <a:rPr lang="en-US" b="1" dirty="0" smtClean="0"/>
              <a:t>Interview</a:t>
            </a:r>
          </a:p>
          <a:p>
            <a:pPr marL="514350" indent="-514350" algn="just">
              <a:buFont typeface="+mj-lt"/>
              <a:buAutoNum type="arabicPeriod"/>
            </a:pPr>
            <a:r>
              <a:rPr lang="en-US" b="1" dirty="0" smtClean="0"/>
              <a:t>Selection Tests</a:t>
            </a:r>
          </a:p>
          <a:p>
            <a:pPr marL="514350" indent="-514350" algn="just">
              <a:buFont typeface="+mj-lt"/>
              <a:buAutoNum type="arabicPeriod"/>
            </a:pPr>
            <a:r>
              <a:rPr lang="en-US" b="1" dirty="0" smtClean="0"/>
              <a:t>Employment Interview</a:t>
            </a:r>
          </a:p>
          <a:p>
            <a:pPr marL="514350" indent="-514350" algn="just">
              <a:buFont typeface="+mj-lt"/>
              <a:buAutoNum type="arabicPeriod"/>
            </a:pPr>
            <a:r>
              <a:rPr lang="en-US" b="1" dirty="0" smtClean="0"/>
              <a:t>Reference and Background Checks</a:t>
            </a:r>
          </a:p>
          <a:p>
            <a:pPr marL="514350" lvl="0" indent="-514350" algn="just">
              <a:buFont typeface="+mj-lt"/>
              <a:buAutoNum type="arabicPeriod"/>
            </a:pPr>
            <a:r>
              <a:rPr lang="en-US" b="1" dirty="0" smtClean="0"/>
              <a:t>Selection Decision:</a:t>
            </a:r>
            <a:endParaRPr lang="en-US" dirty="0" smtClean="0"/>
          </a:p>
          <a:p>
            <a:pPr marL="514350" indent="-514350" algn="just">
              <a:buFont typeface="+mj-lt"/>
              <a:buAutoNum type="arabicPeriod"/>
            </a:pPr>
            <a:r>
              <a:rPr lang="en-US" b="1" dirty="0" smtClean="0"/>
              <a:t>Physical Examinations</a:t>
            </a:r>
          </a:p>
          <a:p>
            <a:pPr marL="514350" indent="-514350" algn="just">
              <a:buFont typeface="+mj-lt"/>
              <a:buAutoNum type="arabicPeriod"/>
            </a:pPr>
            <a:r>
              <a:rPr lang="en-US" b="1" dirty="0" smtClean="0"/>
              <a:t>Job Offer</a:t>
            </a:r>
          </a:p>
          <a:p>
            <a:pPr marL="514350" indent="-514350" algn="just">
              <a:buFont typeface="+mj-lt"/>
              <a:buAutoNum type="arabicPeriod"/>
            </a:pPr>
            <a:r>
              <a:rPr lang="en-US" b="1" dirty="0" smtClean="0"/>
              <a:t>Contract Of Employment</a:t>
            </a:r>
          </a:p>
          <a:p>
            <a:pPr marL="514350" indent="-514350" algn="just">
              <a:buNone/>
            </a:pPr>
            <a:endParaRPr lang="en-US" dirty="0"/>
          </a:p>
        </p:txBody>
      </p:sp>
      <p:sp>
        <p:nvSpPr>
          <p:cNvPr id="4" name="Rectangle 3"/>
          <p:cNvSpPr/>
          <p:nvPr/>
        </p:nvSpPr>
        <p:spPr>
          <a:xfrm>
            <a:off x="1524000" y="381000"/>
            <a:ext cx="6023444"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SELECTION PROCESS</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1. Application Blank:</a:t>
            </a:r>
          </a:p>
          <a:p>
            <a:pPr>
              <a:buNone/>
            </a:pPr>
            <a:r>
              <a:rPr lang="en-US" dirty="0" smtClean="0"/>
              <a:t>Filling the application blank is the first step in selection process</a:t>
            </a:r>
          </a:p>
          <a:p>
            <a:pPr>
              <a:buNone/>
            </a:pPr>
            <a:r>
              <a:rPr lang="en-US" dirty="0" smtClean="0"/>
              <a:t>Applicant give relevant data: Qualification, specialization, experience, firms in which he worked/working currently, other basic information  </a:t>
            </a:r>
            <a:r>
              <a:rPr lang="en-US" dirty="0" err="1" smtClean="0"/>
              <a:t>viz</a:t>
            </a:r>
            <a:r>
              <a:rPr lang="en-US" dirty="0" smtClean="0"/>
              <a:t>… address, dependants, interests, hobby etc.,,</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pPr lvl="0">
              <a:buNone/>
            </a:pPr>
            <a:r>
              <a:rPr lang="en-US" b="1" dirty="0" smtClean="0"/>
              <a:t>2. </a:t>
            </a:r>
            <a:r>
              <a:rPr lang="en-US" b="1" dirty="0" smtClean="0"/>
              <a:t>Preliminary Interview:</a:t>
            </a:r>
            <a:endParaRPr lang="en-US" dirty="0" smtClean="0"/>
          </a:p>
          <a:p>
            <a:pPr algn="just">
              <a:buNone/>
            </a:pPr>
            <a:r>
              <a:rPr lang="en-US" dirty="0" smtClean="0"/>
              <a:t>                The purpose of this interview is to scrutinize the applicants, i.e. elimination of unqualified applications.</a:t>
            </a:r>
          </a:p>
          <a:p>
            <a:pPr algn="just">
              <a:buNone/>
            </a:pPr>
            <a:endParaRPr lang="en-US" dirty="0" smtClean="0"/>
          </a:p>
          <a:p>
            <a:pPr algn="just">
              <a:buNone/>
            </a:pPr>
            <a:r>
              <a:rPr lang="en-US" b="1" dirty="0" smtClean="0"/>
              <a:t>3. </a:t>
            </a:r>
            <a:r>
              <a:rPr lang="en-US" b="1" dirty="0" smtClean="0"/>
              <a:t>Selection Tests:</a:t>
            </a:r>
            <a:endParaRPr lang="en-US" dirty="0" smtClean="0"/>
          </a:p>
          <a:p>
            <a:pPr algn="just">
              <a:buNone/>
            </a:pPr>
            <a:r>
              <a:rPr lang="en-US" dirty="0" smtClean="0"/>
              <a:t>               Different types of selection tests may be administrated, depending on the job and the company. Generally tests are used to determine the applicant’s ability, aptitude, and personality.</a:t>
            </a:r>
          </a:p>
          <a:p>
            <a:pPr algn="just">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1. </a:t>
            </a:r>
            <a:r>
              <a:rPr lang="en-US" i="1" u="sng" dirty="0" smtClean="0"/>
              <a:t>Aptitude test</a:t>
            </a:r>
            <a:r>
              <a:rPr lang="en-US" dirty="0" smtClean="0"/>
              <a:t>: capacity to learn the skill required for a job. [to assess training needs]</a:t>
            </a:r>
          </a:p>
          <a:p>
            <a:r>
              <a:rPr lang="en-US" dirty="0" smtClean="0"/>
              <a:t>2. </a:t>
            </a:r>
            <a:r>
              <a:rPr lang="en-US" i="1" u="sng" dirty="0" smtClean="0"/>
              <a:t>Interest test</a:t>
            </a:r>
            <a:r>
              <a:rPr lang="en-US" dirty="0" smtClean="0"/>
              <a:t>: type of work in which candidate has interest. [sale, field work, manufacturing ]</a:t>
            </a:r>
          </a:p>
          <a:p>
            <a:r>
              <a:rPr lang="en-US" dirty="0" smtClean="0"/>
              <a:t>3. </a:t>
            </a:r>
            <a:r>
              <a:rPr lang="en-US" i="1" u="sng" dirty="0" smtClean="0"/>
              <a:t>P</a:t>
            </a:r>
            <a:r>
              <a:rPr lang="en-US" i="1" u="sng" dirty="0" smtClean="0"/>
              <a:t>ersonality test</a:t>
            </a:r>
            <a:r>
              <a:rPr lang="en-US" dirty="0" smtClean="0"/>
              <a:t>: characteristics of a candidate such as self confidence, initiative, judgment, dominance, integrity, originality etc.,, very important for supervisory and top positions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lvl="0">
              <a:buNone/>
            </a:pPr>
            <a:r>
              <a:rPr lang="en-US" b="1" dirty="0" smtClean="0"/>
              <a:t>4. </a:t>
            </a:r>
            <a:r>
              <a:rPr lang="en-US" b="1" dirty="0" smtClean="0"/>
              <a:t>Employment Interview:</a:t>
            </a:r>
            <a:endParaRPr lang="en-US" dirty="0" smtClean="0"/>
          </a:p>
          <a:p>
            <a:pPr algn="just">
              <a:buNone/>
            </a:pPr>
            <a:r>
              <a:rPr lang="en-US" dirty="0" smtClean="0"/>
              <a:t>                      The next step in the selection process is employment interview, an interview is conducted at the beginning, and at the selection process of the employment interview can be one- to-one interview or panel interview.</a:t>
            </a:r>
          </a:p>
          <a:p>
            <a:pPr algn="just">
              <a:buNone/>
            </a:pPr>
            <a:r>
              <a:rPr lang="en-US" dirty="0" smtClean="0"/>
              <a:t> </a:t>
            </a:r>
          </a:p>
          <a:p>
            <a:pPr lvl="0" algn="just">
              <a:buNone/>
            </a:pPr>
            <a:r>
              <a:rPr lang="en-US" b="1" dirty="0" smtClean="0"/>
              <a:t>5. </a:t>
            </a:r>
            <a:r>
              <a:rPr lang="en-US" b="1" dirty="0" smtClean="0"/>
              <a:t>Reference and Background Checks:</a:t>
            </a:r>
            <a:endParaRPr lang="en-US" dirty="0" smtClean="0"/>
          </a:p>
          <a:p>
            <a:pPr algn="just">
              <a:buNone/>
            </a:pPr>
            <a:r>
              <a:rPr lang="en-US" dirty="0" smtClean="0"/>
              <a:t>                     Many employers request names, address, telephone numbers or references for the purpose to verify information and gaining additional background information of an applicant.</a:t>
            </a:r>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lvl="0">
              <a:buNone/>
            </a:pPr>
            <a:r>
              <a:rPr lang="en-US" b="1" dirty="0" smtClean="0"/>
              <a:t>6. </a:t>
            </a:r>
            <a:r>
              <a:rPr lang="en-US" b="1" dirty="0" smtClean="0"/>
              <a:t>Selection Decision:</a:t>
            </a:r>
            <a:endParaRPr lang="en-US" dirty="0" smtClean="0"/>
          </a:p>
          <a:p>
            <a:pPr algn="just">
              <a:buNone/>
            </a:pPr>
            <a:r>
              <a:rPr lang="en-US" dirty="0" smtClean="0"/>
              <a:t>                    Selection decision is the most critical of all steps in selection process. The final decision has to be made from the pool of individuals who pass the tests, interviews and references checks.</a:t>
            </a:r>
          </a:p>
          <a:p>
            <a:pPr algn="just">
              <a:buNone/>
            </a:pPr>
            <a:r>
              <a:rPr lang="en-US" dirty="0" smtClean="0"/>
              <a:t> </a:t>
            </a:r>
          </a:p>
          <a:p>
            <a:pPr lvl="0" algn="just">
              <a:buNone/>
            </a:pPr>
            <a:r>
              <a:rPr lang="en-US" b="1" dirty="0" smtClean="0"/>
              <a:t>7. </a:t>
            </a:r>
            <a:r>
              <a:rPr lang="en-US" b="1" dirty="0" smtClean="0"/>
              <a:t>Physical </a:t>
            </a:r>
            <a:r>
              <a:rPr lang="en-US" b="1" dirty="0" smtClean="0"/>
              <a:t>Examinations/ Medical Examinations:</a:t>
            </a:r>
            <a:endParaRPr lang="en-US" dirty="0" smtClean="0"/>
          </a:p>
          <a:p>
            <a:pPr algn="just">
              <a:buNone/>
            </a:pPr>
            <a:r>
              <a:rPr lang="en-US" dirty="0" smtClean="0"/>
              <a:t>                   After selection decision and before the job offer is made, the candidate is required to undergo a physical fitness test. A job offer is often; contingent upon the candidate being declared fit after the physical examinations.</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55000" lnSpcReduction="20000"/>
          </a:bodyPr>
          <a:lstStyle/>
          <a:p>
            <a:pPr lvl="0">
              <a:buNone/>
            </a:pPr>
            <a:r>
              <a:rPr lang="en-US" b="1" dirty="0" smtClean="0"/>
              <a:t>8.  </a:t>
            </a:r>
            <a:r>
              <a:rPr lang="en-US" b="1" dirty="0" smtClean="0"/>
              <a:t>Job Offer:</a:t>
            </a:r>
            <a:endParaRPr lang="en-US" dirty="0" smtClean="0"/>
          </a:p>
          <a:p>
            <a:pPr algn="just">
              <a:lnSpc>
                <a:spcPct val="170000"/>
              </a:lnSpc>
              <a:buNone/>
            </a:pPr>
            <a:r>
              <a:rPr lang="en-US" b="1" dirty="0" smtClean="0"/>
              <a:t>                          The next step in selection process is job offer. Job offer is made through a letter of appointment. Such a letter generally contains a date by which the appointee must report on duty</a:t>
            </a:r>
          </a:p>
          <a:p>
            <a:pPr lvl="0" algn="just">
              <a:lnSpc>
                <a:spcPct val="170000"/>
              </a:lnSpc>
              <a:buNone/>
            </a:pPr>
            <a:r>
              <a:rPr lang="en-US" b="1" dirty="0" smtClean="0"/>
              <a:t>9.  </a:t>
            </a:r>
            <a:r>
              <a:rPr lang="en-US" b="1" dirty="0" smtClean="0"/>
              <a:t>Contract Of Employment:</a:t>
            </a:r>
          </a:p>
          <a:p>
            <a:pPr algn="just">
              <a:lnSpc>
                <a:spcPct val="170000"/>
              </a:lnSpc>
              <a:buNone/>
            </a:pPr>
            <a:r>
              <a:rPr lang="en-US" b="1" dirty="0" smtClean="0"/>
              <a:t>                          Basic information is written in Contract of employment that varies according to the levels of job. After the offer and acceptance of the job certain document is the attestation form.</a:t>
            </a:r>
          </a:p>
          <a:p>
            <a:pPr algn="just">
              <a:lnSpc>
                <a:spcPct val="170000"/>
              </a:lnSpc>
              <a:buNone/>
            </a:pPr>
            <a:r>
              <a:rPr lang="en-US" b="1" dirty="0" smtClean="0"/>
              <a:t>10.   </a:t>
            </a:r>
            <a:r>
              <a:rPr lang="en-US" b="1" dirty="0" smtClean="0"/>
              <a:t>Evaluation of Selection program</a:t>
            </a:r>
            <a:r>
              <a:rPr lang="en-US" b="1" dirty="0" smtClean="0"/>
              <a:t>:[optional step]</a:t>
            </a:r>
            <a:endParaRPr lang="en-US" b="1" dirty="0" smtClean="0"/>
          </a:p>
          <a:p>
            <a:pPr algn="just">
              <a:lnSpc>
                <a:spcPct val="170000"/>
              </a:lnSpc>
              <a:buNone/>
            </a:pPr>
            <a:r>
              <a:rPr lang="en-US" b="1" dirty="0" smtClean="0"/>
              <a:t>                         The broad test of effectiveness of the selection process is a systematic </a:t>
            </a:r>
            <a:r>
              <a:rPr lang="en-US" b="1" dirty="0" smtClean="0"/>
              <a:t>evaluation. A </a:t>
            </a:r>
            <a:r>
              <a:rPr lang="en-US" b="1" dirty="0" smtClean="0"/>
              <a:t>periodic audit is conducted in the HR department that outlines and highlights the areas which need to be evaluated in the selection process</a:t>
            </a:r>
          </a:p>
          <a:p>
            <a:pPr algn="just">
              <a:lnSpc>
                <a:spcPct val="170000"/>
              </a:lnSpc>
              <a:buNone/>
            </a:pPr>
            <a:endParaRPr lang="en-US" dirty="0" smtClean="0"/>
          </a:p>
          <a:p>
            <a:pPr algn="just">
              <a:lnSpc>
                <a:spcPct val="170000"/>
              </a:lnSpc>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recruitment</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Keeping central pool of workers[ </a:t>
            </a:r>
            <a:r>
              <a:rPr lang="en-US" sz="2800" dirty="0" err="1" smtClean="0"/>
              <a:t>badli</a:t>
            </a:r>
            <a:r>
              <a:rPr lang="en-US" sz="2800" dirty="0" smtClean="0"/>
              <a:t> workers]</a:t>
            </a:r>
          </a:p>
          <a:p>
            <a:r>
              <a:rPr lang="en-US" sz="2800" dirty="0" smtClean="0"/>
              <a:t>Employment exchanges</a:t>
            </a:r>
          </a:p>
          <a:p>
            <a:r>
              <a:rPr lang="en-US" sz="2800" dirty="0" smtClean="0"/>
              <a:t>Advertisements in news papers</a:t>
            </a:r>
          </a:p>
          <a:p>
            <a:r>
              <a:rPr lang="en-US" sz="2800" dirty="0" err="1" smtClean="0"/>
              <a:t>Labour</a:t>
            </a:r>
            <a:r>
              <a:rPr lang="en-US" sz="2800" dirty="0" smtClean="0"/>
              <a:t> contractors and outsourcing</a:t>
            </a:r>
          </a:p>
          <a:p>
            <a:r>
              <a:rPr lang="en-US" sz="2800" dirty="0" smtClean="0"/>
              <a:t>Technical and other institutions</a:t>
            </a:r>
          </a:p>
          <a:p>
            <a:r>
              <a:rPr lang="en-US" sz="2800" dirty="0" smtClean="0"/>
              <a:t>Relations of existing employees</a:t>
            </a:r>
          </a:p>
          <a:p>
            <a:r>
              <a:rPr lang="en-US" sz="2800" dirty="0" smtClean="0"/>
              <a:t>Walk-in interviews</a:t>
            </a:r>
          </a:p>
          <a:p>
            <a:r>
              <a:rPr lang="en-US" sz="2800" dirty="0" smtClean="0"/>
              <a:t>Advertisement on nets… </a:t>
            </a:r>
          </a:p>
          <a:p>
            <a:r>
              <a:rPr lang="en-US" sz="2800" dirty="0" smtClean="0"/>
              <a:t>Employee referrals</a:t>
            </a:r>
          </a:p>
          <a:p>
            <a:r>
              <a:rPr lang="en-US" sz="2800" dirty="0" smtClean="0"/>
              <a:t>Poaching or head hunting: for </a:t>
            </a:r>
            <a:r>
              <a:rPr lang="en-US" sz="2800" smtClean="0"/>
              <a:t>key positions… </a:t>
            </a:r>
            <a:endParaRPr lang="en-US" sz="2800" dirty="0" smtClean="0"/>
          </a:p>
          <a:p>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7848600" cy="4525963"/>
          </a:xfrm>
        </p:spPr>
        <p:txBody>
          <a:bodyPr>
            <a:normAutofit/>
          </a:bodyPr>
          <a:lstStyle/>
          <a:p>
            <a:pPr algn="just">
              <a:buNone/>
            </a:pPr>
            <a:r>
              <a:rPr lang="en-US" sz="2400" dirty="0" smtClean="0">
                <a:solidFill>
                  <a:schemeClr val="tx1">
                    <a:lumMod val="95000"/>
                    <a:lumOff val="5000"/>
                  </a:schemeClr>
                </a:solidFill>
              </a:rPr>
              <a:t>                        Recruitment forms the first stage in the process, which continues with selection and cease with placement of the candidate. Recruitment makes it possible to acquire the number and type of people necessary to ensure the continued operation of the organization.</a:t>
            </a:r>
          </a:p>
          <a:p>
            <a:pPr algn="just">
              <a:buNone/>
            </a:pPr>
            <a:r>
              <a:rPr lang="en-US" sz="2400" b="1" dirty="0" smtClean="0">
                <a:solidFill>
                  <a:schemeClr val="tx1">
                    <a:lumMod val="95000"/>
                    <a:lumOff val="5000"/>
                  </a:schemeClr>
                </a:solidFill>
              </a:rPr>
              <a:t>      Meaning and Definition:</a:t>
            </a:r>
            <a:endParaRPr lang="en-US" sz="2400" dirty="0" smtClean="0">
              <a:solidFill>
                <a:schemeClr val="tx1">
                  <a:lumMod val="95000"/>
                  <a:lumOff val="5000"/>
                </a:schemeClr>
              </a:solidFill>
            </a:endParaRPr>
          </a:p>
          <a:p>
            <a:pPr algn="just">
              <a:buNone/>
            </a:pPr>
            <a:r>
              <a:rPr lang="en-US" sz="2400" dirty="0" smtClean="0">
                <a:solidFill>
                  <a:schemeClr val="tx1">
                    <a:lumMod val="95000"/>
                    <a:lumOff val="5000"/>
                  </a:schemeClr>
                </a:solidFill>
              </a:rPr>
              <a:t>                        In simple terms Recruitment is understood as a process for searching and obtaining applicants for jobs, from among the available recruits. A formal definition of Recruitment is:</a:t>
            </a:r>
          </a:p>
          <a:p>
            <a:pPr algn="just">
              <a:buNone/>
            </a:pPr>
            <a:r>
              <a:rPr lang="en-US" sz="2400" dirty="0" smtClean="0">
                <a:solidFill>
                  <a:schemeClr val="tx1">
                    <a:lumMod val="95000"/>
                    <a:lumOff val="5000"/>
                  </a:schemeClr>
                </a:solidFill>
              </a:rPr>
              <a:t> </a:t>
            </a:r>
          </a:p>
          <a:p>
            <a:pPr algn="just">
              <a:buNone/>
            </a:pPr>
            <a:endParaRPr lang="en-US" sz="2400" dirty="0">
              <a:solidFill>
                <a:schemeClr val="tx1">
                  <a:lumMod val="95000"/>
                  <a:lumOff val="5000"/>
                </a:schemeClr>
              </a:solidFill>
            </a:endParaRPr>
          </a:p>
        </p:txBody>
      </p:sp>
      <p:sp>
        <p:nvSpPr>
          <p:cNvPr id="4" name="Rectangle 3"/>
          <p:cNvSpPr/>
          <p:nvPr/>
        </p:nvSpPr>
        <p:spPr>
          <a:xfrm>
            <a:off x="2438400" y="381000"/>
            <a:ext cx="4382418"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RECRUITMENT</a:t>
            </a:r>
            <a:endParaRPr lang="en-US" sz="5400" b="1" cap="all" spc="0" dirty="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3"/>
          <p:cNvSpPr>
            <a:spLocks noGrp="1" noChangeArrowheads="1"/>
          </p:cNvSpPr>
          <p:nvPr>
            <p:ph idx="4294967295"/>
          </p:nvPr>
        </p:nvSpPr>
        <p:spPr>
          <a:xfrm>
            <a:off x="0" y="0"/>
            <a:ext cx="9144000" cy="6858000"/>
          </a:xfrm>
        </p:spPr>
        <p:txBody>
          <a:bodyPr/>
          <a:lstStyle/>
          <a:p>
            <a:pPr eaLnBrk="1" hangingPunct="1">
              <a:defRPr/>
            </a:pPr>
            <a:endParaRPr lang="en-US" dirty="0" smtClean="0"/>
          </a:p>
          <a:p>
            <a:pPr algn="ctr" eaLnBrk="1" hangingPunct="1">
              <a:buFont typeface="Wingdings" pitchFamily="2" charset="2"/>
              <a:buNone/>
              <a:defRPr/>
            </a:pPr>
            <a:endParaRPr lang="en-US" sz="6100" b="1" u="sng" dirty="0" smtClean="0">
              <a:solidFill>
                <a:schemeClr val="accent1"/>
              </a:solidFill>
              <a:effectLst>
                <a:outerShdw blurRad="38100" dist="38100" dir="2700000" algn="tl">
                  <a:srgbClr val="C0C0C0"/>
                </a:outerShdw>
              </a:effectLst>
              <a:latin typeface="Papyrus" pitchFamily="66" charset="0"/>
            </a:endParaRPr>
          </a:p>
          <a:p>
            <a:pPr algn="ctr" eaLnBrk="1" hangingPunct="1">
              <a:buFont typeface="Wingdings" pitchFamily="2" charset="2"/>
              <a:buNone/>
              <a:defRPr/>
            </a:pPr>
            <a:r>
              <a:rPr lang="en-US" sz="6100" b="1" u="sng" dirty="0" smtClean="0">
                <a:solidFill>
                  <a:schemeClr val="accent1"/>
                </a:solidFill>
                <a:effectLst>
                  <a:outerShdw blurRad="38100" dist="38100" dir="2700000" algn="tl">
                    <a:srgbClr val="C0C0C0"/>
                  </a:outerShdw>
                </a:effectLst>
                <a:latin typeface="Papyrus" pitchFamily="66" charset="0"/>
              </a:rPr>
              <a:t>Recruitment</a:t>
            </a:r>
          </a:p>
          <a:p>
            <a:pPr eaLnBrk="1" hangingPunct="1">
              <a:defRPr/>
            </a:pPr>
            <a:r>
              <a:rPr lang="en-US" sz="3700" b="1" dirty="0" smtClean="0">
                <a:latin typeface="Papyrus" pitchFamily="66" charset="0"/>
              </a:rPr>
              <a:t>It means identifying the sources of required personnel and inducing people to apply for jobs in the organization. It is the process of searching for prospective employees and stimulating them to apply for jobs in the organization.</a:t>
            </a:r>
          </a:p>
        </p:txBody>
      </p:sp>
      <p:pic>
        <p:nvPicPr>
          <p:cNvPr id="20483" name="Picture 3" descr="recriutment"/>
          <p:cNvPicPr>
            <a:picLocks noChangeAspect="1" noChangeArrowheads="1"/>
          </p:cNvPicPr>
          <p:nvPr/>
        </p:nvPicPr>
        <p:blipFill>
          <a:blip r:embed="rId5"/>
          <a:srcRect/>
          <a:stretch>
            <a:fillRect/>
          </a:stretch>
        </p:blipFill>
        <p:spPr bwMode="auto">
          <a:xfrm>
            <a:off x="381000" y="609600"/>
            <a:ext cx="1495425" cy="1676400"/>
          </a:xfrm>
          <a:prstGeom prst="rect">
            <a:avLst/>
          </a:prstGeom>
          <a:noFill/>
          <a:ln w="9525">
            <a:noFill/>
            <a:miter lim="800000"/>
            <a:headEnd/>
            <a:tailEnd/>
          </a:ln>
        </p:spPr>
      </p:pic>
      <p:pic>
        <p:nvPicPr>
          <p:cNvPr id="7" name="~PP2882.WAV">
            <a:hlinkClick r:id="" action="ppaction://media"/>
          </p:cNvPr>
          <p:cNvPicPr>
            <a:picLocks noRot="1" noChangeAspect="1"/>
          </p:cNvPicPr>
          <p:nvPr>
            <a:wavAudioFile r:embed="rId2" name="~PP2882.WAV"/>
          </p:nvPr>
        </p:nvPicPr>
        <p:blipFill>
          <a:blip r:embed="rId6"/>
          <a:srcRect/>
          <a:stretch>
            <a:fillRect/>
          </a:stretch>
        </p:blipFill>
        <p:spPr bwMode="auto">
          <a:xfrm>
            <a:off x="8686800" y="6400800"/>
            <a:ext cx="304800" cy="304800"/>
          </a:xfrm>
          <a:prstGeom prst="rect">
            <a:avLst/>
          </a:prstGeom>
          <a:noFill/>
          <a:ln w="9525">
            <a:noFill/>
            <a:miter lim="800000"/>
            <a:headEnd/>
            <a:tailEnd/>
          </a:ln>
        </p:spPr>
      </p:pic>
    </p:spTree>
    <p:custDataLst>
      <p:tags r:id="rId1"/>
    </p:custDataLst>
  </p:cSld>
  <p:clrMapOvr>
    <a:masterClrMapping/>
  </p:clrMapOvr>
  <p:transition spd="slow" advTm="26000">
    <p:wedge/>
    <p:sndAc>
      <p:stSnd>
        <p:snd r:embed="rId4" name="suction.wav" builtIn="1"/>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30721">
                                            <p:txEl>
                                              <p:pRg st="2" end="2"/>
                                            </p:txEl>
                                          </p:spTgt>
                                        </p:tgtEl>
                                        <p:attrNameLst>
                                          <p:attrName>style.visibility</p:attrName>
                                        </p:attrNameLst>
                                      </p:cBhvr>
                                      <p:to>
                                        <p:strVal val="visible"/>
                                      </p:to>
                                    </p:set>
                                    <p:anim calcmode="lin" valueType="num">
                                      <p:cBhvr>
                                        <p:cTn id="11" dur="500" fill="hold"/>
                                        <p:tgtEl>
                                          <p:spTgt spid="30721">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0721">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07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30721">
                                            <p:txEl>
                                              <p:pRg st="3" end="3"/>
                                            </p:txEl>
                                          </p:spTgt>
                                        </p:tgtEl>
                                        <p:attrNameLst>
                                          <p:attrName>style.visibility</p:attrName>
                                        </p:attrNameLst>
                                      </p:cBhvr>
                                      <p:to>
                                        <p:strVal val="visible"/>
                                      </p:to>
                                    </p:set>
                                    <p:anim calcmode="lin" valueType="num">
                                      <p:cBhvr>
                                        <p:cTn id="18" dur="500" fill="hold"/>
                                        <p:tgtEl>
                                          <p:spTgt spid="30721">
                                            <p:txEl>
                                              <p:pRg st="3" end="3"/>
                                            </p:txEl>
                                          </p:spTgt>
                                        </p:tgtEl>
                                        <p:attrNameLst>
                                          <p:attrName>ppt_w</p:attrName>
                                        </p:attrNameLst>
                                      </p:cBhvr>
                                      <p:tavLst>
                                        <p:tav tm="0">
                                          <p:val>
                                            <p:fltVal val="0"/>
                                          </p:val>
                                        </p:tav>
                                        <p:tav tm="100000">
                                          <p:val>
                                            <p:strVal val="#ppt_w"/>
                                          </p:val>
                                        </p:tav>
                                      </p:tavLst>
                                    </p:anim>
                                    <p:anim calcmode="lin" valueType="num">
                                      <p:cBhvr>
                                        <p:cTn id="19" dur="500" fill="hold"/>
                                        <p:tgtEl>
                                          <p:spTgt spid="30721">
                                            <p:txEl>
                                              <p:pRg st="3" end="3"/>
                                            </p:txEl>
                                          </p:spTgt>
                                        </p:tgtEl>
                                        <p:attrNameLst>
                                          <p:attrName>ppt_h</p:attrName>
                                        </p:attrNameLst>
                                      </p:cBhvr>
                                      <p:tavLst>
                                        <p:tav tm="0">
                                          <p:val>
                                            <p:fltVal val="0"/>
                                          </p:val>
                                        </p:tav>
                                        <p:tav tm="100000">
                                          <p:val>
                                            <p:strVal val="#ppt_h"/>
                                          </p:val>
                                        </p:tav>
                                      </p:tavLst>
                                    </p:anim>
                                    <p:animEffect transition="in" filter="fade">
                                      <p:cBhvr>
                                        <p:cTn id="20" dur="500"/>
                                        <p:tgtEl>
                                          <p:spTgt spid="307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21" fill="hold" display="0">
                  <p:stCondLst>
                    <p:cond delay="indefinite"/>
                  </p:stCondLst>
                  <p:endCondLst>
                    <p:cond evt="onPrev" delay="0">
                      <p:tgtEl>
                        <p:sldTgt/>
                      </p:tgtEl>
                    </p:cond>
                    <p:cond evt="onStopAudio" delay="0">
                      <p:tgtEl>
                        <p:sldTgt/>
                      </p:tgtEl>
                    </p:cond>
                  </p:endCondLst>
                </p:cTn>
                <p:tgtEl>
                  <p:spTgt spid="7"/>
                </p:tgtEl>
              </p:cMediaNode>
            </p:audio>
          </p:childTnLst>
        </p:cTn>
      </p:par>
    </p:tnLst>
    <p:bldLst>
      <p:bldP spid="3072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0" y="1600200"/>
            <a:ext cx="5029200" cy="4525963"/>
          </a:xfrm>
        </p:spPr>
        <p:txBody>
          <a:bodyPr/>
          <a:lstStyle/>
          <a:p>
            <a:pPr marL="514350" indent="-514350">
              <a:buFont typeface="+mj-lt"/>
              <a:buAutoNum type="arabicPeriod"/>
            </a:pPr>
            <a:r>
              <a:rPr lang="en-US" dirty="0" smtClean="0"/>
              <a:t>Planning </a:t>
            </a:r>
            <a:endParaRPr lang="en-US" sz="2800" dirty="0" smtClean="0"/>
          </a:p>
          <a:p>
            <a:pPr marL="514350" indent="-514350">
              <a:buFont typeface="+mj-lt"/>
              <a:buAutoNum type="arabicPeriod"/>
            </a:pPr>
            <a:r>
              <a:rPr lang="en-US" dirty="0" smtClean="0"/>
              <a:t>Strategy Development</a:t>
            </a:r>
          </a:p>
          <a:p>
            <a:pPr marL="514350" indent="-514350">
              <a:buFont typeface="+mj-lt"/>
              <a:buAutoNum type="arabicPeriod"/>
            </a:pPr>
            <a:r>
              <a:rPr lang="en-US" dirty="0" smtClean="0"/>
              <a:t>Searching</a:t>
            </a:r>
          </a:p>
          <a:p>
            <a:pPr marL="514350" indent="-514350">
              <a:buFont typeface="+mj-lt"/>
              <a:buAutoNum type="arabicPeriod"/>
            </a:pPr>
            <a:r>
              <a:rPr lang="en-US" dirty="0" smtClean="0"/>
              <a:t>Screening</a:t>
            </a:r>
          </a:p>
          <a:p>
            <a:pPr marL="514350" indent="-514350">
              <a:buFont typeface="+mj-lt"/>
              <a:buAutoNum type="arabicPeriod"/>
            </a:pPr>
            <a:r>
              <a:rPr lang="en-US" dirty="0" smtClean="0"/>
              <a:t>Evaluation and Control</a:t>
            </a:r>
          </a:p>
          <a:p>
            <a:pPr>
              <a:buNone/>
            </a:pPr>
            <a:r>
              <a:rPr lang="en-US" dirty="0" smtClean="0"/>
              <a:t> </a:t>
            </a:r>
          </a:p>
          <a:p>
            <a:endParaRPr lang="en-US" dirty="0"/>
          </a:p>
        </p:txBody>
      </p:sp>
      <p:sp>
        <p:nvSpPr>
          <p:cNvPr id="4" name="Rectangle 3"/>
          <p:cNvSpPr/>
          <p:nvPr/>
        </p:nvSpPr>
        <p:spPr>
          <a:xfrm>
            <a:off x="1066800" y="304800"/>
            <a:ext cx="7111690"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Recruitment Process</a:t>
            </a:r>
            <a:endParaRPr lang="en-US" sz="5400" b="1" cap="all" spc="0" dirty="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a:bodyPr>
          <a:lstStyle/>
          <a:p>
            <a:pPr algn="just">
              <a:lnSpc>
                <a:spcPct val="150000"/>
              </a:lnSpc>
              <a:buNone/>
            </a:pPr>
            <a:r>
              <a:rPr lang="en-US" dirty="0" smtClean="0">
                <a:solidFill>
                  <a:schemeClr val="tx1">
                    <a:lumMod val="95000"/>
                    <a:lumOff val="5000"/>
                  </a:schemeClr>
                </a:solidFill>
              </a:rPr>
              <a:t>                  </a:t>
            </a:r>
            <a:r>
              <a:rPr lang="en-US" sz="2400" dirty="0" smtClean="0">
                <a:solidFill>
                  <a:schemeClr val="tx1">
                    <a:lumMod val="95000"/>
                    <a:lumOff val="5000"/>
                  </a:schemeClr>
                </a:solidFill>
              </a:rPr>
              <a:t>The first stage in the Recruitment Process is planning. Planning involves the translation of likely job vacancies and information about the nature of these jobs into a set of objectives </a:t>
            </a:r>
            <a:r>
              <a:rPr lang="en-US" sz="2400" dirty="0" smtClean="0">
                <a:solidFill>
                  <a:schemeClr val="tx1">
                    <a:lumMod val="95000"/>
                    <a:lumOff val="5000"/>
                  </a:schemeClr>
                </a:solidFill>
              </a:rPr>
              <a:t>i.e., </a:t>
            </a:r>
            <a:r>
              <a:rPr lang="en-US" sz="2400" dirty="0" smtClean="0">
                <a:solidFill>
                  <a:schemeClr val="tx1">
                    <a:lumMod val="95000"/>
                    <a:lumOff val="5000"/>
                  </a:schemeClr>
                </a:solidFill>
              </a:rPr>
              <a:t>targets that specify the number and type of applicants to be planned.</a:t>
            </a:r>
          </a:p>
          <a:p>
            <a:endParaRPr lang="en-US" dirty="0">
              <a:solidFill>
                <a:schemeClr val="tx1">
                  <a:lumMod val="95000"/>
                  <a:lumOff val="5000"/>
                </a:schemeClr>
              </a:solidFill>
            </a:endParaRPr>
          </a:p>
        </p:txBody>
      </p:sp>
      <p:sp>
        <p:nvSpPr>
          <p:cNvPr id="4" name="Rectangle 3"/>
          <p:cNvSpPr/>
          <p:nvPr/>
        </p:nvSpPr>
        <p:spPr>
          <a:xfrm>
            <a:off x="457200" y="457200"/>
            <a:ext cx="8309775"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1. Recruitment Planning</a:t>
            </a:r>
            <a:endParaRPr lang="en-US" sz="5400" b="1" cap="all" spc="0" dirty="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600200"/>
            <a:ext cx="7467600" cy="4525963"/>
          </a:xfrm>
        </p:spPr>
        <p:txBody>
          <a:bodyPr>
            <a:normAutofit/>
          </a:bodyPr>
          <a:lstStyle/>
          <a:p>
            <a:pPr marL="571500" indent="-571500">
              <a:lnSpc>
                <a:spcPct val="150000"/>
              </a:lnSpc>
              <a:buFont typeface="+mj-lt"/>
              <a:buAutoNum type="romanLcPeriod"/>
            </a:pPr>
            <a:r>
              <a:rPr lang="en-US" sz="2000" dirty="0" smtClean="0">
                <a:solidFill>
                  <a:schemeClr val="tx1">
                    <a:lumMod val="95000"/>
                    <a:lumOff val="5000"/>
                  </a:schemeClr>
                </a:solidFill>
              </a:rPr>
              <a:t>Make or </a:t>
            </a:r>
            <a:r>
              <a:rPr lang="en-US" sz="2000" dirty="0" smtClean="0">
                <a:solidFill>
                  <a:schemeClr val="tx1">
                    <a:lumMod val="95000"/>
                    <a:lumOff val="5000"/>
                  </a:schemeClr>
                </a:solidFill>
              </a:rPr>
              <a:t>Hire </a:t>
            </a:r>
            <a:r>
              <a:rPr lang="en-US" sz="2000" dirty="0" smtClean="0">
                <a:solidFill>
                  <a:schemeClr val="tx1">
                    <a:lumMod val="95000"/>
                    <a:lumOff val="5000"/>
                  </a:schemeClr>
                </a:solidFill>
              </a:rPr>
              <a:t>Employees</a:t>
            </a:r>
          </a:p>
          <a:p>
            <a:pPr marL="571500" indent="-571500">
              <a:lnSpc>
                <a:spcPct val="150000"/>
              </a:lnSpc>
              <a:buFont typeface="+mj-lt"/>
              <a:buAutoNum type="romanLcPeriod"/>
            </a:pPr>
            <a:r>
              <a:rPr lang="en-US" sz="2000" dirty="0" smtClean="0">
                <a:solidFill>
                  <a:schemeClr val="tx1">
                    <a:lumMod val="95000"/>
                    <a:lumOff val="5000"/>
                  </a:schemeClr>
                </a:solidFill>
              </a:rPr>
              <a:t>Technological Sophistication of Recruitment and Selection Devices</a:t>
            </a:r>
          </a:p>
          <a:p>
            <a:pPr marL="571500" indent="-571500">
              <a:lnSpc>
                <a:spcPct val="150000"/>
              </a:lnSpc>
              <a:buFont typeface="+mj-lt"/>
              <a:buAutoNum type="romanLcPeriod"/>
            </a:pPr>
            <a:r>
              <a:rPr lang="en-US" sz="2000" dirty="0" smtClean="0">
                <a:solidFill>
                  <a:schemeClr val="tx1">
                    <a:lumMod val="95000"/>
                    <a:lumOff val="5000"/>
                  </a:schemeClr>
                </a:solidFill>
              </a:rPr>
              <a:t>Geographic distribution of labour markets comprising job seekers</a:t>
            </a:r>
          </a:p>
          <a:p>
            <a:pPr marL="571500" lvl="0" indent="-571500">
              <a:lnSpc>
                <a:spcPct val="150000"/>
              </a:lnSpc>
              <a:buFont typeface="+mj-lt"/>
              <a:buAutoNum type="romanLcPeriod"/>
            </a:pPr>
            <a:r>
              <a:rPr lang="en-US" sz="2000" dirty="0" smtClean="0">
                <a:solidFill>
                  <a:schemeClr val="tx1">
                    <a:lumMod val="95000"/>
                    <a:lumOff val="5000"/>
                  </a:schemeClr>
                </a:solidFill>
              </a:rPr>
              <a:t> Sources Of Recruitment </a:t>
            </a:r>
          </a:p>
          <a:p>
            <a:pPr marL="571500" indent="-571500">
              <a:lnSpc>
                <a:spcPct val="150000"/>
              </a:lnSpc>
              <a:buNone/>
            </a:pPr>
            <a:r>
              <a:rPr lang="en-US" sz="2000" dirty="0" smtClean="0">
                <a:solidFill>
                  <a:schemeClr val="tx1">
                    <a:lumMod val="95000"/>
                    <a:lumOff val="5000"/>
                  </a:schemeClr>
                </a:solidFill>
              </a:rPr>
              <a:t>           Internal sources</a:t>
            </a:r>
          </a:p>
          <a:p>
            <a:pPr marL="571500" indent="-571500">
              <a:lnSpc>
                <a:spcPct val="150000"/>
              </a:lnSpc>
              <a:buNone/>
            </a:pPr>
            <a:r>
              <a:rPr lang="en-US" sz="2000" dirty="0" smtClean="0">
                <a:solidFill>
                  <a:schemeClr val="tx1">
                    <a:lumMod val="95000"/>
                    <a:lumOff val="5000"/>
                  </a:schemeClr>
                </a:solidFill>
              </a:rPr>
              <a:t>           External sources</a:t>
            </a:r>
            <a:endParaRPr lang="en-US" sz="2000" dirty="0">
              <a:solidFill>
                <a:schemeClr val="tx1">
                  <a:lumMod val="95000"/>
                  <a:lumOff val="5000"/>
                </a:schemeClr>
              </a:solidFill>
            </a:endParaRPr>
          </a:p>
        </p:txBody>
      </p:sp>
      <p:sp>
        <p:nvSpPr>
          <p:cNvPr id="4" name="Rectangle 3"/>
          <p:cNvSpPr/>
          <p:nvPr/>
        </p:nvSpPr>
        <p:spPr>
          <a:xfrm>
            <a:off x="533400" y="381000"/>
            <a:ext cx="8297143"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2. Strategy Development</a:t>
            </a:r>
            <a:endParaRPr lang="en-US" sz="5400" b="1" cap="all" spc="0" dirty="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600200"/>
            <a:ext cx="7924800" cy="4525963"/>
          </a:xfrm>
        </p:spPr>
        <p:txBody>
          <a:bodyPr>
            <a:normAutofit/>
          </a:bodyPr>
          <a:lstStyle/>
          <a:p>
            <a:pPr marL="571500" indent="-571500" algn="just">
              <a:lnSpc>
                <a:spcPct val="150000"/>
              </a:lnSpc>
              <a:buFont typeface="+mj-lt"/>
              <a:buAutoNum type="romanLcPeriod"/>
            </a:pPr>
            <a:r>
              <a:rPr lang="en-US" sz="2000" b="1" dirty="0" smtClean="0"/>
              <a:t>Source Activation: </a:t>
            </a:r>
            <a:r>
              <a:rPr lang="en-US" sz="2000" dirty="0" smtClean="0"/>
              <a:t>Source Activation takes place when a job vacancy exists in the organization. If the organization has planned </a:t>
            </a:r>
            <a:r>
              <a:rPr lang="en-US" sz="2000" dirty="0" smtClean="0"/>
              <a:t>well </a:t>
            </a:r>
            <a:r>
              <a:rPr lang="en-US" sz="2000" dirty="0" smtClean="0"/>
              <a:t>and done a good job of developing its source and search methods, activation soon results in a flood of application.</a:t>
            </a:r>
          </a:p>
          <a:p>
            <a:pPr marL="571500" indent="-571500" algn="just">
              <a:lnSpc>
                <a:spcPct val="150000"/>
              </a:lnSpc>
              <a:buFont typeface="+mj-lt"/>
              <a:buAutoNum type="romanLcPeriod"/>
            </a:pPr>
            <a:r>
              <a:rPr lang="en-US" sz="2000" b="1" dirty="0" smtClean="0"/>
              <a:t>Selling</a:t>
            </a:r>
            <a:r>
              <a:rPr lang="en-US" sz="2000" b="1" dirty="0" smtClean="0"/>
              <a:t>: </a:t>
            </a:r>
            <a:r>
              <a:rPr lang="en-US" sz="2000" dirty="0" smtClean="0"/>
              <a:t>In </a:t>
            </a:r>
            <a:r>
              <a:rPr lang="en-US" sz="2000" dirty="0" smtClean="0"/>
              <a:t>selling, </a:t>
            </a:r>
            <a:r>
              <a:rPr lang="en-US" sz="2000" dirty="0" smtClean="0"/>
              <a:t>both the Message and Media deserve attention in the organization. Message refers to the employment advertisements. Media refers to the source of any recruiting message. For example, Employment Exchanges, Advertises in Business magazines</a:t>
            </a:r>
            <a:endParaRPr lang="en-US" sz="2000" b="1" dirty="0" smtClean="0"/>
          </a:p>
          <a:p>
            <a:pPr marL="571500" indent="-571500" algn="just">
              <a:lnSpc>
                <a:spcPct val="150000"/>
              </a:lnSpc>
              <a:buNone/>
            </a:pPr>
            <a:endParaRPr lang="en-US" sz="2000" dirty="0"/>
          </a:p>
        </p:txBody>
      </p:sp>
      <p:sp>
        <p:nvSpPr>
          <p:cNvPr id="4" name="Rectangle 3"/>
          <p:cNvSpPr/>
          <p:nvPr/>
        </p:nvSpPr>
        <p:spPr>
          <a:xfrm>
            <a:off x="2514600" y="381000"/>
            <a:ext cx="422513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3. Searching</a:t>
            </a:r>
            <a:endParaRPr lang="en-US" sz="5400" b="1" cap="all" spc="0" dirty="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dirty="0" smtClean="0"/>
              <a:t>                The purpose of screening is to remove from the recruitment process at an early stage, those applicants who are visibly unqualified for the job. Effective screening can save a great deal of time and money. Care must be exercised to assure that potentially good employees are not lost.</a:t>
            </a:r>
          </a:p>
          <a:p>
            <a:pPr>
              <a:buNone/>
            </a:pPr>
            <a:endParaRPr lang="en-US" dirty="0"/>
          </a:p>
        </p:txBody>
      </p:sp>
      <p:sp>
        <p:nvSpPr>
          <p:cNvPr id="4" name="Rectangle 3"/>
          <p:cNvSpPr/>
          <p:nvPr/>
        </p:nvSpPr>
        <p:spPr>
          <a:xfrm>
            <a:off x="2590800" y="381000"/>
            <a:ext cx="4176144"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4. Screening</a:t>
            </a:r>
            <a:endParaRPr lang="en-US" sz="5400" b="1" cap="all" spc="0" dirty="0">
              <a:ln/>
              <a:solidFill>
                <a:srgbClr val="00B0F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gn="just">
              <a:buNone/>
            </a:pPr>
            <a:endParaRPr lang="en-US" dirty="0" smtClean="0"/>
          </a:p>
          <a:p>
            <a:pPr algn="just">
              <a:buNone/>
            </a:pPr>
            <a:r>
              <a:rPr lang="en-US" dirty="0" smtClean="0"/>
              <a:t>                It is necessary as considerable costs are incurred in the recruitment process. Stastical information should be gathered and evaluated to know the suitability of the recruitment process.</a:t>
            </a:r>
          </a:p>
          <a:p>
            <a:pPr algn="just">
              <a:buNone/>
            </a:pPr>
            <a:r>
              <a:rPr lang="en-US" b="1" dirty="0" smtClean="0"/>
              <a:t> </a:t>
            </a:r>
            <a:endParaRPr lang="en-US" dirty="0" smtClean="0"/>
          </a:p>
          <a:p>
            <a:pPr algn="just">
              <a:buNone/>
            </a:pPr>
            <a:endParaRPr lang="en-US" dirty="0"/>
          </a:p>
        </p:txBody>
      </p:sp>
      <p:sp>
        <p:nvSpPr>
          <p:cNvPr id="4" name="Rectangle 3"/>
          <p:cNvSpPr/>
          <p:nvPr/>
        </p:nvSpPr>
        <p:spPr>
          <a:xfrm>
            <a:off x="207386" y="457200"/>
            <a:ext cx="8936614"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5. Evaluation And Control</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06</Template>
  <TotalTime>101</TotalTime>
  <Words>942</Words>
  <Application>Microsoft Office PowerPoint</Application>
  <PresentationFormat>On-screen Show (4:3)</PresentationFormat>
  <Paragraphs>91</Paragraphs>
  <Slides>18</Slides>
  <Notes>1</Notes>
  <HiddenSlides>0</HiddenSlides>
  <MMClips>1</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主题</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Sources of recruitment</vt:lpstr>
    </vt:vector>
  </TitlesOfParts>
  <Company>LIC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 AND SELECTION PROCESS</dc:title>
  <dc:subject>Easter Day</dc:subject>
  <dc:creator>mohangg</dc:creator>
  <cp:keywords>free, PowerPoint template, download, PPT template, PowerPoint templates, slideshow template, POT, POTX, Power Point template, slide show template, festival, Easter Day, Easter Day PowerPoint template</cp:keywords>
  <dc:description>Made by Moyea Software. To find more free PowerPoint templates, please visit http://www.dvd-ppt-slideshow.com/powerpoint-knowledge/powerpoint-templates.html</dc:description>
  <cp:lastModifiedBy>Dr Shivakumar</cp:lastModifiedBy>
  <cp:revision>15</cp:revision>
  <dcterms:created xsi:type="dcterms:W3CDTF">2012-03-22T06:47:45Z</dcterms:created>
  <dcterms:modified xsi:type="dcterms:W3CDTF">2017-08-22T11:21:10Z</dcterms:modified>
  <cp:category>PowerPoint template, Easter Day, festival</cp:category>
</cp:coreProperties>
</file>

<file path=docProps/custom.xml><?xml version="1.0" encoding="utf-8"?>
<Properties xmlns="http://schemas.openxmlformats.org/officeDocument/2006/custom-properties" xmlns:vt="http://schemas.openxmlformats.org/officeDocument/2006/docPropsVTypes">
  <property fmtid="{64440492-4C8B-11D1-8B70-080036B11A03}" pid="4">
    <vt:lpwstr>http://www.dvd-ppt-slideshow.com</vt:lpwstr>
  </property>
</Properties>
</file>