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71" r:id="rId16"/>
    <p:sldId id="269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787"/>
    <p:restoredTop sz="90929"/>
  </p:normalViewPr>
  <p:slideViewPr>
    <p:cSldViewPr>
      <p:cViewPr varScale="1">
        <p:scale>
          <a:sx n="41" d="100"/>
          <a:sy n="41" d="100"/>
        </p:scale>
        <p:origin x="-30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17411" name="Picture 3" descr="ARTBANNA"/>
            <p:cNvPicPr>
              <a:picLocks noChangeAspect="1" noChangeArrowheads="1"/>
            </p:cNvPicPr>
            <p:nvPr userDrawn="1"/>
          </p:nvPicPr>
          <p:blipFill>
            <a:blip r:embed="rId2"/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</p:spPr>
        </p:pic>
        <p:pic>
          <p:nvPicPr>
            <p:cNvPr id="17412" name="Picture 4" descr="Arthsepa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</p:spPr>
        </p:pic>
      </p:grpSp>
      <p:sp>
        <p:nvSpPr>
          <p:cNvPr id="174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741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EB5BD03-C6FC-4E62-94F2-23D53034CD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F8BE46-41BA-48DA-8B84-9A8895C5D3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6088" y="722313"/>
            <a:ext cx="21590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500" y="722313"/>
            <a:ext cx="6326188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B89CE-2676-4978-A099-02CECB5F1A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3D4F9-73E2-4B6F-AA0C-E990FEE035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0C59BC-72B0-40ED-A12D-56312372B9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1A64DB-9880-485B-897F-0D3AC1130F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5A118-74C1-44EA-A63D-565B45128A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EAADBE-7E58-4173-AE59-46AAAD83B6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34769-6F77-43F5-801C-B724B7F904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FD079-6C80-463A-8339-5386249AA4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947C4-D99C-4FEB-A5BB-FAFA6750A9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16387" name="Picture 3" descr="ARTHSEPA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</p:spPr>
        </p:pic>
        <p:pic>
          <p:nvPicPr>
            <p:cNvPr id="16388" name="Picture 4" descr="Arthsepa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</p:spPr>
        </p:pic>
      </p:grpSp>
      <p:sp>
        <p:nvSpPr>
          <p:cNvPr id="163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fld id="{9C54DEE6-B189-4B88-B22F-8D19DF09A2EF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Creativity and Innovation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Creative Process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The work environment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Traits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b="1">
                <a:solidFill>
                  <a:schemeClr val="tx2"/>
                </a:solidFill>
              </a:rPr>
              <a:t>The four step creative process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Brainstorming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Divergent thinking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 The 4-step Creative Process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sz="4000" dirty="0"/>
              <a:t>Preparation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4000" dirty="0"/>
              <a:t>Incubation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4000" dirty="0" smtClean="0"/>
              <a:t>Inspiration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4000" dirty="0" smtClean="0"/>
              <a:t>Insight</a:t>
            </a:r>
            <a:endParaRPr lang="en-US" sz="4000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4000" dirty="0" smtClean="0"/>
              <a:t>Verification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dirty="0"/>
              <a:t>Gather data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dirty="0"/>
              <a:t>Subject-specific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dirty="0" smtClean="0"/>
              <a:t>Divergent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dirty="0" smtClean="0"/>
              <a:t>Discover new  opportunity or a problem that needs resolution.</a:t>
            </a:r>
            <a:endParaRPr lang="en-US" dirty="0"/>
          </a:p>
          <a:p>
            <a:pPr marL="990600" lvl="1" indent="-533400"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Incubation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Steps to achieve “alpha state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Assembled information in mind</a:t>
            </a:r>
            <a:endParaRPr lang="en-US" dirty="0"/>
          </a:p>
          <a:p>
            <a:pPr lvl="1"/>
            <a:r>
              <a:rPr lang="en-US" dirty="0"/>
              <a:t>Close your eyes</a:t>
            </a:r>
          </a:p>
          <a:p>
            <a:pPr lvl="1"/>
            <a:r>
              <a:rPr lang="en-US" dirty="0"/>
              <a:t>Slow, deep breaths</a:t>
            </a:r>
          </a:p>
          <a:p>
            <a:pPr lvl="1"/>
            <a:r>
              <a:rPr lang="en-US" dirty="0"/>
              <a:t>Focus on a single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 prepared to act</a:t>
            </a:r>
          </a:p>
          <a:p>
            <a:r>
              <a:rPr lang="en-US"/>
              <a:t>Don’t waste a good idea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problem-conquering solution flashes into the person's mind at an  unexpected time.</a:t>
            </a:r>
          </a:p>
          <a:p>
            <a:r>
              <a:rPr lang="en-US" dirty="0" smtClean="0"/>
              <a:t>Unexpected time such as on the verge of sleep, during a shower, or while  running.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Ideas are common</a:t>
            </a:r>
            <a:r>
              <a:rPr lang="en-US" dirty="0" smtClean="0"/>
              <a:t>…..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gathering supporting  evidence, using logical persuasion, and experimenting with new ideas.</a:t>
            </a:r>
          </a:p>
          <a:p>
            <a:endParaRPr lang="en-US" dirty="0"/>
          </a:p>
          <a:p>
            <a:endParaRPr lang="en-US" dirty="0"/>
          </a:p>
          <a:p>
            <a:pPr algn="r">
              <a:buFont typeface="Wingdings" pitchFamily="2" charset="2"/>
              <a:buNone/>
            </a:pPr>
            <a:r>
              <a:rPr lang="en-US" dirty="0"/>
              <a:t>…it takes more than merely a good idea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336709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4017" y="57911"/>
            <a:ext cx="3737610" cy="1115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511149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INNOVATION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316002" y="1365251"/>
            <a:ext cx="6852761" cy="5219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44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latin typeface="Trebuchet MS"/>
                <a:cs typeface="Trebuchet MS"/>
              </a:rPr>
              <a:t>Innovation is the implementation of new ideas at the individual, group or  organizational level.</a:t>
            </a:r>
            <a:endParaRPr sz="1800">
              <a:latin typeface="Trebuchet MS"/>
              <a:cs typeface="Trebuchet MS"/>
            </a:endParaRPr>
          </a:p>
          <a:p>
            <a:pPr marL="355600" marR="389255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process of intentional change made to create value </a:t>
            </a:r>
            <a:r>
              <a:rPr sz="1800" dirty="0">
                <a:latin typeface="Trebuchet MS"/>
                <a:cs typeface="Trebuchet MS"/>
              </a:rPr>
              <a:t>by </a:t>
            </a:r>
            <a:r>
              <a:rPr sz="1800" spc="-5" dirty="0">
                <a:latin typeface="Trebuchet MS"/>
                <a:cs typeface="Trebuchet MS"/>
              </a:rPr>
              <a:t>meeting opportunity and  seeking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advantage.</a:t>
            </a:r>
            <a:endParaRPr sz="1800">
              <a:latin typeface="Trebuchet MS"/>
              <a:cs typeface="Trebuchet MS"/>
            </a:endParaRPr>
          </a:p>
          <a:p>
            <a:pPr marL="756285" marR="127000" lvl="1" indent="-286385">
              <a:lnSpc>
                <a:spcPct val="100000"/>
              </a:lnSpc>
              <a:spcBef>
                <a:spcPts val="1005"/>
              </a:spcBef>
              <a:buSzPct val="78125"/>
              <a:buFont typeface="Trebuchet MS"/>
              <a:buChar char="•"/>
              <a:tabLst>
                <a:tab pos="756285" algn="l"/>
                <a:tab pos="756920" algn="l"/>
              </a:tabLst>
            </a:pPr>
            <a:r>
              <a:rPr sz="1600" b="1" spc="-5" dirty="0">
                <a:latin typeface="Trebuchet MS"/>
                <a:cs typeface="Trebuchet MS"/>
              </a:rPr>
              <a:t>Process</a:t>
            </a:r>
            <a:r>
              <a:rPr sz="1600" spc="-5" dirty="0">
                <a:latin typeface="Trebuchet MS"/>
                <a:cs typeface="Trebuchet MS"/>
              </a:rPr>
              <a:t>: </a:t>
            </a:r>
            <a:r>
              <a:rPr sz="1600" spc="-10" dirty="0">
                <a:latin typeface="Trebuchet MS"/>
                <a:cs typeface="Trebuchet MS"/>
              </a:rPr>
              <a:t>Innovation </a:t>
            </a:r>
            <a:r>
              <a:rPr sz="1600" spc="-5" dirty="0">
                <a:latin typeface="Trebuchet MS"/>
                <a:cs typeface="Trebuchet MS"/>
              </a:rPr>
              <a:t>is a process </a:t>
            </a:r>
            <a:r>
              <a:rPr sz="1600" spc="-10" dirty="0">
                <a:latin typeface="Trebuchet MS"/>
                <a:cs typeface="Trebuchet MS"/>
              </a:rPr>
              <a:t>(implying, among </a:t>
            </a:r>
            <a:r>
              <a:rPr sz="1600" spc="-5" dirty="0">
                <a:latin typeface="Trebuchet MS"/>
                <a:cs typeface="Trebuchet MS"/>
              </a:rPr>
              <a:t>other things, that it </a:t>
            </a:r>
            <a:r>
              <a:rPr sz="1600" spc="-10" dirty="0">
                <a:latin typeface="Trebuchet MS"/>
                <a:cs typeface="Trebuchet MS"/>
              </a:rPr>
              <a:t>can </a:t>
            </a:r>
            <a:r>
              <a:rPr sz="1600" spc="-5" dirty="0">
                <a:latin typeface="Trebuchet MS"/>
                <a:cs typeface="Trebuchet MS"/>
              </a:rPr>
              <a:t>be learned and  managed).</a:t>
            </a:r>
            <a:endParaRPr sz="16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1000"/>
              </a:spcBef>
              <a:buSzPct val="78125"/>
              <a:buFont typeface="Trebuchet MS"/>
              <a:buChar char="•"/>
              <a:tabLst>
                <a:tab pos="756285" algn="l"/>
                <a:tab pos="756920" algn="l"/>
              </a:tabLst>
            </a:pPr>
            <a:r>
              <a:rPr sz="1600" b="1" spc="-5" dirty="0">
                <a:latin typeface="Trebuchet MS"/>
                <a:cs typeface="Trebuchet MS"/>
              </a:rPr>
              <a:t>Intentional</a:t>
            </a:r>
            <a:r>
              <a:rPr sz="1600" spc="-5" dirty="0">
                <a:latin typeface="Trebuchet MS"/>
                <a:cs typeface="Trebuchet MS"/>
              </a:rPr>
              <a:t>: That process is carried </a:t>
            </a:r>
            <a:r>
              <a:rPr sz="1600" spc="-10" dirty="0">
                <a:latin typeface="Trebuchet MS"/>
                <a:cs typeface="Trebuchet MS"/>
              </a:rPr>
              <a:t>out </a:t>
            </a:r>
            <a:r>
              <a:rPr sz="1600" spc="-5" dirty="0">
                <a:latin typeface="Trebuchet MS"/>
                <a:cs typeface="Trebuchet MS"/>
              </a:rPr>
              <a:t>on</a:t>
            </a:r>
            <a:r>
              <a:rPr sz="1600" spc="1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purpose.</a:t>
            </a:r>
            <a:endParaRPr sz="16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1005"/>
              </a:spcBef>
              <a:buSzPct val="78125"/>
              <a:buFont typeface="Trebuchet MS"/>
              <a:buChar char="•"/>
              <a:tabLst>
                <a:tab pos="756285" algn="l"/>
                <a:tab pos="756920" algn="l"/>
              </a:tabLst>
            </a:pPr>
            <a:r>
              <a:rPr sz="1600" b="1" spc="-5" dirty="0">
                <a:latin typeface="Trebuchet MS"/>
                <a:cs typeface="Trebuchet MS"/>
              </a:rPr>
              <a:t>Change</a:t>
            </a:r>
            <a:r>
              <a:rPr sz="1600" spc="-5" dirty="0">
                <a:latin typeface="Trebuchet MS"/>
                <a:cs typeface="Trebuchet MS"/>
              </a:rPr>
              <a:t>: It results in some kind of</a:t>
            </a:r>
            <a:r>
              <a:rPr sz="1600" spc="1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change.</a:t>
            </a:r>
            <a:endParaRPr sz="16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994"/>
              </a:spcBef>
              <a:buSzPct val="78125"/>
              <a:buFont typeface="Trebuchet MS"/>
              <a:buChar char="•"/>
              <a:tabLst>
                <a:tab pos="756285" algn="l"/>
                <a:tab pos="756920" algn="l"/>
              </a:tabLst>
            </a:pPr>
            <a:r>
              <a:rPr sz="1600" b="1" spc="-25" dirty="0">
                <a:latin typeface="Trebuchet MS"/>
                <a:cs typeface="Trebuchet MS"/>
              </a:rPr>
              <a:t>Value</a:t>
            </a:r>
            <a:r>
              <a:rPr sz="1600" spc="-25" dirty="0">
                <a:latin typeface="Trebuchet MS"/>
                <a:cs typeface="Trebuchet MS"/>
              </a:rPr>
              <a:t>: </a:t>
            </a:r>
            <a:r>
              <a:rPr sz="1600" spc="-5" dirty="0">
                <a:latin typeface="Trebuchet MS"/>
                <a:cs typeface="Trebuchet MS"/>
              </a:rPr>
              <a:t>The whole </a:t>
            </a:r>
            <a:r>
              <a:rPr sz="1600" spc="-10" dirty="0">
                <a:latin typeface="Trebuchet MS"/>
                <a:cs typeface="Trebuchet MS"/>
              </a:rPr>
              <a:t>point </a:t>
            </a:r>
            <a:r>
              <a:rPr sz="1600" spc="-5" dirty="0">
                <a:latin typeface="Trebuchet MS"/>
                <a:cs typeface="Trebuchet MS"/>
              </a:rPr>
              <a:t>of the change is to create value in </a:t>
            </a:r>
            <a:r>
              <a:rPr sz="1600" spc="-10" dirty="0">
                <a:latin typeface="Trebuchet MS"/>
                <a:cs typeface="Trebuchet MS"/>
              </a:rPr>
              <a:t>our </a:t>
            </a:r>
            <a:r>
              <a:rPr sz="1600" spc="-30" dirty="0">
                <a:latin typeface="Trebuchet MS"/>
                <a:cs typeface="Trebuchet MS"/>
              </a:rPr>
              <a:t>economy, </a:t>
            </a:r>
            <a:r>
              <a:rPr sz="1600" spc="-5" dirty="0">
                <a:latin typeface="Trebuchet MS"/>
                <a:cs typeface="Trebuchet MS"/>
              </a:rPr>
              <a:t>society</a:t>
            </a:r>
            <a:r>
              <a:rPr sz="1600" spc="30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and/or</a:t>
            </a:r>
            <a:endParaRPr sz="1600">
              <a:latin typeface="Trebuchet MS"/>
              <a:cs typeface="Trebuchet MS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Trebuchet MS"/>
                <a:cs typeface="Trebuchet MS"/>
              </a:rPr>
              <a:t>individual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lives.</a:t>
            </a:r>
            <a:endParaRPr sz="1600">
              <a:latin typeface="Trebuchet MS"/>
              <a:cs typeface="Trebuchet MS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994"/>
              </a:spcBef>
              <a:buSzPct val="78125"/>
              <a:buFont typeface="Trebuchet MS"/>
              <a:buChar char="•"/>
              <a:tabLst>
                <a:tab pos="756285" algn="l"/>
                <a:tab pos="756920" algn="l"/>
              </a:tabLst>
            </a:pPr>
            <a:r>
              <a:rPr sz="1600" b="1" spc="-5" dirty="0">
                <a:latin typeface="Trebuchet MS"/>
                <a:cs typeface="Trebuchet MS"/>
              </a:rPr>
              <a:t>Opportunity</a:t>
            </a:r>
            <a:r>
              <a:rPr sz="1600" spc="-5" dirty="0">
                <a:latin typeface="Trebuchet MS"/>
                <a:cs typeface="Trebuchet MS"/>
              </a:rPr>
              <a:t>: Entrepreneurial individuals enable </a:t>
            </a:r>
            <a:r>
              <a:rPr sz="1600" spc="-10" dirty="0">
                <a:latin typeface="Trebuchet MS"/>
                <a:cs typeface="Trebuchet MS"/>
              </a:rPr>
              <a:t>tomorrow's </a:t>
            </a:r>
            <a:r>
              <a:rPr sz="1600" spc="-5" dirty="0">
                <a:latin typeface="Trebuchet MS"/>
                <a:cs typeface="Trebuchet MS"/>
              </a:rPr>
              <a:t>value creation by exploring </a:t>
            </a:r>
            <a:r>
              <a:rPr sz="1600" spc="-10" dirty="0">
                <a:latin typeface="Trebuchet MS"/>
                <a:cs typeface="Trebuchet MS"/>
              </a:rPr>
              <a:t>for  </a:t>
            </a:r>
            <a:r>
              <a:rPr sz="1600" spc="-5" dirty="0">
                <a:latin typeface="Trebuchet MS"/>
                <a:cs typeface="Trebuchet MS"/>
              </a:rPr>
              <a:t>it </a:t>
            </a:r>
            <a:r>
              <a:rPr sz="1600" spc="-10" dirty="0">
                <a:latin typeface="Trebuchet MS"/>
                <a:cs typeface="Trebuchet MS"/>
              </a:rPr>
              <a:t>today: </a:t>
            </a:r>
            <a:r>
              <a:rPr sz="1600" spc="-5" dirty="0">
                <a:latin typeface="Trebuchet MS"/>
                <a:cs typeface="Trebuchet MS"/>
              </a:rPr>
              <a:t>having </a:t>
            </a:r>
            <a:r>
              <a:rPr sz="1600" spc="-10" dirty="0">
                <a:latin typeface="Trebuchet MS"/>
                <a:cs typeface="Trebuchet MS"/>
              </a:rPr>
              <a:t>ideas, </a:t>
            </a:r>
            <a:r>
              <a:rPr sz="1600" spc="-5" dirty="0">
                <a:latin typeface="Trebuchet MS"/>
                <a:cs typeface="Trebuchet MS"/>
              </a:rPr>
              <a:t>turning ideas into </a:t>
            </a:r>
            <a:r>
              <a:rPr sz="1600" spc="-10" dirty="0">
                <a:latin typeface="Trebuchet MS"/>
                <a:cs typeface="Trebuchet MS"/>
              </a:rPr>
              <a:t>marketable </a:t>
            </a:r>
            <a:r>
              <a:rPr sz="1600" spc="-5" dirty="0">
                <a:latin typeface="Trebuchet MS"/>
                <a:cs typeface="Trebuchet MS"/>
              </a:rPr>
              <a:t>insights and seeking ways to meet  opportunities.</a:t>
            </a:r>
            <a:endParaRPr sz="16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1010"/>
              </a:spcBef>
              <a:buSzPct val="78125"/>
              <a:buFont typeface="Trebuchet MS"/>
              <a:buChar char="•"/>
              <a:tabLst>
                <a:tab pos="756285" algn="l"/>
                <a:tab pos="756920" algn="l"/>
              </a:tabLst>
            </a:pPr>
            <a:r>
              <a:rPr sz="1600" b="1" spc="-10" dirty="0">
                <a:latin typeface="Trebuchet MS"/>
                <a:cs typeface="Trebuchet MS"/>
              </a:rPr>
              <a:t>Advantage</a:t>
            </a:r>
            <a:r>
              <a:rPr sz="1600" spc="-10" dirty="0">
                <a:latin typeface="Trebuchet MS"/>
                <a:cs typeface="Trebuchet MS"/>
              </a:rPr>
              <a:t>: At </a:t>
            </a:r>
            <a:r>
              <a:rPr sz="1600" spc="-5" dirty="0">
                <a:latin typeface="Trebuchet MS"/>
                <a:cs typeface="Trebuchet MS"/>
              </a:rPr>
              <a:t>the same time, they </a:t>
            </a:r>
            <a:r>
              <a:rPr sz="1600" spc="-10" dirty="0">
                <a:latin typeface="Trebuchet MS"/>
                <a:cs typeface="Trebuchet MS"/>
              </a:rPr>
              <a:t>also </a:t>
            </a:r>
            <a:r>
              <a:rPr sz="1600" spc="-5" dirty="0">
                <a:latin typeface="Trebuchet MS"/>
                <a:cs typeface="Trebuchet MS"/>
              </a:rPr>
              <a:t>create value by exploiting the opportunities</a:t>
            </a:r>
            <a:r>
              <a:rPr sz="1600" spc="23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they</a:t>
            </a:r>
            <a:endParaRPr sz="1600">
              <a:latin typeface="Trebuchet MS"/>
              <a:cs typeface="Trebuchet MS"/>
            </a:endParaRPr>
          </a:p>
          <a:p>
            <a:pPr marL="756285">
              <a:lnSpc>
                <a:spcPct val="100000"/>
              </a:lnSpc>
            </a:pPr>
            <a:r>
              <a:rPr sz="1600" spc="-5" dirty="0">
                <a:latin typeface="Trebuchet MS"/>
                <a:cs typeface="Trebuchet MS"/>
              </a:rPr>
              <a:t>have at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hand.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1266" name="Picture 2" descr="Image result for INNOVATION  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533400"/>
            <a:ext cx="1316831" cy="1170516"/>
          </a:xfrm>
          <a:prstGeom prst="rec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336709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7232" y="633426"/>
            <a:ext cx="789096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THE INNOVATION PROCESS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654100" y="1814270"/>
            <a:ext cx="8108899" cy="45704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rebuchet MS"/>
                <a:cs typeface="Trebuchet MS"/>
              </a:rPr>
              <a:t>Analytical planning </a:t>
            </a:r>
            <a:r>
              <a:rPr sz="2000" dirty="0">
                <a:latin typeface="Trebuchet MS"/>
                <a:cs typeface="Trebuchet MS"/>
              </a:rPr>
              <a:t>– </a:t>
            </a:r>
            <a:r>
              <a:rPr sz="2000" spc="-5" dirty="0">
                <a:latin typeface="Trebuchet MS"/>
                <a:cs typeface="Trebuchet MS"/>
              </a:rPr>
              <a:t>Carefully identifying the product or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service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features, design as well as the resources that will </a:t>
            </a:r>
            <a:r>
              <a:rPr sz="2000" dirty="0">
                <a:latin typeface="Trebuchet MS"/>
                <a:cs typeface="Trebuchet MS"/>
              </a:rPr>
              <a:t>be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needed.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40"/>
              </a:spcBef>
              <a:buClr>
                <a:srgbClr val="90C225"/>
              </a:buClr>
              <a:buSzPct val="80555"/>
              <a:buAutoNum type="arabicPeriod" startAt="2"/>
              <a:tabLst>
                <a:tab pos="354965" algn="l"/>
                <a:tab pos="355600" algn="l"/>
              </a:tabLst>
            </a:pPr>
            <a:r>
              <a:rPr sz="2000" b="1" dirty="0">
                <a:latin typeface="Trebuchet MS"/>
                <a:cs typeface="Trebuchet MS"/>
              </a:rPr>
              <a:t>Resource </a:t>
            </a:r>
            <a:r>
              <a:rPr sz="2000" b="1" spc="-5" dirty="0">
                <a:latin typeface="Trebuchet MS"/>
                <a:cs typeface="Trebuchet MS"/>
              </a:rPr>
              <a:t>organization </a:t>
            </a:r>
            <a:r>
              <a:rPr sz="2000" dirty="0">
                <a:latin typeface="Trebuchet MS"/>
                <a:cs typeface="Trebuchet MS"/>
              </a:rPr>
              <a:t>– </a:t>
            </a:r>
            <a:r>
              <a:rPr sz="2000" spc="-5" dirty="0">
                <a:latin typeface="Trebuchet MS"/>
                <a:cs typeface="Trebuchet MS"/>
              </a:rPr>
              <a:t>Obtaining the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required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resources, materials, </a:t>
            </a:r>
            <a:r>
              <a:rPr sz="2000" spc="-25" dirty="0">
                <a:latin typeface="Trebuchet MS"/>
                <a:cs typeface="Trebuchet MS"/>
              </a:rPr>
              <a:t>technology, </a:t>
            </a:r>
            <a:r>
              <a:rPr sz="2000" spc="-5" dirty="0">
                <a:latin typeface="Trebuchet MS"/>
                <a:cs typeface="Trebuchet MS"/>
              </a:rPr>
              <a:t>human or capital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resources.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50"/>
              </a:spcBef>
              <a:buClr>
                <a:srgbClr val="90C225"/>
              </a:buClr>
              <a:buSzPct val="80555"/>
              <a:buAutoNum type="arabicPeriod" startAt="3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rebuchet MS"/>
                <a:cs typeface="Trebuchet MS"/>
              </a:rPr>
              <a:t>Implementation </a:t>
            </a:r>
            <a:r>
              <a:rPr sz="2000" dirty="0">
                <a:latin typeface="Trebuchet MS"/>
                <a:cs typeface="Trebuchet MS"/>
              </a:rPr>
              <a:t>– </a:t>
            </a:r>
            <a:r>
              <a:rPr sz="2000" spc="-5" dirty="0">
                <a:latin typeface="Trebuchet MS"/>
                <a:cs typeface="Trebuchet MS"/>
              </a:rPr>
              <a:t>Applying the </a:t>
            </a:r>
            <a:r>
              <a:rPr sz="2000" spc="-10" dirty="0">
                <a:latin typeface="Trebuchet MS"/>
                <a:cs typeface="Trebuchet MS"/>
              </a:rPr>
              <a:t>resources </a:t>
            </a:r>
            <a:r>
              <a:rPr sz="2000" spc="-5" dirty="0">
                <a:latin typeface="Trebuchet MS"/>
                <a:cs typeface="Trebuchet MS"/>
              </a:rPr>
              <a:t>in order to accomplish the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plans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Trebuchet MS"/>
              <a:buAutoNum type="arabicPeriod" startAt="3"/>
            </a:pPr>
            <a:endParaRPr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50"/>
              </a:spcBef>
              <a:buClr>
                <a:srgbClr val="90C225"/>
              </a:buClr>
              <a:buSzPct val="80555"/>
              <a:buAutoNum type="arabicPeriod" startAt="3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rebuchet MS"/>
                <a:cs typeface="Trebuchet MS"/>
              </a:rPr>
              <a:t>Commercial application </a:t>
            </a:r>
            <a:r>
              <a:rPr sz="2000" dirty="0">
                <a:latin typeface="Trebuchet MS"/>
                <a:cs typeface="Trebuchet MS"/>
              </a:rPr>
              <a:t>– The </a:t>
            </a:r>
            <a:r>
              <a:rPr sz="2000" spc="-5" dirty="0">
                <a:latin typeface="Trebuchet MS"/>
                <a:cs typeface="Trebuchet MS"/>
              </a:rPr>
              <a:t>provision </a:t>
            </a:r>
            <a:r>
              <a:rPr sz="2000" spc="-10" dirty="0">
                <a:latin typeface="Trebuchet MS"/>
                <a:cs typeface="Trebuchet MS"/>
              </a:rPr>
              <a:t>of </a:t>
            </a:r>
            <a:r>
              <a:rPr sz="2000" spc="-5" dirty="0">
                <a:latin typeface="Trebuchet MS"/>
                <a:cs typeface="Trebuchet MS"/>
              </a:rPr>
              <a:t>value to customers,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reward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employees, and </a:t>
            </a:r>
            <a:r>
              <a:rPr sz="2000" dirty="0">
                <a:latin typeface="Trebuchet MS"/>
                <a:cs typeface="Trebuchet MS"/>
              </a:rPr>
              <a:t>satisfy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dirty="0">
                <a:latin typeface="Trebuchet MS"/>
                <a:cs typeface="Trebuchet MS"/>
              </a:rPr>
              <a:t>stake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holders.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336709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868" y="228600"/>
            <a:ext cx="8749132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600" dirty="0" smtClean="0"/>
              <a:t>CREATIVITY, INNOVATION AND ENTREPRENEURS</a:t>
            </a:r>
            <a:endParaRPr lang="en-US" sz="3600" dirty="0"/>
          </a:p>
        </p:txBody>
      </p:sp>
      <p:sp>
        <p:nvSpPr>
          <p:cNvPr id="10" name="object 10"/>
          <p:cNvSpPr txBox="1"/>
          <p:nvPr/>
        </p:nvSpPr>
        <p:spPr>
          <a:xfrm>
            <a:off x="476250" y="2917463"/>
            <a:ext cx="8286750" cy="3593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smtClean="0">
                <a:latin typeface="Trebuchet MS"/>
                <a:cs typeface="Trebuchet MS"/>
              </a:rPr>
              <a:t>Cr</a:t>
            </a:r>
            <a:r>
              <a:rPr sz="2000" spc="-5" dirty="0">
                <a:latin typeface="Trebuchet MS"/>
                <a:cs typeface="Trebuchet MS"/>
              </a:rPr>
              <a:t>eativity is thinking new things, and </a:t>
            </a:r>
            <a:r>
              <a:rPr sz="2000" spc="-5" smtClean="0">
                <a:latin typeface="Trebuchet MS"/>
                <a:cs typeface="Trebuchet MS"/>
              </a:rPr>
              <a:t>innovation </a:t>
            </a:r>
            <a:r>
              <a:rPr sz="2000" spc="-5" dirty="0">
                <a:latin typeface="Trebuchet MS"/>
                <a:cs typeface="Trebuchet MS"/>
              </a:rPr>
              <a:t>is doing new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things.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 marL="306705" marR="5080" indent="-294005">
              <a:lnSpc>
                <a:spcPct val="100000"/>
              </a:lnSpc>
              <a:spcBef>
                <a:spcPts val="1740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06705" algn="l"/>
                <a:tab pos="307340" algn="l"/>
              </a:tabLst>
            </a:pPr>
            <a:r>
              <a:rPr sz="2000" b="1" dirty="0">
                <a:latin typeface="Trebuchet MS"/>
                <a:cs typeface="Trebuchet MS"/>
              </a:rPr>
              <a:t>Creativity </a:t>
            </a:r>
            <a:r>
              <a:rPr sz="2000" spc="-5" dirty="0">
                <a:latin typeface="Trebuchet MS"/>
                <a:cs typeface="Trebuchet MS"/>
              </a:rPr>
              <a:t>is the ability to develop new ideas and to discover new  ways of looking at problems and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opportunities.</a:t>
            </a:r>
            <a:endParaRPr sz="2000">
              <a:latin typeface="Trebuchet MS"/>
              <a:cs typeface="Trebuchet MS"/>
            </a:endParaRPr>
          </a:p>
          <a:p>
            <a:pPr marL="306705" indent="-294005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06705" algn="l"/>
                <a:tab pos="307340" algn="l"/>
              </a:tabLst>
            </a:pPr>
            <a:r>
              <a:rPr sz="2000" b="1" spc="-5" dirty="0">
                <a:latin typeface="Trebuchet MS"/>
                <a:cs typeface="Trebuchet MS"/>
              </a:rPr>
              <a:t>Innovation </a:t>
            </a:r>
            <a:r>
              <a:rPr sz="2000" spc="-5" dirty="0">
                <a:latin typeface="Trebuchet MS"/>
                <a:cs typeface="Trebuchet MS"/>
              </a:rPr>
              <a:t>is the ability to apply creative solutions to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those</a:t>
            </a:r>
            <a:endParaRPr sz="2000">
              <a:latin typeface="Trebuchet MS"/>
              <a:cs typeface="Trebuchet MS"/>
            </a:endParaRPr>
          </a:p>
          <a:p>
            <a:pPr marL="306705">
              <a:lnSpc>
                <a:spcPct val="100000"/>
              </a:lnSpc>
              <a:tabLst>
                <a:tab pos="6266815" algn="l"/>
              </a:tabLst>
            </a:pPr>
            <a:r>
              <a:rPr sz="2000" spc="-5" dirty="0">
                <a:latin typeface="Trebuchet MS"/>
                <a:cs typeface="Trebuchet MS"/>
              </a:rPr>
              <a:t>problems and opportunities in order to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enhance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people‟s	</a:t>
            </a:r>
            <a:r>
              <a:rPr sz="2000" spc="-5" dirty="0">
                <a:latin typeface="Trebuchet MS"/>
                <a:cs typeface="Trebuchet MS"/>
              </a:rPr>
              <a:t>lives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or</a:t>
            </a:r>
            <a:endParaRPr sz="2000">
              <a:latin typeface="Trebuchet MS"/>
              <a:cs typeface="Trebuchet MS"/>
            </a:endParaRPr>
          </a:p>
          <a:p>
            <a:pPr marL="30670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rebuchet MS"/>
                <a:cs typeface="Trebuchet MS"/>
              </a:rPr>
              <a:t>to enrich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society.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 marL="51435" algn="ctr">
              <a:lnSpc>
                <a:spcPct val="100000"/>
              </a:lnSpc>
              <a:spcBef>
                <a:spcPts val="1725"/>
              </a:spcBef>
            </a:pPr>
            <a:r>
              <a:rPr sz="2800" b="1" spc="-5" dirty="0">
                <a:latin typeface="Trebuchet MS"/>
                <a:cs typeface="Trebuchet MS"/>
              </a:rPr>
              <a:t>Entrepreneurship </a:t>
            </a:r>
            <a:r>
              <a:rPr sz="2800" b="1" dirty="0">
                <a:latin typeface="Trebuchet MS"/>
                <a:cs typeface="Trebuchet MS"/>
              </a:rPr>
              <a:t>= </a:t>
            </a:r>
            <a:r>
              <a:rPr sz="2800" b="1" spc="0" dirty="0">
                <a:latin typeface="Trebuchet MS"/>
                <a:cs typeface="Trebuchet MS"/>
              </a:rPr>
              <a:t>creativity </a:t>
            </a:r>
            <a:r>
              <a:rPr sz="2800" b="1" dirty="0">
                <a:latin typeface="Trebuchet MS"/>
                <a:cs typeface="Trebuchet MS"/>
              </a:rPr>
              <a:t>+</a:t>
            </a:r>
            <a:r>
              <a:rPr sz="2800" b="1" spc="-55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innovation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9218" name="Picture 2" descr="Image result for creativity and innovation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3694" y="762000"/>
            <a:ext cx="2780306" cy="2133600"/>
          </a:xfrm>
          <a:prstGeom prst="rect">
            <a:avLst/>
          </a:prstGeom>
          <a:noFill/>
          <a:effectLst>
            <a:softEdge rad="317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637588" cy="1431925"/>
          </a:xfrm>
        </p:spPr>
        <p:txBody>
          <a:bodyPr/>
          <a:lstStyle/>
          <a:p>
            <a:r>
              <a:rPr lang="en-US" dirty="0"/>
              <a:t>To strive and thrive you need creative ideas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….downsizing tends to make us timid when we need to be bold</a:t>
            </a:r>
          </a:p>
          <a:p>
            <a:r>
              <a:rPr lang="en-US"/>
              <a:t>….the creative employees are the ones that will survive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1105" y="304800"/>
            <a:ext cx="8311895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dirty="0" smtClean="0"/>
              <a:t>FROM CREATIVITY TO ENTREPRENEURSHIP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2457160" y="2133600"/>
            <a:ext cx="3715039" cy="4321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336709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7936" y="304800"/>
            <a:ext cx="8581264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CREATIVITY, INNOVATION AND ENTREPRENEURS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392810" y="1798796"/>
            <a:ext cx="8370189" cy="4678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7526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dirty="0">
                <a:latin typeface="Trebuchet MS"/>
                <a:cs typeface="Trebuchet MS"/>
              </a:rPr>
              <a:t>Creativity </a:t>
            </a:r>
            <a:r>
              <a:rPr sz="2000" spc="-5" dirty="0">
                <a:latin typeface="Trebuchet MS"/>
                <a:cs typeface="Trebuchet MS"/>
              </a:rPr>
              <a:t>is the ability to develop new ideas and to discover new ways of </a:t>
            </a:r>
            <a:r>
              <a:rPr sz="2000" spc="-10" dirty="0">
                <a:latin typeface="Trebuchet MS"/>
                <a:cs typeface="Trebuchet MS"/>
              </a:rPr>
              <a:t>looking  </a:t>
            </a:r>
            <a:r>
              <a:rPr sz="2000" spc="-5" dirty="0">
                <a:latin typeface="Trebuchet MS"/>
                <a:cs typeface="Trebuchet MS"/>
              </a:rPr>
              <a:t>at problems and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opportunities.</a:t>
            </a:r>
            <a:endParaRPr sz="2000">
              <a:latin typeface="Trebuchet MS"/>
              <a:cs typeface="Trebuchet MS"/>
            </a:endParaRPr>
          </a:p>
          <a:p>
            <a:pPr marL="355600" marR="9779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rebuchet MS"/>
                <a:cs typeface="Trebuchet MS"/>
              </a:rPr>
              <a:t>Innovation </a:t>
            </a:r>
            <a:r>
              <a:rPr sz="2000" spc="-5" dirty="0">
                <a:latin typeface="Trebuchet MS"/>
                <a:cs typeface="Trebuchet MS"/>
              </a:rPr>
              <a:t>is the ability to apply creative solutions to those problems and  opportunities in order to enhance </a:t>
            </a:r>
            <a:r>
              <a:rPr sz="2000" spc="-80" dirty="0">
                <a:latin typeface="Trebuchet MS"/>
                <a:cs typeface="Trebuchet MS"/>
              </a:rPr>
              <a:t>people‟s </a:t>
            </a:r>
            <a:r>
              <a:rPr sz="2000" spc="-5" dirty="0">
                <a:latin typeface="Trebuchet MS"/>
                <a:cs typeface="Trebuchet MS"/>
              </a:rPr>
              <a:t>lives or to enrich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society.</a:t>
            </a:r>
            <a:endParaRPr sz="2000">
              <a:latin typeface="Trebuchet MS"/>
              <a:cs typeface="Trebuchet MS"/>
            </a:endParaRPr>
          </a:p>
          <a:p>
            <a:pPr marL="355600" marR="50419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rebuchet MS"/>
                <a:cs typeface="Trebuchet MS"/>
              </a:rPr>
              <a:t>Entrepreneurship </a:t>
            </a:r>
            <a:r>
              <a:rPr sz="2000" spc="-5" dirty="0">
                <a:latin typeface="Trebuchet MS"/>
                <a:cs typeface="Trebuchet MS"/>
              </a:rPr>
              <a:t>is the </a:t>
            </a:r>
            <a:r>
              <a:rPr sz="2000" dirty="0">
                <a:latin typeface="Trebuchet MS"/>
                <a:cs typeface="Trebuchet MS"/>
              </a:rPr>
              <a:t>result </a:t>
            </a:r>
            <a:r>
              <a:rPr sz="2000" spc="-5" dirty="0">
                <a:latin typeface="Trebuchet MS"/>
                <a:cs typeface="Trebuchet MS"/>
              </a:rPr>
              <a:t>of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disciplined, systematic process of applying  creativity and innovation to needs and opportunities in the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marketplace.</a:t>
            </a:r>
            <a:endParaRPr sz="20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rebuchet MS"/>
                <a:cs typeface="Trebuchet MS"/>
              </a:rPr>
              <a:t>Entrepreneurs </a:t>
            </a:r>
            <a:r>
              <a:rPr sz="2000" spc="-5" dirty="0">
                <a:latin typeface="Trebuchet MS"/>
                <a:cs typeface="Trebuchet MS"/>
              </a:rPr>
              <a:t>are those who marry their creative ideas with the purposeful </a:t>
            </a:r>
            <a:r>
              <a:rPr sz="2000" spc="-10" dirty="0">
                <a:latin typeface="Trebuchet MS"/>
                <a:cs typeface="Trebuchet MS"/>
              </a:rPr>
              <a:t>action  </a:t>
            </a:r>
            <a:r>
              <a:rPr sz="2000" spc="-5" dirty="0">
                <a:latin typeface="Trebuchet MS"/>
                <a:cs typeface="Trebuchet MS"/>
              </a:rPr>
              <a:t>and structure of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business.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 marL="12700" marR="274320">
              <a:lnSpc>
                <a:spcPct val="100000"/>
              </a:lnSpc>
              <a:spcBef>
                <a:spcPts val="1739"/>
              </a:spcBef>
            </a:pPr>
            <a:r>
              <a:rPr sz="2000" spc="-15" dirty="0">
                <a:latin typeface="Trebuchet MS"/>
                <a:cs typeface="Trebuchet MS"/>
              </a:rPr>
              <a:t>Researchers </a:t>
            </a:r>
            <a:r>
              <a:rPr sz="2000" spc="-5" dirty="0">
                <a:latin typeface="Trebuchet MS"/>
                <a:cs typeface="Trebuchet MS"/>
              </a:rPr>
              <a:t>believe that entrepreneurs </a:t>
            </a:r>
            <a:r>
              <a:rPr sz="2000" dirty="0">
                <a:latin typeface="Trebuchet MS"/>
                <a:cs typeface="Trebuchet MS"/>
              </a:rPr>
              <a:t>succeed </a:t>
            </a:r>
            <a:r>
              <a:rPr sz="2000" spc="-5" dirty="0">
                <a:latin typeface="Trebuchet MS"/>
                <a:cs typeface="Trebuchet MS"/>
              </a:rPr>
              <a:t>by thinking and doing new things or  old things in new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ways.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8225"/>
            <a:ext cx="6934200" cy="584775"/>
          </a:xfrm>
        </p:spPr>
        <p:txBody>
          <a:bodyPr/>
          <a:lstStyle/>
          <a:p>
            <a:r>
              <a:rPr lang="en-US" sz="3200" dirty="0" smtClean="0">
                <a:latin typeface="Arial"/>
                <a:cs typeface="Arial"/>
              </a:rPr>
              <a:t>SOURCE OF NEW</a:t>
            </a:r>
            <a:r>
              <a:rPr lang="en-US" sz="3200" spc="-80" dirty="0" smtClean="0">
                <a:latin typeface="Arial"/>
                <a:cs typeface="Arial"/>
              </a:rPr>
              <a:t> </a:t>
            </a:r>
            <a:r>
              <a:rPr lang="en-US" sz="3200" dirty="0" smtClean="0">
                <a:latin typeface="Arial"/>
                <a:cs typeface="Arial"/>
              </a:rPr>
              <a:t>IDEA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418260"/>
            <a:ext cx="8762999" cy="4525341"/>
          </a:xfrm>
        </p:spPr>
        <p:txBody>
          <a:bodyPr/>
          <a:lstStyle/>
          <a:p>
            <a:pPr marL="396240" marR="5080" indent="-383540" algn="just">
              <a:lnSpc>
                <a:spcPct val="90000"/>
              </a:lnSpc>
              <a:spcBef>
                <a:spcPts val="62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488315" algn="l"/>
              </a:tabLst>
            </a:pPr>
            <a:r>
              <a:rPr lang="en-US" sz="2000" b="1" dirty="0" smtClean="0">
                <a:latin typeface="Arial"/>
                <a:cs typeface="Arial"/>
              </a:rPr>
              <a:t>Basic research </a:t>
            </a:r>
            <a:r>
              <a:rPr lang="en-US" sz="2000" dirty="0" smtClean="0">
                <a:latin typeface="Arial"/>
                <a:cs typeface="Arial"/>
              </a:rPr>
              <a:t>: all </a:t>
            </a:r>
            <a:r>
              <a:rPr lang="en-US" sz="2000" spc="-5" dirty="0" smtClean="0">
                <a:latin typeface="Arial"/>
                <a:cs typeface="Arial"/>
              </a:rPr>
              <a:t>firms are </a:t>
            </a:r>
            <a:r>
              <a:rPr lang="en-US" sz="2000" dirty="0" smtClean="0">
                <a:latin typeface="Arial"/>
                <a:cs typeface="Arial"/>
              </a:rPr>
              <a:t>engaged </a:t>
            </a:r>
            <a:r>
              <a:rPr lang="en-US" sz="2000" spc="-5" dirty="0" smtClean="0">
                <a:latin typeface="Arial"/>
                <a:cs typeface="Arial"/>
              </a:rPr>
              <a:t>in </a:t>
            </a:r>
            <a:r>
              <a:rPr lang="en-US" sz="2000" dirty="0" smtClean="0">
                <a:latin typeface="Arial"/>
                <a:cs typeface="Arial"/>
              </a:rPr>
              <a:t>some  kind of basic </a:t>
            </a:r>
            <a:r>
              <a:rPr lang="en-US" sz="2000" spc="-5" dirty="0" smtClean="0">
                <a:latin typeface="Arial"/>
                <a:cs typeface="Arial"/>
              </a:rPr>
              <a:t>research </a:t>
            </a:r>
            <a:r>
              <a:rPr lang="en-US" sz="2000" dirty="0" smtClean="0">
                <a:latin typeface="Arial"/>
                <a:cs typeface="Arial"/>
              </a:rPr>
              <a:t>and development , which can  lead </a:t>
            </a:r>
            <a:r>
              <a:rPr lang="en-US" sz="2000" spc="-5" dirty="0" smtClean="0">
                <a:latin typeface="Arial"/>
                <a:cs typeface="Arial"/>
              </a:rPr>
              <a:t>to </a:t>
            </a:r>
            <a:r>
              <a:rPr lang="en-US" sz="2000" dirty="0" smtClean="0">
                <a:latin typeface="Arial"/>
                <a:cs typeface="Arial"/>
              </a:rPr>
              <a:t>development of new product ideas that have  already passed the initial screening</a:t>
            </a:r>
            <a:r>
              <a:rPr lang="en-US" sz="2000" spc="-45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stage.</a:t>
            </a:r>
          </a:p>
          <a:p>
            <a:pPr marL="396240" marR="5080" indent="-383540" algn="just">
              <a:lnSpc>
                <a:spcPct val="90000"/>
              </a:lnSpc>
              <a:spcBef>
                <a:spcPts val="62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488315" algn="l"/>
              </a:tabLst>
            </a:pPr>
            <a:endParaRPr lang="en-US" sz="2000" dirty="0" smtClean="0">
              <a:latin typeface="Arial"/>
              <a:cs typeface="Arial"/>
            </a:endParaRPr>
          </a:p>
          <a:p>
            <a:pPr marL="396240" marR="5080" indent="-383540" algn="just">
              <a:lnSpc>
                <a:spcPct val="90000"/>
              </a:lnSpc>
              <a:spcBef>
                <a:spcPts val="62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r>
              <a:rPr lang="en-US" sz="2000" b="1" dirty="0" smtClean="0">
                <a:latin typeface="Arial"/>
                <a:cs typeface="Arial"/>
              </a:rPr>
              <a:t>Production stage </a:t>
            </a:r>
            <a:r>
              <a:rPr lang="en-US" sz="2000" dirty="0" smtClean="0">
                <a:latin typeface="Arial"/>
                <a:cs typeface="Arial"/>
              </a:rPr>
              <a:t>: </a:t>
            </a:r>
            <a:r>
              <a:rPr lang="en-US" sz="2000" spc="-5" dirty="0" smtClean="0">
                <a:latin typeface="Arial"/>
                <a:cs typeface="Arial"/>
              </a:rPr>
              <a:t>workers actively </a:t>
            </a:r>
            <a:r>
              <a:rPr lang="en-US" sz="2000" dirty="0" smtClean="0">
                <a:latin typeface="Arial"/>
                <a:cs typeface="Arial"/>
              </a:rPr>
              <a:t>engaged </a:t>
            </a:r>
            <a:r>
              <a:rPr lang="en-US" sz="2000" spc="-5" dirty="0" smtClean="0">
                <a:latin typeface="Arial"/>
                <a:cs typeface="Arial"/>
              </a:rPr>
              <a:t>in </a:t>
            </a:r>
            <a:r>
              <a:rPr lang="en-US" sz="2000" dirty="0" smtClean="0">
                <a:latin typeface="Arial"/>
                <a:cs typeface="Arial"/>
              </a:rPr>
              <a:t>the  production of products can suggest certain  </a:t>
            </a:r>
            <a:r>
              <a:rPr lang="en-US" sz="2000" spc="-5" dirty="0" smtClean="0">
                <a:latin typeface="Arial"/>
                <a:cs typeface="Arial"/>
              </a:rPr>
              <a:t>modifications </a:t>
            </a:r>
            <a:r>
              <a:rPr lang="en-US" sz="2000" dirty="0" smtClean="0">
                <a:latin typeface="Arial"/>
                <a:cs typeface="Arial"/>
              </a:rPr>
              <a:t>and </a:t>
            </a:r>
            <a:r>
              <a:rPr lang="en-US" sz="2000" spc="-5" dirty="0" smtClean="0">
                <a:latin typeface="Arial"/>
                <a:cs typeface="Arial"/>
              </a:rPr>
              <a:t>improvements. </a:t>
            </a:r>
            <a:r>
              <a:rPr lang="en-US" sz="2000" dirty="0" smtClean="0">
                <a:latin typeface="Arial"/>
                <a:cs typeface="Arial"/>
              </a:rPr>
              <a:t>These workers  can </a:t>
            </a:r>
            <a:r>
              <a:rPr lang="en-US" sz="2000" spc="-5" dirty="0" smtClean="0">
                <a:latin typeface="Arial"/>
                <a:cs typeface="Arial"/>
              </a:rPr>
              <a:t>provide </a:t>
            </a:r>
            <a:r>
              <a:rPr lang="en-US" sz="2000" dirty="0" smtClean="0">
                <a:latin typeface="Arial"/>
                <a:cs typeface="Arial"/>
              </a:rPr>
              <a:t>ideas </a:t>
            </a:r>
            <a:r>
              <a:rPr lang="en-US" sz="2000" spc="-5" dirty="0" smtClean="0">
                <a:latin typeface="Arial"/>
                <a:cs typeface="Arial"/>
              </a:rPr>
              <a:t>aimed </a:t>
            </a:r>
            <a:r>
              <a:rPr lang="en-US" sz="2000" dirty="0" smtClean="0">
                <a:latin typeface="Arial"/>
                <a:cs typeface="Arial"/>
              </a:rPr>
              <a:t>at </a:t>
            </a:r>
            <a:r>
              <a:rPr lang="en-US" sz="2000" spc="-5" dirty="0" smtClean="0">
                <a:latin typeface="Arial"/>
                <a:cs typeface="Arial"/>
              </a:rPr>
              <a:t>improving </a:t>
            </a:r>
            <a:r>
              <a:rPr lang="en-US" sz="2000" dirty="0" smtClean="0">
                <a:latin typeface="Arial"/>
                <a:cs typeface="Arial"/>
              </a:rPr>
              <a:t>quality , cost  and performance of potential</a:t>
            </a:r>
            <a:r>
              <a:rPr lang="en-US" sz="2000" spc="-25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product.</a:t>
            </a:r>
          </a:p>
          <a:p>
            <a:pPr marL="396240" marR="5080" indent="-383540" algn="just">
              <a:lnSpc>
                <a:spcPct val="90000"/>
              </a:lnSpc>
              <a:spcBef>
                <a:spcPts val="62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sz="2000" dirty="0" smtClean="0">
              <a:latin typeface="Arial"/>
              <a:cs typeface="Arial"/>
            </a:endParaRPr>
          </a:p>
          <a:p>
            <a:pPr marL="396240" marR="6350" indent="-383540" algn="just">
              <a:lnSpc>
                <a:spcPts val="2810"/>
              </a:lnSpc>
              <a:spcBef>
                <a:spcPts val="66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r>
              <a:rPr lang="en-US" sz="2000" b="1" dirty="0" smtClean="0">
                <a:latin typeface="Arial"/>
                <a:cs typeface="Arial"/>
              </a:rPr>
              <a:t>Sales force </a:t>
            </a:r>
            <a:r>
              <a:rPr lang="en-US" sz="2000" dirty="0" smtClean="0">
                <a:latin typeface="Arial"/>
                <a:cs typeface="Arial"/>
              </a:rPr>
              <a:t>: sales representative are directly </a:t>
            </a:r>
            <a:r>
              <a:rPr lang="en-US" sz="2000" spc="-5" dirty="0" smtClean="0">
                <a:latin typeface="Arial"/>
                <a:cs typeface="Arial"/>
              </a:rPr>
              <a:t>in  </a:t>
            </a:r>
            <a:r>
              <a:rPr lang="en-US" sz="2000" dirty="0" smtClean="0">
                <a:latin typeface="Arial"/>
                <a:cs typeface="Arial"/>
              </a:rPr>
              <a:t>touch </a:t>
            </a:r>
            <a:r>
              <a:rPr lang="en-US" sz="2000" spc="-5" dirty="0" smtClean="0">
                <a:latin typeface="Arial"/>
                <a:cs typeface="Arial"/>
              </a:rPr>
              <a:t>with </a:t>
            </a:r>
            <a:r>
              <a:rPr lang="en-US" sz="2000" dirty="0" smtClean="0">
                <a:latin typeface="Arial"/>
                <a:cs typeface="Arial"/>
              </a:rPr>
              <a:t>the customers and are thus </a:t>
            </a:r>
            <a:r>
              <a:rPr lang="en-US" sz="2000" spc="-5" dirty="0" smtClean="0">
                <a:latin typeface="Arial"/>
                <a:cs typeface="Arial"/>
              </a:rPr>
              <a:t>better  </a:t>
            </a:r>
            <a:r>
              <a:rPr lang="en-US" sz="2000" dirty="0" smtClean="0">
                <a:latin typeface="Arial"/>
                <a:cs typeface="Arial"/>
              </a:rPr>
              <a:t>equipped </a:t>
            </a:r>
            <a:r>
              <a:rPr lang="en-US" sz="2000" spc="-5" dirty="0" smtClean="0">
                <a:latin typeface="Arial"/>
                <a:cs typeface="Arial"/>
              </a:rPr>
              <a:t>to </a:t>
            </a:r>
            <a:r>
              <a:rPr lang="en-US" sz="2000" dirty="0" smtClean="0">
                <a:latin typeface="Arial"/>
                <a:cs typeface="Arial"/>
              </a:rPr>
              <a:t>take note of customer </a:t>
            </a:r>
            <a:r>
              <a:rPr lang="en-US" sz="2000" spc="-5" dirty="0" smtClean="0">
                <a:latin typeface="Arial"/>
                <a:cs typeface="Arial"/>
              </a:rPr>
              <a:t>needs </a:t>
            </a:r>
            <a:r>
              <a:rPr lang="en-US" sz="2000" dirty="0" smtClean="0">
                <a:latin typeface="Arial"/>
                <a:cs typeface="Arial"/>
              </a:rPr>
              <a:t>by </a:t>
            </a:r>
            <a:r>
              <a:rPr lang="en-US" sz="2000" spc="-5" dirty="0" smtClean="0">
                <a:latin typeface="Arial"/>
                <a:cs typeface="Arial"/>
              </a:rPr>
              <a:t>this  </a:t>
            </a:r>
            <a:r>
              <a:rPr lang="en-US" sz="2000" dirty="0" smtClean="0">
                <a:latin typeface="Arial"/>
                <a:cs typeface="Arial"/>
              </a:rPr>
              <a:t>they can provide </a:t>
            </a:r>
            <a:r>
              <a:rPr lang="en-US" sz="2000" spc="-5" dirty="0" smtClean="0">
                <a:latin typeface="Arial"/>
                <a:cs typeface="Arial"/>
              </a:rPr>
              <a:t>better </a:t>
            </a:r>
            <a:r>
              <a:rPr lang="en-US" sz="2000" dirty="0" smtClean="0">
                <a:latin typeface="Arial"/>
                <a:cs typeface="Arial"/>
              </a:rPr>
              <a:t>product development</a:t>
            </a:r>
            <a:r>
              <a:rPr lang="en-US" sz="2000" spc="-10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idea.</a:t>
            </a:r>
          </a:p>
          <a:p>
            <a:pPr marL="396240" marR="6350" indent="-383540" algn="just">
              <a:lnSpc>
                <a:spcPts val="2810"/>
              </a:lnSpc>
              <a:spcBef>
                <a:spcPts val="66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sz="2000" dirty="0" smtClean="0">
              <a:latin typeface="Arial"/>
              <a:cs typeface="Arial"/>
            </a:endParaRPr>
          </a:p>
          <a:p>
            <a:pPr marL="396240" marR="8255" indent="-383540" algn="just">
              <a:lnSpc>
                <a:spcPct val="100000"/>
              </a:lnSpc>
              <a:spcBef>
                <a:spcPts val="10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sz="2000" b="1" spc="-5" dirty="0" smtClean="0">
                <a:latin typeface="Arial"/>
                <a:cs typeface="Arial"/>
              </a:rPr>
              <a:t>Management </a:t>
            </a:r>
            <a:r>
              <a:rPr lang="en-US" sz="2000" dirty="0" smtClean="0">
                <a:latin typeface="Arial"/>
                <a:cs typeface="Arial"/>
              </a:rPr>
              <a:t>: </a:t>
            </a:r>
            <a:r>
              <a:rPr lang="en-US" sz="2000" spc="-5" dirty="0" smtClean="0">
                <a:latin typeface="Arial"/>
                <a:cs typeface="Arial"/>
              </a:rPr>
              <a:t>management team based on  their knowledge, skill </a:t>
            </a:r>
            <a:r>
              <a:rPr lang="en-US" sz="2000" spc="-15" dirty="0" smtClean="0">
                <a:latin typeface="Arial"/>
                <a:cs typeface="Arial"/>
              </a:rPr>
              <a:t>and </a:t>
            </a:r>
            <a:r>
              <a:rPr lang="en-US" sz="2000" spc="-5" dirty="0" smtClean="0">
                <a:latin typeface="Arial"/>
                <a:cs typeface="Arial"/>
              </a:rPr>
              <a:t>experience </a:t>
            </a:r>
            <a:r>
              <a:rPr lang="en-US" sz="2000" spc="-20" dirty="0" smtClean="0">
                <a:latin typeface="Arial"/>
                <a:cs typeface="Arial"/>
              </a:rPr>
              <a:t>can  </a:t>
            </a:r>
            <a:r>
              <a:rPr lang="en-US" sz="2000" spc="-5" dirty="0" smtClean="0">
                <a:latin typeface="Arial"/>
                <a:cs typeface="Arial"/>
              </a:rPr>
              <a:t>come </a:t>
            </a:r>
            <a:r>
              <a:rPr lang="en-US" sz="2000" spc="-10" dirty="0" smtClean="0">
                <a:latin typeface="Arial"/>
                <a:cs typeface="Arial"/>
              </a:rPr>
              <a:t>out </a:t>
            </a:r>
            <a:r>
              <a:rPr lang="en-US" sz="2000" spc="-5" dirty="0" smtClean="0">
                <a:latin typeface="Arial"/>
                <a:cs typeface="Arial"/>
              </a:rPr>
              <a:t>with new ideas </a:t>
            </a:r>
            <a:r>
              <a:rPr lang="en-US" sz="2000" spc="-10" dirty="0" smtClean="0">
                <a:latin typeface="Arial"/>
                <a:cs typeface="Arial"/>
              </a:rPr>
              <a:t>for </a:t>
            </a:r>
            <a:r>
              <a:rPr lang="en-US" sz="2000" spc="-5" dirty="0" smtClean="0">
                <a:latin typeface="Arial"/>
                <a:cs typeface="Arial"/>
              </a:rPr>
              <a:t>product  development.</a:t>
            </a:r>
            <a:endParaRPr lang="en-US" sz="2000" dirty="0" smtClean="0">
              <a:latin typeface="Arial"/>
              <a:cs typeface="Arial"/>
            </a:endParaRPr>
          </a:p>
          <a:p>
            <a:pPr marL="396240" marR="6350" indent="-383540" algn="just">
              <a:lnSpc>
                <a:spcPts val="2810"/>
              </a:lnSpc>
              <a:spcBef>
                <a:spcPts val="66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sz="2000" dirty="0" smtClean="0">
              <a:latin typeface="Arial"/>
              <a:cs typeface="Arial"/>
            </a:endParaRP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534400" cy="4600234"/>
          </a:xfrm>
        </p:spPr>
        <p:txBody>
          <a:bodyPr/>
          <a:lstStyle/>
          <a:p>
            <a:pPr marL="396240" marR="5080" indent="-383540" algn="just">
              <a:lnSpc>
                <a:spcPct val="100000"/>
              </a:lnSpc>
              <a:spcBef>
                <a:spcPts val="72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sz="2000" b="1" spc="-5" dirty="0" smtClean="0">
                <a:latin typeface="Arial"/>
                <a:cs typeface="Arial"/>
              </a:rPr>
              <a:t>Magazines </a:t>
            </a:r>
            <a:r>
              <a:rPr lang="en-US" sz="2000" b="1" dirty="0" smtClean="0">
                <a:latin typeface="Arial"/>
                <a:cs typeface="Arial"/>
              </a:rPr>
              <a:t>and </a:t>
            </a:r>
            <a:r>
              <a:rPr lang="en-US" sz="2000" b="1" spc="-5" dirty="0" smtClean="0">
                <a:latin typeface="Arial"/>
                <a:cs typeface="Arial"/>
              </a:rPr>
              <a:t>trade </a:t>
            </a:r>
            <a:r>
              <a:rPr lang="en-US" sz="2000" b="1" dirty="0" smtClean="0">
                <a:latin typeface="Arial"/>
                <a:cs typeface="Arial"/>
              </a:rPr>
              <a:t>journal </a:t>
            </a:r>
            <a:r>
              <a:rPr lang="en-US" sz="2000" dirty="0" smtClean="0">
                <a:latin typeface="Arial"/>
                <a:cs typeface="Arial"/>
              </a:rPr>
              <a:t>: </a:t>
            </a:r>
            <a:r>
              <a:rPr lang="en-US" sz="2000" spc="-5" dirty="0" smtClean="0">
                <a:latin typeface="Arial"/>
                <a:cs typeface="Arial"/>
              </a:rPr>
              <a:t>useful ideas  about </a:t>
            </a:r>
            <a:r>
              <a:rPr lang="en-US" sz="2000" dirty="0" smtClean="0">
                <a:latin typeface="Arial"/>
                <a:cs typeface="Arial"/>
              </a:rPr>
              <a:t>new </a:t>
            </a:r>
            <a:r>
              <a:rPr lang="en-US" sz="2000" spc="-5" dirty="0" smtClean="0">
                <a:latin typeface="Arial"/>
                <a:cs typeface="Arial"/>
              </a:rPr>
              <a:t>products can be obtained</a:t>
            </a:r>
            <a:r>
              <a:rPr lang="en-US" sz="2000" spc="635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from  </a:t>
            </a:r>
            <a:r>
              <a:rPr lang="en-US" sz="2000" spc="-5" dirty="0" smtClean="0">
                <a:latin typeface="Arial"/>
                <a:cs typeface="Arial"/>
              </a:rPr>
              <a:t>these magazines and trade</a:t>
            </a:r>
            <a:r>
              <a:rPr lang="en-US" sz="2000" spc="-45" dirty="0" smtClean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journals.</a:t>
            </a:r>
          </a:p>
          <a:p>
            <a:pPr marL="396240" marR="5080" indent="-383540" algn="just">
              <a:lnSpc>
                <a:spcPct val="100000"/>
              </a:lnSpc>
              <a:spcBef>
                <a:spcPts val="72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sz="2000" dirty="0" smtClean="0">
              <a:latin typeface="Arial"/>
              <a:cs typeface="Arial"/>
            </a:endParaRPr>
          </a:p>
          <a:p>
            <a:pPr marL="396240" marR="5715" indent="-383540" algn="just">
              <a:lnSpc>
                <a:spcPct val="100000"/>
              </a:lnSpc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sz="2000" b="1" spc="-5" dirty="0" smtClean="0">
                <a:latin typeface="Arial"/>
                <a:cs typeface="Arial"/>
              </a:rPr>
              <a:t>Competitors </a:t>
            </a:r>
            <a:r>
              <a:rPr lang="en-US" sz="2000" dirty="0" smtClean="0">
                <a:latin typeface="Arial"/>
                <a:cs typeface="Arial"/>
              </a:rPr>
              <a:t>: </a:t>
            </a:r>
            <a:r>
              <a:rPr lang="en-US" sz="2000" spc="-5" dirty="0" smtClean="0">
                <a:latin typeface="Arial"/>
                <a:cs typeface="Arial"/>
              </a:rPr>
              <a:t>in order to survive </a:t>
            </a:r>
            <a:r>
              <a:rPr lang="en-US" sz="2000" spc="-10" dirty="0" smtClean="0">
                <a:latin typeface="Arial"/>
                <a:cs typeface="Arial"/>
              </a:rPr>
              <a:t>in </a:t>
            </a:r>
            <a:r>
              <a:rPr lang="en-US" sz="2000" spc="-5" dirty="0" smtClean="0">
                <a:latin typeface="Arial"/>
                <a:cs typeface="Arial"/>
              </a:rPr>
              <a:t>present  day competitive environment, </a:t>
            </a:r>
            <a:r>
              <a:rPr lang="en-US" sz="2000" dirty="0" smtClean="0">
                <a:latin typeface="Arial"/>
                <a:cs typeface="Arial"/>
              </a:rPr>
              <a:t>it is in the  </a:t>
            </a:r>
            <a:r>
              <a:rPr lang="en-US" sz="2000" spc="-5" dirty="0" smtClean="0">
                <a:latin typeface="Arial"/>
                <a:cs typeface="Arial"/>
              </a:rPr>
              <a:t>interest </a:t>
            </a:r>
            <a:r>
              <a:rPr lang="en-US" sz="2000" dirty="0" smtClean="0">
                <a:latin typeface="Arial"/>
                <a:cs typeface="Arial"/>
              </a:rPr>
              <a:t>of </a:t>
            </a:r>
            <a:r>
              <a:rPr lang="en-US" sz="2000" spc="-5" dirty="0" smtClean="0">
                <a:latin typeface="Arial"/>
                <a:cs typeface="Arial"/>
              </a:rPr>
              <a:t>the entrepreneur to keep a eye on  activities </a:t>
            </a:r>
            <a:r>
              <a:rPr lang="en-US" sz="2000" dirty="0" smtClean="0">
                <a:latin typeface="Arial"/>
                <a:cs typeface="Arial"/>
              </a:rPr>
              <a:t>of </a:t>
            </a:r>
            <a:r>
              <a:rPr lang="en-US" sz="2000" spc="-5" dirty="0" smtClean="0">
                <a:latin typeface="Arial"/>
                <a:cs typeface="Arial"/>
              </a:rPr>
              <a:t>his</a:t>
            </a:r>
            <a:r>
              <a:rPr lang="en-US" sz="2000" spc="-20" dirty="0" smtClean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rivals.</a:t>
            </a:r>
          </a:p>
          <a:p>
            <a:pPr marL="396240" marR="5715" indent="-383540" algn="just">
              <a:lnSpc>
                <a:spcPct val="100000"/>
              </a:lnSpc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sz="2000" dirty="0" smtClean="0">
              <a:latin typeface="Arial"/>
              <a:cs typeface="Arial"/>
            </a:endParaRPr>
          </a:p>
          <a:p>
            <a:pPr marL="396240" marR="5080" indent="-383540" algn="just">
              <a:lnSpc>
                <a:spcPct val="90000"/>
              </a:lnSpc>
              <a:spcBef>
                <a:spcPts val="459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sz="2000" b="1" spc="-5" dirty="0" smtClean="0">
                <a:latin typeface="Arial"/>
                <a:cs typeface="Arial"/>
              </a:rPr>
              <a:t>Buyers </a:t>
            </a:r>
            <a:r>
              <a:rPr lang="en-US" sz="2000" dirty="0" smtClean="0">
                <a:latin typeface="Arial"/>
                <a:cs typeface="Arial"/>
              </a:rPr>
              <a:t>: </a:t>
            </a:r>
            <a:r>
              <a:rPr lang="en-US" sz="2000" spc="-5" dirty="0" smtClean="0">
                <a:latin typeface="Arial"/>
                <a:cs typeface="Arial"/>
              </a:rPr>
              <a:t>an entrepreneur while keeping  track </a:t>
            </a:r>
            <a:r>
              <a:rPr lang="en-US" sz="2000" dirty="0" smtClean="0">
                <a:latin typeface="Arial"/>
                <a:cs typeface="Arial"/>
              </a:rPr>
              <a:t>of the </a:t>
            </a:r>
            <a:r>
              <a:rPr lang="en-US" sz="2000" spc="-5" dirty="0" smtClean="0">
                <a:latin typeface="Arial"/>
                <a:cs typeface="Arial"/>
              </a:rPr>
              <a:t>requirements </a:t>
            </a:r>
            <a:r>
              <a:rPr lang="en-US" sz="2000" dirty="0" smtClean="0">
                <a:latin typeface="Arial"/>
                <a:cs typeface="Arial"/>
              </a:rPr>
              <a:t>of the </a:t>
            </a:r>
            <a:r>
              <a:rPr lang="en-US" sz="2000" spc="-5" dirty="0" smtClean="0">
                <a:latin typeface="Arial"/>
                <a:cs typeface="Arial"/>
              </a:rPr>
              <a:t>consumers  can definitely get useful ideas aimed </a:t>
            </a:r>
            <a:r>
              <a:rPr lang="en-US" sz="2000" spc="-15" dirty="0" smtClean="0">
                <a:latin typeface="Arial"/>
                <a:cs typeface="Arial"/>
              </a:rPr>
              <a:t>at  </a:t>
            </a:r>
            <a:r>
              <a:rPr lang="en-US" sz="2000" spc="-5" dirty="0" smtClean="0">
                <a:latin typeface="Arial"/>
                <a:cs typeface="Arial"/>
              </a:rPr>
              <a:t>developing a better</a:t>
            </a:r>
            <a:r>
              <a:rPr lang="en-US" sz="2000" spc="-40" dirty="0" smtClean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product.</a:t>
            </a:r>
          </a:p>
          <a:p>
            <a:pPr marL="396240" marR="5080" indent="-383540" algn="just">
              <a:lnSpc>
                <a:spcPct val="90000"/>
              </a:lnSpc>
              <a:spcBef>
                <a:spcPts val="459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sz="2000" dirty="0" smtClean="0">
              <a:latin typeface="Arial"/>
              <a:cs typeface="Arial"/>
            </a:endParaRPr>
          </a:p>
          <a:p>
            <a:pPr marL="396240" marR="5715" indent="-383540" algn="just">
              <a:lnSpc>
                <a:spcPct val="90000"/>
              </a:lnSpc>
              <a:spcBef>
                <a:spcPts val="72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sz="2000" b="1" spc="-5" dirty="0" smtClean="0">
                <a:latin typeface="Arial"/>
                <a:cs typeface="Arial"/>
              </a:rPr>
              <a:t>Sellers </a:t>
            </a:r>
            <a:r>
              <a:rPr lang="en-US" sz="2000" dirty="0" smtClean="0">
                <a:latin typeface="Arial"/>
                <a:cs typeface="Arial"/>
              </a:rPr>
              <a:t>: </a:t>
            </a:r>
            <a:r>
              <a:rPr lang="en-US" sz="2000" spc="-5" dirty="0" smtClean="0">
                <a:latin typeface="Arial"/>
                <a:cs typeface="Arial"/>
              </a:rPr>
              <a:t>can provide </a:t>
            </a:r>
            <a:r>
              <a:rPr lang="en-US" sz="2000" spc="-10" dirty="0" smtClean="0">
                <a:latin typeface="Arial"/>
                <a:cs typeface="Arial"/>
              </a:rPr>
              <a:t>idea </a:t>
            </a:r>
            <a:r>
              <a:rPr lang="en-US" sz="2000" dirty="0" smtClean="0">
                <a:latin typeface="Arial"/>
                <a:cs typeface="Arial"/>
              </a:rPr>
              <a:t>for </a:t>
            </a:r>
            <a:r>
              <a:rPr lang="en-US" sz="2000" spc="-5" dirty="0" smtClean="0">
                <a:latin typeface="Arial"/>
                <a:cs typeface="Arial"/>
              </a:rPr>
              <a:t>new product  development as they </a:t>
            </a:r>
            <a:r>
              <a:rPr lang="en-US" sz="2000" dirty="0" smtClean="0">
                <a:latin typeface="Arial"/>
                <a:cs typeface="Arial"/>
              </a:rPr>
              <a:t>act </a:t>
            </a:r>
            <a:r>
              <a:rPr lang="en-US" sz="2000" spc="-5" dirty="0" smtClean="0">
                <a:latin typeface="Arial"/>
                <a:cs typeface="Arial"/>
              </a:rPr>
              <a:t>as link between  producers and consumers and are </a:t>
            </a:r>
            <a:r>
              <a:rPr lang="en-US" sz="2000" dirty="0" smtClean="0">
                <a:latin typeface="Arial"/>
                <a:cs typeface="Arial"/>
              </a:rPr>
              <a:t>better  </a:t>
            </a:r>
            <a:r>
              <a:rPr lang="en-US" sz="2000" spc="-5" dirty="0" smtClean="0">
                <a:latin typeface="Arial"/>
                <a:cs typeface="Arial"/>
              </a:rPr>
              <a:t>equipped to provide required</a:t>
            </a:r>
            <a:r>
              <a:rPr lang="en-US" sz="2000" spc="-55" dirty="0" smtClean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information.</a:t>
            </a:r>
          </a:p>
          <a:p>
            <a:pPr marL="396240" marR="5715" indent="-383540" algn="just">
              <a:lnSpc>
                <a:spcPct val="90000"/>
              </a:lnSpc>
              <a:spcBef>
                <a:spcPts val="72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sz="2000" dirty="0" smtClean="0">
              <a:latin typeface="Arial"/>
              <a:cs typeface="Arial"/>
            </a:endParaRPr>
          </a:p>
          <a:p>
            <a:pPr marL="396240" marR="5080" indent="-383540" algn="just">
              <a:lnSpc>
                <a:spcPct val="90000"/>
              </a:lnSpc>
              <a:spcBef>
                <a:spcPts val="72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sz="2000" b="1" spc="-10" dirty="0" smtClean="0">
                <a:latin typeface="Arial"/>
                <a:cs typeface="Arial"/>
              </a:rPr>
              <a:t>Overseas </a:t>
            </a:r>
            <a:r>
              <a:rPr lang="en-US" sz="2000" b="1" spc="-5" dirty="0" smtClean="0">
                <a:latin typeface="Arial"/>
                <a:cs typeface="Arial"/>
              </a:rPr>
              <a:t>market </a:t>
            </a:r>
            <a:r>
              <a:rPr lang="en-US" sz="2000" dirty="0" smtClean="0">
                <a:latin typeface="Arial"/>
                <a:cs typeface="Arial"/>
              </a:rPr>
              <a:t>: </a:t>
            </a:r>
            <a:r>
              <a:rPr lang="en-US" sz="2000" spc="-5" dirty="0" smtClean="0">
                <a:latin typeface="Arial"/>
                <a:cs typeface="Arial"/>
              </a:rPr>
              <a:t>a producer interested </a:t>
            </a:r>
            <a:r>
              <a:rPr lang="en-US" sz="2000" spc="-15" dirty="0" smtClean="0">
                <a:latin typeface="Arial"/>
                <a:cs typeface="Arial"/>
              </a:rPr>
              <a:t>in  </a:t>
            </a:r>
            <a:r>
              <a:rPr lang="en-US" sz="2000" spc="-5" dirty="0" smtClean="0">
                <a:latin typeface="Arial"/>
                <a:cs typeface="Arial"/>
              </a:rPr>
              <a:t>taking </a:t>
            </a:r>
            <a:r>
              <a:rPr lang="en-US" sz="2000" dirty="0" smtClean="0">
                <a:latin typeface="Arial"/>
                <a:cs typeface="Arial"/>
              </a:rPr>
              <a:t>care </a:t>
            </a:r>
            <a:r>
              <a:rPr lang="en-US" sz="2000" spc="-5" dirty="0" smtClean="0">
                <a:latin typeface="Arial"/>
                <a:cs typeface="Arial"/>
              </a:rPr>
              <a:t>of </a:t>
            </a:r>
            <a:r>
              <a:rPr lang="en-US" sz="2000" dirty="0" smtClean="0">
                <a:latin typeface="Arial"/>
                <a:cs typeface="Arial"/>
              </a:rPr>
              <a:t>foreign </a:t>
            </a:r>
            <a:r>
              <a:rPr lang="en-US" sz="2000" spc="-5" dirty="0" smtClean="0">
                <a:latin typeface="Arial"/>
                <a:cs typeface="Arial"/>
              </a:rPr>
              <a:t>market can do </a:t>
            </a:r>
            <a:r>
              <a:rPr lang="en-US" sz="2000" dirty="0" smtClean="0">
                <a:latin typeface="Arial"/>
                <a:cs typeface="Arial"/>
              </a:rPr>
              <a:t>it in  </a:t>
            </a:r>
            <a:r>
              <a:rPr lang="en-US" sz="2000" spc="-5" dirty="0" smtClean="0">
                <a:latin typeface="Arial"/>
                <a:cs typeface="Arial"/>
              </a:rPr>
              <a:t>better manner by getting right ideas aimed </a:t>
            </a:r>
            <a:r>
              <a:rPr lang="en-US" sz="2000" dirty="0" smtClean="0">
                <a:latin typeface="Arial"/>
                <a:cs typeface="Arial"/>
              </a:rPr>
              <a:t>at  </a:t>
            </a:r>
            <a:r>
              <a:rPr lang="en-US" sz="2000" spc="-5" dirty="0" smtClean="0">
                <a:latin typeface="Arial"/>
                <a:cs typeface="Arial"/>
              </a:rPr>
              <a:t>improving product acceptability in these  markets.</a:t>
            </a:r>
            <a:endParaRPr lang="en-US" sz="2000" dirty="0" smtClean="0">
              <a:latin typeface="Arial"/>
              <a:cs typeface="Arial"/>
            </a:endParaRPr>
          </a:p>
          <a:p>
            <a:endParaRPr lang="en-US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329625"/>
            <a:ext cx="6934200" cy="584775"/>
          </a:xfrm>
        </p:spPr>
        <p:txBody>
          <a:bodyPr/>
          <a:lstStyle/>
          <a:p>
            <a:r>
              <a:rPr lang="en-US" sz="3200" dirty="0" smtClean="0">
                <a:latin typeface="Arial"/>
                <a:cs typeface="Arial"/>
              </a:rPr>
              <a:t>SOURCE OF NEW</a:t>
            </a:r>
            <a:r>
              <a:rPr lang="en-US" sz="3200" spc="-80" dirty="0" smtClean="0">
                <a:latin typeface="Arial"/>
                <a:cs typeface="Arial"/>
              </a:rPr>
              <a:t> </a:t>
            </a:r>
            <a:r>
              <a:rPr lang="en-US" sz="3200" dirty="0" smtClean="0">
                <a:latin typeface="Arial"/>
                <a:cs typeface="Arial"/>
              </a:rPr>
              <a:t>IDEA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533399"/>
            <a:ext cx="7410450" cy="772419"/>
          </a:xfrm>
        </p:spPr>
        <p:txBody>
          <a:bodyPr/>
          <a:lstStyle/>
          <a:p>
            <a:r>
              <a:rPr lang="en-US" sz="3200" spc="-5" dirty="0" smtClean="0"/>
              <a:t>IDEAS </a:t>
            </a:r>
            <a:r>
              <a:rPr lang="en-US" sz="3200" spc="-15" dirty="0" smtClean="0"/>
              <a:t>INTO</a:t>
            </a:r>
            <a:r>
              <a:rPr lang="en-US" sz="3200" spc="-10" dirty="0" smtClean="0"/>
              <a:t> </a:t>
            </a:r>
            <a:r>
              <a:rPr lang="en-US" sz="3200" spc="-5" dirty="0" smtClean="0"/>
              <a:t>OPPORTUNITIES</a:t>
            </a:r>
            <a:endParaRPr lang="en-US" sz="3200" dirty="0"/>
          </a:p>
        </p:txBody>
      </p:sp>
      <p:sp>
        <p:nvSpPr>
          <p:cNvPr id="4" name="object 3"/>
          <p:cNvSpPr/>
          <p:nvPr/>
        </p:nvSpPr>
        <p:spPr>
          <a:xfrm>
            <a:off x="838200" y="1244600"/>
            <a:ext cx="7391400" cy="5232400"/>
          </a:xfrm>
          <a:custGeom>
            <a:avLst/>
            <a:gdLst/>
            <a:ahLst/>
            <a:cxnLst/>
            <a:rect l="l" t="t" r="r" b="b"/>
            <a:pathLst>
              <a:path w="6855459" h="4064000">
                <a:moveTo>
                  <a:pt x="4823180" y="0"/>
                </a:moveTo>
                <a:lnTo>
                  <a:pt x="4823180" y="1016000"/>
                </a:lnTo>
                <a:lnTo>
                  <a:pt x="0" y="1016000"/>
                </a:lnTo>
                <a:lnTo>
                  <a:pt x="0" y="3048000"/>
                </a:lnTo>
                <a:lnTo>
                  <a:pt x="4823180" y="3048000"/>
                </a:lnTo>
                <a:lnTo>
                  <a:pt x="4823180" y="4064000"/>
                </a:lnTo>
                <a:lnTo>
                  <a:pt x="6855180" y="2032000"/>
                </a:lnTo>
                <a:lnTo>
                  <a:pt x="4823180" y="0"/>
                </a:lnTo>
                <a:close/>
              </a:path>
            </a:pathLst>
          </a:custGeom>
          <a:solidFill>
            <a:srgbClr val="355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Group 28"/>
          <p:cNvGrpSpPr/>
          <p:nvPr/>
        </p:nvGrpSpPr>
        <p:grpSpPr>
          <a:xfrm>
            <a:off x="799681" y="2990472"/>
            <a:ext cx="952919" cy="1810128"/>
            <a:chOff x="723481" y="2990472"/>
            <a:chExt cx="952919" cy="1810128"/>
          </a:xfrm>
        </p:grpSpPr>
        <p:sp>
          <p:nvSpPr>
            <p:cNvPr id="5" name="object 4"/>
            <p:cNvSpPr/>
            <p:nvPr/>
          </p:nvSpPr>
          <p:spPr>
            <a:xfrm>
              <a:off x="723481" y="2990472"/>
              <a:ext cx="952919" cy="1810128"/>
            </a:xfrm>
            <a:custGeom>
              <a:avLst/>
              <a:gdLst/>
              <a:ahLst/>
              <a:cxnLst/>
              <a:rect l="l" t="t" r="r" b="b"/>
              <a:pathLst>
                <a:path w="1008380" h="1625600">
                  <a:moveTo>
                    <a:pt x="839749" y="0"/>
                  </a:moveTo>
                  <a:lnTo>
                    <a:pt x="167957" y="0"/>
                  </a:lnTo>
                  <a:lnTo>
                    <a:pt x="123307" y="5998"/>
                  </a:lnTo>
                  <a:lnTo>
                    <a:pt x="83185" y="22925"/>
                  </a:lnTo>
                  <a:lnTo>
                    <a:pt x="49193" y="49180"/>
                  </a:lnTo>
                  <a:lnTo>
                    <a:pt x="22931" y="83161"/>
                  </a:lnTo>
                  <a:lnTo>
                    <a:pt x="5999" y="123266"/>
                  </a:lnTo>
                  <a:lnTo>
                    <a:pt x="0" y="167894"/>
                  </a:lnTo>
                  <a:lnTo>
                    <a:pt x="0" y="1457706"/>
                  </a:lnTo>
                  <a:lnTo>
                    <a:pt x="5999" y="1502333"/>
                  </a:lnTo>
                  <a:lnTo>
                    <a:pt x="22931" y="1542438"/>
                  </a:lnTo>
                  <a:lnTo>
                    <a:pt x="49193" y="1576419"/>
                  </a:lnTo>
                  <a:lnTo>
                    <a:pt x="83185" y="1602674"/>
                  </a:lnTo>
                  <a:lnTo>
                    <a:pt x="123307" y="1619601"/>
                  </a:lnTo>
                  <a:lnTo>
                    <a:pt x="167957" y="1625600"/>
                  </a:lnTo>
                  <a:lnTo>
                    <a:pt x="839749" y="1625600"/>
                  </a:lnTo>
                  <a:lnTo>
                    <a:pt x="884430" y="1619601"/>
                  </a:lnTo>
                  <a:lnTo>
                    <a:pt x="924571" y="1602674"/>
                  </a:lnTo>
                  <a:lnTo>
                    <a:pt x="958573" y="1576419"/>
                  </a:lnTo>
                  <a:lnTo>
                    <a:pt x="984839" y="1542438"/>
                  </a:lnTo>
                  <a:lnTo>
                    <a:pt x="1001771" y="1502333"/>
                  </a:lnTo>
                  <a:lnTo>
                    <a:pt x="1007770" y="1457706"/>
                  </a:lnTo>
                  <a:lnTo>
                    <a:pt x="1007770" y="167894"/>
                  </a:lnTo>
                  <a:lnTo>
                    <a:pt x="1001771" y="123266"/>
                  </a:lnTo>
                  <a:lnTo>
                    <a:pt x="984839" y="83161"/>
                  </a:lnTo>
                  <a:lnTo>
                    <a:pt x="958573" y="49180"/>
                  </a:lnTo>
                  <a:lnTo>
                    <a:pt x="924571" y="22925"/>
                  </a:lnTo>
                  <a:lnTo>
                    <a:pt x="884430" y="5998"/>
                  </a:lnTo>
                  <a:lnTo>
                    <a:pt x="839749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723481" y="2990472"/>
              <a:ext cx="952919" cy="1810128"/>
            </a:xfrm>
            <a:custGeom>
              <a:avLst/>
              <a:gdLst/>
              <a:ahLst/>
              <a:cxnLst/>
              <a:rect l="l" t="t" r="r" b="b"/>
              <a:pathLst>
                <a:path w="1008380" h="1625600">
                  <a:moveTo>
                    <a:pt x="0" y="167894"/>
                  </a:moveTo>
                  <a:lnTo>
                    <a:pt x="5999" y="123266"/>
                  </a:lnTo>
                  <a:lnTo>
                    <a:pt x="22931" y="83161"/>
                  </a:lnTo>
                  <a:lnTo>
                    <a:pt x="49193" y="49180"/>
                  </a:lnTo>
                  <a:lnTo>
                    <a:pt x="83185" y="22925"/>
                  </a:lnTo>
                  <a:lnTo>
                    <a:pt x="123307" y="5998"/>
                  </a:lnTo>
                  <a:lnTo>
                    <a:pt x="167957" y="0"/>
                  </a:lnTo>
                  <a:lnTo>
                    <a:pt x="839749" y="0"/>
                  </a:lnTo>
                  <a:lnTo>
                    <a:pt x="884430" y="5998"/>
                  </a:lnTo>
                  <a:lnTo>
                    <a:pt x="924571" y="22925"/>
                  </a:lnTo>
                  <a:lnTo>
                    <a:pt x="958573" y="49180"/>
                  </a:lnTo>
                  <a:lnTo>
                    <a:pt x="984839" y="83161"/>
                  </a:lnTo>
                  <a:lnTo>
                    <a:pt x="1001771" y="123266"/>
                  </a:lnTo>
                  <a:lnTo>
                    <a:pt x="1007770" y="167894"/>
                  </a:lnTo>
                  <a:lnTo>
                    <a:pt x="1007770" y="1457706"/>
                  </a:lnTo>
                  <a:lnTo>
                    <a:pt x="1001771" y="1502333"/>
                  </a:lnTo>
                  <a:lnTo>
                    <a:pt x="984839" y="1542438"/>
                  </a:lnTo>
                  <a:lnTo>
                    <a:pt x="958573" y="1576419"/>
                  </a:lnTo>
                  <a:lnTo>
                    <a:pt x="924571" y="1602674"/>
                  </a:lnTo>
                  <a:lnTo>
                    <a:pt x="884430" y="1619601"/>
                  </a:lnTo>
                  <a:lnTo>
                    <a:pt x="839749" y="1625600"/>
                  </a:lnTo>
                  <a:lnTo>
                    <a:pt x="167957" y="1625600"/>
                  </a:lnTo>
                  <a:lnTo>
                    <a:pt x="123307" y="1619601"/>
                  </a:lnTo>
                  <a:lnTo>
                    <a:pt x="83185" y="1602674"/>
                  </a:lnTo>
                  <a:lnTo>
                    <a:pt x="49193" y="1576419"/>
                  </a:lnTo>
                  <a:lnTo>
                    <a:pt x="22931" y="1542438"/>
                  </a:lnTo>
                  <a:lnTo>
                    <a:pt x="5999" y="1502333"/>
                  </a:lnTo>
                  <a:lnTo>
                    <a:pt x="0" y="1457706"/>
                  </a:lnTo>
                  <a:lnTo>
                    <a:pt x="0" y="167894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 txBox="1"/>
            <p:nvPr/>
          </p:nvSpPr>
          <p:spPr>
            <a:xfrm>
              <a:off x="868584" y="3569813"/>
              <a:ext cx="586273" cy="612988"/>
            </a:xfrm>
            <a:prstGeom prst="rect">
              <a:avLst/>
            </a:prstGeom>
          </p:spPr>
          <p:txBody>
            <a:bodyPr vert="horz" wrap="square" lIns="0" tIns="37465" rIns="0" bIns="0" rtlCol="0">
              <a:spAutoFit/>
            </a:bodyPr>
            <a:lstStyle/>
            <a:p>
              <a:pPr marL="12700" marR="5080" indent="1905" algn="ctr">
                <a:lnSpc>
                  <a:spcPct val="88600"/>
                </a:lnSpc>
                <a:spcBef>
                  <a:spcPts val="295"/>
                </a:spcBef>
              </a:pPr>
              <a:r>
                <a:rPr sz="1400" spc="-5" dirty="0">
                  <a:solidFill>
                    <a:srgbClr val="FFFFFF"/>
                  </a:solidFill>
                  <a:latin typeface="Arial"/>
                  <a:cs typeface="Arial"/>
                </a:rPr>
                <a:t>New  </a:t>
              </a:r>
              <a:r>
                <a:rPr sz="1400" dirty="0">
                  <a:solidFill>
                    <a:srgbClr val="FFFFFF"/>
                  </a:solidFill>
                  <a:latin typeface="Arial"/>
                  <a:cs typeface="Arial"/>
                </a:rPr>
                <a:t>product  idea</a:t>
              </a:r>
              <a:endParaRPr sz="1400">
                <a:latin typeface="Arial"/>
                <a:cs typeface="Arial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78126" y="3011173"/>
            <a:ext cx="965074" cy="1810128"/>
            <a:chOff x="1854326" y="3011173"/>
            <a:chExt cx="965074" cy="1810128"/>
          </a:xfrm>
        </p:grpSpPr>
        <p:sp>
          <p:nvSpPr>
            <p:cNvPr id="8" name="object 7"/>
            <p:cNvSpPr/>
            <p:nvPr/>
          </p:nvSpPr>
          <p:spPr>
            <a:xfrm>
              <a:off x="1854326" y="3011173"/>
              <a:ext cx="952318" cy="1810128"/>
            </a:xfrm>
            <a:custGeom>
              <a:avLst/>
              <a:gdLst/>
              <a:ahLst/>
              <a:cxnLst/>
              <a:rect l="l" t="t" r="r" b="b"/>
              <a:pathLst>
                <a:path w="1007744" h="1625600">
                  <a:moveTo>
                    <a:pt x="839724" y="0"/>
                  </a:moveTo>
                  <a:lnTo>
                    <a:pt x="167894" y="0"/>
                  </a:lnTo>
                  <a:lnTo>
                    <a:pt x="123266" y="5998"/>
                  </a:lnTo>
                  <a:lnTo>
                    <a:pt x="83161" y="22930"/>
                  </a:lnTo>
                  <a:lnTo>
                    <a:pt x="49180" y="49196"/>
                  </a:lnTo>
                  <a:lnTo>
                    <a:pt x="22925" y="83199"/>
                  </a:lnTo>
                  <a:lnTo>
                    <a:pt x="5998" y="123339"/>
                  </a:lnTo>
                  <a:lnTo>
                    <a:pt x="0" y="168021"/>
                  </a:lnTo>
                  <a:lnTo>
                    <a:pt x="0" y="1457706"/>
                  </a:lnTo>
                  <a:lnTo>
                    <a:pt x="5998" y="1502333"/>
                  </a:lnTo>
                  <a:lnTo>
                    <a:pt x="22925" y="1542438"/>
                  </a:lnTo>
                  <a:lnTo>
                    <a:pt x="49180" y="1576419"/>
                  </a:lnTo>
                  <a:lnTo>
                    <a:pt x="83161" y="1602674"/>
                  </a:lnTo>
                  <a:lnTo>
                    <a:pt x="123266" y="1619601"/>
                  </a:lnTo>
                  <a:lnTo>
                    <a:pt x="167894" y="1625600"/>
                  </a:lnTo>
                  <a:lnTo>
                    <a:pt x="839724" y="1625600"/>
                  </a:lnTo>
                  <a:lnTo>
                    <a:pt x="884351" y="1619601"/>
                  </a:lnTo>
                  <a:lnTo>
                    <a:pt x="924456" y="1602674"/>
                  </a:lnTo>
                  <a:lnTo>
                    <a:pt x="958437" y="1576419"/>
                  </a:lnTo>
                  <a:lnTo>
                    <a:pt x="984692" y="1542438"/>
                  </a:lnTo>
                  <a:lnTo>
                    <a:pt x="1001619" y="1502333"/>
                  </a:lnTo>
                  <a:lnTo>
                    <a:pt x="1007618" y="1457706"/>
                  </a:lnTo>
                  <a:lnTo>
                    <a:pt x="1007618" y="168021"/>
                  </a:lnTo>
                  <a:lnTo>
                    <a:pt x="1001619" y="123339"/>
                  </a:lnTo>
                  <a:lnTo>
                    <a:pt x="984692" y="83199"/>
                  </a:lnTo>
                  <a:lnTo>
                    <a:pt x="958437" y="49196"/>
                  </a:lnTo>
                  <a:lnTo>
                    <a:pt x="924456" y="22930"/>
                  </a:lnTo>
                  <a:lnTo>
                    <a:pt x="884351" y="5998"/>
                  </a:lnTo>
                  <a:lnTo>
                    <a:pt x="839724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1867082" y="3011173"/>
              <a:ext cx="952318" cy="1810128"/>
            </a:xfrm>
            <a:custGeom>
              <a:avLst/>
              <a:gdLst/>
              <a:ahLst/>
              <a:cxnLst/>
              <a:rect l="l" t="t" r="r" b="b"/>
              <a:pathLst>
                <a:path w="1007744" h="1625600">
                  <a:moveTo>
                    <a:pt x="0" y="168021"/>
                  </a:moveTo>
                  <a:lnTo>
                    <a:pt x="5998" y="123339"/>
                  </a:lnTo>
                  <a:lnTo>
                    <a:pt x="22925" y="83199"/>
                  </a:lnTo>
                  <a:lnTo>
                    <a:pt x="49180" y="49196"/>
                  </a:lnTo>
                  <a:lnTo>
                    <a:pt x="83161" y="22930"/>
                  </a:lnTo>
                  <a:lnTo>
                    <a:pt x="123266" y="5998"/>
                  </a:lnTo>
                  <a:lnTo>
                    <a:pt x="167894" y="0"/>
                  </a:lnTo>
                  <a:lnTo>
                    <a:pt x="839724" y="0"/>
                  </a:lnTo>
                  <a:lnTo>
                    <a:pt x="884351" y="5998"/>
                  </a:lnTo>
                  <a:lnTo>
                    <a:pt x="924456" y="22930"/>
                  </a:lnTo>
                  <a:lnTo>
                    <a:pt x="958437" y="49196"/>
                  </a:lnTo>
                  <a:lnTo>
                    <a:pt x="984692" y="83199"/>
                  </a:lnTo>
                  <a:lnTo>
                    <a:pt x="1001619" y="123339"/>
                  </a:lnTo>
                  <a:lnTo>
                    <a:pt x="1007618" y="168021"/>
                  </a:lnTo>
                  <a:lnTo>
                    <a:pt x="1007618" y="1457706"/>
                  </a:lnTo>
                  <a:lnTo>
                    <a:pt x="1001619" y="1502333"/>
                  </a:lnTo>
                  <a:lnTo>
                    <a:pt x="984692" y="1542438"/>
                  </a:lnTo>
                  <a:lnTo>
                    <a:pt x="958437" y="1576419"/>
                  </a:lnTo>
                  <a:lnTo>
                    <a:pt x="924456" y="1602674"/>
                  </a:lnTo>
                  <a:lnTo>
                    <a:pt x="884351" y="1619601"/>
                  </a:lnTo>
                  <a:lnTo>
                    <a:pt x="839724" y="1625600"/>
                  </a:lnTo>
                  <a:lnTo>
                    <a:pt x="167894" y="1625600"/>
                  </a:lnTo>
                  <a:lnTo>
                    <a:pt x="123266" y="1619601"/>
                  </a:lnTo>
                  <a:lnTo>
                    <a:pt x="83161" y="1602674"/>
                  </a:lnTo>
                  <a:lnTo>
                    <a:pt x="49180" y="1576419"/>
                  </a:lnTo>
                  <a:lnTo>
                    <a:pt x="22925" y="1542438"/>
                  </a:lnTo>
                  <a:lnTo>
                    <a:pt x="5998" y="1502333"/>
                  </a:lnTo>
                  <a:lnTo>
                    <a:pt x="0" y="1457706"/>
                  </a:lnTo>
                  <a:lnTo>
                    <a:pt x="0" y="16802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/>
            <p:cNvSpPr txBox="1"/>
            <p:nvPr/>
          </p:nvSpPr>
          <p:spPr>
            <a:xfrm>
              <a:off x="1944998" y="3708881"/>
              <a:ext cx="756095" cy="629018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algn="ctr">
                <a:lnSpc>
                  <a:spcPts val="1565"/>
                </a:lnSpc>
                <a:spcBef>
                  <a:spcPts val="105"/>
                </a:spcBef>
              </a:pPr>
              <a:r>
                <a:rPr sz="1400" dirty="0">
                  <a:solidFill>
                    <a:srgbClr val="FFFFFF"/>
                  </a:solidFill>
                  <a:latin typeface="Arial"/>
                  <a:cs typeface="Arial"/>
                </a:rPr>
                <a:t>Idea</a:t>
              </a:r>
              <a:endParaRPr sz="1400">
                <a:latin typeface="Arial"/>
                <a:cs typeface="Arial"/>
              </a:endParaRPr>
            </a:p>
            <a:p>
              <a:pPr algn="ctr">
                <a:lnSpc>
                  <a:spcPts val="1565"/>
                </a:lnSpc>
              </a:pPr>
              <a:r>
                <a:rPr sz="1400" dirty="0">
                  <a:solidFill>
                    <a:srgbClr val="FFFFFF"/>
                  </a:solidFill>
                  <a:latin typeface="Arial"/>
                  <a:cs typeface="Arial"/>
                </a:rPr>
                <a:t>scre</a:t>
              </a:r>
              <a:r>
                <a:rPr sz="1400" spc="-5" dirty="0">
                  <a:solidFill>
                    <a:srgbClr val="FFFFFF"/>
                  </a:solidFill>
                  <a:latin typeface="Arial"/>
                  <a:cs typeface="Arial"/>
                </a:rPr>
                <a:t>e</a:t>
              </a:r>
              <a:r>
                <a:rPr sz="1400" dirty="0">
                  <a:solidFill>
                    <a:srgbClr val="FFFFFF"/>
                  </a:solidFill>
                  <a:latin typeface="Arial"/>
                  <a:cs typeface="Arial"/>
                </a:rPr>
                <a:t>ning</a:t>
              </a:r>
              <a:endParaRPr sz="1400">
                <a:latin typeface="Arial"/>
                <a:cs typeface="Arial"/>
              </a:endParaRPr>
            </a:p>
          </p:txBody>
        </p:sp>
      </p:grpSp>
      <p:sp>
        <p:nvSpPr>
          <p:cNvPr id="11" name="object 10"/>
          <p:cNvSpPr/>
          <p:nvPr/>
        </p:nvSpPr>
        <p:spPr>
          <a:xfrm>
            <a:off x="2756725" y="2990472"/>
            <a:ext cx="952318" cy="1810128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839851" y="0"/>
                </a:moveTo>
                <a:lnTo>
                  <a:pt x="168021" y="0"/>
                </a:lnTo>
                <a:lnTo>
                  <a:pt x="123339" y="5998"/>
                </a:lnTo>
                <a:lnTo>
                  <a:pt x="83199" y="22925"/>
                </a:lnTo>
                <a:lnTo>
                  <a:pt x="49196" y="49180"/>
                </a:lnTo>
                <a:lnTo>
                  <a:pt x="22930" y="83161"/>
                </a:lnTo>
                <a:lnTo>
                  <a:pt x="5998" y="123266"/>
                </a:lnTo>
                <a:lnTo>
                  <a:pt x="0" y="167894"/>
                </a:lnTo>
                <a:lnTo>
                  <a:pt x="0" y="1457706"/>
                </a:lnTo>
                <a:lnTo>
                  <a:pt x="5998" y="1502333"/>
                </a:lnTo>
                <a:lnTo>
                  <a:pt x="22930" y="1542438"/>
                </a:lnTo>
                <a:lnTo>
                  <a:pt x="49196" y="1576419"/>
                </a:lnTo>
                <a:lnTo>
                  <a:pt x="83199" y="1602674"/>
                </a:lnTo>
                <a:lnTo>
                  <a:pt x="123339" y="1619601"/>
                </a:lnTo>
                <a:lnTo>
                  <a:pt x="168021" y="1625600"/>
                </a:lnTo>
                <a:lnTo>
                  <a:pt x="839851" y="1625600"/>
                </a:lnTo>
                <a:lnTo>
                  <a:pt x="884478" y="1619601"/>
                </a:lnTo>
                <a:lnTo>
                  <a:pt x="924583" y="1602674"/>
                </a:lnTo>
                <a:lnTo>
                  <a:pt x="958564" y="1576419"/>
                </a:lnTo>
                <a:lnTo>
                  <a:pt x="984819" y="1542438"/>
                </a:lnTo>
                <a:lnTo>
                  <a:pt x="1001746" y="1502333"/>
                </a:lnTo>
                <a:lnTo>
                  <a:pt x="1007744" y="1457706"/>
                </a:lnTo>
                <a:lnTo>
                  <a:pt x="1007744" y="167894"/>
                </a:lnTo>
                <a:lnTo>
                  <a:pt x="1001746" y="123266"/>
                </a:lnTo>
                <a:lnTo>
                  <a:pt x="984819" y="83161"/>
                </a:lnTo>
                <a:lnTo>
                  <a:pt x="958564" y="49180"/>
                </a:lnTo>
                <a:lnTo>
                  <a:pt x="924583" y="22925"/>
                </a:lnTo>
                <a:lnTo>
                  <a:pt x="884478" y="5998"/>
                </a:lnTo>
                <a:lnTo>
                  <a:pt x="839851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2756725" y="2990472"/>
            <a:ext cx="952318" cy="1810128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0" y="167894"/>
                </a:moveTo>
                <a:lnTo>
                  <a:pt x="5998" y="123266"/>
                </a:lnTo>
                <a:lnTo>
                  <a:pt x="22930" y="83161"/>
                </a:lnTo>
                <a:lnTo>
                  <a:pt x="49196" y="49180"/>
                </a:lnTo>
                <a:lnTo>
                  <a:pt x="83199" y="22925"/>
                </a:lnTo>
                <a:lnTo>
                  <a:pt x="123339" y="5998"/>
                </a:lnTo>
                <a:lnTo>
                  <a:pt x="168021" y="0"/>
                </a:lnTo>
                <a:lnTo>
                  <a:pt x="839851" y="0"/>
                </a:lnTo>
                <a:lnTo>
                  <a:pt x="884478" y="5998"/>
                </a:lnTo>
                <a:lnTo>
                  <a:pt x="924583" y="22925"/>
                </a:lnTo>
                <a:lnTo>
                  <a:pt x="958564" y="49180"/>
                </a:lnTo>
                <a:lnTo>
                  <a:pt x="984819" y="83161"/>
                </a:lnTo>
                <a:lnTo>
                  <a:pt x="1001746" y="123266"/>
                </a:lnTo>
                <a:lnTo>
                  <a:pt x="1007744" y="167894"/>
                </a:lnTo>
                <a:lnTo>
                  <a:pt x="1007744" y="1457706"/>
                </a:lnTo>
                <a:lnTo>
                  <a:pt x="1001746" y="1502333"/>
                </a:lnTo>
                <a:lnTo>
                  <a:pt x="984819" y="1542438"/>
                </a:lnTo>
                <a:lnTo>
                  <a:pt x="958564" y="1576419"/>
                </a:lnTo>
                <a:lnTo>
                  <a:pt x="924583" y="1602674"/>
                </a:lnTo>
                <a:lnTo>
                  <a:pt x="884478" y="1619601"/>
                </a:lnTo>
                <a:lnTo>
                  <a:pt x="839851" y="1625600"/>
                </a:lnTo>
                <a:lnTo>
                  <a:pt x="168021" y="1625600"/>
                </a:lnTo>
                <a:lnTo>
                  <a:pt x="123339" y="1619601"/>
                </a:lnTo>
                <a:lnTo>
                  <a:pt x="83199" y="1602674"/>
                </a:lnTo>
                <a:lnTo>
                  <a:pt x="49196" y="1576419"/>
                </a:lnTo>
                <a:lnTo>
                  <a:pt x="22930" y="1542438"/>
                </a:lnTo>
                <a:lnTo>
                  <a:pt x="5998" y="1502333"/>
                </a:lnTo>
                <a:lnTo>
                  <a:pt x="0" y="1457706"/>
                </a:lnTo>
                <a:lnTo>
                  <a:pt x="0" y="1678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 txBox="1"/>
          <p:nvPr/>
        </p:nvSpPr>
        <p:spPr>
          <a:xfrm>
            <a:off x="2837115" y="3556329"/>
            <a:ext cx="752495" cy="60458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-3175" algn="ctr">
              <a:lnSpc>
                <a:spcPct val="86500"/>
              </a:lnSpc>
              <a:spcBef>
                <a:spcPts val="33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Concept  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elopm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3638550" y="2990472"/>
            <a:ext cx="952318" cy="1810128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839724" y="0"/>
                </a:moveTo>
                <a:lnTo>
                  <a:pt x="167894" y="0"/>
                </a:lnTo>
                <a:lnTo>
                  <a:pt x="123266" y="5998"/>
                </a:lnTo>
                <a:lnTo>
                  <a:pt x="83161" y="22925"/>
                </a:lnTo>
                <a:lnTo>
                  <a:pt x="49180" y="49180"/>
                </a:lnTo>
                <a:lnTo>
                  <a:pt x="22925" y="83161"/>
                </a:lnTo>
                <a:lnTo>
                  <a:pt x="5998" y="123266"/>
                </a:lnTo>
                <a:lnTo>
                  <a:pt x="0" y="167894"/>
                </a:lnTo>
                <a:lnTo>
                  <a:pt x="0" y="1457706"/>
                </a:lnTo>
                <a:lnTo>
                  <a:pt x="5998" y="1502333"/>
                </a:lnTo>
                <a:lnTo>
                  <a:pt x="22925" y="1542438"/>
                </a:lnTo>
                <a:lnTo>
                  <a:pt x="49180" y="1576419"/>
                </a:lnTo>
                <a:lnTo>
                  <a:pt x="83161" y="1602674"/>
                </a:lnTo>
                <a:lnTo>
                  <a:pt x="123266" y="1619601"/>
                </a:lnTo>
                <a:lnTo>
                  <a:pt x="167894" y="1625600"/>
                </a:lnTo>
                <a:lnTo>
                  <a:pt x="839724" y="1625600"/>
                </a:lnTo>
                <a:lnTo>
                  <a:pt x="884351" y="1619601"/>
                </a:lnTo>
                <a:lnTo>
                  <a:pt x="924456" y="1602674"/>
                </a:lnTo>
                <a:lnTo>
                  <a:pt x="958437" y="1576419"/>
                </a:lnTo>
                <a:lnTo>
                  <a:pt x="984692" y="1542438"/>
                </a:lnTo>
                <a:lnTo>
                  <a:pt x="1001619" y="1502333"/>
                </a:lnTo>
                <a:lnTo>
                  <a:pt x="1007617" y="1457706"/>
                </a:lnTo>
                <a:lnTo>
                  <a:pt x="1007617" y="167894"/>
                </a:lnTo>
                <a:lnTo>
                  <a:pt x="1001619" y="123266"/>
                </a:lnTo>
                <a:lnTo>
                  <a:pt x="984692" y="83161"/>
                </a:lnTo>
                <a:lnTo>
                  <a:pt x="958437" y="49180"/>
                </a:lnTo>
                <a:lnTo>
                  <a:pt x="924456" y="22925"/>
                </a:lnTo>
                <a:lnTo>
                  <a:pt x="884351" y="5998"/>
                </a:lnTo>
                <a:lnTo>
                  <a:pt x="839724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/>
          <p:cNvSpPr/>
          <p:nvPr/>
        </p:nvSpPr>
        <p:spPr>
          <a:xfrm>
            <a:off x="3638550" y="2990472"/>
            <a:ext cx="952318" cy="1810128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0" y="167894"/>
                </a:moveTo>
                <a:lnTo>
                  <a:pt x="5998" y="123266"/>
                </a:lnTo>
                <a:lnTo>
                  <a:pt x="22925" y="83161"/>
                </a:lnTo>
                <a:lnTo>
                  <a:pt x="49180" y="49180"/>
                </a:lnTo>
                <a:lnTo>
                  <a:pt x="83161" y="22925"/>
                </a:lnTo>
                <a:lnTo>
                  <a:pt x="123266" y="5998"/>
                </a:lnTo>
                <a:lnTo>
                  <a:pt x="167894" y="0"/>
                </a:lnTo>
                <a:lnTo>
                  <a:pt x="839724" y="0"/>
                </a:lnTo>
                <a:lnTo>
                  <a:pt x="884351" y="5998"/>
                </a:lnTo>
                <a:lnTo>
                  <a:pt x="924456" y="22925"/>
                </a:lnTo>
                <a:lnTo>
                  <a:pt x="958437" y="49180"/>
                </a:lnTo>
                <a:lnTo>
                  <a:pt x="984692" y="83161"/>
                </a:lnTo>
                <a:lnTo>
                  <a:pt x="1001619" y="123266"/>
                </a:lnTo>
                <a:lnTo>
                  <a:pt x="1007617" y="167894"/>
                </a:lnTo>
                <a:lnTo>
                  <a:pt x="1007617" y="1457706"/>
                </a:lnTo>
                <a:lnTo>
                  <a:pt x="1001619" y="1502333"/>
                </a:lnTo>
                <a:lnTo>
                  <a:pt x="984692" y="1542438"/>
                </a:lnTo>
                <a:lnTo>
                  <a:pt x="958437" y="1576419"/>
                </a:lnTo>
                <a:lnTo>
                  <a:pt x="924456" y="1602674"/>
                </a:lnTo>
                <a:lnTo>
                  <a:pt x="884351" y="1619601"/>
                </a:lnTo>
                <a:lnTo>
                  <a:pt x="839724" y="1625600"/>
                </a:lnTo>
                <a:lnTo>
                  <a:pt x="167894" y="1625600"/>
                </a:lnTo>
                <a:lnTo>
                  <a:pt x="123266" y="1619601"/>
                </a:lnTo>
                <a:lnTo>
                  <a:pt x="83161" y="1602674"/>
                </a:lnTo>
                <a:lnTo>
                  <a:pt x="49180" y="1576419"/>
                </a:lnTo>
                <a:lnTo>
                  <a:pt x="22925" y="1542438"/>
                </a:lnTo>
                <a:lnTo>
                  <a:pt x="5998" y="1502333"/>
                </a:lnTo>
                <a:lnTo>
                  <a:pt x="0" y="1457706"/>
                </a:lnTo>
                <a:lnTo>
                  <a:pt x="0" y="1678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/>
          <p:cNvSpPr txBox="1"/>
          <p:nvPr/>
        </p:nvSpPr>
        <p:spPr>
          <a:xfrm>
            <a:off x="3746467" y="3664890"/>
            <a:ext cx="680486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65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Potential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565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6"/>
          <p:cNvSpPr/>
          <p:nvPr/>
        </p:nvSpPr>
        <p:spPr>
          <a:xfrm>
            <a:off x="4520279" y="2990472"/>
            <a:ext cx="952318" cy="1810128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839724" y="0"/>
                </a:moveTo>
                <a:lnTo>
                  <a:pt x="167894" y="0"/>
                </a:lnTo>
                <a:lnTo>
                  <a:pt x="123266" y="5998"/>
                </a:lnTo>
                <a:lnTo>
                  <a:pt x="83161" y="22925"/>
                </a:lnTo>
                <a:lnTo>
                  <a:pt x="49180" y="49180"/>
                </a:lnTo>
                <a:lnTo>
                  <a:pt x="22925" y="83161"/>
                </a:lnTo>
                <a:lnTo>
                  <a:pt x="5998" y="123266"/>
                </a:lnTo>
                <a:lnTo>
                  <a:pt x="0" y="167894"/>
                </a:lnTo>
                <a:lnTo>
                  <a:pt x="0" y="1457706"/>
                </a:lnTo>
                <a:lnTo>
                  <a:pt x="5998" y="1502333"/>
                </a:lnTo>
                <a:lnTo>
                  <a:pt x="22925" y="1542438"/>
                </a:lnTo>
                <a:lnTo>
                  <a:pt x="49180" y="1576419"/>
                </a:lnTo>
                <a:lnTo>
                  <a:pt x="83161" y="1602674"/>
                </a:lnTo>
                <a:lnTo>
                  <a:pt x="123266" y="1619601"/>
                </a:lnTo>
                <a:lnTo>
                  <a:pt x="167894" y="1625600"/>
                </a:lnTo>
                <a:lnTo>
                  <a:pt x="839724" y="1625600"/>
                </a:lnTo>
                <a:lnTo>
                  <a:pt x="884405" y="1619601"/>
                </a:lnTo>
                <a:lnTo>
                  <a:pt x="924545" y="1602674"/>
                </a:lnTo>
                <a:lnTo>
                  <a:pt x="958548" y="1576419"/>
                </a:lnTo>
                <a:lnTo>
                  <a:pt x="984814" y="1542438"/>
                </a:lnTo>
                <a:lnTo>
                  <a:pt x="1001746" y="1502333"/>
                </a:lnTo>
                <a:lnTo>
                  <a:pt x="1007745" y="1457706"/>
                </a:lnTo>
                <a:lnTo>
                  <a:pt x="1007745" y="167894"/>
                </a:lnTo>
                <a:lnTo>
                  <a:pt x="1001746" y="123266"/>
                </a:lnTo>
                <a:lnTo>
                  <a:pt x="984814" y="83161"/>
                </a:lnTo>
                <a:lnTo>
                  <a:pt x="958548" y="49180"/>
                </a:lnTo>
                <a:lnTo>
                  <a:pt x="924545" y="22925"/>
                </a:lnTo>
                <a:lnTo>
                  <a:pt x="884405" y="5998"/>
                </a:lnTo>
                <a:lnTo>
                  <a:pt x="839724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/>
          <p:cNvSpPr/>
          <p:nvPr/>
        </p:nvSpPr>
        <p:spPr>
          <a:xfrm>
            <a:off x="4520279" y="2990472"/>
            <a:ext cx="952318" cy="1810128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0" y="167894"/>
                </a:moveTo>
                <a:lnTo>
                  <a:pt x="5998" y="123266"/>
                </a:lnTo>
                <a:lnTo>
                  <a:pt x="22925" y="83161"/>
                </a:lnTo>
                <a:lnTo>
                  <a:pt x="49180" y="49180"/>
                </a:lnTo>
                <a:lnTo>
                  <a:pt x="83161" y="22925"/>
                </a:lnTo>
                <a:lnTo>
                  <a:pt x="123266" y="5998"/>
                </a:lnTo>
                <a:lnTo>
                  <a:pt x="167894" y="0"/>
                </a:lnTo>
                <a:lnTo>
                  <a:pt x="839724" y="0"/>
                </a:lnTo>
                <a:lnTo>
                  <a:pt x="884405" y="5998"/>
                </a:lnTo>
                <a:lnTo>
                  <a:pt x="924545" y="22925"/>
                </a:lnTo>
                <a:lnTo>
                  <a:pt x="958548" y="49180"/>
                </a:lnTo>
                <a:lnTo>
                  <a:pt x="984814" y="83161"/>
                </a:lnTo>
                <a:lnTo>
                  <a:pt x="1001746" y="123266"/>
                </a:lnTo>
                <a:lnTo>
                  <a:pt x="1007745" y="167894"/>
                </a:lnTo>
                <a:lnTo>
                  <a:pt x="1007745" y="1457706"/>
                </a:lnTo>
                <a:lnTo>
                  <a:pt x="1001746" y="1502333"/>
                </a:lnTo>
                <a:lnTo>
                  <a:pt x="984814" y="1542438"/>
                </a:lnTo>
                <a:lnTo>
                  <a:pt x="958548" y="1576419"/>
                </a:lnTo>
                <a:lnTo>
                  <a:pt x="924545" y="1602674"/>
                </a:lnTo>
                <a:lnTo>
                  <a:pt x="884405" y="1619601"/>
                </a:lnTo>
                <a:lnTo>
                  <a:pt x="839724" y="1625600"/>
                </a:lnTo>
                <a:lnTo>
                  <a:pt x="167894" y="1625600"/>
                </a:lnTo>
                <a:lnTo>
                  <a:pt x="123266" y="1619601"/>
                </a:lnTo>
                <a:lnTo>
                  <a:pt x="83161" y="1602674"/>
                </a:lnTo>
                <a:lnTo>
                  <a:pt x="49180" y="1576419"/>
                </a:lnTo>
                <a:lnTo>
                  <a:pt x="22925" y="1542438"/>
                </a:lnTo>
                <a:lnTo>
                  <a:pt x="5998" y="1502333"/>
                </a:lnTo>
                <a:lnTo>
                  <a:pt x="0" y="1457706"/>
                </a:lnTo>
                <a:lnTo>
                  <a:pt x="0" y="1678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/>
          <p:cNvSpPr txBox="1"/>
          <p:nvPr/>
        </p:nvSpPr>
        <p:spPr>
          <a:xfrm>
            <a:off x="4600955" y="3556329"/>
            <a:ext cx="752495" cy="60458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065" marR="5080" indent="-3810" algn="ctr">
              <a:lnSpc>
                <a:spcPct val="86500"/>
              </a:lnSpc>
              <a:spcBef>
                <a:spcPts val="33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Product  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elopm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19"/>
          <p:cNvSpPr/>
          <p:nvPr/>
        </p:nvSpPr>
        <p:spPr>
          <a:xfrm>
            <a:off x="5402009" y="2990472"/>
            <a:ext cx="952318" cy="1810128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839724" y="0"/>
                </a:moveTo>
                <a:lnTo>
                  <a:pt x="168021" y="0"/>
                </a:lnTo>
                <a:lnTo>
                  <a:pt x="123339" y="5998"/>
                </a:lnTo>
                <a:lnTo>
                  <a:pt x="83199" y="22925"/>
                </a:lnTo>
                <a:lnTo>
                  <a:pt x="49196" y="49180"/>
                </a:lnTo>
                <a:lnTo>
                  <a:pt x="22930" y="83161"/>
                </a:lnTo>
                <a:lnTo>
                  <a:pt x="5998" y="123266"/>
                </a:lnTo>
                <a:lnTo>
                  <a:pt x="0" y="167894"/>
                </a:lnTo>
                <a:lnTo>
                  <a:pt x="0" y="1457706"/>
                </a:lnTo>
                <a:lnTo>
                  <a:pt x="5998" y="1502333"/>
                </a:lnTo>
                <a:lnTo>
                  <a:pt x="22930" y="1542438"/>
                </a:lnTo>
                <a:lnTo>
                  <a:pt x="49196" y="1576419"/>
                </a:lnTo>
                <a:lnTo>
                  <a:pt x="83199" y="1602674"/>
                </a:lnTo>
                <a:lnTo>
                  <a:pt x="123339" y="1619601"/>
                </a:lnTo>
                <a:lnTo>
                  <a:pt x="168021" y="1625600"/>
                </a:lnTo>
                <a:lnTo>
                  <a:pt x="839724" y="1625600"/>
                </a:lnTo>
                <a:lnTo>
                  <a:pt x="884405" y="1619601"/>
                </a:lnTo>
                <a:lnTo>
                  <a:pt x="924545" y="1602674"/>
                </a:lnTo>
                <a:lnTo>
                  <a:pt x="958548" y="1576419"/>
                </a:lnTo>
                <a:lnTo>
                  <a:pt x="984814" y="1542438"/>
                </a:lnTo>
                <a:lnTo>
                  <a:pt x="1001746" y="1502333"/>
                </a:lnTo>
                <a:lnTo>
                  <a:pt x="1007745" y="1457706"/>
                </a:lnTo>
                <a:lnTo>
                  <a:pt x="1007745" y="167894"/>
                </a:lnTo>
                <a:lnTo>
                  <a:pt x="1001746" y="123266"/>
                </a:lnTo>
                <a:lnTo>
                  <a:pt x="984814" y="83161"/>
                </a:lnTo>
                <a:lnTo>
                  <a:pt x="958548" y="49180"/>
                </a:lnTo>
                <a:lnTo>
                  <a:pt x="924545" y="22925"/>
                </a:lnTo>
                <a:lnTo>
                  <a:pt x="884405" y="5998"/>
                </a:lnTo>
                <a:lnTo>
                  <a:pt x="839724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/>
          <p:cNvSpPr/>
          <p:nvPr/>
        </p:nvSpPr>
        <p:spPr>
          <a:xfrm>
            <a:off x="5402009" y="2990472"/>
            <a:ext cx="952318" cy="1810128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0" y="167894"/>
                </a:moveTo>
                <a:lnTo>
                  <a:pt x="5998" y="123266"/>
                </a:lnTo>
                <a:lnTo>
                  <a:pt x="22930" y="83161"/>
                </a:lnTo>
                <a:lnTo>
                  <a:pt x="49196" y="49180"/>
                </a:lnTo>
                <a:lnTo>
                  <a:pt x="83199" y="22925"/>
                </a:lnTo>
                <a:lnTo>
                  <a:pt x="123339" y="5998"/>
                </a:lnTo>
                <a:lnTo>
                  <a:pt x="168021" y="0"/>
                </a:lnTo>
                <a:lnTo>
                  <a:pt x="839724" y="0"/>
                </a:lnTo>
                <a:lnTo>
                  <a:pt x="884405" y="5998"/>
                </a:lnTo>
                <a:lnTo>
                  <a:pt x="924545" y="22925"/>
                </a:lnTo>
                <a:lnTo>
                  <a:pt x="958548" y="49180"/>
                </a:lnTo>
                <a:lnTo>
                  <a:pt x="984814" y="83161"/>
                </a:lnTo>
                <a:lnTo>
                  <a:pt x="1001746" y="123266"/>
                </a:lnTo>
                <a:lnTo>
                  <a:pt x="1007745" y="167894"/>
                </a:lnTo>
                <a:lnTo>
                  <a:pt x="1007745" y="1457706"/>
                </a:lnTo>
                <a:lnTo>
                  <a:pt x="1001746" y="1502333"/>
                </a:lnTo>
                <a:lnTo>
                  <a:pt x="984814" y="1542438"/>
                </a:lnTo>
                <a:lnTo>
                  <a:pt x="958548" y="1576419"/>
                </a:lnTo>
                <a:lnTo>
                  <a:pt x="924545" y="1602674"/>
                </a:lnTo>
                <a:lnTo>
                  <a:pt x="884405" y="1619601"/>
                </a:lnTo>
                <a:lnTo>
                  <a:pt x="839724" y="1625600"/>
                </a:lnTo>
                <a:lnTo>
                  <a:pt x="168021" y="1625600"/>
                </a:lnTo>
                <a:lnTo>
                  <a:pt x="123339" y="1619601"/>
                </a:lnTo>
                <a:lnTo>
                  <a:pt x="83199" y="1602674"/>
                </a:lnTo>
                <a:lnTo>
                  <a:pt x="49196" y="1576419"/>
                </a:lnTo>
                <a:lnTo>
                  <a:pt x="22930" y="1542438"/>
                </a:lnTo>
                <a:lnTo>
                  <a:pt x="5998" y="1502333"/>
                </a:lnTo>
                <a:lnTo>
                  <a:pt x="0" y="1457706"/>
                </a:lnTo>
                <a:lnTo>
                  <a:pt x="0" y="1678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/>
          <p:cNvSpPr txBox="1"/>
          <p:nvPr/>
        </p:nvSpPr>
        <p:spPr>
          <a:xfrm>
            <a:off x="5476971" y="3688180"/>
            <a:ext cx="765096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565"/>
              </a:lnSpc>
              <a:spcBef>
                <a:spcPts val="105"/>
              </a:spcBef>
            </a:pP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565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arketing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324600" y="2990472"/>
            <a:ext cx="961272" cy="1810128"/>
            <a:chOff x="6283738" y="2990472"/>
            <a:chExt cx="961272" cy="1810128"/>
          </a:xfrm>
        </p:grpSpPr>
        <p:sp>
          <p:nvSpPr>
            <p:cNvPr id="23" name="object 22"/>
            <p:cNvSpPr/>
            <p:nvPr/>
          </p:nvSpPr>
          <p:spPr>
            <a:xfrm>
              <a:off x="6292692" y="2990472"/>
              <a:ext cx="952318" cy="1810128"/>
            </a:xfrm>
            <a:custGeom>
              <a:avLst/>
              <a:gdLst/>
              <a:ahLst/>
              <a:cxnLst/>
              <a:rect l="l" t="t" r="r" b="b"/>
              <a:pathLst>
                <a:path w="1007745" h="1625600">
                  <a:moveTo>
                    <a:pt x="839851" y="0"/>
                  </a:moveTo>
                  <a:lnTo>
                    <a:pt x="168021" y="0"/>
                  </a:lnTo>
                  <a:lnTo>
                    <a:pt x="123339" y="5998"/>
                  </a:lnTo>
                  <a:lnTo>
                    <a:pt x="83199" y="22925"/>
                  </a:lnTo>
                  <a:lnTo>
                    <a:pt x="49196" y="49180"/>
                  </a:lnTo>
                  <a:lnTo>
                    <a:pt x="22930" y="83161"/>
                  </a:lnTo>
                  <a:lnTo>
                    <a:pt x="5998" y="123266"/>
                  </a:lnTo>
                  <a:lnTo>
                    <a:pt x="0" y="167894"/>
                  </a:lnTo>
                  <a:lnTo>
                    <a:pt x="0" y="1457706"/>
                  </a:lnTo>
                  <a:lnTo>
                    <a:pt x="5998" y="1502333"/>
                  </a:lnTo>
                  <a:lnTo>
                    <a:pt x="22930" y="1542438"/>
                  </a:lnTo>
                  <a:lnTo>
                    <a:pt x="49196" y="1576419"/>
                  </a:lnTo>
                  <a:lnTo>
                    <a:pt x="83199" y="1602674"/>
                  </a:lnTo>
                  <a:lnTo>
                    <a:pt x="123339" y="1619601"/>
                  </a:lnTo>
                  <a:lnTo>
                    <a:pt x="168021" y="1625600"/>
                  </a:lnTo>
                  <a:lnTo>
                    <a:pt x="839851" y="1625600"/>
                  </a:lnTo>
                  <a:lnTo>
                    <a:pt x="884478" y="1619601"/>
                  </a:lnTo>
                  <a:lnTo>
                    <a:pt x="924583" y="1602674"/>
                  </a:lnTo>
                  <a:lnTo>
                    <a:pt x="958564" y="1576419"/>
                  </a:lnTo>
                  <a:lnTo>
                    <a:pt x="984819" y="1542438"/>
                  </a:lnTo>
                  <a:lnTo>
                    <a:pt x="1001746" y="1502333"/>
                  </a:lnTo>
                  <a:lnTo>
                    <a:pt x="1007744" y="1457706"/>
                  </a:lnTo>
                  <a:lnTo>
                    <a:pt x="1007744" y="167894"/>
                  </a:lnTo>
                  <a:lnTo>
                    <a:pt x="1001746" y="123266"/>
                  </a:lnTo>
                  <a:lnTo>
                    <a:pt x="984819" y="83161"/>
                  </a:lnTo>
                  <a:lnTo>
                    <a:pt x="958564" y="49180"/>
                  </a:lnTo>
                  <a:lnTo>
                    <a:pt x="924583" y="22925"/>
                  </a:lnTo>
                  <a:lnTo>
                    <a:pt x="884478" y="5998"/>
                  </a:lnTo>
                  <a:lnTo>
                    <a:pt x="839851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/>
            <p:cNvSpPr/>
            <p:nvPr/>
          </p:nvSpPr>
          <p:spPr>
            <a:xfrm>
              <a:off x="6283738" y="2990472"/>
              <a:ext cx="952318" cy="1810128"/>
            </a:xfrm>
            <a:custGeom>
              <a:avLst/>
              <a:gdLst/>
              <a:ahLst/>
              <a:cxnLst/>
              <a:rect l="l" t="t" r="r" b="b"/>
              <a:pathLst>
                <a:path w="1007745" h="1625600">
                  <a:moveTo>
                    <a:pt x="0" y="167894"/>
                  </a:moveTo>
                  <a:lnTo>
                    <a:pt x="5998" y="123266"/>
                  </a:lnTo>
                  <a:lnTo>
                    <a:pt x="22930" y="83161"/>
                  </a:lnTo>
                  <a:lnTo>
                    <a:pt x="49196" y="49180"/>
                  </a:lnTo>
                  <a:lnTo>
                    <a:pt x="83199" y="22925"/>
                  </a:lnTo>
                  <a:lnTo>
                    <a:pt x="123339" y="5998"/>
                  </a:lnTo>
                  <a:lnTo>
                    <a:pt x="168021" y="0"/>
                  </a:lnTo>
                  <a:lnTo>
                    <a:pt x="839851" y="0"/>
                  </a:lnTo>
                  <a:lnTo>
                    <a:pt x="884478" y="5998"/>
                  </a:lnTo>
                  <a:lnTo>
                    <a:pt x="924583" y="22925"/>
                  </a:lnTo>
                  <a:lnTo>
                    <a:pt x="958564" y="49180"/>
                  </a:lnTo>
                  <a:lnTo>
                    <a:pt x="984819" y="83161"/>
                  </a:lnTo>
                  <a:lnTo>
                    <a:pt x="1001746" y="123266"/>
                  </a:lnTo>
                  <a:lnTo>
                    <a:pt x="1007744" y="167894"/>
                  </a:lnTo>
                  <a:lnTo>
                    <a:pt x="1007744" y="1457706"/>
                  </a:lnTo>
                  <a:lnTo>
                    <a:pt x="1001746" y="1502333"/>
                  </a:lnTo>
                  <a:lnTo>
                    <a:pt x="984819" y="1542438"/>
                  </a:lnTo>
                  <a:lnTo>
                    <a:pt x="958564" y="1576419"/>
                  </a:lnTo>
                  <a:lnTo>
                    <a:pt x="924583" y="1602674"/>
                  </a:lnTo>
                  <a:lnTo>
                    <a:pt x="884478" y="1619601"/>
                  </a:lnTo>
                  <a:lnTo>
                    <a:pt x="839851" y="1625600"/>
                  </a:lnTo>
                  <a:lnTo>
                    <a:pt x="168021" y="1625600"/>
                  </a:lnTo>
                  <a:lnTo>
                    <a:pt x="123339" y="1619601"/>
                  </a:lnTo>
                  <a:lnTo>
                    <a:pt x="83199" y="1602674"/>
                  </a:lnTo>
                  <a:lnTo>
                    <a:pt x="49196" y="1576419"/>
                  </a:lnTo>
                  <a:lnTo>
                    <a:pt x="22930" y="1542438"/>
                  </a:lnTo>
                  <a:lnTo>
                    <a:pt x="5998" y="1502333"/>
                  </a:lnTo>
                  <a:lnTo>
                    <a:pt x="0" y="1457706"/>
                  </a:lnTo>
                  <a:lnTo>
                    <a:pt x="0" y="16789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4"/>
            <p:cNvSpPr txBox="1"/>
            <p:nvPr/>
          </p:nvSpPr>
          <p:spPr>
            <a:xfrm>
              <a:off x="6363461" y="3664890"/>
              <a:ext cx="752495" cy="629018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ts val="1565"/>
                </a:lnSpc>
                <a:spcBef>
                  <a:spcPts val="105"/>
                </a:spcBef>
              </a:pPr>
              <a:r>
                <a:rPr sz="1400" spc="-10" dirty="0">
                  <a:solidFill>
                    <a:srgbClr val="FFFFFF"/>
                  </a:solidFill>
                  <a:latin typeface="Arial"/>
                  <a:cs typeface="Arial"/>
                </a:rPr>
                <a:t>C</a:t>
              </a:r>
              <a:r>
                <a:rPr sz="1400" dirty="0">
                  <a:solidFill>
                    <a:srgbClr val="FFFFFF"/>
                  </a:solidFill>
                  <a:latin typeface="Arial"/>
                  <a:cs typeface="Arial"/>
                </a:rPr>
                <a:t>o</a:t>
              </a:r>
              <a:r>
                <a:rPr sz="1400" spc="-10" dirty="0">
                  <a:solidFill>
                    <a:srgbClr val="FFFFFF"/>
                  </a:solidFill>
                  <a:latin typeface="Arial"/>
                  <a:cs typeface="Arial"/>
                </a:rPr>
                <a:t>mm</a:t>
              </a:r>
              <a:r>
                <a:rPr sz="1400" dirty="0">
                  <a:solidFill>
                    <a:srgbClr val="FFFFFF"/>
                  </a:solidFill>
                  <a:latin typeface="Arial"/>
                  <a:cs typeface="Arial"/>
                </a:rPr>
                <a:t>erc</a:t>
              </a:r>
              <a:endParaRPr sz="1400">
                <a:latin typeface="Arial"/>
                <a:cs typeface="Arial"/>
              </a:endParaRPr>
            </a:p>
            <a:p>
              <a:pPr marL="50800">
                <a:lnSpc>
                  <a:spcPts val="1565"/>
                </a:lnSpc>
              </a:pPr>
              <a:r>
                <a:rPr sz="1400" dirty="0">
                  <a:solidFill>
                    <a:srgbClr val="FFFFFF"/>
                  </a:solidFill>
                  <a:latin typeface="Arial"/>
                  <a:cs typeface="Arial"/>
                </a:rPr>
                <a:t>ialization</a:t>
              </a:r>
              <a:endParaRPr sz="140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5825"/>
            <a:ext cx="6781800" cy="584775"/>
          </a:xfrm>
        </p:spPr>
        <p:txBody>
          <a:bodyPr/>
          <a:lstStyle/>
          <a:p>
            <a:r>
              <a:rPr lang="en-US" sz="3200" dirty="0" smtClean="0">
                <a:latin typeface="Arial"/>
                <a:cs typeface="Arial"/>
              </a:rPr>
              <a:t>IDEAS </a:t>
            </a:r>
            <a:r>
              <a:rPr lang="en-US" sz="3200" spc="-10" dirty="0" smtClean="0">
                <a:latin typeface="Arial"/>
                <a:cs typeface="Arial"/>
              </a:rPr>
              <a:t>INTO</a:t>
            </a:r>
            <a:r>
              <a:rPr lang="en-US" sz="3200" spc="-40" dirty="0" smtClean="0">
                <a:latin typeface="Arial"/>
                <a:cs typeface="Arial"/>
              </a:rPr>
              <a:t> </a:t>
            </a:r>
            <a:r>
              <a:rPr lang="en-US" sz="3200" dirty="0" smtClean="0">
                <a:latin typeface="Arial"/>
                <a:cs typeface="Arial"/>
              </a:rPr>
              <a:t>OPPORTUNITIES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" y="1364160"/>
            <a:ext cx="8515349" cy="6179640"/>
          </a:xfrm>
        </p:spPr>
        <p:txBody>
          <a:bodyPr/>
          <a:lstStyle/>
          <a:p>
            <a:pPr marL="396240" marR="6350" indent="-383540" algn="just">
              <a:lnSpc>
                <a:spcPct val="80000"/>
              </a:lnSpc>
              <a:spcBef>
                <a:spcPts val="62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488315" algn="l"/>
              </a:tabLst>
            </a:pPr>
            <a:r>
              <a:rPr lang="en-US" sz="2100" dirty="0" smtClean="0">
                <a:latin typeface="Arial"/>
                <a:cs typeface="Arial"/>
              </a:rPr>
              <a:t>New product idea : an attempt is made to  visualize the product. An in depth study may be  undertaken to anticipate features of the proposed  product. </a:t>
            </a:r>
            <a:r>
              <a:rPr lang="en-US" sz="2100" dirty="0" smtClean="0">
                <a:latin typeface="Arial"/>
                <a:cs typeface="Arial"/>
              </a:rPr>
              <a:t>Ideas may be contributed by scientists,  professional designers, rivals, customers, sales  force </a:t>
            </a:r>
            <a:r>
              <a:rPr lang="en-US" sz="2100" dirty="0" smtClean="0">
                <a:latin typeface="Arial"/>
                <a:cs typeface="Arial"/>
              </a:rPr>
              <a:t>etc.</a:t>
            </a:r>
          </a:p>
          <a:p>
            <a:pPr marL="396240" marR="6350" indent="-383540" algn="just">
              <a:lnSpc>
                <a:spcPct val="80000"/>
              </a:lnSpc>
              <a:spcBef>
                <a:spcPts val="62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488315" algn="l"/>
              </a:tabLst>
            </a:pPr>
            <a:endParaRPr lang="en-US" sz="2100" dirty="0" smtClean="0">
              <a:latin typeface="Arial"/>
              <a:cs typeface="Arial"/>
            </a:endParaRPr>
          </a:p>
          <a:p>
            <a:pPr marL="396240" marR="6350" indent="-383540" algn="just">
              <a:lnSpc>
                <a:spcPct val="80000"/>
              </a:lnSpc>
              <a:spcBef>
                <a:spcPts val="62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488315" algn="l"/>
              </a:tabLst>
            </a:pPr>
            <a:r>
              <a:rPr lang="en-US" sz="2100" dirty="0" smtClean="0">
                <a:latin typeface="Arial"/>
                <a:cs typeface="Arial"/>
              </a:rPr>
              <a:t>Idea </a:t>
            </a:r>
            <a:r>
              <a:rPr lang="en-US" sz="2100" dirty="0" smtClean="0">
                <a:latin typeface="Arial"/>
                <a:cs typeface="Arial"/>
              </a:rPr>
              <a:t>screening : under this step detailed  investigation of various ideas is carried on. </a:t>
            </a:r>
            <a:r>
              <a:rPr lang="en-US" sz="2100" dirty="0" smtClean="0">
                <a:latin typeface="Arial"/>
                <a:cs typeface="Arial"/>
              </a:rPr>
              <a:t>Those  ideas which offer less scope are dropped. Most promising ideas are chosen for product development.</a:t>
            </a:r>
          </a:p>
          <a:p>
            <a:pPr marL="396240">
              <a:lnSpc>
                <a:spcPct val="100000"/>
              </a:lnSpc>
              <a:spcBef>
                <a:spcPts val="100"/>
              </a:spcBef>
            </a:pPr>
            <a:endParaRPr lang="en-US" sz="2100" dirty="0" smtClean="0">
              <a:latin typeface="Arial"/>
              <a:cs typeface="Arial"/>
            </a:endParaRPr>
          </a:p>
          <a:p>
            <a:pPr marL="396240" marR="5080" indent="-383540" algn="just">
              <a:lnSpc>
                <a:spcPts val="2500"/>
              </a:lnSpc>
              <a:spcBef>
                <a:spcPts val="60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r>
              <a:rPr lang="en-US" sz="2100" dirty="0" smtClean="0">
                <a:latin typeface="Arial"/>
                <a:cs typeface="Arial"/>
              </a:rPr>
              <a:t>Concept development and testing : all ideas  chosen after preliminary screening are subjected to  in depth study. These ideas are developed into  mature product concepts.</a:t>
            </a:r>
          </a:p>
          <a:p>
            <a:pPr marL="396240" marR="5080" indent="-383540" algn="just">
              <a:lnSpc>
                <a:spcPts val="2500"/>
              </a:lnSpc>
              <a:spcBef>
                <a:spcPts val="60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sz="2100" dirty="0" smtClean="0">
              <a:latin typeface="Arial"/>
              <a:cs typeface="Arial"/>
            </a:endParaRPr>
          </a:p>
          <a:p>
            <a:pPr marL="396240" marR="5080" indent="-383540" algn="just">
              <a:lnSpc>
                <a:spcPct val="90000"/>
              </a:lnSpc>
              <a:spcBef>
                <a:spcPts val="41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r>
              <a:rPr lang="en-US" sz="2100" dirty="0" smtClean="0">
                <a:latin typeface="Arial"/>
                <a:cs typeface="Arial"/>
              </a:rPr>
              <a:t>Business potential analysis : after choosing best  product idea, detailed investigation is carried out to  find its market potential, gestation period, capital  investment, and expected rate of return.</a:t>
            </a:r>
          </a:p>
          <a:p>
            <a:pPr marL="396240" marR="5080" indent="-383540" algn="just">
              <a:lnSpc>
                <a:spcPct val="90000"/>
              </a:lnSpc>
              <a:spcBef>
                <a:spcPts val="41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sz="2000" dirty="0" smtClean="0">
              <a:latin typeface="Arial"/>
              <a:cs typeface="Arial"/>
            </a:endParaRPr>
          </a:p>
          <a:p>
            <a:pPr marL="396240" marR="5080" indent="-383540" algn="just">
              <a:lnSpc>
                <a:spcPts val="2500"/>
              </a:lnSpc>
              <a:spcBef>
                <a:spcPts val="60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sz="2000" dirty="0" smtClean="0">
              <a:latin typeface="Arial"/>
              <a:cs typeface="Arial"/>
            </a:endParaRPr>
          </a:p>
          <a:p>
            <a:pPr marL="396240" marR="5080" indent="-383540" algn="just">
              <a:lnSpc>
                <a:spcPts val="2500"/>
              </a:lnSpc>
              <a:spcBef>
                <a:spcPts val="60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sz="2000" dirty="0" smtClean="0">
              <a:latin typeface="Arial"/>
              <a:cs typeface="Arial"/>
            </a:endParaRPr>
          </a:p>
          <a:p>
            <a:pPr marL="396240" marR="5080" indent="-383540" algn="just">
              <a:lnSpc>
                <a:spcPts val="2500"/>
              </a:lnSpc>
              <a:spcBef>
                <a:spcPts val="60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sz="2000" dirty="0" smtClean="0">
              <a:latin typeface="Arial"/>
              <a:cs typeface="Arial"/>
            </a:endParaRPr>
          </a:p>
          <a:p>
            <a:pPr marL="396240" marR="5080" indent="-383540" algn="just">
              <a:lnSpc>
                <a:spcPts val="2500"/>
              </a:lnSpc>
              <a:spcBef>
                <a:spcPts val="60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sz="2000" dirty="0" smtClean="0">
              <a:latin typeface="Arial"/>
              <a:cs typeface="Arial"/>
            </a:endParaRP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1" y="732516"/>
            <a:ext cx="8610599" cy="3153684"/>
          </a:xfrm>
        </p:spPr>
        <p:txBody>
          <a:bodyPr/>
          <a:lstStyle/>
          <a:p>
            <a:pPr marL="396240" marR="6985" indent="-383540" algn="just">
              <a:lnSpc>
                <a:spcPct val="90000"/>
              </a:lnSpc>
              <a:spcBef>
                <a:spcPts val="62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r>
              <a:rPr lang="en-US" sz="2800" b="1" dirty="0" smtClean="0">
                <a:latin typeface="Arial"/>
                <a:cs typeface="Arial"/>
              </a:rPr>
              <a:t>Product </a:t>
            </a:r>
            <a:r>
              <a:rPr lang="en-US" sz="2800" b="1" spc="-5" dirty="0" smtClean="0">
                <a:latin typeface="Arial"/>
                <a:cs typeface="Arial"/>
              </a:rPr>
              <a:t>development </a:t>
            </a:r>
            <a:r>
              <a:rPr lang="en-US" sz="2800" dirty="0" smtClean="0">
                <a:latin typeface="Arial"/>
                <a:cs typeface="Arial"/>
              </a:rPr>
              <a:t>: after </a:t>
            </a:r>
            <a:r>
              <a:rPr lang="en-US" sz="2800" spc="-5" dirty="0" smtClean="0">
                <a:latin typeface="Arial"/>
                <a:cs typeface="Arial"/>
              </a:rPr>
              <a:t>clearing </a:t>
            </a:r>
            <a:r>
              <a:rPr lang="en-US" sz="2800" dirty="0" smtClean="0">
                <a:latin typeface="Arial"/>
                <a:cs typeface="Arial"/>
              </a:rPr>
              <a:t>business  potential </a:t>
            </a:r>
            <a:r>
              <a:rPr lang="en-US" sz="2800" spc="-5" dirty="0" smtClean="0">
                <a:latin typeface="Arial"/>
                <a:cs typeface="Arial"/>
              </a:rPr>
              <a:t>analysis tests concrete </a:t>
            </a:r>
            <a:r>
              <a:rPr lang="en-US" sz="2800" dirty="0" smtClean="0">
                <a:latin typeface="Arial"/>
                <a:cs typeface="Arial"/>
              </a:rPr>
              <a:t>steps </a:t>
            </a:r>
            <a:r>
              <a:rPr lang="en-US" sz="2800" spc="-5" dirty="0" smtClean="0">
                <a:latin typeface="Arial"/>
                <a:cs typeface="Arial"/>
              </a:rPr>
              <a:t>are </a:t>
            </a:r>
            <a:r>
              <a:rPr lang="en-US" sz="2800" dirty="0" smtClean="0">
                <a:latin typeface="Arial"/>
                <a:cs typeface="Arial"/>
              </a:rPr>
              <a:t>taken for  giving practical shapes to the proposed</a:t>
            </a:r>
            <a:r>
              <a:rPr lang="en-US" sz="2800" spc="-30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product.</a:t>
            </a:r>
          </a:p>
          <a:p>
            <a:pPr marL="396240" marR="6985" indent="-383540" algn="just">
              <a:lnSpc>
                <a:spcPct val="90000"/>
              </a:lnSpc>
              <a:spcBef>
                <a:spcPts val="62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sz="2800" dirty="0" smtClean="0">
              <a:latin typeface="Arial"/>
              <a:cs typeface="Arial"/>
            </a:endParaRPr>
          </a:p>
          <a:p>
            <a:pPr marL="396240" marR="5715" indent="-383540" algn="just">
              <a:lnSpc>
                <a:spcPts val="2810"/>
              </a:lnSpc>
              <a:spcBef>
                <a:spcPts val="66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r>
              <a:rPr lang="en-US" sz="2800" b="1" spc="-50" dirty="0" smtClean="0">
                <a:latin typeface="Arial"/>
                <a:cs typeface="Arial"/>
              </a:rPr>
              <a:t>Test </a:t>
            </a:r>
            <a:r>
              <a:rPr lang="en-US" sz="2800" b="1" dirty="0" smtClean="0">
                <a:latin typeface="Arial"/>
                <a:cs typeface="Arial"/>
              </a:rPr>
              <a:t>marketing </a:t>
            </a:r>
            <a:r>
              <a:rPr lang="en-US" sz="2800" dirty="0" smtClean="0">
                <a:latin typeface="Arial"/>
                <a:cs typeface="Arial"/>
              </a:rPr>
              <a:t>: test </a:t>
            </a:r>
            <a:r>
              <a:rPr lang="en-US" sz="2800" spc="-5" dirty="0" smtClean="0">
                <a:latin typeface="Arial"/>
                <a:cs typeface="Arial"/>
              </a:rPr>
              <a:t>marketing involves placing  </a:t>
            </a:r>
            <a:r>
              <a:rPr lang="en-US" sz="2800" dirty="0" smtClean="0">
                <a:latin typeface="Arial"/>
                <a:cs typeface="Arial"/>
              </a:rPr>
              <a:t>fully developed new product for sale and </a:t>
            </a:r>
            <a:r>
              <a:rPr lang="en-US" sz="2800" spc="-5" dirty="0" smtClean="0">
                <a:latin typeface="Arial"/>
                <a:cs typeface="Arial"/>
              </a:rPr>
              <a:t>observing  </a:t>
            </a:r>
            <a:r>
              <a:rPr lang="en-US" sz="2800" dirty="0" smtClean="0">
                <a:latin typeface="Arial"/>
                <a:cs typeface="Arial"/>
              </a:rPr>
              <a:t>its actual performance under propose marketing  plan.</a:t>
            </a:r>
          </a:p>
          <a:p>
            <a:pPr marL="396240" marR="5715" indent="-383540" algn="just">
              <a:lnSpc>
                <a:spcPts val="2810"/>
              </a:lnSpc>
              <a:spcBef>
                <a:spcPts val="66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sz="2800" dirty="0" smtClean="0">
              <a:latin typeface="Arial"/>
              <a:cs typeface="Arial"/>
            </a:endParaRPr>
          </a:p>
          <a:p>
            <a:pPr marL="396240" marR="6985" indent="-383540" algn="just">
              <a:lnSpc>
                <a:spcPts val="2810"/>
              </a:lnSpc>
              <a:spcBef>
                <a:spcPts val="61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r>
              <a:rPr lang="en-US" sz="2800" b="1" dirty="0" smtClean="0">
                <a:latin typeface="Arial"/>
                <a:cs typeface="Arial"/>
              </a:rPr>
              <a:t>Commercialization </a:t>
            </a:r>
            <a:r>
              <a:rPr lang="en-US" sz="2800" dirty="0" smtClean="0">
                <a:latin typeface="Arial"/>
                <a:cs typeface="Arial"/>
              </a:rPr>
              <a:t>: </a:t>
            </a:r>
            <a:r>
              <a:rPr lang="en-US" sz="2800" spc="-5" dirty="0" smtClean="0">
                <a:latin typeface="Arial"/>
                <a:cs typeface="Arial"/>
              </a:rPr>
              <a:t>is </a:t>
            </a:r>
            <a:r>
              <a:rPr lang="en-US" sz="2800" dirty="0" smtClean="0">
                <a:latin typeface="Arial"/>
                <a:cs typeface="Arial"/>
              </a:rPr>
              <a:t>the actual </a:t>
            </a:r>
            <a:r>
              <a:rPr lang="en-US" sz="2800" spc="-5" dirty="0" smtClean="0">
                <a:latin typeface="Arial"/>
                <a:cs typeface="Arial"/>
              </a:rPr>
              <a:t>introduction </a:t>
            </a:r>
            <a:r>
              <a:rPr lang="en-US" sz="2800" dirty="0" smtClean="0">
                <a:latin typeface="Arial"/>
                <a:cs typeface="Arial"/>
              </a:rPr>
              <a:t>of  the product into </a:t>
            </a:r>
            <a:r>
              <a:rPr lang="en-US" sz="2800" spc="-5" dirty="0" smtClean="0">
                <a:latin typeface="Arial"/>
                <a:cs typeface="Arial"/>
              </a:rPr>
              <a:t>market place </a:t>
            </a:r>
            <a:r>
              <a:rPr lang="en-US" sz="2800" dirty="0" smtClean="0">
                <a:latin typeface="Arial"/>
                <a:cs typeface="Arial"/>
              </a:rPr>
              <a:t>with all the related  decisions and resources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commitment.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72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THANK YOU</a:t>
            </a:r>
            <a:endParaRPr lang="en-US" sz="72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2" y="722313"/>
            <a:ext cx="8637588" cy="762000"/>
          </a:xfrm>
        </p:spPr>
        <p:txBody>
          <a:bodyPr/>
          <a:lstStyle/>
          <a:p>
            <a:r>
              <a:rPr lang="en-US" dirty="0"/>
              <a:t>The Creative Process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038" y="1941513"/>
            <a:ext cx="8208962" cy="41148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dirty="0"/>
              <a:t>The work environment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/>
              <a:t>Traits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/>
              <a:t>The four step creative process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/>
              <a:t>Brainstorming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/>
              <a:t>Divergent thinking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2612" y="722313"/>
            <a:ext cx="8637588" cy="762000"/>
          </a:xfrm>
        </p:spPr>
        <p:txBody>
          <a:bodyPr/>
          <a:lstStyle/>
          <a:p>
            <a:r>
              <a:rPr lang="en-US" dirty="0"/>
              <a:t>The Creative Process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941513"/>
            <a:ext cx="8208962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…..is anything but orderly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…..has no respect for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Creative Process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b="1">
                <a:solidFill>
                  <a:schemeClr val="tx2"/>
                </a:solidFill>
              </a:rPr>
              <a:t>The work environment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Traits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The four step creative process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Brainstorming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Divergent thinking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8"/>
            <a:ext cx="8637588" cy="1431925"/>
          </a:xfrm>
        </p:spPr>
        <p:txBody>
          <a:bodyPr/>
          <a:lstStyle/>
          <a:p>
            <a:r>
              <a:rPr lang="en-US"/>
              <a:t>1.  The environment that supports creativity….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size of the team is critical</a:t>
            </a:r>
          </a:p>
          <a:p>
            <a:r>
              <a:rPr lang="en-US"/>
              <a:t>Think about where you come up with your more creative ideas</a:t>
            </a:r>
          </a:p>
          <a:p>
            <a:r>
              <a:rPr lang="en-US"/>
              <a:t>A passion for what they were doing, a genuine respect for others’ ideas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Creative Process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The work environment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b="1">
                <a:solidFill>
                  <a:schemeClr val="tx2"/>
                </a:solidFill>
              </a:rPr>
              <a:t>Traits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The four step creative process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Brainstorming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Divergent thinking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 Traits of creative people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600200"/>
            <a:ext cx="8208962" cy="4114800"/>
          </a:xfrm>
        </p:spPr>
        <p:txBody>
          <a:bodyPr/>
          <a:lstStyle/>
          <a:p>
            <a:r>
              <a:rPr lang="en-US" dirty="0"/>
              <a:t>Simply believing you’re creative</a:t>
            </a:r>
          </a:p>
          <a:p>
            <a:pPr lvl="1"/>
            <a:r>
              <a:rPr lang="en-US" sz="2400" dirty="0"/>
              <a:t>Curiosity</a:t>
            </a:r>
          </a:p>
          <a:p>
            <a:pPr lvl="1"/>
            <a:r>
              <a:rPr lang="en-US" sz="2400" dirty="0"/>
              <a:t>Confidence</a:t>
            </a:r>
          </a:p>
          <a:p>
            <a:pPr lvl="1"/>
            <a:r>
              <a:rPr lang="en-US" sz="2400" dirty="0"/>
              <a:t>Courage </a:t>
            </a:r>
          </a:p>
          <a:p>
            <a:pPr lvl="1"/>
            <a:r>
              <a:rPr lang="en-US" sz="2400" dirty="0" smtClean="0"/>
              <a:t>Constancy</a:t>
            </a:r>
          </a:p>
          <a:p>
            <a:pPr lvl="1">
              <a:lnSpc>
                <a:spcPct val="100000"/>
              </a:lnSpc>
              <a:tabLst>
                <a:tab pos="354965" algn="l"/>
              </a:tabLst>
            </a:pPr>
            <a:r>
              <a:rPr lang="en-US" sz="2400" dirty="0" smtClean="0"/>
              <a:t>Drive to achieve</a:t>
            </a:r>
          </a:p>
          <a:p>
            <a:pPr lvl="1">
              <a:lnSpc>
                <a:spcPct val="100000"/>
              </a:lnSpc>
              <a:tabLst>
                <a:tab pos="354965" algn="l"/>
              </a:tabLst>
            </a:pPr>
            <a:r>
              <a:rPr lang="en-US" sz="2400" dirty="0" smtClean="0"/>
              <a:t>Love their work</a:t>
            </a:r>
          </a:p>
          <a:p>
            <a:pPr lvl="1">
              <a:lnSpc>
                <a:spcPct val="100000"/>
              </a:lnSpc>
              <a:tabLst>
                <a:tab pos="354965" algn="l"/>
              </a:tabLst>
            </a:pPr>
            <a:r>
              <a:rPr lang="en-US" sz="2400" dirty="0" smtClean="0"/>
              <a:t>Take risks</a:t>
            </a:r>
          </a:p>
          <a:p>
            <a:r>
              <a:rPr lang="en-US" dirty="0" smtClean="0"/>
              <a:t>They </a:t>
            </a:r>
            <a:r>
              <a:rPr lang="en-US" dirty="0"/>
              <a:t>understand the creative process itself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2" y="304800"/>
            <a:ext cx="8637588" cy="762000"/>
          </a:xfrm>
        </p:spPr>
        <p:txBody>
          <a:bodyPr/>
          <a:lstStyle/>
          <a:p>
            <a:pPr marL="342900" marR="0" lvl="0" indent="-342900" defTabSz="914400" eaLnBrk="1" latinLnBrk="0" hangingPunct="1">
              <a:lnSpc>
                <a:spcPct val="100000"/>
              </a:lnSpc>
              <a:tabLst/>
              <a:defRPr/>
            </a:pPr>
            <a:r>
              <a:rPr lang="en-US" dirty="0"/>
              <a:t>2. </a:t>
            </a:r>
            <a:r>
              <a:rPr lang="en-US" dirty="0" smtClean="0"/>
              <a:t>BARRIERS TO CREATIVITY</a:t>
            </a:r>
            <a:endParaRPr lang="en-US" dirty="0"/>
          </a:p>
        </p:txBody>
      </p:sp>
      <p:sp>
        <p:nvSpPr>
          <p:cNvPr id="8" name="object 6"/>
          <p:cNvSpPr txBox="1"/>
          <p:nvPr/>
        </p:nvSpPr>
        <p:spPr>
          <a:xfrm>
            <a:off x="685800" y="1168264"/>
            <a:ext cx="8001000" cy="5384936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742950" lvl="1" indent="-28575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tabLst>
                <a:tab pos="354965" algn="l"/>
              </a:tabLst>
            </a:pPr>
            <a:r>
              <a:rPr lang="en-US" dirty="0" smtClean="0">
                <a:latin typeface="+mn-lt"/>
              </a:rPr>
              <a:t>Excessive focus on extrinsic motivation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tabLst>
                <a:tab pos="354965" algn="l"/>
              </a:tabLst>
            </a:pPr>
            <a:r>
              <a:rPr lang="en-US" dirty="0" smtClean="0">
                <a:latin typeface="+mn-lt"/>
              </a:rPr>
              <a:t>Limits set by superiors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tabLst>
                <a:tab pos="354965" algn="l"/>
              </a:tabLst>
            </a:pPr>
            <a:r>
              <a:rPr lang="en-US" dirty="0" smtClean="0">
                <a:latin typeface="+mn-lt"/>
              </a:rPr>
              <a:t>Critical evaluation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tabLst>
                <a:tab pos="354965" algn="l"/>
              </a:tabLst>
            </a:pPr>
            <a:r>
              <a:rPr lang="en-US" dirty="0" smtClean="0">
                <a:latin typeface="+mn-lt"/>
              </a:rPr>
              <a:t>Close, controlling supervision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tabLst>
                <a:tab pos="354965" algn="l"/>
              </a:tabLst>
            </a:pPr>
            <a:r>
              <a:rPr lang="en-US" dirty="0" smtClean="0">
                <a:latin typeface="+mn-lt"/>
              </a:rPr>
              <a:t>Competition in a win-lose situation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tabLst>
                <a:tab pos="354965" algn="l"/>
              </a:tabLst>
            </a:pPr>
            <a:r>
              <a:rPr lang="en-US" dirty="0" smtClean="0">
                <a:latin typeface="+mn-lt"/>
              </a:rPr>
              <a:t>Control of decision making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tabLst>
                <a:tab pos="354965" algn="l"/>
              </a:tabLst>
            </a:pPr>
            <a:r>
              <a:rPr lang="en-US" dirty="0" smtClean="0">
                <a:latin typeface="+mn-lt"/>
              </a:rPr>
              <a:t>Control of information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tabLst>
                <a:tab pos="354965" algn="l"/>
              </a:tabLst>
            </a:pPr>
            <a:r>
              <a:rPr lang="en-US" dirty="0" smtClean="0">
                <a:latin typeface="+mn-lt"/>
              </a:rPr>
              <a:t>Blindly following the rules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tabLst>
                <a:tab pos="354965" algn="l"/>
              </a:tabLst>
            </a:pPr>
            <a:r>
              <a:rPr lang="en-US" dirty="0" smtClean="0">
                <a:latin typeface="+mn-lt"/>
              </a:rPr>
              <a:t>Constantly being practical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tabLst>
                <a:tab pos="354965" algn="l"/>
              </a:tabLst>
            </a:pPr>
            <a:r>
              <a:rPr lang="en-US" dirty="0" smtClean="0">
                <a:latin typeface="+mn-lt"/>
              </a:rPr>
              <a:t>Becoming overly specialized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tabLst>
                <a:tab pos="354965" algn="l"/>
              </a:tabLst>
            </a:pPr>
            <a:r>
              <a:rPr lang="en-US" dirty="0" smtClean="0">
                <a:latin typeface="+mn-lt"/>
              </a:rPr>
              <a:t>Fearing looking foolish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tabLst>
                <a:tab pos="354965" algn="l"/>
              </a:tabLst>
            </a:pPr>
            <a:r>
              <a:rPr lang="en-US" dirty="0" smtClean="0">
                <a:latin typeface="+mn-lt"/>
              </a:rPr>
              <a:t>Fearing mistakes and failure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tsy">
  <a:themeElements>
    <a:clrScheme name="Artsy 1">
      <a:dk1>
        <a:srgbClr val="000000"/>
      </a:dk1>
      <a:lt1>
        <a:srgbClr val="FFFFCC"/>
      </a:lt1>
      <a:dk2>
        <a:srgbClr val="4D4D4D"/>
      </a:dk2>
      <a:lt2>
        <a:srgbClr val="FFCC00"/>
      </a:lt2>
      <a:accent1>
        <a:srgbClr val="808000"/>
      </a:accent1>
      <a:accent2>
        <a:srgbClr val="CC9900"/>
      </a:accent2>
      <a:accent3>
        <a:srgbClr val="B2B2B2"/>
      </a:accent3>
      <a:accent4>
        <a:srgbClr val="DADAAE"/>
      </a:accent4>
      <a:accent5>
        <a:srgbClr val="C0C0AA"/>
      </a:accent5>
      <a:accent6>
        <a:srgbClr val="B98A00"/>
      </a:accent6>
      <a:hlink>
        <a:srgbClr val="CC6600"/>
      </a:hlink>
      <a:folHlink>
        <a:srgbClr val="969696"/>
      </a:folHlink>
    </a:clrScheme>
    <a:fontScheme name="Arts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44</TotalTime>
  <Words>1225</Words>
  <Application>Microsoft PowerPoint</Application>
  <PresentationFormat>On-screen Show (4:3)</PresentationFormat>
  <Paragraphs>176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Artsy</vt:lpstr>
      <vt:lpstr>Creativity and Innovation</vt:lpstr>
      <vt:lpstr>To strive and thrive you need creative ideas</vt:lpstr>
      <vt:lpstr>The Creative Process</vt:lpstr>
      <vt:lpstr>The Creative Process</vt:lpstr>
      <vt:lpstr>The Creative Process</vt:lpstr>
      <vt:lpstr>1.  The environment that supports creativity….</vt:lpstr>
      <vt:lpstr>The Creative Process</vt:lpstr>
      <vt:lpstr>2.  Traits of creative people</vt:lpstr>
      <vt:lpstr>2. BARRIERS TO CREATIVITY</vt:lpstr>
      <vt:lpstr>The Creative Process</vt:lpstr>
      <vt:lpstr>3.  The 4-step Creative Process</vt:lpstr>
      <vt:lpstr>Preparation</vt:lpstr>
      <vt:lpstr>Incubation</vt:lpstr>
      <vt:lpstr>Inspiration</vt:lpstr>
      <vt:lpstr>Insight</vt:lpstr>
      <vt:lpstr>Verification</vt:lpstr>
      <vt:lpstr>INNOVATION</vt:lpstr>
      <vt:lpstr>THE INNOVATION PROCESS</vt:lpstr>
      <vt:lpstr>CREATIVITY, INNOVATION AND ENTREPRENEURS</vt:lpstr>
      <vt:lpstr>FROM CREATIVITY TO ENTREPRENEURSHIP</vt:lpstr>
      <vt:lpstr>CREATIVITY, INNOVATION AND ENTREPRENEURS</vt:lpstr>
      <vt:lpstr>SOURCE OF NEW IDEA</vt:lpstr>
      <vt:lpstr>SOURCE OF NEW IDEA</vt:lpstr>
      <vt:lpstr>IDEAS INTO OPPORTUNITIES</vt:lpstr>
      <vt:lpstr>IDEAS INTO OPPORTUNITIES</vt:lpstr>
      <vt:lpstr>Slide 26</vt:lpstr>
      <vt:lpstr>Slide 27</vt:lpstr>
    </vt:vector>
  </TitlesOfParts>
  <Company>InterArt,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and Innovation</dc:title>
  <dc:creator>InterArt, Inc.</dc:creator>
  <cp:lastModifiedBy>Computer</cp:lastModifiedBy>
  <cp:revision>8</cp:revision>
  <dcterms:created xsi:type="dcterms:W3CDTF">2003-10-12T19:47:20Z</dcterms:created>
  <dcterms:modified xsi:type="dcterms:W3CDTF">2018-03-06T04:12:05Z</dcterms:modified>
</cp:coreProperties>
</file>