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ms-office.legacyDiagramTex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legacyDocTextInfo.bin" ContentType="application/vnd.ms-office.legacyDocTextInf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6" r:id="rId16"/>
    <p:sldId id="270" r:id="rId17"/>
    <p:sldId id="271" r:id="rId18"/>
    <p:sldId id="272" r:id="rId19"/>
    <p:sldId id="273" r:id="rId20"/>
    <p:sldId id="274" r:id="rId21"/>
    <p:sldId id="275" r:id="rId22"/>
    <p:sldId id="277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06/relationships/legacyDocTextInfo" Target="legacyDocTextInfo.bin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microsoft.com/office/2006/relationships/legacyDiagramText" Target="legacyDiagramText3.bin"/><Relationship Id="rId7" Type="http://schemas.microsoft.com/office/2006/relationships/legacyDiagramText" Target="legacyDiagramText7.bin"/><Relationship Id="rId2" Type="http://schemas.microsoft.com/office/2006/relationships/legacyDiagramText" Target="legacyDiagramText2.bin"/><Relationship Id="rId1" Type="http://schemas.microsoft.com/office/2006/relationships/legacyDiagramText" Target="legacyDiagramText1.bin"/><Relationship Id="rId6" Type="http://schemas.microsoft.com/office/2006/relationships/legacyDiagramText" Target="legacyDiagramText6.bin"/><Relationship Id="rId5" Type="http://schemas.microsoft.com/office/2006/relationships/legacyDiagramText" Target="legacyDiagramText5.bin"/><Relationship Id="rId4" Type="http://schemas.microsoft.com/office/2006/relationships/legacyDiagramText" Target="legacyDiagramText4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DCC2D-2E95-4AFA-953F-C80C23DDEF05}" type="datetimeFigureOut">
              <a:rPr lang="en-US"/>
              <a:pPr>
                <a:defRPr/>
              </a:pPr>
              <a:t>10/13/2017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60CE9-F139-419C-8E8A-07016152584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00314-A79D-4258-A4BA-9F95FECDA282}" type="datetimeFigureOut">
              <a:rPr lang="en-US"/>
              <a:pPr>
                <a:defRPr/>
              </a:pPr>
              <a:t>10/13/2017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75B0B1-3E37-4398-AD9D-C5A9C1D209C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968BF-4417-4D43-85BD-55D2BD3FBBD9}" type="datetimeFigureOut">
              <a:rPr lang="en-US"/>
              <a:pPr>
                <a:defRPr/>
              </a:pPr>
              <a:t>10/13/2017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1E062-EE99-4564-871C-C0F5A49AA20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0DD34-D05A-4218-AF2A-2334CC24408E}" type="datetimeFigureOut">
              <a:rPr lang="en-US"/>
              <a:pPr>
                <a:defRPr/>
              </a:pPr>
              <a:t>10/13/2017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10237-3555-4EF7-9D35-F24C25F99EC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2FE4FB-FBDB-455C-A056-370A9F15EF6A}" type="datetimeFigureOut">
              <a:rPr lang="en-US"/>
              <a:pPr>
                <a:defRPr/>
              </a:pPr>
              <a:t>10/13/2017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41784-F4BC-4FCD-A0E4-5B9B7917421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9290E-FE8E-4600-B190-817E0FAA9C62}" type="datetimeFigureOut">
              <a:rPr lang="en-US"/>
              <a:pPr>
                <a:defRPr/>
              </a:pPr>
              <a:t>10/13/2017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53575-01C1-47A2-B804-09585E8FC3E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86EA54-782D-4BF2-9D06-BA0F45EAA1D9}" type="datetimeFigureOut">
              <a:rPr lang="en-US"/>
              <a:pPr>
                <a:defRPr/>
              </a:pPr>
              <a:t>10/13/2017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29E4C-80BE-4E6D-A9E5-F28E2A634C1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BC246-9BD5-45AD-A3A0-1E81B540229B}" type="datetimeFigureOut">
              <a:rPr lang="en-US"/>
              <a:pPr>
                <a:defRPr/>
              </a:pPr>
              <a:t>10/13/2017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540D89-7CB2-4583-9564-E1B57723924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EF13B-1818-4340-A461-68EBF7E21F49}" type="datetimeFigureOut">
              <a:rPr lang="en-US"/>
              <a:pPr>
                <a:defRPr/>
              </a:pPr>
              <a:t>10/13/2017</a:t>
            </a:fld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180D2-A1BD-4119-BDF1-F42A442AFE3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110EF-3475-4D24-BA80-30171213F4A8}" type="datetimeFigureOut">
              <a:rPr lang="en-US"/>
              <a:pPr>
                <a:defRPr/>
              </a:pPr>
              <a:t>10/13/2017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B58AE-9611-4E1F-9EC6-3F68C28491B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94E70-E862-4DB5-8C50-E95CAA807F9F}" type="datetimeFigureOut">
              <a:rPr lang="en-US"/>
              <a:pPr>
                <a:defRPr/>
              </a:pPr>
              <a:t>10/13/2017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00FB5-26C2-4B7D-9191-2FB328E89A6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N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38D9E8B-6656-47F2-A906-C548496677F4}" type="datetimeFigureOut">
              <a:rPr lang="en-US"/>
              <a:pPr>
                <a:defRPr/>
              </a:pPr>
              <a:t>10/13/2017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6D2B4B3-A56F-42C1-9002-B2A32E48493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42938" y="928688"/>
            <a:ext cx="77724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Creativity </a:t>
            </a:r>
            <a:endParaRPr lang="en-IN" b="1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57438"/>
            <a:ext cx="6400800" cy="3281362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Phenomenon of creation something new and valuable.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May be intangible or physical object (Idea, a scientific theory, invention etc)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Key rules </a:t>
            </a:r>
            <a:endParaRPr lang="en-IN" sz="4800" b="1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SzPct val="85000"/>
              <a:buFont typeface="Wingdings" pitchFamily="2" charset="2"/>
              <a:buAutoNum type="arabicPeriod"/>
            </a:pPr>
            <a:r>
              <a:rPr lang="en-GB" smtClean="0">
                <a:latin typeface="Times New Roman" pitchFamily="18" charset="0"/>
                <a:cs typeface="Times New Roman" pitchFamily="18" charset="0"/>
              </a:rPr>
              <a:t>relaxed atmosphere - completely free</a:t>
            </a:r>
          </a:p>
          <a:p>
            <a:pPr marL="533400" indent="-533400">
              <a:buSzPct val="85000"/>
              <a:buFont typeface="Wingdings" pitchFamily="2" charset="2"/>
              <a:buAutoNum type="arabicPeriod"/>
            </a:pPr>
            <a:r>
              <a:rPr lang="en-GB" smtClean="0">
                <a:latin typeface="Times New Roman" pitchFamily="18" charset="0"/>
                <a:cs typeface="Times New Roman" pitchFamily="18" charset="0"/>
              </a:rPr>
              <a:t>no criticism </a:t>
            </a:r>
            <a:r>
              <a:rPr lang="cs-CZ" smtClean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judgements</a:t>
            </a:r>
          </a:p>
          <a:p>
            <a:pPr marL="533400" indent="-533400">
              <a:buSzPct val="85000"/>
              <a:buFont typeface="Wingdings" pitchFamily="2" charset="2"/>
              <a:buAutoNum type="arabicPeriod"/>
            </a:pPr>
            <a:r>
              <a:rPr lang="en-GB" smtClean="0">
                <a:latin typeface="Times New Roman" pitchFamily="18" charset="0"/>
                <a:cs typeface="Times New Roman" pitchFamily="18" charset="0"/>
              </a:rPr>
              <a:t>quantity matters </a:t>
            </a:r>
          </a:p>
          <a:p>
            <a:pPr marL="533400" indent="-533400">
              <a:buSzPct val="85000"/>
              <a:buFont typeface="Wingdings" pitchFamily="2" charset="2"/>
              <a:buAutoNum type="arabicPeriod"/>
            </a:pPr>
            <a:r>
              <a:rPr lang="en-GB" smtClean="0">
                <a:latin typeface="Times New Roman" pitchFamily="18" charset="0"/>
                <a:cs typeface="Times New Roman" pitchFamily="18" charset="0"/>
              </a:rPr>
              <a:t>all ideas legitimate</a:t>
            </a:r>
          </a:p>
          <a:p>
            <a:pPr marL="533400" indent="-533400">
              <a:buSzPct val="85000"/>
              <a:buFont typeface="Wingdings" pitchFamily="2" charset="2"/>
              <a:buAutoNum type="arabicPeriod"/>
            </a:pPr>
            <a:r>
              <a:rPr lang="en-GB" smtClean="0">
                <a:latin typeface="Times New Roman" pitchFamily="18" charset="0"/>
                <a:cs typeface="Times New Roman" pitchFamily="18" charset="0"/>
              </a:rPr>
              <a:t>all ideas put on the sheet of paper</a:t>
            </a:r>
          </a:p>
          <a:p>
            <a:pPr marL="533400" indent="-533400">
              <a:buSzPct val="85000"/>
              <a:buFont typeface="Wingdings" pitchFamily="2" charset="2"/>
              <a:buAutoNum type="arabicPeriod"/>
            </a:pPr>
            <a:r>
              <a:rPr lang="en-GB" smtClean="0">
                <a:latin typeface="Times New Roman" pitchFamily="18" charset="0"/>
                <a:cs typeface="Times New Roman" pitchFamily="18" charset="0"/>
              </a:rPr>
              <a:t>evaluation only after the session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Benefits </a:t>
            </a:r>
            <a:endParaRPr lang="en-IN" sz="4800" b="1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Wider picture 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Fun 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Cheap 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Quick 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Team building 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Greater acceptance </a:t>
            </a:r>
            <a:endParaRPr lang="en-IN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Intellectual Property Rights  </a:t>
            </a:r>
            <a:endParaRPr lang="en-IN" sz="4800" b="1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“Intellectual Property shall include the rights relating to</a:t>
            </a:r>
          </a:p>
          <a:p>
            <a:pPr lvl="1">
              <a:lnSpc>
                <a:spcPct val="8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literary, artistic and scientific works,</a:t>
            </a:r>
          </a:p>
          <a:p>
            <a:pPr lvl="1">
              <a:lnSpc>
                <a:spcPct val="8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performances of performing artists, phonograms, and broadcasts,</a:t>
            </a:r>
          </a:p>
          <a:p>
            <a:pPr lvl="1">
              <a:lnSpc>
                <a:spcPct val="8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inventions in all fields of human endeavour</a:t>
            </a:r>
          </a:p>
          <a:p>
            <a:pPr lvl="1">
              <a:lnSpc>
                <a:spcPct val="8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scientific discoveries</a:t>
            </a:r>
          </a:p>
          <a:p>
            <a:pPr lvl="1">
              <a:lnSpc>
                <a:spcPct val="8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Industrial designs</a:t>
            </a:r>
          </a:p>
          <a:p>
            <a:pPr lvl="1">
              <a:lnSpc>
                <a:spcPct val="8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trademarks, service marks and commercial names and designations</a:t>
            </a:r>
          </a:p>
          <a:p>
            <a:pPr lvl="1">
              <a:lnSpc>
                <a:spcPct val="8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protection against unfair competition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	and all other rights resulting from intellectual activity in the industrial,  scientific, literary or artistic fields.”</a:t>
            </a:r>
          </a:p>
          <a:p>
            <a:endParaRPr lang="en-IN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International Treaties </a:t>
            </a:r>
            <a:endParaRPr lang="en-IN" sz="4800" b="1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Paris Convention for the Protection of Industrial Property 1883</a:t>
            </a:r>
          </a:p>
          <a:p>
            <a:pPr>
              <a:lnSpc>
                <a:spcPct val="80000"/>
              </a:lnSpc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Berne Convention for the Protection of Literary and Artistic Works 1886</a:t>
            </a:r>
          </a:p>
          <a:p>
            <a:pPr>
              <a:lnSpc>
                <a:spcPct val="80000"/>
              </a:lnSpc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International Union for New Varieties of Plants (UPOV) 1961, 1972, 1978 and 1991</a:t>
            </a:r>
          </a:p>
          <a:p>
            <a:pPr>
              <a:lnSpc>
                <a:spcPct val="80000"/>
              </a:lnSpc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Convention on Biodiversity, 1992</a:t>
            </a:r>
          </a:p>
          <a:p>
            <a:pPr>
              <a:lnSpc>
                <a:spcPct val="80000"/>
              </a:lnSpc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Agreement on Trade Related Aspects of Intellectual Property Rights 1994</a:t>
            </a:r>
          </a:p>
          <a:p>
            <a:pPr>
              <a:lnSpc>
                <a:spcPct val="80000"/>
              </a:lnSpc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Internet Treaties 1996</a:t>
            </a:r>
          </a:p>
          <a:p>
            <a:endParaRPr lang="en-IN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Basic Principle</a:t>
            </a:r>
            <a:endParaRPr lang="en-IN" sz="4800" b="1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Contract between creator and sovereign state</a:t>
            </a:r>
          </a:p>
          <a:p>
            <a:pPr lvl="1">
              <a:buFont typeface="Wingdings" pitchFamily="2" charset="2"/>
              <a:buChar char="Ø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Protection for revelation 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Balance between rights of creator and public interest</a:t>
            </a:r>
          </a:p>
          <a:p>
            <a:pPr lvl="1">
              <a:buFont typeface="Wingdings" pitchFamily="2" charset="2"/>
              <a:buChar char="Ø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Rights and limitations and exceptions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Organization Structure – IP Offices</a:t>
            </a:r>
            <a:endParaRPr lang="en-IN" sz="4800" b="1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26" name="Organization Chart 2"/>
          <p:cNvGraphicFramePr>
            <a:graphicFrameLocks/>
          </p:cNvGraphicFramePr>
          <p:nvPr>
            <p:ph idx="1"/>
          </p:nvPr>
        </p:nvGraphicFramePr>
        <p:xfrm>
          <a:off x="457200" y="1643063"/>
          <a:ext cx="8229600" cy="5000625"/>
        </p:xfrm>
        <a:graphic>
          <a:graphicData uri="http://schemas.openxmlformats.org/drawingml/2006/compatibility">
            <com:legacyDrawing xmlns:com="http://schemas.openxmlformats.org/drawingml/2006/compatibility" spid="_x0000_s1026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Major Intellectual Properties</a:t>
            </a:r>
            <a:endParaRPr lang="en-IN" sz="4800" b="1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Copyright and Related Rights</a:t>
            </a:r>
          </a:p>
          <a:p>
            <a:pPr>
              <a:lnSpc>
                <a:spcPct val="90000"/>
              </a:lnSpc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Industrial Property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Patents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Industrial Designs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Trade Marks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Geographical Indications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Layout Designs/Topographies Integrated Circuits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Trade Secrets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Protection of New Plant Varieties</a:t>
            </a:r>
          </a:p>
          <a:p>
            <a:pPr>
              <a:buFont typeface="Arial" charset="0"/>
              <a:buNone/>
            </a:pPr>
            <a:endParaRPr lang="en-IN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IP Laws of India</a:t>
            </a:r>
            <a:endParaRPr lang="en-IN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401050" cy="4614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0540"/>
                <a:gridCol w="4200540"/>
              </a:tblGrid>
              <a:tr h="4765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Act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Ministry/Department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4765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The Copyright Act, 1957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Higher Education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4765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The Patents Act, 1970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Industrial Policy &amp; Promotion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4765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The Designs Act, 2000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Industrial Policy &amp; Promotion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47650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The Trade Marks Act, 1999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Industrial Policy &amp; Promotion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7441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The Geographical Indications of Goods (Registration and Protection) Act, 1999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Industrial Policy &amp; Promotion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7441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The Semiconductor Integrated Circuits Layout-Design Act, 2000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Information Technology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7441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The Protection of Plant Varieties and Farmers’ Rights Act, 2001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Agriculture and Cooperation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500063" y="0"/>
            <a:ext cx="8229600" cy="928688"/>
          </a:xfrm>
        </p:spPr>
        <p:txBody>
          <a:bodyPr/>
          <a:lstStyle/>
          <a:p>
            <a:r>
              <a:rPr lang="en-US" sz="48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PATENT </a:t>
            </a:r>
            <a:endParaRPr lang="en-IN" sz="4800" b="1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algn="just">
              <a:lnSpc>
                <a:spcPct val="90000"/>
              </a:lnSpc>
              <a:spcAft>
                <a:spcPct val="20000"/>
              </a:spcAft>
              <a:buFontTx/>
              <a:buChar char="•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A patent is an exclusive right  granted for </a:t>
            </a:r>
            <a:r>
              <a:rPr lang="en-US" sz="280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an invention,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which is a </a:t>
            </a:r>
            <a:r>
              <a:rPr lang="en-US" sz="280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product or a process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that provides a new way of doing something, or offers a new technical solution to a problem</a:t>
            </a:r>
          </a:p>
          <a:p>
            <a:pPr algn="just">
              <a:lnSpc>
                <a:spcPct val="90000"/>
              </a:lnSpc>
              <a:spcAft>
                <a:spcPct val="20000"/>
              </a:spcAft>
              <a:buFontTx/>
              <a:buChar char="•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limited monopoly right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granted by the state enables an inventor to prohibit another person from manufacturing, using or selling the patented product or from using the patented process, without permission.</a:t>
            </a:r>
          </a:p>
          <a:p>
            <a:pPr algn="just">
              <a:lnSpc>
                <a:spcPct val="90000"/>
              </a:lnSpc>
              <a:spcAft>
                <a:spcPct val="20000"/>
              </a:spcAft>
              <a:buFontTx/>
              <a:buChar char="•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Period of Patents -  20 Years</a:t>
            </a:r>
            <a:endParaRPr lang="en-IN" sz="28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What can be Patented </a:t>
            </a:r>
            <a:endParaRPr lang="en-IN" b="1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ct val="20000"/>
              </a:spcAft>
              <a:buFont typeface="Wingdings" pitchFamily="2" charset="2"/>
              <a:buNone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Inventions in all fields of technology, whether products or processes, if they meet the criteria of </a:t>
            </a:r>
          </a:p>
          <a:p>
            <a:pPr algn="just">
              <a:spcAft>
                <a:spcPct val="20000"/>
              </a:spcAft>
              <a:buFont typeface="Wingdings" pitchFamily="2" charset="2"/>
              <a:buNone/>
            </a:pPr>
            <a:endParaRPr lang="en-US" sz="280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Aft>
                <a:spcPct val="20000"/>
              </a:spcAft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Novelty; </a:t>
            </a:r>
          </a:p>
          <a:p>
            <a:pPr algn="just">
              <a:spcAft>
                <a:spcPct val="20000"/>
              </a:spcAft>
              <a:buFont typeface="Arial" charset="0"/>
              <a:buNone/>
            </a:pPr>
            <a:endParaRPr lang="en-US" sz="280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Aft>
                <a:spcPct val="20000"/>
              </a:spcAft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Non-obviousness (inventive step);</a:t>
            </a:r>
          </a:p>
          <a:p>
            <a:pPr algn="just">
              <a:spcAft>
                <a:spcPct val="20000"/>
              </a:spcAft>
              <a:buFont typeface="Arial" charset="0"/>
              <a:buNone/>
            </a:pPr>
            <a:endParaRPr lang="en-US" sz="280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Aft>
                <a:spcPct val="20000"/>
              </a:spcAft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Industrial application (utility).</a:t>
            </a:r>
          </a:p>
          <a:p>
            <a:pPr>
              <a:buFont typeface="Arial" charset="0"/>
              <a:buNone/>
            </a:pPr>
            <a:endParaRPr lang="en-IN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Creative Process</a:t>
            </a:r>
            <a:endParaRPr lang="en-IN" sz="4800" b="1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Germination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Seeding stage of new Idea.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(Recognition)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Preparation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Conscious search for knowledge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(Rationalization) 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Incubation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Subconscious assimilation of information.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Illumination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Recognition of an Idea as being feasible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(Realization)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Verification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Application or test to prove the Idea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(Validation) </a:t>
            </a:r>
            <a:endParaRPr lang="en-IN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Trade Mark </a:t>
            </a:r>
            <a:endParaRPr lang="en-IN" sz="4800" b="1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5000625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660033"/>
              </a:buClr>
            </a:pPr>
            <a:r>
              <a:rPr lang="en-US" sz="2600" b="1" i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 name of an enterprise or a M</a:t>
            </a:r>
            <a:r>
              <a:rPr lang="en-US" sz="2600" b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ark</a:t>
            </a:r>
            <a:r>
              <a:rPr lang="en-US" sz="260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smtClean="0">
                <a:latin typeface="Times New Roman" pitchFamily="18" charset="0"/>
                <a:cs typeface="Times New Roman" pitchFamily="18" charset="0"/>
              </a:rPr>
              <a:t>capable of being represented </a:t>
            </a:r>
            <a:r>
              <a:rPr lang="en-US" sz="2600" b="1" i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graphically, distinguishing the goods or services</a:t>
            </a:r>
            <a:r>
              <a:rPr lang="en-US" sz="2600" smtClean="0">
                <a:latin typeface="Times New Roman" pitchFamily="18" charset="0"/>
                <a:cs typeface="Times New Roman" pitchFamily="18" charset="0"/>
              </a:rPr>
              <a:t> of one person from those of others </a:t>
            </a:r>
            <a:r>
              <a:rPr lang="en-US" sz="2600" b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e. g.</a:t>
            </a:r>
            <a:r>
              <a:rPr lang="en-US" sz="260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LUX</a:t>
            </a:r>
            <a:r>
              <a:rPr lang="en-US" sz="260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i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Godrej, </a:t>
            </a:r>
            <a:r>
              <a:rPr lang="en-US" sz="2600" b="1" i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TVS</a:t>
            </a:r>
            <a:r>
              <a:rPr lang="en-US" sz="2600" b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,</a:t>
            </a:r>
            <a:r>
              <a:rPr lang="en-US" sz="2600" b="1" i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Telco, </a:t>
            </a:r>
            <a:r>
              <a:rPr lang="en-US" sz="2600" b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555, APPLE</a:t>
            </a:r>
            <a:endParaRPr lang="en-US" sz="260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0"/>
              </a:lnSpc>
              <a:buClr>
                <a:srgbClr val="660033"/>
              </a:buClr>
              <a:buFont typeface="Wingdings" pitchFamily="2" charset="2"/>
              <a:buNone/>
            </a:pPr>
            <a:endParaRPr lang="en-US" sz="260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Clr>
                <a:srgbClr val="660033"/>
              </a:buClr>
            </a:pPr>
            <a:r>
              <a:rPr lang="en-US" sz="2600" b="1" i="1" u="sng" smtClean="0">
                <a:latin typeface="Times New Roman" pitchFamily="18" charset="0"/>
                <a:cs typeface="Times New Roman" pitchFamily="18" charset="0"/>
              </a:rPr>
              <a:t>Trade Mark can be</a:t>
            </a:r>
            <a:r>
              <a:rPr lang="en-US" sz="2600" b="1" i="1" smtClean="0">
                <a:latin typeface="Times New Roman" pitchFamily="18" charset="0"/>
                <a:cs typeface="Times New Roman" pitchFamily="18" charset="0"/>
              </a:rPr>
              <a:t> -</a:t>
            </a:r>
          </a:p>
          <a:p>
            <a:pPr lvl="1">
              <a:lnSpc>
                <a:spcPct val="80000"/>
              </a:lnSpc>
              <a:buClr>
                <a:srgbClr val="660033"/>
              </a:buClr>
              <a:buFontTx/>
              <a:buChar char="o"/>
            </a:pPr>
            <a:r>
              <a:rPr lang="en-US" sz="2600" i="1" smtClean="0">
                <a:latin typeface="Times New Roman" pitchFamily="18" charset="0"/>
                <a:cs typeface="Times New Roman" pitchFamily="18" charset="0"/>
              </a:rPr>
              <a:t>sign , words, letters, numbers, </a:t>
            </a:r>
          </a:p>
          <a:p>
            <a:pPr lvl="1">
              <a:lnSpc>
                <a:spcPct val="80000"/>
              </a:lnSpc>
              <a:buClr>
                <a:srgbClr val="660033"/>
              </a:buClr>
              <a:buFontTx/>
              <a:buChar char="o"/>
            </a:pPr>
            <a:r>
              <a:rPr lang="en-US" sz="2600" i="1" smtClean="0">
                <a:latin typeface="Times New Roman" pitchFamily="18" charset="0"/>
                <a:cs typeface="Times New Roman" pitchFamily="18" charset="0"/>
              </a:rPr>
              <a:t>drawings, pictures, emblem, </a:t>
            </a:r>
          </a:p>
          <a:p>
            <a:pPr lvl="1">
              <a:lnSpc>
                <a:spcPct val="80000"/>
              </a:lnSpc>
              <a:buClr>
                <a:srgbClr val="660033"/>
              </a:buClr>
              <a:buFontTx/>
              <a:buChar char="o"/>
            </a:pPr>
            <a:r>
              <a:rPr lang="en-US" sz="2600" i="1" smtClean="0">
                <a:latin typeface="Times New Roman" pitchFamily="18" charset="0"/>
                <a:cs typeface="Times New Roman" pitchFamily="18" charset="0"/>
              </a:rPr>
              <a:t>colors or combination of colors,</a:t>
            </a:r>
          </a:p>
          <a:p>
            <a:pPr lvl="1">
              <a:lnSpc>
                <a:spcPct val="80000"/>
              </a:lnSpc>
              <a:buClr>
                <a:srgbClr val="660033"/>
              </a:buClr>
              <a:buFontTx/>
              <a:buChar char="o"/>
            </a:pPr>
            <a:r>
              <a:rPr lang="en-US" sz="2600" i="1" smtClean="0">
                <a:latin typeface="Times New Roman" pitchFamily="18" charset="0"/>
                <a:cs typeface="Times New Roman" pitchFamily="18" charset="0"/>
              </a:rPr>
              <a:t>shape of goods, </a:t>
            </a:r>
          </a:p>
          <a:p>
            <a:pPr lvl="1">
              <a:lnSpc>
                <a:spcPct val="80000"/>
              </a:lnSpc>
              <a:buClr>
                <a:srgbClr val="660033"/>
              </a:buClr>
              <a:buFontTx/>
              <a:buChar char="o"/>
            </a:pPr>
            <a:r>
              <a:rPr lang="en-US" sz="2600" i="1" smtClean="0">
                <a:latin typeface="Times New Roman" pitchFamily="18" charset="0"/>
                <a:cs typeface="Times New Roman" pitchFamily="18" charset="0"/>
              </a:rPr>
              <a:t>graphic representation or packaging or </a:t>
            </a:r>
          </a:p>
          <a:p>
            <a:pPr lvl="1">
              <a:lnSpc>
                <a:spcPct val="80000"/>
              </a:lnSpc>
              <a:buClr>
                <a:srgbClr val="660033"/>
              </a:buClr>
              <a:buFontTx/>
              <a:buChar char="o"/>
            </a:pPr>
            <a:r>
              <a:rPr lang="en-US" sz="2600" b="1" i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any combination of the above </a:t>
            </a:r>
          </a:p>
          <a:p>
            <a:pPr>
              <a:lnSpc>
                <a:spcPct val="80000"/>
              </a:lnSpc>
              <a:buClr>
                <a:srgbClr val="660033"/>
              </a:buClr>
              <a:buFont typeface="Wingdings" pitchFamily="2" charset="2"/>
              <a:buNone/>
            </a:pPr>
            <a:r>
              <a:rPr lang="en-US" sz="2600" b="1" i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b="1" i="1" u="sng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as applied to an article or a product.</a:t>
            </a:r>
            <a:r>
              <a:rPr lang="en-US" sz="2800" b="1" smtClean="0"/>
              <a:t>	</a:t>
            </a:r>
          </a:p>
          <a:p>
            <a:endParaRPr lang="en-IN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Geographical Indication</a:t>
            </a:r>
            <a:endParaRPr lang="en-IN" sz="4800" b="1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Geographical Indication is an indication which identifies goods as </a:t>
            </a:r>
            <a:r>
              <a:rPr lang="en-US" sz="2800" b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agricultural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goods, </a:t>
            </a:r>
            <a:r>
              <a:rPr lang="en-US" sz="2800" b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natural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goods or </a:t>
            </a:r>
            <a:r>
              <a:rPr lang="en-US" sz="2800" b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manufactured</a:t>
            </a:r>
            <a:r>
              <a:rPr lang="en-US" sz="280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goods as originating, or manufactured in the territory of country, or a region or locality in that territory, where a given </a:t>
            </a:r>
            <a:r>
              <a:rPr lang="en-US" sz="2800" b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quality</a:t>
            </a:r>
            <a:r>
              <a:rPr lang="en-US" sz="280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reputation</a:t>
            </a:r>
            <a:r>
              <a:rPr lang="en-US" sz="280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800" b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other characteristic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of such goods is essentially </a:t>
            </a:r>
            <a:r>
              <a:rPr lang="en-US" sz="2800" b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attributable to its geographical origin.</a:t>
            </a:r>
          </a:p>
          <a:p>
            <a:pPr algn="just"/>
            <a:r>
              <a:rPr lang="en-US" sz="2800" b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Example : Alphanso, Basmati etc </a:t>
            </a:r>
            <a:endParaRPr lang="en-IN" sz="280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928688"/>
          </a:xfrm>
        </p:spPr>
        <p:txBody>
          <a:bodyPr/>
          <a:lstStyle/>
          <a:p>
            <a:r>
              <a:rPr lang="en-US" sz="48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Importance of IPR </a:t>
            </a:r>
            <a:endParaRPr lang="en-IN" sz="4800" b="1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000125"/>
            <a:ext cx="8229600" cy="5500688"/>
          </a:xfrm>
        </p:spPr>
        <p:txBody>
          <a:bodyPr/>
          <a:lstStyle/>
          <a:p>
            <a:pPr algn="just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Creates and supports high paying jobs. </a:t>
            </a:r>
          </a:p>
          <a:p>
            <a:pPr algn="just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Drives </a:t>
            </a:r>
            <a:r>
              <a:rPr lang="en-US" sz="2800" b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economic growth &amp; competitiveness.</a:t>
            </a:r>
            <a:endParaRPr lang="en-IN" sz="2800" b="1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Protects consumers and families - </a:t>
            </a:r>
            <a:r>
              <a:rPr lang="en-IN" sz="2800" smtClean="0">
                <a:latin typeface="Times New Roman" pitchFamily="18" charset="0"/>
                <a:cs typeface="Times New Roman" pitchFamily="18" charset="0"/>
              </a:rPr>
              <a:t> help consumers make an </a:t>
            </a:r>
            <a:r>
              <a:rPr lang="en-IN" sz="2800" b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educated choice </a:t>
            </a:r>
            <a:r>
              <a:rPr lang="en-IN" sz="2800" smtClean="0">
                <a:latin typeface="Times New Roman" pitchFamily="18" charset="0"/>
                <a:cs typeface="Times New Roman" pitchFamily="18" charset="0"/>
              </a:rPr>
              <a:t>about the </a:t>
            </a:r>
            <a:r>
              <a:rPr lang="en-IN" sz="2800" b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safety, reliability, and effectiveness </a:t>
            </a:r>
            <a:r>
              <a:rPr lang="en-IN" sz="2800" smtClean="0">
                <a:latin typeface="Times New Roman" pitchFamily="18" charset="0"/>
                <a:cs typeface="Times New Roman" pitchFamily="18" charset="0"/>
              </a:rPr>
              <a:t>of their purchases. </a:t>
            </a:r>
            <a:r>
              <a:rPr lang="en-IN" sz="2800" b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(Authentic, reliability) </a:t>
            </a:r>
          </a:p>
          <a:p>
            <a:pPr algn="just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To generate breakthrough </a:t>
            </a:r>
            <a:r>
              <a:rPr lang="en-US" sz="2800" b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solutions to global challenges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– examples </a:t>
            </a:r>
            <a:r>
              <a:rPr lang="en-US" sz="2800" b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pharmacy (patent protection), agricultural (GI) etc .</a:t>
            </a:r>
          </a:p>
          <a:p>
            <a:pPr algn="just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It encourages </a:t>
            </a:r>
            <a:r>
              <a:rPr lang="en-US" sz="2800" b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innovation &amp; rewards Entrepreneurs. </a:t>
            </a:r>
            <a:endParaRPr lang="en-IN" sz="2800" b="1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Three components of Creativity </a:t>
            </a:r>
            <a:endParaRPr lang="en-IN" sz="4800" b="1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Expertise :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Knowledge – technical, procedural and intellectual </a:t>
            </a:r>
          </a:p>
          <a:p>
            <a:pPr eaLnBrk="1" hangingPunct="1">
              <a:buFont typeface="Arial" charset="0"/>
              <a:buNone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Creative thinking skills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– how flexibly and imaginatively people approach problems. </a:t>
            </a:r>
          </a:p>
          <a:p>
            <a:pPr eaLnBrk="1" hangingPunct="1">
              <a:buFont typeface="Arial" charset="0"/>
              <a:buNone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Motivation –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intrinsic is more effective than extrinsic </a:t>
            </a:r>
            <a:endParaRPr lang="en-IN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Creative problem solving methods </a:t>
            </a:r>
            <a:endParaRPr lang="en-IN" sz="4800" b="1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Heuristics </a:t>
            </a:r>
          </a:p>
          <a:p>
            <a:pPr>
              <a:buFont typeface="Arial" charset="0"/>
              <a:buNone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Brainstorming</a:t>
            </a:r>
          </a:p>
          <a:p>
            <a:pPr>
              <a:buFont typeface="Arial" charset="0"/>
              <a:buNone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Synetics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Heuristics </a:t>
            </a:r>
            <a:endParaRPr lang="en-IN" sz="4800" b="1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57813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Derived from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ancient Greek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find or discover </a:t>
            </a:r>
          </a:p>
          <a:p>
            <a:pPr>
              <a:buFont typeface="Arial" charset="0"/>
              <a:buNone/>
            </a:pPr>
            <a:endParaRPr lang="en-US" b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Any approach to problem solving, learning or a discovery. </a:t>
            </a:r>
          </a:p>
          <a:p>
            <a:pPr>
              <a:buFont typeface="Arial" charset="0"/>
              <a:buNone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Employs a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practical method not guaranteed to be optimal or perfect but sufficient for immediate goals. </a:t>
            </a:r>
          </a:p>
          <a:p>
            <a:pPr>
              <a:buFont typeface="Arial" charset="0"/>
              <a:buNone/>
            </a:pPr>
            <a:endParaRPr lang="en-IN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Overview </a:t>
            </a:r>
            <a:endParaRPr lang="en-IN" sz="4800" b="1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Derived from previous experiences with similar problems. </a:t>
            </a:r>
          </a:p>
          <a:p>
            <a:pPr>
              <a:buFont typeface="Arial" charset="0"/>
              <a:buNone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Most fundamental is trial and error. </a:t>
            </a:r>
          </a:p>
          <a:p>
            <a:pPr>
              <a:buFont typeface="Arial" charset="0"/>
              <a:buNone/>
            </a:pPr>
            <a:endParaRPr lang="en-US" smtClean="0"/>
          </a:p>
          <a:p>
            <a:pPr>
              <a:buFont typeface="Arial" charset="0"/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Examples :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rule of thumb, an educated guess, stereotyping, profiling or a common sense. </a:t>
            </a:r>
          </a:p>
          <a:p>
            <a:pPr>
              <a:buFont typeface="Arial" charset="0"/>
              <a:buNone/>
            </a:pPr>
            <a:r>
              <a:rPr lang="en-US" smtClean="0"/>
              <a:t> </a:t>
            </a:r>
          </a:p>
          <a:p>
            <a:pPr>
              <a:buFont typeface="Arial" charset="0"/>
              <a:buNone/>
            </a:pPr>
            <a:endParaRPr lang="en-US" smtClean="0"/>
          </a:p>
          <a:p>
            <a:pPr>
              <a:buFont typeface="Arial" charset="0"/>
              <a:buNone/>
            </a:pPr>
            <a:endParaRPr lang="en-US" smtClean="0"/>
          </a:p>
          <a:p>
            <a:pPr>
              <a:buFont typeface="Arial" charset="0"/>
              <a:buNone/>
            </a:pPr>
            <a:endParaRPr lang="en-IN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28625" y="357188"/>
            <a:ext cx="8229600" cy="1143000"/>
          </a:xfrm>
        </p:spPr>
        <p:txBody>
          <a:bodyPr/>
          <a:lstStyle/>
          <a:p>
            <a:r>
              <a:rPr lang="en-US" sz="48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Brainstorming </a:t>
            </a:r>
            <a:endParaRPr lang="en-IN" sz="4800" b="1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GB" sz="2800" smtClean="0">
                <a:latin typeface="Times New Roman" pitchFamily="18" charset="0"/>
                <a:cs typeface="Times New Roman" pitchFamily="18" charset="0"/>
              </a:rPr>
              <a:t>“ The best way how to have a good idea is to have many ideas“</a:t>
            </a:r>
          </a:p>
          <a:p>
            <a:pPr lvl="1"/>
            <a:r>
              <a:rPr lang="en-GB" smtClean="0">
                <a:latin typeface="Times New Roman" pitchFamily="18" charset="0"/>
                <a:cs typeface="Times New Roman" pitchFamily="18" charset="0"/>
              </a:rPr>
              <a:t>Alex F. Osborne, 1939</a:t>
            </a:r>
          </a:p>
          <a:p>
            <a:pPr lvl="2"/>
            <a:r>
              <a:rPr lang="en-GB" sz="2800" b="1" smtClean="0">
                <a:latin typeface="Times New Roman" pitchFamily="18" charset="0"/>
                <a:cs typeface="Times New Roman" pitchFamily="18" charset="0"/>
              </a:rPr>
              <a:t>method of thinking</a:t>
            </a:r>
            <a:r>
              <a:rPr lang="en-GB" sz="2800" smtClean="0">
                <a:latin typeface="Times New Roman" pitchFamily="18" charset="0"/>
                <a:cs typeface="Times New Roman" pitchFamily="18" charset="0"/>
              </a:rPr>
              <a:t> up solutions, concepts, ideas in problem solving</a:t>
            </a:r>
          </a:p>
          <a:p>
            <a:pPr lvl="2"/>
            <a:r>
              <a:rPr lang="en-GB" sz="2800" smtClean="0">
                <a:latin typeface="Times New Roman" pitchFamily="18" charset="0"/>
                <a:cs typeface="Times New Roman" pitchFamily="18" charset="0"/>
              </a:rPr>
              <a:t>using the </a:t>
            </a:r>
            <a:r>
              <a:rPr lang="en-GB" sz="2800" b="1" i="1" smtClean="0">
                <a:latin typeface="Times New Roman" pitchFamily="18" charset="0"/>
                <a:cs typeface="Times New Roman" pitchFamily="18" charset="0"/>
              </a:rPr>
              <a:t>brain</a:t>
            </a:r>
            <a:r>
              <a:rPr lang="en-GB" sz="28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GB" sz="2800" b="1" i="1" smtClean="0">
                <a:latin typeface="Times New Roman" pitchFamily="18" charset="0"/>
                <a:cs typeface="Times New Roman" pitchFamily="18" charset="0"/>
              </a:rPr>
              <a:t>storm</a:t>
            </a:r>
            <a:r>
              <a:rPr lang="en-GB" sz="28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smtClean="0">
                <a:latin typeface="Times New Roman" pitchFamily="18" charset="0"/>
                <a:cs typeface="Times New Roman" pitchFamily="18" charset="0"/>
              </a:rPr>
              <a:t>new ideas </a:t>
            </a:r>
            <a:r>
              <a:rPr lang="en-GB" sz="2800" b="1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GB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smtClean="0">
                <a:latin typeface="Times New Roman" pitchFamily="18" charset="0"/>
                <a:cs typeface="Times New Roman" pitchFamily="18" charset="0"/>
              </a:rPr>
              <a:t>groups</a:t>
            </a:r>
          </a:p>
          <a:p>
            <a:pPr lvl="2"/>
            <a:r>
              <a:rPr lang="en-GB" sz="2800" i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“It is easier to t</a:t>
            </a:r>
            <a:r>
              <a:rPr lang="cs-CZ" sz="2800" i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GB" sz="2800" i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cs-CZ" sz="2800" i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GB" sz="2800" i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down a wild idea than to think up a new one.” </a:t>
            </a:r>
            <a:endParaRPr lang="en-GB" sz="280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endParaRPr lang="en-IN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Why &amp; When ???</a:t>
            </a:r>
            <a:endParaRPr lang="en-IN" sz="4800" b="1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5143500"/>
          </a:xfrm>
        </p:spPr>
        <p:txBody>
          <a:bodyPr/>
          <a:lstStyle/>
          <a:p>
            <a:r>
              <a:rPr lang="en-GB" smtClean="0">
                <a:latin typeface="Times New Roman" pitchFamily="18" charset="0"/>
                <a:cs typeface="Times New Roman" pitchFamily="18" charset="0"/>
              </a:rPr>
              <a:t>the creative process is </a:t>
            </a:r>
            <a:r>
              <a:rPr lang="en-GB" b="1" smtClean="0">
                <a:latin typeface="Times New Roman" pitchFamily="18" charset="0"/>
                <a:cs typeface="Times New Roman" pitchFamily="18" charset="0"/>
              </a:rPr>
              <a:t>not always easy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(problems of fear, criticism, no existing solutions yet)</a:t>
            </a:r>
          </a:p>
          <a:p>
            <a:r>
              <a:rPr lang="en-GB" smtClean="0">
                <a:latin typeface="Times New Roman" pitchFamily="18" charset="0"/>
                <a:cs typeface="Times New Roman" pitchFamily="18" charset="0"/>
              </a:rPr>
              <a:t>one person has</a:t>
            </a:r>
            <a:r>
              <a:rPr lang="cs-CZ" smtClean="0"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smtClean="0">
                <a:latin typeface="Times New Roman" pitchFamily="18" charset="0"/>
                <a:cs typeface="Times New Roman" pitchFamily="18" charset="0"/>
              </a:rPr>
              <a:t>limited capacity</a:t>
            </a:r>
            <a:endParaRPr lang="en-GB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mtClean="0">
                <a:latin typeface="Times New Roman" pitchFamily="18" charset="0"/>
                <a:cs typeface="Times New Roman" pitchFamily="18" charset="0"/>
              </a:rPr>
              <a:t>people </a:t>
            </a:r>
            <a:r>
              <a:rPr lang="en-GB" b="1" smtClean="0">
                <a:latin typeface="Times New Roman" pitchFamily="18" charset="0"/>
                <a:cs typeface="Times New Roman" pitchFamily="18" charset="0"/>
              </a:rPr>
              <a:t>tend to judge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new ideas immediately (</a:t>
            </a:r>
            <a:r>
              <a:rPr lang="cs-CZ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change is difficult for a human being)</a:t>
            </a:r>
          </a:p>
          <a:p>
            <a:endParaRPr lang="en-GB" smtClean="0"/>
          </a:p>
          <a:p>
            <a:endParaRPr lang="en-IN" smtClean="0"/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 flipV="1">
            <a:off x="1000125" y="4786313"/>
            <a:ext cx="1325563" cy="1198562"/>
          </a:xfrm>
          <a:custGeom>
            <a:avLst/>
            <a:gdLst>
              <a:gd name="T0" fmla="*/ 56966187 w 21600"/>
              <a:gd name="T1" fmla="*/ 0 h 21600"/>
              <a:gd name="T2" fmla="*/ 56966187 w 21600"/>
              <a:gd name="T3" fmla="*/ 37434865 h 21600"/>
              <a:gd name="T4" fmla="*/ 12190883 w 21600"/>
              <a:gd name="T5" fmla="*/ 66507044 h 21600"/>
              <a:gd name="T6" fmla="*/ 81348023 w 21600"/>
              <a:gd name="T7" fmla="*/ 18717432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66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786063" y="5072063"/>
            <a:ext cx="5105400" cy="1200150"/>
          </a:xfrm>
          <a:prstGeom prst="rect">
            <a:avLst/>
          </a:prstGeom>
          <a:noFill/>
          <a:ln w="76200" cmpd="tri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n-GB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GB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Creative thinking require appropriate tools !</a:t>
            </a:r>
          </a:p>
          <a:p>
            <a:pPr algn="ctr">
              <a:spcBef>
                <a:spcPct val="50000"/>
              </a:spcBef>
              <a:defRPr/>
            </a:pPr>
            <a:endParaRPr lang="en-GB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How does it work ?</a:t>
            </a:r>
            <a:endParaRPr lang="en-IN" sz="4800" b="1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in a </a:t>
            </a:r>
            <a:r>
              <a:rPr lang="en-GB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group of people</a:t>
            </a:r>
          </a:p>
          <a:p>
            <a:pPr>
              <a:defRPr/>
            </a:pPr>
            <a:r>
              <a:rPr lang="en-GB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free associations</a:t>
            </a:r>
            <a:r>
              <a:rPr lang="en-GB" sz="2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to the topic given</a:t>
            </a:r>
          </a:p>
          <a:p>
            <a:pPr>
              <a:defRPr/>
            </a:pPr>
            <a:r>
              <a:rPr lang="en-GB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relax</a:t>
            </a:r>
            <a:r>
              <a:rPr lang="cs-CZ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ed</a:t>
            </a:r>
            <a:r>
              <a:rPr lang="en-GB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and friendly atmosphere</a:t>
            </a:r>
          </a:p>
          <a:p>
            <a:pPr>
              <a:defRPr/>
            </a:pPr>
            <a:r>
              <a:rPr lang="en-GB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deferred judgements </a:t>
            </a:r>
            <a:r>
              <a:rPr lang="en-GB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GB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release </a:t>
            </a:r>
            <a:r>
              <a:rPr lang="cs-CZ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GB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human mind, lateral thinking</a:t>
            </a:r>
          </a:p>
          <a:p>
            <a:pPr>
              <a:buFont typeface="Arial" charset="0"/>
              <a:buNone/>
              <a:defRPr/>
            </a:pPr>
            <a:endParaRPr lang="en-IN" dirty="0"/>
          </a:p>
        </p:txBody>
      </p:sp>
      <p:grpSp>
        <p:nvGrpSpPr>
          <p:cNvPr id="11268" name="Group 14"/>
          <p:cNvGrpSpPr>
            <a:grpSpLocks/>
          </p:cNvGrpSpPr>
          <p:nvPr/>
        </p:nvGrpSpPr>
        <p:grpSpPr bwMode="auto">
          <a:xfrm>
            <a:off x="1285875" y="4143375"/>
            <a:ext cx="5257800" cy="1981200"/>
            <a:chOff x="1632" y="2562"/>
            <a:chExt cx="3312" cy="1248"/>
          </a:xfrm>
        </p:grpSpPr>
        <p:sp>
          <p:nvSpPr>
            <p:cNvPr id="5" name="AutoShape 9"/>
            <p:cNvSpPr>
              <a:spLocks noChangeArrowheads="1"/>
            </p:cNvSpPr>
            <p:nvPr/>
          </p:nvSpPr>
          <p:spPr bwMode="auto">
            <a:xfrm>
              <a:off x="1632" y="2562"/>
              <a:ext cx="3312" cy="1248"/>
            </a:xfrm>
            <a:prstGeom prst="wave">
              <a:avLst>
                <a:gd name="adj1" fmla="val 13005"/>
                <a:gd name="adj2" fmla="val 0"/>
              </a:avLst>
            </a:prstGeom>
            <a:gradFill rotWithShape="0">
              <a:gsLst>
                <a:gs pos="0">
                  <a:schemeClr val="accent1">
                    <a:gamma/>
                    <a:tint val="33333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1270" name="Text Box 10"/>
            <p:cNvSpPr txBox="1">
              <a:spLocks noChangeArrowheads="1"/>
            </p:cNvSpPr>
            <p:nvPr/>
          </p:nvSpPr>
          <p:spPr bwMode="auto">
            <a:xfrm>
              <a:off x="1824" y="2967"/>
              <a:ext cx="3024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b="1"/>
                <a:t>As many ideas as possible, no matter how crazy they are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977</Words>
  <Application>Microsoft Office PowerPoint</Application>
  <PresentationFormat>On-screen Show (4:3)</PresentationFormat>
  <Paragraphs>170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Times New Roman</vt:lpstr>
      <vt:lpstr>Wingdings</vt:lpstr>
      <vt:lpstr>Office Theme</vt:lpstr>
      <vt:lpstr>Creativity </vt:lpstr>
      <vt:lpstr>Creative Process</vt:lpstr>
      <vt:lpstr>Three components of Creativity </vt:lpstr>
      <vt:lpstr>Creative problem solving methods </vt:lpstr>
      <vt:lpstr>Heuristics </vt:lpstr>
      <vt:lpstr>Overview </vt:lpstr>
      <vt:lpstr>Brainstorming </vt:lpstr>
      <vt:lpstr>Why &amp; When ???</vt:lpstr>
      <vt:lpstr>How does it work ?</vt:lpstr>
      <vt:lpstr>Key rules </vt:lpstr>
      <vt:lpstr>Benefits </vt:lpstr>
      <vt:lpstr>Intellectual Property Rights  </vt:lpstr>
      <vt:lpstr>International Treaties </vt:lpstr>
      <vt:lpstr>Basic Principle</vt:lpstr>
      <vt:lpstr>Organization Structure – IP Offices</vt:lpstr>
      <vt:lpstr>Major Intellectual Properties</vt:lpstr>
      <vt:lpstr>IP Laws of India</vt:lpstr>
      <vt:lpstr>PATENT </vt:lpstr>
      <vt:lpstr>What can be Patented </vt:lpstr>
      <vt:lpstr>Trade Mark </vt:lpstr>
      <vt:lpstr>Geographical Indication</vt:lpstr>
      <vt:lpstr>Importance of IPR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</dc:title>
  <dc:creator>Matrix</dc:creator>
  <cp:lastModifiedBy>Dr Shivakumar</cp:lastModifiedBy>
  <cp:revision>23</cp:revision>
  <dcterms:created xsi:type="dcterms:W3CDTF">2017-10-11T07:13:27Z</dcterms:created>
  <dcterms:modified xsi:type="dcterms:W3CDTF">2017-10-13T03:27:46Z</dcterms:modified>
</cp:coreProperties>
</file>