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3" r:id="rId2"/>
    <p:sldId id="298" r:id="rId3"/>
    <p:sldId id="297" r:id="rId4"/>
    <p:sldId id="295" r:id="rId5"/>
    <p:sldId id="281" r:id="rId6"/>
    <p:sldId id="256" r:id="rId7"/>
    <p:sldId id="274" r:id="rId8"/>
    <p:sldId id="296" r:id="rId9"/>
    <p:sldId id="277" r:id="rId10"/>
    <p:sldId id="278" r:id="rId11"/>
    <p:sldId id="279" r:id="rId12"/>
    <p:sldId id="283" r:id="rId13"/>
    <p:sldId id="284" r:id="rId14"/>
    <p:sldId id="285" r:id="rId15"/>
    <p:sldId id="286" r:id="rId16"/>
    <p:sldId id="287" r:id="rId17"/>
    <p:sldId id="270" r:id="rId18"/>
    <p:sldId id="257" r:id="rId19"/>
    <p:sldId id="258" r:id="rId20"/>
    <p:sldId id="271" r:id="rId21"/>
    <p:sldId id="259" r:id="rId22"/>
    <p:sldId id="272" r:id="rId23"/>
    <p:sldId id="260" r:id="rId24"/>
    <p:sldId id="261" r:id="rId25"/>
    <p:sldId id="263" r:id="rId26"/>
    <p:sldId id="264" r:id="rId27"/>
    <p:sldId id="265" r:id="rId28"/>
    <p:sldId id="266" r:id="rId29"/>
    <p:sldId id="267" r:id="rId30"/>
    <p:sldId id="268" r:id="rId31"/>
    <p:sldId id="269" r:id="rId32"/>
    <p:sldId id="288"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B084C-E2B0-4FCA-99F6-A0D4859FBA84}" type="datetimeFigureOut">
              <a:rPr lang="en-US" smtClean="0"/>
              <a:t>05-Mar-19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5502-667A-416D-8107-9F8EE9EC5B8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2AF750-CDB8-4818-9CC8-9D504E38E581}" type="datetime1">
              <a:rPr lang="en-US" smtClean="0"/>
              <a:t>05-Mar-19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04B9E0-DB6F-4912-AAE8-6FEB499C910E}" type="datetime1">
              <a:rPr lang="en-US" smtClean="0"/>
              <a:t>05-Mar-19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18D2C0-213F-46A3-92F7-E738F6CCA26D}" type="datetime1">
              <a:rPr lang="en-US" smtClean="0"/>
              <a:t>05-Mar-19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CAA61F-D992-4A49-AD3F-C0D246DA7BA6}" type="datetime1">
              <a:rPr lang="en-US" smtClean="0"/>
              <a:t>05-Mar-19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544D0-6B1E-4227-B5AB-A293ECC9FB04}" type="datetime1">
              <a:rPr lang="en-US" smtClean="0"/>
              <a:t>05-Mar-19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92C2D0-F3CD-44B3-8340-D8900D2EF22D}" type="datetime1">
              <a:rPr lang="en-US" smtClean="0"/>
              <a:t>05-Mar-19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781AB1-03E2-4A51-8FA7-C3E87376838E}" type="datetime1">
              <a:rPr lang="en-US" smtClean="0"/>
              <a:t>05-Mar-19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560F5-58ED-4750-97ED-303D290E3CFF}" type="datetime1">
              <a:rPr lang="en-US" smtClean="0"/>
              <a:t>05-Mar-19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F8F80-2A61-47BC-9A0A-4017E1F03990}" type="datetime1">
              <a:rPr lang="en-US" smtClean="0"/>
              <a:t>05-Mar-19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CAE8C-5482-4EAE-91BE-A5F81E2EA00B}" type="datetime1">
              <a:rPr lang="en-US" smtClean="0"/>
              <a:t>05-Mar-19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0CE5DC-1959-49C6-A72D-3289ED2374EC}" type="datetime1">
              <a:rPr lang="en-US" smtClean="0"/>
              <a:t>05-Mar-19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E82E3-1BA8-4A11-AB19-C75DBF3CE987}" type="datetime1">
              <a:rPr lang="en-US" smtClean="0"/>
              <a:t>05-Mar-19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0963-5415-45BA-A2DE-0AB080BC57E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image.slidesharecdn.com/10characteristicsof-150311202717-conversion-gate01/95/10-characteristics-of-successful-entrepreneurs-3-638.jpg?cb=142610632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85729"/>
            <a:ext cx="7774632" cy="1643073"/>
          </a:xfrm>
        </p:spPr>
        <p:txBody>
          <a:bodyPr/>
          <a:lstStyle/>
          <a:p>
            <a:r>
              <a:rPr lang="en-US" dirty="0" smtClean="0"/>
              <a:t>Unit III</a:t>
            </a:r>
            <a:br>
              <a:rPr lang="en-US" dirty="0" smtClean="0"/>
            </a:br>
            <a:r>
              <a:rPr lang="en-US" dirty="0" smtClean="0"/>
              <a:t>ENTREPRENEUR</a:t>
            </a:r>
            <a:endParaRPr lang="en-US" dirty="0"/>
          </a:p>
        </p:txBody>
      </p:sp>
      <p:sp>
        <p:nvSpPr>
          <p:cNvPr id="3" name="Subtitle 2"/>
          <p:cNvSpPr>
            <a:spLocks noGrp="1"/>
          </p:cNvSpPr>
          <p:nvPr>
            <p:ph type="subTitle" idx="1"/>
          </p:nvPr>
        </p:nvSpPr>
        <p:spPr>
          <a:xfrm>
            <a:off x="571472" y="1714488"/>
            <a:ext cx="7858180" cy="5143512"/>
          </a:xfrm>
        </p:spPr>
        <p:txBody>
          <a:bodyPr>
            <a:normAutofit fontScale="92500" lnSpcReduction="10000"/>
          </a:bodyPr>
          <a:lstStyle/>
          <a:p>
            <a:pPr algn="just">
              <a:buFont typeface="Arial" pitchFamily="34" charset="0"/>
              <a:buChar char="•"/>
            </a:pPr>
            <a:r>
              <a:rPr lang="en-US" dirty="0" smtClean="0"/>
              <a:t>The word entrepreneur is derived from the French word “</a:t>
            </a:r>
            <a:r>
              <a:rPr lang="en-US" dirty="0" err="1" smtClean="0"/>
              <a:t>Entreprendre</a:t>
            </a:r>
            <a:r>
              <a:rPr lang="en-US" dirty="0" smtClean="0"/>
              <a:t>” means to “Undertake”.</a:t>
            </a:r>
          </a:p>
          <a:p>
            <a:pPr algn="just">
              <a:buFont typeface="Arial" pitchFamily="34" charset="0"/>
              <a:buChar char="•"/>
            </a:pPr>
            <a:r>
              <a:rPr lang="en-US" dirty="0" smtClean="0"/>
              <a:t>In 16</a:t>
            </a:r>
            <a:r>
              <a:rPr lang="en-US" baseline="30000" dirty="0" smtClean="0"/>
              <a:t>th</a:t>
            </a:r>
            <a:r>
              <a:rPr lang="en-US" dirty="0" smtClean="0"/>
              <a:t> century the French men who organized and led the military expeditions were referred as an entrepreneur.</a:t>
            </a:r>
          </a:p>
          <a:p>
            <a:pPr algn="just">
              <a:buFont typeface="Arial" pitchFamily="34" charset="0"/>
              <a:buChar char="•"/>
            </a:pPr>
            <a:r>
              <a:rPr lang="en-US" dirty="0" smtClean="0"/>
              <a:t>In 16</a:t>
            </a:r>
            <a:r>
              <a:rPr lang="en-US" baseline="30000" dirty="0" smtClean="0"/>
              <a:t>th</a:t>
            </a:r>
            <a:r>
              <a:rPr lang="en-US" dirty="0" smtClean="0"/>
              <a:t> century entrepreneur was also denoted as dealer who bought things at certain price and sold it for uncertain price. </a:t>
            </a:r>
            <a:endParaRPr lang="en-US" dirty="0" smtClean="0"/>
          </a:p>
          <a:p>
            <a:pPr algn="just">
              <a:buFont typeface="Arial" pitchFamily="34" charset="0"/>
              <a:buChar char="•"/>
            </a:pPr>
            <a:r>
              <a:rPr lang="en-US" dirty="0" smtClean="0"/>
              <a:t>During 1700 AD, architects and contractors of public work were known as entrepreneur.</a:t>
            </a:r>
          </a:p>
        </p:txBody>
      </p:sp>
      <p:sp>
        <p:nvSpPr>
          <p:cNvPr id="4" name="Slide Number Placeholder 3"/>
          <p:cNvSpPr>
            <a:spLocks noGrp="1"/>
          </p:cNvSpPr>
          <p:nvPr>
            <p:ph type="sldNum" sz="quarter" idx="12"/>
          </p:nvPr>
        </p:nvSpPr>
        <p:spPr/>
        <p:txBody>
          <a:bodyPr/>
          <a:lstStyle/>
          <a:p>
            <a:fld id="{11AD0963-5415-45BA-A2DE-0AB080BC57E8}"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r>
              <a:rPr lang="en-US" dirty="0" smtClean="0"/>
              <a:t>5. </a:t>
            </a:r>
            <a:r>
              <a:rPr lang="en-US" b="1" u="sng" dirty="0" smtClean="0"/>
              <a:t>Understand the Market :</a:t>
            </a:r>
            <a:r>
              <a:rPr lang="en-US" dirty="0" smtClean="0"/>
              <a:t> Successful entrepreneurs know their market and their product inside and out. • Can you stay aware of changing market needs, competitor moves, and other external factors to avert failure? </a:t>
            </a:r>
          </a:p>
          <a:p>
            <a:pPr algn="just"/>
            <a:endParaRPr lang="en-US" dirty="0" smtClean="0"/>
          </a:p>
          <a:p>
            <a:pPr algn="just"/>
            <a:r>
              <a:rPr lang="en-US" b="1" u="sng" dirty="0" smtClean="0"/>
              <a:t>6.Money Management :</a:t>
            </a:r>
            <a:r>
              <a:rPr lang="en-US" dirty="0" smtClean="0"/>
              <a:t> Successful entrepreneurs realize money management is mandatory and plan for present and future obligations. • Can you handle keeping sufficient cash flows after becoming operational? </a:t>
            </a:r>
          </a:p>
          <a:p>
            <a:pPr algn="just"/>
            <a:endParaRPr lang="en-US" dirty="0" smtClean="0"/>
          </a:p>
          <a:p>
            <a:pPr algn="just"/>
            <a:r>
              <a:rPr lang="en-US" dirty="0" smtClean="0"/>
              <a:t>7 </a:t>
            </a:r>
            <a:r>
              <a:rPr lang="en-US" b="1" u="sng" dirty="0" smtClean="0"/>
              <a:t>Planning </a:t>
            </a:r>
            <a:r>
              <a:rPr lang="en-US" dirty="0" smtClean="0"/>
              <a:t>: Successful entrepreneurs make plans as much as possible but maintain a mindset and temperament for dealing with unforeseen possibilities. • What are your time and money targets? Are they feasible?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 8. </a:t>
            </a:r>
            <a:r>
              <a:rPr lang="en-US" b="1" u="sng" dirty="0" smtClean="0"/>
              <a:t>Networking Abilities: </a:t>
            </a:r>
            <a:r>
              <a:rPr lang="en-US" dirty="0" smtClean="0"/>
              <a:t> build networks to seek valuable advice. • Can you create a network to tap for solutions? </a:t>
            </a:r>
          </a:p>
          <a:p>
            <a:pPr algn="just"/>
            <a:r>
              <a:rPr lang="en-US" dirty="0" smtClean="0"/>
              <a:t>9. </a:t>
            </a:r>
            <a:r>
              <a:rPr lang="en-US" b="1" u="sng" dirty="0" smtClean="0"/>
              <a:t>Being Prepared to Take the Exit :</a:t>
            </a:r>
            <a:r>
              <a:rPr lang="en-US" dirty="0" smtClean="0"/>
              <a:t> Not every attempt ends in success. Successful entrepreneurs know when to cut their losses and try something different rather than continue to lose money in a failing venture. • Can you leave a venture if it fails? </a:t>
            </a:r>
          </a:p>
          <a:p>
            <a:pPr algn="just"/>
            <a:r>
              <a:rPr lang="en-US" dirty="0" smtClean="0"/>
              <a:t>10. </a:t>
            </a:r>
            <a:r>
              <a:rPr lang="en-US" b="1" u="sng" dirty="0" smtClean="0"/>
              <a:t>Self-doubt, but not too much :</a:t>
            </a:r>
            <a:r>
              <a:rPr lang="en-US" dirty="0" smtClean="0"/>
              <a:t> Successful entrepreneurs do gut checks. • Can you do this? • Do you want this?</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smtClean="0"/>
              <a:t>The evolutionary process of entrepreneurship activities may be divided in to the following broad stages:</a:t>
            </a:r>
          </a:p>
          <a:p>
            <a:pPr algn="just"/>
            <a:r>
              <a:rPr lang="en-US" dirty="0" smtClean="0"/>
              <a:t>1. </a:t>
            </a:r>
            <a:r>
              <a:rPr lang="en-US" b="1" u="sng" dirty="0" smtClean="0"/>
              <a:t>Hunting Stage</a:t>
            </a:r>
            <a:r>
              <a:rPr lang="en-US" dirty="0" smtClean="0"/>
              <a:t>: </a:t>
            </a:r>
          </a:p>
          <a:p>
            <a:pPr lvl="1" algn="just"/>
            <a:r>
              <a:rPr lang="en-US" dirty="0" smtClean="0"/>
              <a:t>The primary stage of the evolution of the economic life of man was hunting stage.</a:t>
            </a:r>
          </a:p>
          <a:p>
            <a:pPr lvl="1" algn="just"/>
            <a:r>
              <a:rPr lang="en-US" dirty="0" smtClean="0"/>
              <a:t>Wants were limited and very few in numbers. </a:t>
            </a:r>
          </a:p>
          <a:p>
            <a:pPr lvl="1" algn="just"/>
            <a:r>
              <a:rPr lang="en-US" dirty="0" smtClean="0"/>
              <a:t>The family members themselves satisfied problems of food, clothing and shelter. Producers were the consumers also. </a:t>
            </a:r>
          </a:p>
          <a:p>
            <a:pPr lvl="1" algn="just"/>
            <a:r>
              <a:rPr lang="en-US" dirty="0" smtClean="0"/>
              <a:t>Robinson Crusoe, living in the deserted island, satisfying his own requirements had no knowledge of business. People in some parts of Africa and India still lead this type of life. In this stage problems of production and distribution were not complex since wants were simple and limited.</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u="sng" dirty="0" smtClean="0"/>
              <a:t>2.Pastoral Stage</a:t>
            </a:r>
            <a:r>
              <a:rPr lang="en-US" dirty="0" smtClean="0"/>
              <a:t>: </a:t>
            </a:r>
          </a:p>
          <a:p>
            <a:pPr algn="just"/>
            <a:r>
              <a:rPr lang="en-US" dirty="0" smtClean="0"/>
              <a:t>With the progress of mankind gradually mental understanding developed and people started realizing that instead of killing animals, they should breed and rear them. Thus cattle breeding encouraged the use of milk, and they had to think in terms of grazing areas for their cattle. The surplus milk, meat and other related products were spared of exchange. This stage can be termed as the first stage of economic development and the beginning of commerce.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3.Agricultural Stage: </a:t>
            </a:r>
          </a:p>
          <a:p>
            <a:pPr algn="just"/>
            <a:r>
              <a:rPr lang="en-US" dirty="0" smtClean="0"/>
              <a:t>In search of grazing areas, they further realized that they should grow plants as food for animals. They started testing some grain products and slowly developed a taste in plants and the land was used for cultivation. Groups of persons started living together on their agricultural fields, which were subsequently converted into small villages with their farms. Free exchange of goods was started and the activities were also divided to the extent of division of labor at the village level to complement the needs of each other. Initially each village was self sufficient, but later they began small trading activities on barter basis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4. Handicraft Stage: </a:t>
            </a:r>
          </a:p>
          <a:p>
            <a:pPr algn="just"/>
            <a:r>
              <a:rPr lang="en-US" dirty="0" smtClean="0"/>
              <a:t>In the agricultural stage, people started learning the use of cloth made of cotton products, and they developed the segments of the workers for different activities. Cottage scale setup was developed at the village level to nearby villages, and in exchange they brought requirements either to consume themselves or for their village friends. Since the demand for gold coins, silver coins, skin etc increased the activities of cobblers, gold smiths, and blacksmiths, laborers also rapidly increased, and caste system was also formed on the basis of activities they did. Every body selected their job according to their own choice and taste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5.Present Industrial Stage:</a:t>
            </a:r>
          </a:p>
          <a:p>
            <a:pPr algn="just"/>
            <a:r>
              <a:rPr lang="en-US" dirty="0" smtClean="0"/>
              <a:t>The use of mechanical devices and the commonly acceptable form of monetary system accelerated the growth of entrepreneurship activities. The progress of science and the increase in the means of transportation and communication enabled to travel widely and the markets were developed in the country and abroad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rmAutofit fontScale="85000" lnSpcReduction="20000"/>
          </a:bodyPr>
          <a:lstStyle/>
          <a:p>
            <a:r>
              <a:rPr lang="en-US" b="1" dirty="0" smtClean="0">
                <a:solidFill>
                  <a:schemeClr val="accent6"/>
                </a:solidFill>
                <a:latin typeface="Times New Roman" pitchFamily="18" charset="0"/>
                <a:cs typeface="Times New Roman" pitchFamily="18" charset="0"/>
              </a:rPr>
              <a:t>Evolution of Entrepreneur:</a:t>
            </a:r>
          </a:p>
          <a:p>
            <a:pPr>
              <a:buFont typeface="Wingdings" pitchFamily="2" charset="2"/>
              <a:buChar char="v"/>
            </a:pPr>
            <a:r>
              <a:rPr lang="en-US" dirty="0" smtClean="0">
                <a:latin typeface="Times New Roman" pitchFamily="18" charset="0"/>
                <a:cs typeface="Times New Roman" pitchFamily="18" charset="0"/>
              </a:rPr>
              <a:t>In 15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the Entrepreneur was taken from French language as</a:t>
            </a:r>
          </a:p>
          <a:p>
            <a:r>
              <a:rPr lang="en-US" dirty="0" smtClean="0">
                <a:solidFill>
                  <a:srgbClr val="92D050"/>
                </a:solidFill>
                <a:latin typeface="Times New Roman" pitchFamily="18" charset="0"/>
                <a:cs typeface="Times New Roman" pitchFamily="18" charset="0"/>
              </a:rPr>
              <a:t>“</a:t>
            </a:r>
            <a:r>
              <a:rPr lang="en-US" b="1" dirty="0" smtClean="0">
                <a:solidFill>
                  <a:srgbClr val="92D050"/>
                </a:solidFill>
                <a:latin typeface="Times New Roman" pitchFamily="18" charset="0"/>
                <a:cs typeface="Times New Roman" pitchFamily="18" charset="0"/>
              </a:rPr>
              <a:t>An organizer of musical or other entertainment activities”</a:t>
            </a:r>
          </a:p>
          <a:p>
            <a:pPr>
              <a:buFont typeface="Wingdings" pitchFamily="2" charset="2"/>
              <a:buChar char="v"/>
            </a:pPr>
            <a:r>
              <a:rPr lang="en-US" dirty="0" smtClean="0">
                <a:latin typeface="Times New Roman" pitchFamily="18" charset="0"/>
                <a:cs typeface="Times New Roman" pitchFamily="18" charset="0"/>
              </a:rPr>
              <a:t>In 16</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applied to those who were engaged in military expeditions.</a:t>
            </a:r>
          </a:p>
          <a:p>
            <a:pPr>
              <a:buFont typeface="Wingdings" pitchFamily="2" charset="2"/>
              <a:buChar char="v"/>
            </a:pPr>
            <a:r>
              <a:rPr lang="en-US" dirty="0" smtClean="0">
                <a:latin typeface="Times New Roman" pitchFamily="18" charset="0"/>
                <a:cs typeface="Times New Roman" pitchFamily="18" charset="0"/>
              </a:rPr>
              <a:t>In 17</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extended to cover civil </a:t>
            </a:r>
            <a:r>
              <a:rPr lang="en-US" dirty="0" err="1" smtClean="0">
                <a:latin typeface="Times New Roman" pitchFamily="18" charset="0"/>
                <a:cs typeface="Times New Roman" pitchFamily="18" charset="0"/>
              </a:rPr>
              <a:t>engg</a:t>
            </a:r>
            <a:r>
              <a:rPr lang="en-US" dirty="0" smtClean="0">
                <a:latin typeface="Times New Roman" pitchFamily="18" charset="0"/>
                <a:cs typeface="Times New Roman" pitchFamily="18" charset="0"/>
              </a:rPr>
              <a:t> activities such as construction and fortification.</a:t>
            </a:r>
          </a:p>
          <a:p>
            <a:pPr>
              <a:buFont typeface="Wingdings" pitchFamily="2" charset="2"/>
              <a:buChar char="v"/>
            </a:pPr>
            <a:r>
              <a:rPr lang="en-US" dirty="0" smtClean="0">
                <a:latin typeface="Times New Roman" pitchFamily="18" charset="0"/>
                <a:cs typeface="Times New Roman" pitchFamily="18" charset="0"/>
              </a:rPr>
              <a:t>Finally after four centuries the word Entrepreneur has been given the meaning in the following views as:</a:t>
            </a:r>
          </a:p>
          <a:p>
            <a:endParaRPr lang="en-IN"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643998" cy="5262979"/>
          </a:xfrm>
          <a:prstGeom prst="rect">
            <a:avLst/>
          </a:prstGeom>
          <a:noFill/>
        </p:spPr>
        <p:txBody>
          <a:bodyPr wrap="square" rtlCol="0">
            <a:spAutoFit/>
          </a:bodyPr>
          <a:lstStyle/>
          <a:p>
            <a:r>
              <a:rPr lang="en-US" sz="2400" b="1" dirty="0" smtClean="0">
                <a:solidFill>
                  <a:srgbClr val="92D050"/>
                </a:solidFill>
                <a:latin typeface="Times New Roman" pitchFamily="18" charset="0"/>
                <a:cs typeface="Times New Roman" pitchFamily="18" charset="0"/>
              </a:rPr>
              <a:t>1)Risk bearer</a:t>
            </a:r>
          </a:p>
          <a:p>
            <a:r>
              <a:rPr lang="en-US" sz="2400" b="1" dirty="0" smtClean="0">
                <a:solidFill>
                  <a:srgbClr val="92D050"/>
                </a:solidFill>
                <a:latin typeface="Times New Roman" pitchFamily="18" charset="0"/>
                <a:cs typeface="Times New Roman" pitchFamily="18" charset="0"/>
              </a:rPr>
              <a:t>2)Organizer</a:t>
            </a:r>
          </a:p>
          <a:p>
            <a:r>
              <a:rPr lang="en-US" sz="2400" b="1" dirty="0" smtClean="0">
                <a:solidFill>
                  <a:srgbClr val="92D050"/>
                </a:solidFill>
                <a:latin typeface="Times New Roman" pitchFamily="18" charset="0"/>
                <a:cs typeface="Times New Roman" pitchFamily="18" charset="0"/>
              </a:rPr>
              <a:t>3)Innovator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us discuss the Role of Entrepreneur as </a:t>
            </a:r>
          </a:p>
          <a:p>
            <a:r>
              <a:rPr lang="en-US" sz="2400" b="1" dirty="0" smtClean="0">
                <a:solidFill>
                  <a:schemeClr val="tx2"/>
                </a:solidFill>
                <a:latin typeface="Times New Roman" pitchFamily="18" charset="0"/>
                <a:cs typeface="Times New Roman" pitchFamily="18" charset="0"/>
              </a:rPr>
              <a:t>1)Risk bearer:</a:t>
            </a:r>
          </a:p>
          <a:p>
            <a:pPr>
              <a:buFont typeface="Wingdings" pitchFamily="2" charset="2"/>
              <a:buChar char="v"/>
            </a:pPr>
            <a:r>
              <a:rPr lang="en-US" sz="2400" dirty="0" smtClean="0">
                <a:latin typeface="Times New Roman" pitchFamily="18" charset="0"/>
                <a:cs typeface="Times New Roman" pitchFamily="18" charset="0"/>
              </a:rPr>
              <a:t>In 18</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century Richard a man from France said” Entrepreneur is an agent who buys factors of production at certain prices in order to combine them into a product with a view of selling the product at uncertain prices in future.</a:t>
            </a:r>
          </a:p>
          <a:p>
            <a:r>
              <a:rPr lang="en-US" sz="2400" dirty="0" smtClean="0">
                <a:latin typeface="Times New Roman" pitchFamily="18" charset="0"/>
                <a:cs typeface="Times New Roman" pitchFamily="18" charset="0"/>
              </a:rPr>
              <a:t>Ex: </a:t>
            </a:r>
            <a:r>
              <a:rPr lang="en-US" sz="2400" dirty="0" err="1" smtClean="0">
                <a:latin typeface="Times New Roman" pitchFamily="18" charset="0"/>
                <a:cs typeface="Times New Roman" pitchFamily="18" charset="0"/>
              </a:rPr>
              <a:t>Farmer,Merchant</a:t>
            </a: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Knight: Entrepreneur is a person who undertakes the responsibility of uncertainty which is neither insured nor capitalized.</a:t>
            </a:r>
          </a:p>
          <a:p>
            <a:endParaRPr lang="en-US" sz="24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85728"/>
            <a:ext cx="8715436" cy="8586966"/>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2)As an Organizer:</a:t>
            </a:r>
          </a:p>
          <a:p>
            <a:pPr>
              <a:buFont typeface="Wingdings" pitchFamily="2" charset="2"/>
              <a:buChar char="v"/>
            </a:pPr>
            <a:r>
              <a:rPr lang="en-US" sz="2400" dirty="0" smtClean="0">
                <a:latin typeface="Times New Roman" pitchFamily="18" charset="0"/>
                <a:cs typeface="Times New Roman" pitchFamily="18" charset="0"/>
              </a:rPr>
              <a:t>Jean: He defined Entrepreneur as a person who does functions such as </a:t>
            </a:r>
            <a:endParaRPr lang="en-US" sz="2400" b="1" dirty="0" smtClean="0">
              <a:solidFill>
                <a:schemeClr val="tx2"/>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v"/>
            </a:pPr>
            <a:endParaRPr lang="en-US" sz="105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He takes the land of one,labour of another and capital of yet another and hence produces a product.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3)As an Innovator:</a:t>
            </a:r>
          </a:p>
          <a:p>
            <a:pPr>
              <a:buFont typeface="Wingdings" pitchFamily="2" charset="2"/>
              <a:buChar char="v"/>
            </a:pPr>
            <a:r>
              <a:rPr lang="en-US" sz="2400" dirty="0" smtClean="0">
                <a:latin typeface="Times New Roman" pitchFamily="18" charset="0"/>
                <a:cs typeface="Times New Roman" pitchFamily="18" charset="0"/>
              </a:rPr>
              <a:t>In 1934 Joseph said in the economic development Entrepreneur plays the role of Innovator by introducing new combinations of products.</a:t>
            </a:r>
          </a:p>
          <a:p>
            <a:r>
              <a:rPr lang="en-US" sz="2400" dirty="0" smtClean="0">
                <a:latin typeface="Times New Roman" pitchFamily="18" charset="0"/>
                <a:cs typeface="Times New Roman" pitchFamily="18" charset="0"/>
              </a:rPr>
              <a:t>Ex: Introducing new product in the product.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sp>
        <p:nvSpPr>
          <p:cNvPr id="5" name="Oval 4"/>
          <p:cNvSpPr>
            <a:spLocks noChangeArrowheads="1"/>
          </p:cNvSpPr>
          <p:nvPr/>
        </p:nvSpPr>
        <p:spPr bwMode="auto">
          <a:xfrm>
            <a:off x="3571868" y="1214422"/>
            <a:ext cx="1785942" cy="1166818"/>
          </a:xfrm>
          <a:prstGeom prst="ellipse">
            <a:avLst/>
          </a:prstGeom>
          <a:solidFill>
            <a:schemeClr val="accent4"/>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Entrepreneur</a:t>
            </a:r>
            <a:endParaRPr lang="en-US" sz="2100" b="1" dirty="0">
              <a:solidFill>
                <a:schemeClr val="tx1"/>
              </a:solidFill>
              <a:latin typeface="Gill Sans"/>
              <a:ea typeface="ヒラギノ明朝 ProN W3"/>
              <a:cs typeface="ヒラギノ明朝 ProN W3"/>
              <a:sym typeface="Marker Felt"/>
            </a:endParaRPr>
          </a:p>
        </p:txBody>
      </p:sp>
      <p:sp>
        <p:nvSpPr>
          <p:cNvPr id="6" name="Oval 4"/>
          <p:cNvSpPr>
            <a:spLocks noChangeArrowheads="1"/>
          </p:cNvSpPr>
          <p:nvPr/>
        </p:nvSpPr>
        <p:spPr bwMode="auto">
          <a:xfrm>
            <a:off x="6357950" y="1214422"/>
            <a:ext cx="1857372" cy="1071570"/>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Organizing</a:t>
            </a:r>
            <a:endParaRPr lang="en-US" sz="2100" b="1" dirty="0">
              <a:solidFill>
                <a:schemeClr val="tx1"/>
              </a:solidFill>
              <a:latin typeface="Gill Sans"/>
              <a:ea typeface="ヒラギノ明朝 ProN W3"/>
              <a:cs typeface="ヒラギノ明朝 ProN W3"/>
              <a:sym typeface="Marker Felt"/>
            </a:endParaRPr>
          </a:p>
        </p:txBody>
      </p:sp>
      <p:sp>
        <p:nvSpPr>
          <p:cNvPr id="7" name="Oval 4"/>
          <p:cNvSpPr>
            <a:spLocks noChangeArrowheads="1"/>
          </p:cNvSpPr>
          <p:nvPr/>
        </p:nvSpPr>
        <p:spPr bwMode="auto">
          <a:xfrm>
            <a:off x="1142976" y="1285860"/>
            <a:ext cx="1357322" cy="114300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Coordination</a:t>
            </a:r>
            <a:endParaRPr lang="en-US" sz="2100" b="1" dirty="0">
              <a:solidFill>
                <a:schemeClr val="tx1"/>
              </a:solidFill>
              <a:latin typeface="Gill Sans"/>
              <a:ea typeface="ヒラギノ明朝 ProN W3"/>
              <a:cs typeface="ヒラギノ明朝 ProN W3"/>
              <a:sym typeface="Marker Felt"/>
            </a:endParaRPr>
          </a:p>
        </p:txBody>
      </p:sp>
      <p:sp>
        <p:nvSpPr>
          <p:cNvPr id="8" name="Oval 4"/>
          <p:cNvSpPr>
            <a:spLocks noChangeArrowheads="1"/>
          </p:cNvSpPr>
          <p:nvPr/>
        </p:nvSpPr>
        <p:spPr bwMode="auto">
          <a:xfrm>
            <a:off x="3643306" y="2643182"/>
            <a:ext cx="1714512" cy="110015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Supervising an</a:t>
            </a:r>
          </a:p>
          <a:p>
            <a:pPr algn="ctr" defTabSz="822325">
              <a:defRPr/>
            </a:pPr>
            <a:r>
              <a:rPr lang="en-US" sz="2000" b="1" dirty="0" smtClean="0">
                <a:solidFill>
                  <a:schemeClr val="tx1"/>
                </a:solidFill>
                <a:latin typeface="Gill Sans"/>
                <a:ea typeface="ヒラギノ明朝 ProN W3"/>
                <a:cs typeface="ヒラギノ明朝 ProN W3"/>
                <a:sym typeface="Marker Felt"/>
              </a:rPr>
              <a:t> Activity</a:t>
            </a:r>
            <a:endParaRPr lang="en-US" sz="2100" b="1" dirty="0">
              <a:solidFill>
                <a:schemeClr val="tx1"/>
              </a:solidFill>
              <a:latin typeface="Gill Sans"/>
              <a:ea typeface="ヒラギノ明朝 ProN W3"/>
              <a:cs typeface="ヒラギノ明朝 ProN W3"/>
              <a:sym typeface="Marker Felt"/>
            </a:endParaRPr>
          </a:p>
        </p:txBody>
      </p:sp>
      <p:cxnSp>
        <p:nvCxnSpPr>
          <p:cNvPr id="9" name="AutoShape 21"/>
          <p:cNvCxnSpPr>
            <a:cxnSpLocks noChangeShapeType="1"/>
            <a:endCxn id="6" idx="2"/>
          </p:cNvCxnSpPr>
          <p:nvPr/>
        </p:nvCxnSpPr>
        <p:spPr bwMode="auto">
          <a:xfrm flipV="1">
            <a:off x="5357818" y="1750207"/>
            <a:ext cx="1000132" cy="103977"/>
          </a:xfrm>
          <a:prstGeom prst="straightConnector1">
            <a:avLst/>
          </a:prstGeom>
          <a:noFill/>
          <a:ln w="28575">
            <a:solidFill>
              <a:schemeClr val="tx1"/>
            </a:solidFill>
            <a:round/>
            <a:headEnd/>
            <a:tailEnd/>
          </a:ln>
        </p:spPr>
      </p:cxnSp>
      <p:cxnSp>
        <p:nvCxnSpPr>
          <p:cNvPr id="13" name="AutoShape 21"/>
          <p:cNvCxnSpPr>
            <a:cxnSpLocks noChangeShapeType="1"/>
          </p:cNvCxnSpPr>
          <p:nvPr/>
        </p:nvCxnSpPr>
        <p:spPr bwMode="auto">
          <a:xfrm>
            <a:off x="2500298" y="1857364"/>
            <a:ext cx="1143008" cy="3180"/>
          </a:xfrm>
          <a:prstGeom prst="straightConnector1">
            <a:avLst/>
          </a:prstGeom>
          <a:noFill/>
          <a:ln w="28575">
            <a:solidFill>
              <a:schemeClr val="tx1"/>
            </a:solidFill>
            <a:round/>
            <a:headEnd/>
            <a:tailEnd/>
          </a:ln>
        </p:spPr>
      </p:cxnSp>
      <p:cxnSp>
        <p:nvCxnSpPr>
          <p:cNvPr id="14" name="AutoShape 21"/>
          <p:cNvCxnSpPr>
            <a:cxnSpLocks noChangeShapeType="1"/>
          </p:cNvCxnSpPr>
          <p:nvPr/>
        </p:nvCxnSpPr>
        <p:spPr bwMode="auto">
          <a:xfrm rot="5400000" flipH="1" flipV="1">
            <a:off x="4322761" y="2463793"/>
            <a:ext cx="357190" cy="1588"/>
          </a:xfrm>
          <a:prstGeom prst="straightConnector1">
            <a:avLst/>
          </a:prstGeom>
          <a:noFill/>
          <a:ln w="28575">
            <a:solidFill>
              <a:schemeClr val="tx1"/>
            </a:solidFill>
            <a:round/>
            <a:headEnd/>
            <a:tailEnd/>
          </a:ln>
        </p:spPr>
      </p:cxnSp>
      <p:sp>
        <p:nvSpPr>
          <p:cNvPr id="10" name="Slide Number Placeholder 9"/>
          <p:cNvSpPr>
            <a:spLocks noGrp="1"/>
          </p:cNvSpPr>
          <p:nvPr>
            <p:ph type="sldNum" sz="quarter" idx="12"/>
          </p:nvPr>
        </p:nvSpPr>
        <p:spPr/>
        <p:txBody>
          <a:bodyPr/>
          <a:lstStyle/>
          <a:p>
            <a:fld id="{11AD0963-5415-45BA-A2DE-0AB080BC57E8}"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85730"/>
            <a:ext cx="7774632" cy="1292234"/>
          </a:xfrm>
        </p:spPr>
        <p:txBody>
          <a:bodyPr/>
          <a:lstStyle/>
          <a:p>
            <a:r>
              <a:rPr lang="en-US" dirty="0" smtClean="0"/>
              <a:t>ENTREPRENEURSHIP</a:t>
            </a:r>
            <a:endParaRPr lang="en-US" dirty="0"/>
          </a:p>
        </p:txBody>
      </p:sp>
      <p:sp>
        <p:nvSpPr>
          <p:cNvPr id="3" name="Subtitle 2"/>
          <p:cNvSpPr>
            <a:spLocks noGrp="1"/>
          </p:cNvSpPr>
          <p:nvPr>
            <p:ph type="subTitle" idx="1"/>
          </p:nvPr>
        </p:nvSpPr>
        <p:spPr>
          <a:xfrm>
            <a:off x="571472" y="1714488"/>
            <a:ext cx="7858180" cy="5143512"/>
          </a:xfrm>
        </p:spPr>
        <p:txBody>
          <a:bodyPr>
            <a:normAutofit/>
          </a:bodyPr>
          <a:lstStyle/>
          <a:p>
            <a:pPr algn="just">
              <a:buFont typeface="Arial" pitchFamily="34" charset="0"/>
              <a:buChar char="•"/>
            </a:pPr>
            <a:r>
              <a:rPr lang="en-US" sz="3000" dirty="0" smtClean="0"/>
              <a:t>The capacity and willingness to develop, organize and manage a business venture along with any of its risks in order to make a profit. </a:t>
            </a:r>
          </a:p>
          <a:p>
            <a:pPr algn="just">
              <a:buFont typeface="Arial" pitchFamily="34" charset="0"/>
              <a:buChar char="•"/>
            </a:pPr>
            <a:r>
              <a:rPr lang="en-US" sz="3000" dirty="0" smtClean="0"/>
              <a:t>The most obvious example of entrepreneurship is the starting of new </a:t>
            </a:r>
            <a:r>
              <a:rPr lang="en-US" sz="3000" dirty="0" smtClean="0"/>
              <a:t>businesses.</a:t>
            </a:r>
          </a:p>
          <a:p>
            <a:pPr algn="just">
              <a:buFont typeface="Arial" pitchFamily="34" charset="0"/>
              <a:buChar char="•"/>
            </a:pPr>
            <a:r>
              <a:rPr lang="en-US" dirty="0" smtClean="0"/>
              <a:t>Entrepreneurship </a:t>
            </a:r>
            <a:r>
              <a:rPr lang="en-US" dirty="0" smtClean="0"/>
              <a:t>is a trait or characteristic  or quality  or mannerism  possessed by an </a:t>
            </a:r>
            <a:r>
              <a:rPr lang="en-US" dirty="0" smtClean="0"/>
              <a:t>entrepreneur.</a:t>
            </a:r>
          </a:p>
        </p:txBody>
      </p:sp>
      <p:sp>
        <p:nvSpPr>
          <p:cNvPr id="4" name="Slide Number Placeholder 3"/>
          <p:cNvSpPr>
            <a:spLocks noGrp="1"/>
          </p:cNvSpPr>
          <p:nvPr>
            <p:ph type="sldNum" sz="quarter" idx="12"/>
          </p:nvPr>
        </p:nvSpPr>
        <p:spPr/>
        <p:txBody>
          <a:bodyPr/>
          <a:lstStyle/>
          <a:p>
            <a:fld id="{11AD0963-5415-45BA-A2DE-0AB080BC57E8}" type="slidenum">
              <a:rPr lang="en-IN" smtClean="0"/>
              <a:pPr/>
              <a:t>2</a:t>
            </a:fld>
            <a:endParaRPr lang="en-IN"/>
          </a:p>
        </p:txBody>
      </p:sp>
    </p:spTree>
    <p:extLst>
      <p:ext uri="{BB962C8B-B14F-4D97-AF65-F5344CB8AC3E}">
        <p14:creationId xmlns:p14="http://schemas.microsoft.com/office/powerpoint/2010/main" val="268880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GIT\SUBJECTS\M&amp;E\Entrepreneur.jpg"/>
          <p:cNvPicPr>
            <a:picLocks noGrp="1" noChangeAspect="1" noChangeArrowheads="1"/>
          </p:cNvPicPr>
          <p:nvPr>
            <p:ph idx="1"/>
          </p:nvPr>
        </p:nvPicPr>
        <p:blipFill>
          <a:blip r:embed="rId2" cstate="print"/>
          <a:srcRect/>
          <a:stretch>
            <a:fillRect/>
          </a:stretch>
        </p:blipFill>
        <p:spPr bwMode="auto">
          <a:xfrm>
            <a:off x="1571604" y="1214422"/>
            <a:ext cx="5438796" cy="4274867"/>
          </a:xfrm>
          <a:prstGeom prst="rect">
            <a:avLst/>
          </a:prstGeom>
          <a:noFill/>
        </p:spPr>
      </p:pic>
      <p:sp>
        <p:nvSpPr>
          <p:cNvPr id="3" name="Slide Number Placeholder 2"/>
          <p:cNvSpPr>
            <a:spLocks noGrp="1"/>
          </p:cNvSpPr>
          <p:nvPr>
            <p:ph type="sldNum" sz="quarter" idx="12"/>
          </p:nvPr>
        </p:nvSpPr>
        <p:spPr/>
        <p:txBody>
          <a:bodyPr/>
          <a:lstStyle/>
          <a:p>
            <a:fld id="{11AD0963-5415-45BA-A2DE-0AB080BC57E8}"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86874" cy="6740307"/>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Functions of Entrepreneur:</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Entrepreneur does all the functions right from genesis of an idea up to establishment of an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The functions performed by an Entrepreneur are</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Idea generation and scanning of the best suitable idea.</a:t>
            </a:r>
          </a:p>
          <a:p>
            <a:pPr>
              <a:buFont typeface="Wingdings" pitchFamily="2" charset="2"/>
              <a:buChar char="v"/>
            </a:pPr>
            <a:r>
              <a:rPr lang="en-US" sz="2400" dirty="0" smtClean="0">
                <a:latin typeface="Times New Roman" pitchFamily="18" charset="0"/>
                <a:cs typeface="Times New Roman" pitchFamily="18" charset="0"/>
              </a:rPr>
              <a:t>Determination(finding)of the business objectives.</a:t>
            </a:r>
          </a:p>
          <a:p>
            <a:pPr>
              <a:buFont typeface="Wingdings" pitchFamily="2" charset="2"/>
              <a:buChar char="v"/>
            </a:pPr>
            <a:r>
              <a:rPr lang="en-US" sz="2400" dirty="0" smtClean="0">
                <a:latin typeface="Times New Roman" pitchFamily="18" charset="0"/>
                <a:cs typeface="Times New Roman" pitchFamily="18" charset="0"/>
              </a:rPr>
              <a:t>Market research and Product analysis.</a:t>
            </a:r>
          </a:p>
          <a:p>
            <a:pPr>
              <a:buFont typeface="Wingdings" pitchFamily="2" charset="2"/>
              <a:buChar char="v"/>
            </a:pPr>
            <a:r>
              <a:rPr lang="en-US" sz="2400" dirty="0" smtClean="0">
                <a:latin typeface="Times New Roman" pitchFamily="18" charset="0"/>
                <a:cs typeface="Times New Roman" pitchFamily="18" charset="0"/>
              </a:rPr>
              <a:t>Determination of the form of organization.</a:t>
            </a:r>
          </a:p>
          <a:p>
            <a:pPr>
              <a:buFont typeface="Wingdings" pitchFamily="2" charset="2"/>
              <a:buChar char="v"/>
            </a:pPr>
            <a:r>
              <a:rPr lang="en-US" sz="2400" dirty="0" smtClean="0">
                <a:latin typeface="Times New Roman" pitchFamily="18" charset="0"/>
                <a:cs typeface="Times New Roman" pitchFamily="18" charset="0"/>
              </a:rPr>
              <a:t>Raising the necessary funds.</a:t>
            </a:r>
          </a:p>
          <a:p>
            <a:pPr>
              <a:buFont typeface="Wingdings" pitchFamily="2" charset="2"/>
              <a:buChar char="v"/>
            </a:pPr>
            <a:r>
              <a:rPr lang="en-US" sz="2400" dirty="0" smtClean="0">
                <a:latin typeface="Times New Roman" pitchFamily="18" charset="0"/>
                <a:cs typeface="Times New Roman" pitchFamily="18" charset="0"/>
              </a:rPr>
              <a:t>Procuring machine and material.</a:t>
            </a:r>
          </a:p>
          <a:p>
            <a:pPr>
              <a:buFont typeface="Wingdings" pitchFamily="2" charset="2"/>
              <a:buChar char="v"/>
            </a:pPr>
            <a:r>
              <a:rPr lang="en-US" sz="2400" dirty="0" smtClean="0">
                <a:latin typeface="Times New Roman" pitchFamily="18" charset="0"/>
                <a:cs typeface="Times New Roman" pitchFamily="18" charset="0"/>
              </a:rPr>
              <a:t>Recruitment of men.</a:t>
            </a:r>
          </a:p>
          <a:p>
            <a:pPr>
              <a:buFont typeface="Wingdings" pitchFamily="2" charset="2"/>
              <a:buChar char="v"/>
            </a:pPr>
            <a:r>
              <a:rPr lang="en-US" sz="2400" dirty="0" smtClean="0">
                <a:latin typeface="Times New Roman" pitchFamily="18" charset="0"/>
                <a:cs typeface="Times New Roman" pitchFamily="18" charset="0"/>
              </a:rPr>
              <a:t>Undertaking the business operations.</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GIT\SUBJECTS\M&amp;E\images.png"/>
          <p:cNvPicPr>
            <a:picLocks noGrp="1" noChangeAspect="1" noChangeArrowheads="1"/>
          </p:cNvPicPr>
          <p:nvPr>
            <p:ph idx="1"/>
          </p:nvPr>
        </p:nvPicPr>
        <p:blipFill>
          <a:blip r:embed="rId2"/>
          <a:srcRect/>
          <a:stretch>
            <a:fillRect/>
          </a:stretch>
        </p:blipFill>
        <p:spPr bwMode="auto">
          <a:xfrm>
            <a:off x="1214414" y="785794"/>
            <a:ext cx="6357982" cy="5214974"/>
          </a:xfrm>
          <a:prstGeom prst="rect">
            <a:avLst/>
          </a:prstGeom>
          <a:noFill/>
        </p:spPr>
      </p:pic>
      <p:sp>
        <p:nvSpPr>
          <p:cNvPr id="3" name="Slide Number Placeholder 2"/>
          <p:cNvSpPr>
            <a:spLocks noGrp="1"/>
          </p:cNvSpPr>
          <p:nvPr>
            <p:ph type="sldNum" sz="quarter" idx="12"/>
          </p:nvPr>
        </p:nvSpPr>
        <p:spPr/>
        <p:txBody>
          <a:bodyPr/>
          <a:lstStyle/>
          <a:p>
            <a:fld id="{11AD0963-5415-45BA-A2DE-0AB080BC57E8}"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786874"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Types of Entrepreneur</a:t>
            </a:r>
          </a:p>
          <a:p>
            <a:r>
              <a:rPr lang="en-US" sz="2400" dirty="0" smtClean="0">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2)Imitative Entrepreneur</a:t>
            </a:r>
          </a:p>
          <a:p>
            <a:r>
              <a:rPr lang="en-US" sz="2400" dirty="0" smtClean="0">
                <a:latin typeface="Times New Roman" pitchFamily="18" charset="0"/>
                <a:cs typeface="Times New Roman" pitchFamily="18" charset="0"/>
              </a:rPr>
              <a:t>3)Drone Entrepreneur</a:t>
            </a:r>
          </a:p>
          <a:p>
            <a:r>
              <a:rPr lang="en-US" sz="2400" dirty="0" smtClean="0">
                <a:latin typeface="Times New Roman" pitchFamily="18" charset="0"/>
                <a:cs typeface="Times New Roman" pitchFamily="18" charset="0"/>
              </a:rPr>
              <a:t>4)Fabian Entrepreneur</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Some other types of Entrepreneurs are </a:t>
            </a:r>
          </a:p>
          <a:p>
            <a:r>
              <a:rPr lang="en-US" sz="2400" dirty="0" smtClean="0">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4)Buyers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*He is a person who </a:t>
            </a:r>
          </a:p>
          <a:p>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introduces new goods</a:t>
            </a:r>
          </a:p>
          <a:p>
            <a:r>
              <a:rPr lang="en-US" sz="2400" dirty="0" smtClean="0">
                <a:latin typeface="Times New Roman" pitchFamily="18" charset="0"/>
                <a:cs typeface="Times New Roman" pitchFamily="18" charset="0"/>
              </a:rPr>
              <a:t>ii)Inaugurates new method of production and </a:t>
            </a:r>
          </a:p>
          <a:p>
            <a:r>
              <a:rPr lang="en-US" sz="2400" dirty="0" smtClean="0">
                <a:latin typeface="Times New Roman" pitchFamily="18" charset="0"/>
                <a:cs typeface="Times New Roman" pitchFamily="18" charset="0"/>
              </a:rPr>
              <a:t>iii)Develop the existing Enterprise.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357166"/>
            <a:ext cx="8501122" cy="7478970"/>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2)Imitative  Entrepreneurs</a:t>
            </a:r>
          </a:p>
          <a:p>
            <a:r>
              <a:rPr lang="en-US" sz="2400" dirty="0" smtClean="0">
                <a:latin typeface="Times New Roman" pitchFamily="18" charset="0"/>
                <a:cs typeface="Times New Roman" pitchFamily="18" charset="0"/>
              </a:rPr>
              <a:t>*These persons will adopt the successful innovations inaugurated by innovative Entrepreneurs.</a:t>
            </a:r>
          </a:p>
          <a:p>
            <a:r>
              <a:rPr lang="en-US" sz="2400" dirty="0" smtClean="0">
                <a:latin typeface="Times New Roman" pitchFamily="18" charset="0"/>
                <a:cs typeface="Times New Roman" pitchFamily="18" charset="0"/>
              </a:rPr>
              <a:t>*These type of Entrepreneurs will adopt the techniques and technology innovated by others.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3)Fabian Entrepreneurs:</a:t>
            </a:r>
          </a:p>
          <a:p>
            <a:r>
              <a:rPr lang="en-US" sz="2400" dirty="0" smtClean="0">
                <a:latin typeface="Times New Roman" pitchFamily="18" charset="0"/>
                <a:cs typeface="Times New Roman" pitchFamily="18" charset="0"/>
              </a:rPr>
              <a:t>*These are the type of persons who take great caution in experimenting any change in their enterprise.</a:t>
            </a:r>
          </a:p>
          <a:p>
            <a:r>
              <a:rPr lang="en-US" sz="2400" dirty="0" smtClean="0">
                <a:latin typeface="Times New Roman" pitchFamily="18" charset="0"/>
                <a:cs typeface="Times New Roman" pitchFamily="18" charset="0"/>
              </a:rPr>
              <a:t>*They will imitate only when it becomes clear that the change will result in profits.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4)Drone Entrepreneurs:</a:t>
            </a:r>
          </a:p>
          <a:p>
            <a:r>
              <a:rPr lang="en-US" sz="2400" dirty="0" smtClean="0">
                <a:latin typeface="Times New Roman" pitchFamily="18" charset="0"/>
                <a:cs typeface="Times New Roman" pitchFamily="18" charset="0"/>
              </a:rPr>
              <a:t>*These are characterized by refusal to adopt to opportunities to make changes in production even at the cost of severely reduced returns relative to other like products.</a:t>
            </a:r>
          </a:p>
          <a:p>
            <a:r>
              <a:rPr lang="en-US" sz="2400" dirty="0" smtClean="0">
                <a:latin typeface="Times New Roman" pitchFamily="18" charset="0"/>
                <a:cs typeface="Times New Roman" pitchFamily="18" charset="0"/>
              </a:rPr>
              <a:t>*Such Entrepreneurs may suffer from losses but not ready to make </a:t>
            </a:r>
          </a:p>
          <a:p>
            <a:r>
              <a:rPr lang="en-US" sz="2400" dirty="0" smtClean="0">
                <a:latin typeface="Times New Roman" pitchFamily="18" charset="0"/>
                <a:cs typeface="Times New Roman" pitchFamily="18" charset="0"/>
              </a:rPr>
              <a:t>Changes in their existing production methods.</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15436" cy="7109639"/>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Some other types of Entrepreneurs are </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*These are Entrepreneurs who work alone and if needed at all employ few employs.</a:t>
            </a:r>
          </a:p>
          <a:p>
            <a:r>
              <a:rPr lang="en-US" sz="2400" dirty="0" smtClean="0">
                <a:latin typeface="Times New Roman" pitchFamily="18" charset="0"/>
                <a:cs typeface="Times New Roman" pitchFamily="18" charset="0"/>
              </a:rPr>
              <a:t>Ex: Flour mill, Saw mill</a:t>
            </a:r>
          </a:p>
          <a:p>
            <a:r>
              <a:rPr lang="en-US" sz="2400" b="1" dirty="0" smtClean="0">
                <a:solidFill>
                  <a:schemeClr val="tx2"/>
                </a:solidFill>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*These are Entrepreneurs who start an enterprise as a joint venture.</a:t>
            </a:r>
          </a:p>
          <a:p>
            <a:r>
              <a:rPr lang="en-US" sz="2400" dirty="0" smtClean="0">
                <a:latin typeface="Times New Roman" pitchFamily="18" charset="0"/>
                <a:cs typeface="Times New Roman" pitchFamily="18" charset="0"/>
              </a:rPr>
              <a:t>*Here all </a:t>
            </a:r>
            <a:r>
              <a:rPr lang="en-US" sz="2400" smtClean="0">
                <a:latin typeface="Times New Roman" pitchFamily="18" charset="0"/>
                <a:cs typeface="Times New Roman" pitchFamily="18" charset="0"/>
              </a:rPr>
              <a:t>of them </a:t>
            </a:r>
            <a:r>
              <a:rPr lang="en-US" sz="2400" dirty="0" smtClean="0">
                <a:latin typeface="Times New Roman" pitchFamily="18" charset="0"/>
                <a:cs typeface="Times New Roman" pitchFamily="18" charset="0"/>
              </a:rPr>
              <a:t>actively participate in the operations of the business.</a:t>
            </a:r>
          </a:p>
          <a:p>
            <a:r>
              <a:rPr lang="en-US" sz="2400" b="1" dirty="0" smtClean="0">
                <a:solidFill>
                  <a:schemeClr val="tx2"/>
                </a:solidFill>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*These are the Entrepreneurs who start the industry or business enterprise because of the challenges it presents.</a:t>
            </a:r>
          </a:p>
          <a:p>
            <a:r>
              <a:rPr lang="en-US" sz="2400" dirty="0" smtClean="0">
                <a:latin typeface="Times New Roman" pitchFamily="18" charset="0"/>
                <a:cs typeface="Times New Roman" pitchFamily="18" charset="0"/>
              </a:rPr>
              <a:t>*When one challenge is met they begin to look for new challenges.</a:t>
            </a:r>
          </a:p>
          <a:p>
            <a:r>
              <a:rPr lang="en-US" sz="2400" b="1" dirty="0" smtClean="0">
                <a:solidFill>
                  <a:schemeClr val="tx2"/>
                </a:solidFill>
                <a:latin typeface="Times New Roman" pitchFamily="18" charset="0"/>
                <a:cs typeface="Times New Roman" pitchFamily="18" charset="0"/>
              </a:rPr>
              <a:t>4)Buyers:</a:t>
            </a:r>
          </a:p>
          <a:p>
            <a:r>
              <a:rPr lang="en-US" sz="2400" dirty="0" smtClean="0">
                <a:latin typeface="Times New Roman" pitchFamily="18" charset="0"/>
                <a:cs typeface="Times New Roman" pitchFamily="18" charset="0"/>
              </a:rPr>
              <a:t>*These are the type of Entrepreneurs who would like to reduce the risk involved in setting up a new </a:t>
            </a:r>
            <a:r>
              <a:rPr lang="en-US" sz="2400" dirty="0" err="1" smtClean="0">
                <a:latin typeface="Times New Roman" pitchFamily="18" charset="0"/>
                <a:cs typeface="Times New Roman" pitchFamily="18" charset="0"/>
              </a:rPr>
              <a:t>envt</a:t>
            </a:r>
            <a:r>
              <a:rPr lang="en-US" sz="2400" dirty="0" smtClean="0">
                <a:latin typeface="Times New Roman" pitchFamily="18" charset="0"/>
                <a:cs typeface="Times New Roman" pitchFamily="18" charset="0"/>
              </a:rPr>
              <a:t>, instead they will buy the ongoing enterprise and do the business.</a:t>
            </a: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001643"/>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Concept of Entrepreneurship:</a:t>
            </a:r>
          </a:p>
          <a:p>
            <a:r>
              <a:rPr lang="en-US" sz="2400" dirty="0" smtClean="0">
                <a:latin typeface="Times New Roman" pitchFamily="18" charset="0"/>
                <a:cs typeface="Times New Roman" pitchFamily="18" charset="0"/>
              </a:rPr>
              <a:t>*It is the activity of an individual or group of individuals undertaken to initiate, maintain or organize profit by production or distribution of economic goods.</a:t>
            </a:r>
          </a:p>
          <a:p>
            <a:r>
              <a:rPr lang="en-US" sz="2400" dirty="0" smtClean="0">
                <a:latin typeface="Times New Roman" pitchFamily="18" charset="0"/>
                <a:cs typeface="Times New Roman" pitchFamily="18" charset="0"/>
              </a:rPr>
              <a:t>*Here the Entrepreneurs performs the functions in establishing and maintaining an enterprise.</a:t>
            </a:r>
          </a:p>
          <a:p>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Characteristics of Entrepreneurship:</a:t>
            </a:r>
          </a:p>
          <a:p>
            <a:r>
              <a:rPr lang="en-US" sz="2400" dirty="0" smtClean="0">
                <a:latin typeface="Times New Roman" pitchFamily="18" charset="0"/>
                <a:cs typeface="Times New Roman" pitchFamily="18" charset="0"/>
              </a:rPr>
              <a:t>*Risk bearing</a:t>
            </a:r>
          </a:p>
          <a:p>
            <a:r>
              <a:rPr lang="en-US" sz="2400" dirty="0" smtClean="0">
                <a:latin typeface="Times New Roman" pitchFamily="18" charset="0"/>
                <a:cs typeface="Times New Roman" pitchFamily="18" charset="0"/>
              </a:rPr>
              <a:t>*Innovating</a:t>
            </a:r>
          </a:p>
          <a:p>
            <a:r>
              <a:rPr lang="en-US" sz="2400" dirty="0" smtClean="0">
                <a:latin typeface="Times New Roman" pitchFamily="18" charset="0"/>
                <a:cs typeface="Times New Roman" pitchFamily="18" charset="0"/>
              </a:rPr>
              <a:t>*Organizing the resources </a:t>
            </a:r>
          </a:p>
          <a:p>
            <a:r>
              <a:rPr lang="en-US" sz="2400" b="1" dirty="0" smtClean="0">
                <a:solidFill>
                  <a:schemeClr val="tx2"/>
                </a:solidFill>
                <a:latin typeface="Times New Roman" pitchFamily="18" charset="0"/>
                <a:cs typeface="Times New Roman" pitchFamily="18" charset="0"/>
              </a:rPr>
              <a:t>In order to achieve the required goal </a:t>
            </a:r>
            <a:r>
              <a:rPr lang="en-US" sz="2400" b="1" dirty="0" err="1" smtClean="0">
                <a:solidFill>
                  <a:schemeClr val="tx2"/>
                </a:solidFill>
                <a:latin typeface="Times New Roman" pitchFamily="18" charset="0"/>
                <a:cs typeface="Times New Roman" pitchFamily="18" charset="0"/>
              </a:rPr>
              <a:t>i.e</a:t>
            </a:r>
            <a:r>
              <a:rPr lang="en-US" sz="2400" b="1" dirty="0" smtClean="0">
                <a:solidFill>
                  <a:schemeClr val="tx2"/>
                </a:solidFill>
                <a:latin typeface="Times New Roman" pitchFamily="18" charset="0"/>
                <a:cs typeface="Times New Roman" pitchFamily="18" charset="0"/>
              </a:rPr>
              <a:t> production of goods.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0"/>
            <a:ext cx="871543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Evolution of Entrepreneurship:</a:t>
            </a:r>
          </a:p>
          <a:p>
            <a:r>
              <a:rPr lang="en-US" sz="2400" b="1" dirty="0" smtClean="0">
                <a:solidFill>
                  <a:schemeClr val="tx2"/>
                </a:solidFill>
                <a:latin typeface="Times New Roman" pitchFamily="18" charset="0"/>
                <a:cs typeface="Times New Roman" pitchFamily="18" charset="0"/>
              </a:rPr>
              <a:t>1)Early period:</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Marcopolo</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He started trading in the eastern region.</a:t>
            </a:r>
          </a:p>
          <a:p>
            <a:pPr>
              <a:buFont typeface="Wingdings" pitchFamily="2" charset="2"/>
              <a:buChar char="v"/>
            </a:pPr>
            <a:r>
              <a:rPr lang="en-US" sz="2400" dirty="0" smtClean="0">
                <a:latin typeface="Times New Roman" pitchFamily="18" charset="0"/>
                <a:cs typeface="Times New Roman" pitchFamily="18" charset="0"/>
              </a:rPr>
              <a:t>He signed contract with venture capitalist to sell goods.</a:t>
            </a:r>
          </a:p>
          <a:p>
            <a:pPr>
              <a:buFont typeface="Wingdings" pitchFamily="2" charset="2"/>
              <a:buChar char="v"/>
            </a:pPr>
            <a:r>
              <a:rPr lang="en-US" sz="2400" dirty="0" smtClean="0">
                <a:latin typeface="Times New Roman" pitchFamily="18" charset="0"/>
                <a:cs typeface="Times New Roman" pitchFamily="18" charset="0"/>
              </a:rPr>
              <a:t>The capitalist was risk bearer adventurer and took the role of trading.</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2)Middle Ages:</a:t>
            </a:r>
          </a:p>
          <a:p>
            <a:pPr>
              <a:buFont typeface="Wingdings" pitchFamily="2" charset="2"/>
              <a:buChar char="v"/>
            </a:pPr>
            <a:r>
              <a:rPr lang="en-US" sz="2400" dirty="0" smtClean="0">
                <a:latin typeface="Times New Roman" pitchFamily="18" charset="0"/>
                <a:cs typeface="Times New Roman" pitchFamily="18" charset="0"/>
              </a:rPr>
              <a:t>In this age the term Entrepreneur was referred to a person who was managing large projects.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3)17</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Entrepreneur used to enter into a contractual agreement with </a:t>
            </a:r>
            <a:r>
              <a:rPr lang="en-US" sz="2400" dirty="0" err="1" smtClean="0">
                <a:latin typeface="Times New Roman" pitchFamily="18" charset="0"/>
                <a:cs typeface="Times New Roman" pitchFamily="18" charset="0"/>
              </a:rPr>
              <a:t>Govt</a:t>
            </a:r>
            <a:r>
              <a:rPr lang="en-US" sz="2400" dirty="0" smtClean="0">
                <a:latin typeface="Times New Roman" pitchFamily="18" charset="0"/>
                <a:cs typeface="Times New Roman" pitchFamily="18" charset="0"/>
              </a:rPr>
              <a:t> to perform a service or supply some goods.</a:t>
            </a:r>
          </a:p>
          <a:p>
            <a:pPr>
              <a:buFont typeface="Wingdings" pitchFamily="2" charset="2"/>
              <a:buChar char="v"/>
            </a:pPr>
            <a:r>
              <a:rPr lang="en-US" sz="2400" dirty="0" err="1" smtClean="0">
                <a:latin typeface="Times New Roman" pitchFamily="18" charset="0"/>
                <a:cs typeface="Times New Roman" pitchFamily="18" charset="0"/>
              </a:rPr>
              <a:t>Cantillon</a:t>
            </a:r>
            <a:r>
              <a:rPr lang="en-US" sz="2400" dirty="0" smtClean="0">
                <a:latin typeface="Times New Roman" pitchFamily="18" charset="0"/>
                <a:cs typeface="Times New Roman" pitchFamily="18" charset="0"/>
              </a:rPr>
              <a:t>: He developed theory of Entrepreneurship</a:t>
            </a:r>
          </a:p>
          <a:p>
            <a:pPr>
              <a:buFont typeface="Wingdings" pitchFamily="2" charset="2"/>
              <a:buChar char="v"/>
            </a:pPr>
            <a:r>
              <a:rPr lang="en-US" sz="2400" dirty="0" smtClean="0">
                <a:latin typeface="Times New Roman" pitchFamily="18" charset="0"/>
                <a:cs typeface="Times New Roman" pitchFamily="18" charset="0"/>
              </a:rPr>
              <a:t>He viewed Entrepreneur as risk taker Ex: </a:t>
            </a:r>
            <a:r>
              <a:rPr lang="en-US" sz="2400" dirty="0" err="1" smtClean="0">
                <a:latin typeface="Times New Roman" pitchFamily="18" charset="0"/>
                <a:cs typeface="Times New Roman" pitchFamily="18" charset="0"/>
              </a:rPr>
              <a:t>Merchants,Farmers</a:t>
            </a:r>
            <a:r>
              <a:rPr lang="en-US" sz="2400" dirty="0" smtClean="0">
                <a:latin typeface="Times New Roman" pitchFamily="18" charset="0"/>
                <a:cs typeface="Times New Roman" pitchFamily="18" charset="0"/>
              </a:rPr>
              <a:t> etc who buys the goods at certain price and sell at uncertain price.</a:t>
            </a:r>
          </a:p>
          <a:p>
            <a:endParaRPr lang="en-US" sz="24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8501122" cy="5632311"/>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4)18</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and 19</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In this era the person with capital is differentiated from person who needs capital.</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5)20</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During this period Entrepreneur was called to a person who organizes and operates an enterprise for personal gains or profits.</a:t>
            </a:r>
          </a:p>
          <a:p>
            <a:pPr>
              <a:buFont typeface="Wingdings" pitchFamily="2" charset="2"/>
              <a:buChar char="v"/>
            </a:pPr>
            <a:r>
              <a:rPr lang="en-US" sz="2400" dirty="0" smtClean="0">
                <a:latin typeface="Times New Roman" pitchFamily="18" charset="0"/>
                <a:cs typeface="Times New Roman" pitchFamily="18" charset="0"/>
              </a:rPr>
              <a:t>He takes risks with his skills and plans and runs the Enterprise.</a:t>
            </a:r>
          </a:p>
          <a:p>
            <a:pPr>
              <a:buFont typeface="Wingdings" pitchFamily="2" charset="2"/>
              <a:buChar char="v"/>
            </a:pPr>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Stages in Entrepreneurial process:</a:t>
            </a:r>
          </a:p>
          <a:p>
            <a:r>
              <a:rPr lang="en-US" sz="2400" dirty="0" smtClean="0">
                <a:latin typeface="Times New Roman" pitchFamily="18" charset="0"/>
                <a:cs typeface="Times New Roman" pitchFamily="18" charset="0"/>
              </a:rPr>
              <a:t>1)Identification of opportunity</a:t>
            </a:r>
          </a:p>
          <a:p>
            <a:r>
              <a:rPr lang="en-US" sz="2400" dirty="0" smtClean="0">
                <a:latin typeface="Times New Roman" pitchFamily="18" charset="0"/>
                <a:cs typeface="Times New Roman" pitchFamily="18" charset="0"/>
              </a:rPr>
              <a:t>2)Evaluation of opportunity</a:t>
            </a:r>
          </a:p>
          <a:p>
            <a:r>
              <a:rPr lang="en-US" sz="2400" dirty="0" smtClean="0">
                <a:latin typeface="Times New Roman" pitchFamily="18" charset="0"/>
                <a:cs typeface="Times New Roman" pitchFamily="18" charset="0"/>
              </a:rPr>
              <a:t>3)Development of business plan</a:t>
            </a:r>
          </a:p>
          <a:p>
            <a:r>
              <a:rPr lang="en-US" sz="2400" dirty="0" smtClean="0">
                <a:latin typeface="Times New Roman" pitchFamily="18" charset="0"/>
                <a:cs typeface="Times New Roman" pitchFamily="18" charset="0"/>
              </a:rPr>
              <a:t>4)Organizing the resources</a:t>
            </a:r>
          </a:p>
          <a:p>
            <a:r>
              <a:rPr lang="en-US" sz="2400" dirty="0" smtClean="0">
                <a:latin typeface="Times New Roman" pitchFamily="18" charset="0"/>
                <a:cs typeface="Times New Roman" pitchFamily="18" charset="0"/>
              </a:rPr>
              <a:t>5)Management of Enterprise</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900115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1)Identification of opportunity</a:t>
            </a:r>
          </a:p>
          <a:p>
            <a:pPr>
              <a:buFont typeface="Wingdings" pitchFamily="2" charset="2"/>
              <a:buChar char="v"/>
            </a:pPr>
            <a:r>
              <a:rPr lang="en-US" sz="2400" dirty="0" smtClean="0">
                <a:latin typeface="Times New Roman" pitchFamily="18" charset="0"/>
                <a:cs typeface="Times New Roman" pitchFamily="18" charset="0"/>
              </a:rPr>
              <a:t>This is the first step in Entrepreneurship process</a:t>
            </a:r>
          </a:p>
          <a:p>
            <a:pPr>
              <a:buFont typeface="Wingdings" pitchFamily="2" charset="2"/>
              <a:buChar char="v"/>
            </a:pPr>
            <a:r>
              <a:rPr lang="en-US" sz="2400" dirty="0" smtClean="0">
                <a:latin typeface="Times New Roman" pitchFamily="18" charset="0"/>
                <a:cs typeface="Times New Roman" pitchFamily="18" charset="0"/>
              </a:rPr>
              <a:t>It starts with identification of an opportunity which may be his own idea or from outside sources like business associates, independent technical organizations, consumers etc.</a:t>
            </a:r>
          </a:p>
          <a:p>
            <a:pPr>
              <a:buFont typeface="Wingdings" pitchFamily="2" charset="2"/>
              <a:buChar char="v"/>
            </a:pPr>
            <a:r>
              <a:rPr lang="en-US" sz="2400" dirty="0" smtClean="0">
                <a:latin typeface="Times New Roman" pitchFamily="18" charset="0"/>
                <a:cs typeface="Times New Roman" pitchFamily="18" charset="0"/>
              </a:rPr>
              <a:t>An Entrepreneur identifies the need of the product from distributor, retailer or directly with consumer.</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2)Evaluation of opportunity</a:t>
            </a:r>
          </a:p>
          <a:p>
            <a:pPr>
              <a:buFont typeface="Wingdings" pitchFamily="2" charset="2"/>
              <a:buChar char="v"/>
            </a:pPr>
            <a:r>
              <a:rPr lang="en-US" sz="2400" dirty="0" smtClean="0">
                <a:latin typeface="Times New Roman" pitchFamily="18" charset="0"/>
                <a:cs typeface="Times New Roman" pitchFamily="18" charset="0"/>
              </a:rPr>
              <a:t>Here the Entrepreneur evaluates the given the opportunity.</a:t>
            </a:r>
          </a:p>
          <a:p>
            <a:pPr>
              <a:buFont typeface="Wingdings" pitchFamily="2" charset="2"/>
              <a:buChar char="v"/>
            </a:pPr>
            <a:r>
              <a:rPr lang="en-US" sz="2400" dirty="0" smtClean="0">
                <a:latin typeface="Times New Roman" pitchFamily="18" charset="0"/>
                <a:cs typeface="Times New Roman" pitchFamily="18" charset="0"/>
              </a:rPr>
              <a:t>It means here the Entrepreneur will assess whether the specific product or service provides sufficient return on investment.</a:t>
            </a:r>
          </a:p>
          <a:p>
            <a:pPr>
              <a:buFont typeface="Wingdings" pitchFamily="2" charset="2"/>
              <a:buChar char="v"/>
            </a:pPr>
            <a:r>
              <a:rPr lang="en-US" sz="2400" dirty="0" smtClean="0">
                <a:latin typeface="Times New Roman" pitchFamily="18" charset="0"/>
                <a:cs typeface="Times New Roman" pitchFamily="18" charset="0"/>
              </a:rPr>
              <a:t>The evaluation process involves</a:t>
            </a:r>
          </a:p>
          <a:p>
            <a:r>
              <a:rPr lang="en-US" sz="2400" dirty="0" smtClean="0">
                <a:latin typeface="Times New Roman" pitchFamily="18" charset="0"/>
                <a:cs typeface="Times New Roman" pitchFamily="18" charset="0"/>
              </a:rPr>
              <a:t>1)Length of opportunity</a:t>
            </a:r>
          </a:p>
          <a:p>
            <a:r>
              <a:rPr lang="en-US" sz="2400" dirty="0" smtClean="0">
                <a:latin typeface="Times New Roman" pitchFamily="18" charset="0"/>
                <a:cs typeface="Times New Roman" pitchFamily="18" charset="0"/>
              </a:rPr>
              <a:t>2)Its risks and returns</a:t>
            </a:r>
          </a:p>
          <a:p>
            <a:r>
              <a:rPr lang="en-US" sz="2400" dirty="0" smtClean="0">
                <a:latin typeface="Times New Roman" pitchFamily="18" charset="0"/>
                <a:cs typeface="Times New Roman" pitchFamily="18" charset="0"/>
              </a:rPr>
              <a:t>3)Its competitiveness in the present market.</a:t>
            </a:r>
          </a:p>
          <a:p>
            <a:pPr>
              <a:buFont typeface="Wingdings" pitchFamily="2" charset="2"/>
              <a:buChar char="v"/>
            </a:pPr>
            <a:r>
              <a:rPr lang="en-US" sz="2400" dirty="0" smtClean="0">
                <a:latin typeface="Times New Roman" pitchFamily="18" charset="0"/>
                <a:cs typeface="Times New Roman" pitchFamily="18" charset="0"/>
              </a:rPr>
              <a:t>It involves SWOT Analysis.</a:t>
            </a:r>
          </a:p>
          <a:p>
            <a:pPr>
              <a:buFont typeface="Wingdings" pitchFamily="2" charset="2"/>
              <a:buChar char="v"/>
            </a:pPr>
            <a:r>
              <a:rPr lang="en-US" sz="2400" dirty="0" smtClean="0">
                <a:latin typeface="Times New Roman" pitchFamily="18" charset="0"/>
                <a:cs typeface="Times New Roman" pitchFamily="18" charset="0"/>
              </a:rPr>
              <a:t>Here strength and weakness are internal factors, opportunities and threats are external factors.</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85729"/>
            <a:ext cx="7560840" cy="1127047"/>
          </a:xfrm>
        </p:spPr>
        <p:txBody>
          <a:bodyPr/>
          <a:lstStyle/>
          <a:p>
            <a:r>
              <a:rPr lang="en-US" dirty="0" smtClean="0"/>
              <a:t>ENTREPRENEURSHIP</a:t>
            </a:r>
            <a:endParaRPr lang="en-US" dirty="0"/>
          </a:p>
        </p:txBody>
      </p:sp>
      <p:sp>
        <p:nvSpPr>
          <p:cNvPr id="3" name="Subtitle 2"/>
          <p:cNvSpPr>
            <a:spLocks noGrp="1"/>
          </p:cNvSpPr>
          <p:nvPr>
            <p:ph type="subTitle" idx="1"/>
          </p:nvPr>
        </p:nvSpPr>
        <p:spPr>
          <a:xfrm>
            <a:off x="571472" y="1714488"/>
            <a:ext cx="7858180" cy="5143512"/>
          </a:xfrm>
        </p:spPr>
        <p:txBody>
          <a:bodyPr>
            <a:normAutofit/>
          </a:bodyPr>
          <a:lstStyle/>
          <a:p>
            <a:pPr algn="just">
              <a:spcBef>
                <a:spcPts val="0"/>
              </a:spcBef>
              <a:buFont typeface="Arial" pitchFamily="34" charset="0"/>
              <a:buChar char="•"/>
            </a:pPr>
            <a:r>
              <a:rPr lang="en-US" sz="2800" dirty="0" smtClean="0"/>
              <a:t>According to Peter. F. Drucker. “Entrepreneur is one who always searches for changes, responds to it and exploits it as an opportunity”.</a:t>
            </a:r>
          </a:p>
          <a:p>
            <a:pPr algn="just">
              <a:spcBef>
                <a:spcPts val="0"/>
              </a:spcBef>
              <a:buFont typeface="Arial" pitchFamily="34" charset="0"/>
              <a:buChar char="•"/>
            </a:pPr>
            <a:endParaRPr lang="en-US" sz="2800" dirty="0" smtClean="0"/>
          </a:p>
          <a:p>
            <a:pPr algn="just">
              <a:spcBef>
                <a:spcPts val="0"/>
              </a:spcBef>
              <a:buFont typeface="Arial" pitchFamily="34" charset="0"/>
              <a:buChar char="•"/>
            </a:pPr>
            <a:r>
              <a:rPr lang="en-US" sz="2800" dirty="0" smtClean="0"/>
              <a:t>According to DC. McClelland. “ Entrepreneurship is doing things in a new and better way and making decision under the condition of uncertainty”.</a:t>
            </a:r>
          </a:p>
          <a:p>
            <a:pPr algn="just">
              <a:spcBef>
                <a:spcPts val="0"/>
              </a:spcBef>
              <a:buFont typeface="Arial" pitchFamily="34" charset="0"/>
              <a:buChar char="•"/>
            </a:pPr>
            <a:endParaRPr lang="en-US" sz="2800" dirty="0" smtClean="0"/>
          </a:p>
          <a:p>
            <a:pPr algn="just">
              <a:spcBef>
                <a:spcPts val="0"/>
              </a:spcBef>
              <a:buFont typeface="Arial" pitchFamily="34" charset="0"/>
              <a:buChar char="•"/>
            </a:pPr>
            <a:r>
              <a:rPr lang="en-US" sz="2800" dirty="0" smtClean="0"/>
              <a:t>According to Robert Schwartz. “Entrepreneur is essentially a visualizer and an actualizer.</a:t>
            </a:r>
          </a:p>
          <a:p>
            <a:pPr algn="just">
              <a:buFont typeface="Arial" pitchFamily="34" charset="0"/>
              <a:buChar char="•"/>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a:t>
            </a:fld>
            <a:endParaRPr lang="en-IN"/>
          </a:p>
        </p:txBody>
      </p:sp>
    </p:spTree>
    <p:extLst>
      <p:ext uri="{BB962C8B-B14F-4D97-AF65-F5344CB8AC3E}">
        <p14:creationId xmlns:p14="http://schemas.microsoft.com/office/powerpoint/2010/main" val="744583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7109639"/>
          </a:xfrm>
          <a:prstGeom prst="rect">
            <a:avLst/>
          </a:prstGeom>
          <a:noFill/>
        </p:spPr>
        <p:txBody>
          <a:bodyPr wrap="square" rtlCol="0">
            <a:spAutoFit/>
          </a:bodyPr>
          <a:lstStyle/>
          <a:p>
            <a:pPr>
              <a:buFont typeface="Wingdings" pitchFamily="2" charset="2"/>
              <a:buChar char="v"/>
            </a:pPr>
            <a:r>
              <a:rPr lang="en-US" sz="2400" dirty="0" smtClean="0">
                <a:latin typeface="Times New Roman" pitchFamily="18" charset="0"/>
                <a:cs typeface="Times New Roman" pitchFamily="18" charset="0"/>
              </a:rPr>
              <a:t>Finally by revaluating the opportunities the Entrepreneur will decide whether to go for it or not.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3)Development of Business Plan:</a:t>
            </a:r>
          </a:p>
          <a:p>
            <a:pPr>
              <a:buFont typeface="Wingdings" pitchFamily="2" charset="2"/>
              <a:buChar char="v"/>
            </a:pPr>
            <a:r>
              <a:rPr lang="en-US" sz="2400" dirty="0" smtClean="0">
                <a:latin typeface="Times New Roman" pitchFamily="18" charset="0"/>
                <a:cs typeface="Times New Roman" pitchFamily="18" charset="0"/>
              </a:rPr>
              <a:t>The business plan contains the following in order</a:t>
            </a:r>
          </a:p>
          <a:p>
            <a:r>
              <a:rPr lang="en-US" sz="2400" dirty="0" smtClean="0">
                <a:latin typeface="Times New Roman" pitchFamily="18" charset="0"/>
                <a:cs typeface="Times New Roman" pitchFamily="18" charset="0"/>
              </a:rPr>
              <a:t>1)Title of the project</a:t>
            </a:r>
          </a:p>
          <a:p>
            <a:r>
              <a:rPr lang="en-US" sz="2400" dirty="0" smtClean="0">
                <a:latin typeface="Times New Roman" pitchFamily="18" charset="0"/>
                <a:cs typeface="Times New Roman" pitchFamily="18" charset="0"/>
              </a:rPr>
              <a:t>2)Description of business/industry</a:t>
            </a:r>
          </a:p>
          <a:p>
            <a:r>
              <a:rPr lang="en-US" sz="2400" dirty="0" smtClean="0">
                <a:latin typeface="Times New Roman" pitchFamily="18" charset="0"/>
                <a:cs typeface="Times New Roman" pitchFamily="18" charset="0"/>
              </a:rPr>
              <a:t>3)Technology plan</a:t>
            </a:r>
          </a:p>
          <a:p>
            <a:r>
              <a:rPr lang="en-US" sz="2400" dirty="0" smtClean="0">
                <a:latin typeface="Times New Roman" pitchFamily="18" charset="0"/>
                <a:cs typeface="Times New Roman" pitchFamily="18" charset="0"/>
              </a:rPr>
              <a:t>4)Financial plan</a:t>
            </a:r>
          </a:p>
          <a:p>
            <a:r>
              <a:rPr lang="en-US" sz="2400" dirty="0" smtClean="0">
                <a:latin typeface="Times New Roman" pitchFamily="18" charset="0"/>
                <a:cs typeface="Times New Roman" pitchFamily="18" charset="0"/>
              </a:rPr>
              <a:t>5)Organizational plan</a:t>
            </a:r>
          </a:p>
          <a:p>
            <a:r>
              <a:rPr lang="en-US" sz="2400" dirty="0" smtClean="0">
                <a:latin typeface="Times New Roman" pitchFamily="18" charset="0"/>
                <a:cs typeface="Times New Roman" pitchFamily="18" charset="0"/>
              </a:rPr>
              <a:t>6)Production and operation plan</a:t>
            </a:r>
          </a:p>
          <a:p>
            <a:r>
              <a:rPr lang="en-US" sz="2400" dirty="0" smtClean="0">
                <a:latin typeface="Times New Roman" pitchFamily="18" charset="0"/>
                <a:cs typeface="Times New Roman" pitchFamily="18" charset="0"/>
              </a:rPr>
              <a:t>7)Marketing and Distribution plan.</a:t>
            </a:r>
          </a:p>
          <a:p>
            <a:pPr>
              <a:buFont typeface="Wingdings" pitchFamily="2" charset="2"/>
              <a:buChar char="v"/>
            </a:pPr>
            <a:r>
              <a:rPr lang="en-US" sz="2400" dirty="0" smtClean="0">
                <a:latin typeface="Times New Roman" pitchFamily="18" charset="0"/>
                <a:cs typeface="Times New Roman" pitchFamily="18" charset="0"/>
              </a:rPr>
              <a:t>Here a good BP is essential for the success of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4)Determination and Organizing the Resources:</a:t>
            </a:r>
          </a:p>
          <a:p>
            <a:pPr>
              <a:buFont typeface="Wingdings" pitchFamily="2" charset="2"/>
              <a:buChar char="v"/>
            </a:pPr>
            <a:r>
              <a:rPr lang="en-US" sz="2400" dirty="0" smtClean="0">
                <a:latin typeface="Times New Roman" pitchFamily="18" charset="0"/>
                <a:cs typeface="Times New Roman" pitchFamily="18" charset="0"/>
              </a:rPr>
              <a:t>This process starts with assessment of present resources</a:t>
            </a:r>
          </a:p>
          <a:p>
            <a:pPr>
              <a:buFont typeface="Wingdings" pitchFamily="2" charset="2"/>
              <a:buChar char="v"/>
            </a:pPr>
            <a:r>
              <a:rPr lang="en-US" sz="2400" dirty="0" smtClean="0">
                <a:latin typeface="Times New Roman" pitchFamily="18" charset="0"/>
                <a:cs typeface="Times New Roman" pitchFamily="18" charset="0"/>
              </a:rPr>
              <a:t>Here the number and nature of resources required to run the enterprise is planned.</a:t>
            </a: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4154984"/>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5)Management of Enterprise:</a:t>
            </a:r>
          </a:p>
          <a:p>
            <a:pPr>
              <a:buFont typeface="Wingdings" pitchFamily="2" charset="2"/>
              <a:buChar char="v"/>
            </a:pPr>
            <a:r>
              <a:rPr lang="en-US" sz="2400" dirty="0" smtClean="0">
                <a:latin typeface="Times New Roman" pitchFamily="18" charset="0"/>
                <a:cs typeface="Times New Roman" pitchFamily="18" charset="0"/>
              </a:rPr>
              <a:t>After the arrangement of resources these resources are used to implement the BP.</a:t>
            </a:r>
          </a:p>
          <a:p>
            <a:pPr>
              <a:buFont typeface="Wingdings" pitchFamily="2" charset="2"/>
              <a:buChar char="v"/>
            </a:pPr>
            <a:r>
              <a:rPr lang="en-US" sz="2400" dirty="0" smtClean="0">
                <a:latin typeface="Times New Roman" pitchFamily="18" charset="0"/>
                <a:cs typeface="Times New Roman" pitchFamily="18" charset="0"/>
              </a:rPr>
              <a:t>The management should be able to manage the operational problems of a growing enterprise.</a:t>
            </a:r>
          </a:p>
          <a:p>
            <a:pPr>
              <a:buFont typeface="Wingdings" pitchFamily="2" charset="2"/>
              <a:buChar char="v"/>
            </a:pPr>
            <a:r>
              <a:rPr lang="en-US" sz="2400" dirty="0" smtClean="0">
                <a:latin typeface="Times New Roman" pitchFamily="18" charset="0"/>
                <a:cs typeface="Times New Roman" pitchFamily="18" charset="0"/>
              </a:rPr>
              <a:t>Hence in the Entrepreneurial process a mgmt with all functions like planning,organizing,staffing,directing and controlling is required.</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A big part of being an entrepreneur is working in an environment with like-minded, interesting people.</a:t>
            </a:r>
          </a:p>
          <a:p>
            <a:pPr algn="just"/>
            <a:r>
              <a:rPr lang="en-US" dirty="0" smtClean="0"/>
              <a:t> But an environment like that doesn't just materialize overnight -- like anything else, you need to work hard to make it happen.</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b="1" i="1" u="sng" dirty="0" smtClean="0"/>
              <a:t>1. Hire Aspiring Entrepreneurs:</a:t>
            </a:r>
          </a:p>
          <a:p>
            <a:pPr algn="just"/>
            <a:r>
              <a:rPr lang="en-US" dirty="0" smtClean="0"/>
              <a:t>It's no coincidence that aspiring entrepreneurs are attracted to the startup environment. These types are eager to gain experience and tend to see opportunities in markets or the industry where others don't. Bring them in, and empower them to flex their entrepreneurial muscles within your organization. </a:t>
            </a:r>
          </a:p>
          <a:p>
            <a:pPr algn="just">
              <a:buNone/>
            </a:pPr>
            <a:r>
              <a:rPr lang="en-US" b="1" i="1" u="sng" dirty="0" smtClean="0"/>
              <a:t>2. Make Employees Feel Like Partners: </a:t>
            </a:r>
          </a:p>
          <a:p>
            <a:pPr algn="just"/>
            <a:r>
              <a:rPr lang="en-US" dirty="0" smtClean="0"/>
              <a:t>Give everyone in your company equity, and motivate them to view your company as their company. You really need to believe that everyone at your company is your partner and treat them that way.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3. Empower and Encourage Employees</a:t>
            </a:r>
          </a:p>
          <a:p>
            <a:pPr algn="just"/>
            <a:r>
              <a:rPr lang="en-US" dirty="0" smtClean="0"/>
              <a:t>Empower your employees with more responsibilities, and encourage them to make decisions on their own. Encourage creativity, reward your employees when they make good business decisions and use their mistakes as learning opportunities. </a:t>
            </a:r>
          </a:p>
          <a:p>
            <a:pPr algn="just">
              <a:buNone/>
            </a:pPr>
            <a:r>
              <a:rPr lang="en-US" b="1" i="1" u="sng" dirty="0" smtClean="0"/>
              <a:t>4. Be Open to Micro-failures</a:t>
            </a:r>
          </a:p>
          <a:p>
            <a:pPr algn="just"/>
            <a:r>
              <a:rPr lang="en-US" dirty="0" smtClean="0"/>
              <a:t>Try to create an environment in which employees know that I am open to micro-failures in the macro-pursuit of success. If people are afraid to take risks, then we aren't going to grow as quickly or smartly as possible. But people don't always believe that making mistakes is OK. I strive to give them proof that it is, so they can let go of any fears and try new ways of getting the job done.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5. Give Incentives to Employees</a:t>
            </a:r>
          </a:p>
          <a:p>
            <a:pPr algn="just"/>
            <a:r>
              <a:rPr lang="en-US" dirty="0" smtClean="0"/>
              <a:t>What's in it for them? If they're proactive, go the extra mile and really impact your company positively -- what do they get out of it? Incentives can include raises, bonuses (time off, a paid holiday, etc.), stock options, promotions and even public recognition of one's efforts. </a:t>
            </a:r>
          </a:p>
          <a:p>
            <a:pPr algn="just">
              <a:buNone/>
            </a:pPr>
            <a:r>
              <a:rPr lang="en-US" b="1" i="1" u="sng" dirty="0" smtClean="0"/>
              <a:t>6. Lead by Example</a:t>
            </a:r>
          </a:p>
          <a:p>
            <a:pPr algn="just"/>
            <a:r>
              <a:rPr lang="en-US" dirty="0" smtClean="0"/>
              <a:t>You need to lead by example, take a few risks, and then let those ideas materialize. In some cases, your risks will fail; you need to show your team that failure is OK. They should embrace it, fail fast and get back on it. The only way your employees will feel like taking risks is if they know that failing will not be looked at in a bad light. Just make sure each failure only happens once.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7. Give Employees a Voice</a:t>
            </a:r>
          </a:p>
          <a:p>
            <a:pPr algn="just"/>
            <a:r>
              <a:rPr lang="en-US" dirty="0" smtClean="0"/>
              <a:t>By giving employees voices, listening to their ideas and implementing them, you can encourage a culture of "</a:t>
            </a:r>
            <a:r>
              <a:rPr lang="en-US" dirty="0" err="1" smtClean="0"/>
              <a:t>intrapreneurs</a:t>
            </a:r>
            <a:r>
              <a:rPr lang="en-US" dirty="0" smtClean="0"/>
              <a:t>." Seeing that they are an integral part of the company -- whether it's saving money by using a different vendor or creating a new process to streamline production -- will give them pride in the company. </a:t>
            </a:r>
          </a:p>
          <a:p>
            <a:pPr algn="just">
              <a:buNone/>
            </a:pPr>
            <a:r>
              <a:rPr lang="en-US" b="1" i="1" u="sng" dirty="0" smtClean="0"/>
              <a:t>8. Make It Safe to Share Ideas</a:t>
            </a:r>
          </a:p>
          <a:p>
            <a:pPr algn="just"/>
            <a:r>
              <a:rPr lang="en-US" dirty="0" smtClean="0"/>
              <a:t>Create a culture where new ideas are welcomed and not shut down. You want every employee to feel like she can make a difference with her idea rather than depend on the founder or management team for the next big idea. Encourage your team to share often and openly to encourage </a:t>
            </a:r>
            <a:r>
              <a:rPr lang="en-US" dirty="0" err="1" smtClean="0"/>
              <a:t>intrapreneurship</a:t>
            </a:r>
            <a:r>
              <a:rPr lang="en-US" dirty="0" smtClean="0"/>
              <a:t>.</a:t>
            </a:r>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9.Give Employees Ownership</a:t>
            </a:r>
          </a:p>
          <a:p>
            <a:pPr algn="just"/>
            <a:r>
              <a:rPr lang="en-US" dirty="0" smtClean="0"/>
              <a:t>To create a culture of </a:t>
            </a:r>
            <a:r>
              <a:rPr lang="en-US" dirty="0" err="1" smtClean="0"/>
              <a:t>intrapreneurs</a:t>
            </a:r>
            <a:r>
              <a:rPr lang="en-US" dirty="0" smtClean="0"/>
              <a:t>, you have to give employees ownership of projects and follow their recommendations. We encourage an entrepreneurial mindset by having employees take turns being "Sensei" and leading a professional development training session. Additionally, every employee is expected to take a project from start to finish every quarter. </a:t>
            </a:r>
          </a:p>
          <a:p>
            <a:pPr algn="just">
              <a:buNone/>
            </a:pPr>
            <a:endParaRPr lang="en-US" dirty="0" smtClean="0"/>
          </a:p>
          <a:p>
            <a:pPr algn="just">
              <a:buNone/>
            </a:pPr>
            <a:r>
              <a:rPr lang="en-US" b="1" i="1" u="sng" dirty="0" smtClean="0"/>
              <a:t>10. Ask Them for Their Recommendation</a:t>
            </a:r>
          </a:p>
          <a:p>
            <a:pPr algn="just"/>
            <a:r>
              <a:rPr lang="en-US" dirty="0" smtClean="0"/>
              <a:t>Nearly all employees can present information; rock stars will prepare a recommendation. When team members bring back information, ask them, "What do you think?" You'll create a culture of thinking beyond the current step toward next steps and implications. It's the first step toward creating </a:t>
            </a:r>
            <a:r>
              <a:rPr lang="en-US" dirty="0" err="1" smtClean="0"/>
              <a:t>intrapreneurs</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37</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rPr>
              <a:t>Entrepreneurship: A Mindset</a:t>
            </a:r>
            <a:endParaRPr lang="en-US" dirty="0"/>
          </a:p>
        </p:txBody>
      </p:sp>
      <p:sp>
        <p:nvSpPr>
          <p:cNvPr id="3" name="Content Placeholder 2"/>
          <p:cNvSpPr>
            <a:spLocks noGrp="1"/>
          </p:cNvSpPr>
          <p:nvPr>
            <p:ph idx="1"/>
          </p:nvPr>
        </p:nvSpPr>
        <p:spPr/>
        <p:txBody>
          <a:bodyPr/>
          <a:lstStyle/>
          <a:p>
            <a:pPr marL="231775" indent="-231775">
              <a:spcBef>
                <a:spcPct val="50000"/>
              </a:spcBef>
              <a:defRPr/>
            </a:pPr>
            <a:r>
              <a:rPr lang="en-US" dirty="0" smtClean="0">
                <a:effectLst>
                  <a:outerShdw blurRad="38100" dist="38100" dir="2700000" algn="tl">
                    <a:srgbClr val="C0C0C0"/>
                  </a:outerShdw>
                </a:effectLst>
              </a:rPr>
              <a:t>Entrepreneurship is more than the mere creation of business: </a:t>
            </a:r>
          </a:p>
          <a:p>
            <a:pPr marL="688975" lvl="1" indent="-287338">
              <a:spcBef>
                <a:spcPct val="50000"/>
              </a:spcBef>
              <a:defRPr/>
            </a:pPr>
            <a:r>
              <a:rPr lang="en-US" dirty="0" smtClean="0">
                <a:effectLst>
                  <a:outerShdw blurRad="38100" dist="38100" dir="2700000" algn="tl">
                    <a:srgbClr val="C0C0C0"/>
                  </a:outerShdw>
                </a:effectLst>
              </a:rPr>
              <a:t>Seeking opportunities</a:t>
            </a:r>
          </a:p>
          <a:p>
            <a:pPr marL="688975" lvl="1" indent="-287338">
              <a:spcBef>
                <a:spcPct val="50000"/>
              </a:spcBef>
              <a:defRPr/>
            </a:pPr>
            <a:r>
              <a:rPr lang="en-US" dirty="0" smtClean="0">
                <a:effectLst>
                  <a:outerShdw blurRad="38100" dist="38100" dir="2700000" algn="tl">
                    <a:srgbClr val="C0C0C0"/>
                  </a:outerShdw>
                </a:effectLst>
              </a:rPr>
              <a:t>Taking risks beyond security</a:t>
            </a:r>
          </a:p>
          <a:p>
            <a:pPr marL="688975" lvl="1" indent="-287338">
              <a:spcBef>
                <a:spcPct val="50000"/>
              </a:spcBef>
              <a:defRPr/>
            </a:pPr>
            <a:r>
              <a:rPr lang="en-US" dirty="0" smtClean="0">
                <a:effectLst>
                  <a:outerShdw blurRad="38100" dist="38100" dir="2700000" algn="tl">
                    <a:srgbClr val="C0C0C0"/>
                  </a:outerShdw>
                </a:effectLst>
              </a:rPr>
              <a:t>Having the tenacity to push an idea through to reality </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Entrepreneurs</a:t>
            </a:r>
            <a:br>
              <a:rPr lang="en-US" dirty="0" smtClean="0"/>
            </a:br>
            <a:r>
              <a:rPr lang="en-US" dirty="0" smtClean="0"/>
              <a:t>Challenging the Unknown</a:t>
            </a:r>
            <a:endParaRPr lang="en-US" dirty="0"/>
          </a:p>
        </p:txBody>
      </p:sp>
      <p:sp>
        <p:nvSpPr>
          <p:cNvPr id="3" name="Content Placeholder 2"/>
          <p:cNvSpPr>
            <a:spLocks noGrp="1"/>
          </p:cNvSpPr>
          <p:nvPr>
            <p:ph idx="1"/>
          </p:nvPr>
        </p:nvSpPr>
        <p:spPr/>
        <p:txBody>
          <a:bodyPr/>
          <a:lstStyle/>
          <a:p>
            <a:pPr>
              <a:spcBef>
                <a:spcPct val="50000"/>
              </a:spcBef>
            </a:pPr>
            <a:r>
              <a:rPr lang="en-US" dirty="0" smtClean="0"/>
              <a:t>Entrepreneurs</a:t>
            </a:r>
          </a:p>
          <a:p>
            <a:pPr lvl="1">
              <a:spcBef>
                <a:spcPct val="50000"/>
              </a:spcBef>
            </a:pPr>
            <a:r>
              <a:rPr lang="en-US" dirty="0" smtClean="0"/>
              <a:t>Recognize opportunities where others see chaos or confusion</a:t>
            </a:r>
          </a:p>
          <a:p>
            <a:pPr lvl="1">
              <a:spcBef>
                <a:spcPct val="50000"/>
              </a:spcBef>
            </a:pPr>
            <a:r>
              <a:rPr lang="en-US" dirty="0" smtClean="0"/>
              <a:t>Are aggressive catalysts for change within the market place</a:t>
            </a:r>
          </a:p>
          <a:p>
            <a:pPr lvl="1">
              <a:spcBef>
                <a:spcPct val="50000"/>
              </a:spcBef>
            </a:pPr>
            <a:r>
              <a:rPr lang="en-US" dirty="0" smtClean="0"/>
              <a:t>Challenge the unknown and continuously create the future </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572560" cy="2677656"/>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Entrepreneur:</a:t>
            </a:r>
          </a:p>
          <a:p>
            <a:r>
              <a:rPr lang="en-US" sz="2400" dirty="0" smtClean="0">
                <a:latin typeface="Times New Roman" pitchFamily="18" charset="0"/>
                <a:cs typeface="Times New Roman" pitchFamily="18" charset="0"/>
              </a:rPr>
              <a:t>He is a person </a:t>
            </a:r>
          </a:p>
          <a:p>
            <a:pPr>
              <a:buFont typeface="Wingdings" pitchFamily="2" charset="2"/>
              <a:buChar char="v"/>
            </a:pPr>
            <a:r>
              <a:rPr lang="en-US" sz="2400" dirty="0" smtClean="0">
                <a:latin typeface="Times New Roman" pitchFamily="18" charset="0"/>
                <a:cs typeface="Times New Roman" pitchFamily="18" charset="0"/>
              </a:rPr>
              <a:t>who creates something new,</a:t>
            </a:r>
          </a:p>
          <a:p>
            <a:pPr>
              <a:buFont typeface="Wingdings" pitchFamily="2" charset="2"/>
              <a:buChar char="v"/>
            </a:pPr>
            <a:r>
              <a:rPr lang="en-US" sz="2400" dirty="0" smtClean="0">
                <a:latin typeface="Times New Roman" pitchFamily="18" charset="0"/>
                <a:cs typeface="Times New Roman" pitchFamily="18" charset="0"/>
              </a:rPr>
              <a:t>organizes production,</a:t>
            </a:r>
          </a:p>
          <a:p>
            <a:pPr>
              <a:buFont typeface="Wingdings" pitchFamily="2" charset="2"/>
              <a:buChar char="v"/>
            </a:pPr>
            <a:r>
              <a:rPr lang="en-US" sz="2400" dirty="0" smtClean="0">
                <a:latin typeface="Times New Roman" pitchFamily="18" charset="0"/>
                <a:cs typeface="Times New Roman" pitchFamily="18" charset="0"/>
              </a:rPr>
              <a:t>undertakes risks </a:t>
            </a:r>
          </a:p>
          <a:p>
            <a:pPr>
              <a:buFont typeface="Wingdings" pitchFamily="2" charset="2"/>
              <a:buChar char="v"/>
            </a:pPr>
            <a:r>
              <a:rPr lang="en-US" sz="2400" dirty="0" smtClean="0">
                <a:latin typeface="Times New Roman" pitchFamily="18" charset="0"/>
                <a:cs typeface="Times New Roman" pitchFamily="18" charset="0"/>
              </a:rPr>
              <a:t>and handles economic uncertainty involved in an enterprise.</a:t>
            </a:r>
          </a:p>
          <a:p>
            <a:pPr>
              <a:buFont typeface="Arial" pitchFamily="34" charset="0"/>
              <a:buChar char="•"/>
            </a:pPr>
            <a:endParaRPr lang="en-US" sz="2400" dirty="0" smtClean="0">
              <a:latin typeface="Times New Roman" pitchFamily="18" charset="0"/>
              <a:cs typeface="Times New Roman" pitchFamily="18" charset="0"/>
            </a:endParaRPr>
          </a:p>
        </p:txBody>
      </p:sp>
      <p:pic>
        <p:nvPicPr>
          <p:cNvPr id="1026" name="Picture 2" descr="E:\GIT\SUBJECTS\M&amp;E\entrepreneur-1024x768-5a1ba4661f.jpg"/>
          <p:cNvPicPr>
            <a:picLocks noChangeAspect="1" noChangeArrowheads="1"/>
          </p:cNvPicPr>
          <p:nvPr/>
        </p:nvPicPr>
        <p:blipFill>
          <a:blip r:embed="rId2"/>
          <a:srcRect/>
          <a:stretch>
            <a:fillRect/>
          </a:stretch>
        </p:blipFill>
        <p:spPr bwMode="auto">
          <a:xfrm>
            <a:off x="857224" y="2857496"/>
            <a:ext cx="6786610" cy="3820861"/>
          </a:xfrm>
          <a:prstGeom prst="rect">
            <a:avLst/>
          </a:prstGeom>
          <a:noFill/>
        </p:spPr>
      </p:pic>
      <p:sp>
        <p:nvSpPr>
          <p:cNvPr id="5" name="Slide Number Placeholder 4"/>
          <p:cNvSpPr>
            <a:spLocks noGrp="1"/>
          </p:cNvSpPr>
          <p:nvPr>
            <p:ph type="sldNum" sz="quarter" idx="12"/>
          </p:nvPr>
        </p:nvSpPr>
        <p:spPr/>
        <p:txBody>
          <a:bodyPr/>
          <a:lstStyle/>
          <a:p>
            <a:fld id="{11AD0963-5415-45BA-A2DE-0AB080BC57E8}"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1. </a:t>
            </a:r>
            <a:r>
              <a:rPr lang="en-US" b="1" u="sng" dirty="0" smtClean="0"/>
              <a:t>Passion &amp; Motivation :</a:t>
            </a:r>
          </a:p>
          <a:p>
            <a:pPr lvl="1" algn="just"/>
            <a:r>
              <a:rPr lang="en-US" dirty="0" smtClean="0"/>
              <a:t>Is there something you can work on over and over </a:t>
            </a:r>
            <a:r>
              <a:rPr lang="en-US" dirty="0" smtClean="0">
                <a:solidFill>
                  <a:srgbClr val="FFFF00"/>
                </a:solidFill>
              </a:rPr>
              <a:t>again without getting bored? </a:t>
            </a:r>
          </a:p>
          <a:p>
            <a:pPr lvl="1" algn="just"/>
            <a:r>
              <a:rPr lang="en-US" dirty="0" smtClean="0"/>
              <a:t>Is there something that keeps you awake because you have not finished it yet? </a:t>
            </a:r>
          </a:p>
          <a:p>
            <a:pPr lvl="1" algn="just"/>
            <a:r>
              <a:rPr lang="en-US" dirty="0" smtClean="0"/>
              <a:t>Is there something you have built and want to continue to improve upon, again and again?</a:t>
            </a:r>
          </a:p>
          <a:p>
            <a:pPr lvl="1" algn="just"/>
            <a:r>
              <a:rPr lang="en-US" dirty="0" smtClean="0"/>
              <a:t>Is there something you enjoy the most and want to continue doing to the rest of your life? </a:t>
            </a:r>
            <a:endParaRPr lang="en-US" dirty="0" smtClean="0">
              <a:hlinkClick r:id="rId2" tooltip="#2 Risk Taking&#10;• Successful entrepreneurs are willing to ri..."/>
            </a:endParaRPr>
          </a:p>
        </p:txBody>
      </p:sp>
      <p:sp>
        <p:nvSpPr>
          <p:cNvPr id="4" name="Slide Number Placeholder 3"/>
          <p:cNvSpPr>
            <a:spLocks noGrp="1"/>
          </p:cNvSpPr>
          <p:nvPr>
            <p:ph type="sldNum" sz="quarter" idx="12"/>
          </p:nvPr>
        </p:nvSpPr>
        <p:spPr/>
        <p:txBody>
          <a:bodyPr/>
          <a:lstStyle/>
          <a:p>
            <a:fld id="{11AD0963-5415-45BA-A2DE-0AB080BC57E8}"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2. </a:t>
            </a:r>
            <a:r>
              <a:rPr lang="en-US" b="1" u="sng" dirty="0" smtClean="0"/>
              <a:t>Risk Taking :</a:t>
            </a:r>
          </a:p>
          <a:p>
            <a:pPr lvl="1" algn="just"/>
            <a:r>
              <a:rPr lang="en-US" dirty="0" smtClean="0"/>
              <a:t>Successful entrepreneurs are willing to risk time and money on an uncertain future, but also keep resources and make plans to deal with unknown problems.</a:t>
            </a:r>
          </a:p>
          <a:p>
            <a:pPr lvl="1" algn="just"/>
            <a:r>
              <a:rPr lang="en-US" dirty="0" smtClean="0"/>
              <a:t>	Is the risk worth the cost of your career, time and money? </a:t>
            </a:r>
          </a:p>
          <a:p>
            <a:pPr lvl="1" algn="just"/>
            <a:r>
              <a:rPr lang="en-US" dirty="0" smtClean="0"/>
              <a:t>	What will you do if this venture does not pay off? </a:t>
            </a:r>
          </a:p>
        </p:txBody>
      </p:sp>
      <p:sp>
        <p:nvSpPr>
          <p:cNvPr id="4" name="Slide Number Placeholder 3"/>
          <p:cNvSpPr>
            <a:spLocks noGrp="1"/>
          </p:cNvSpPr>
          <p:nvPr>
            <p:ph type="sldNum" sz="quarter" idx="12"/>
          </p:nvPr>
        </p:nvSpPr>
        <p:spPr/>
        <p:txBody>
          <a:bodyPr/>
          <a:lstStyle/>
          <a:p>
            <a:fld id="{11AD0963-5415-45BA-A2DE-0AB080BC57E8}"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3. </a:t>
            </a:r>
            <a:r>
              <a:rPr lang="en-US" b="1" u="sng" dirty="0" smtClean="0"/>
              <a:t>Self-belief and Hard Work :</a:t>
            </a:r>
            <a:r>
              <a:rPr lang="en-US" dirty="0" smtClean="0"/>
              <a:t> Successful entrepreneurs believe in themselves and enjoy what they do. • Can you focus and have faith in your ideas? • Can you demonstrate discipline and dedication despite detractors?</a:t>
            </a:r>
          </a:p>
          <a:p>
            <a:pPr algn="just"/>
            <a:endParaRPr lang="en-US" dirty="0" smtClean="0"/>
          </a:p>
          <a:p>
            <a:pPr algn="just"/>
            <a:r>
              <a:rPr lang="en-US" dirty="0" smtClean="0"/>
              <a:t>4 </a:t>
            </a:r>
            <a:r>
              <a:rPr lang="en-US" b="1" u="sng" dirty="0" smtClean="0"/>
              <a:t>Adaptability &amp; Flexibility :</a:t>
            </a:r>
            <a:r>
              <a:rPr lang="en-US" dirty="0" smtClean="0"/>
              <a:t> Successful entrepreneurs welcome all suggestions for optimization or customization that enhances their offering and satisfies market and customer needs. • Can you be flexible in adapting to dynamic markets and changing customer needs?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1006</TotalTime>
  <Words>2807</Words>
  <Application>Microsoft Office PowerPoint</Application>
  <PresentationFormat>On-screen Show (4:3)</PresentationFormat>
  <Paragraphs>310</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Gill Sans</vt:lpstr>
      <vt:lpstr>Marker Felt</vt:lpstr>
      <vt:lpstr>Times New Roman</vt:lpstr>
      <vt:lpstr>Wingdings</vt:lpstr>
      <vt:lpstr>ヒラギノ明朝 ProN W3</vt:lpstr>
      <vt:lpstr>Office Theme</vt:lpstr>
      <vt:lpstr>Unit III ENTREPRENEUR</vt:lpstr>
      <vt:lpstr>ENTREPRENEURSHIP</vt:lpstr>
      <vt:lpstr>ENTREPRENEURSHIP</vt:lpstr>
      <vt:lpstr>Entrepreneurship: A Mindset</vt:lpstr>
      <vt:lpstr>Entrepreneurs Challenging the Unknown</vt:lpstr>
      <vt:lpstr>PowerPoint Presentation</vt:lpstr>
      <vt:lpstr>Characteristics Of Successful Entrepreneurs</vt:lpstr>
      <vt:lpstr>Characteristics Of Successful Entrepreneurs</vt:lpstr>
      <vt:lpstr>Characteristics Of Successful Entrepreneurs</vt:lpstr>
      <vt:lpstr>Characteristics Of Successful Entrepreneurs</vt:lpstr>
      <vt:lpstr>Characteristics Of Successful Entrepreneurs</vt:lpstr>
      <vt:lpstr> STAGES OF EVOLUTION OF ENTREPRENEURSHIP </vt:lpstr>
      <vt:lpstr> STAGES OF EVOLUTION OF ENTREPRENEURSHIP </vt:lpstr>
      <vt:lpstr> STAGES OF EVOLUTION OF ENTREPRENEURSHIP </vt:lpstr>
      <vt:lpstr> STAGES OF EVOLUTION OF ENTREPRENEURSHIP </vt:lpstr>
      <vt:lpstr> STAGES OF EVOLUTION OF ENTREPRENEURSHIP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Entrepreneurial Culture </vt:lpstr>
      <vt:lpstr>Entrepreneurial Culture </vt:lpstr>
      <vt:lpstr>Entrepreneurial Culture </vt:lpstr>
      <vt:lpstr>Entrepreneurial Culture </vt:lpstr>
      <vt:lpstr>Entrepreneurial Culture </vt:lpstr>
      <vt:lpstr>Entrepreneurial Culture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Microsoft</cp:lastModifiedBy>
  <cp:revision>169</cp:revision>
  <dcterms:created xsi:type="dcterms:W3CDTF">2016-10-18T10:21:44Z</dcterms:created>
  <dcterms:modified xsi:type="dcterms:W3CDTF">2019-03-05T07:42:40Z</dcterms:modified>
</cp:coreProperties>
</file>