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1EB91C0-18FF-47FF-B9AD-F1495E4C621B}" type="datetimeFigureOut">
              <a:rPr lang="en-US"/>
              <a:pPr>
                <a:defRPr/>
              </a:pPr>
              <a:t>11/4/2017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0F7DFEC-3B85-40E9-AFD2-49D50D99347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4DB59641-8C5F-4476-A5E3-CE7CB6467680}" type="datetime1">
              <a:rPr lang="en-US"/>
              <a:pPr>
                <a:defRPr/>
              </a:pPr>
              <a:t>11/4/2017</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www.Bookspar.com | Website for Students | VTU - Notes - Question Papers  </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D5FCB679-DC9D-4DDE-935A-A4DCA0B5E11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527F66B-69AD-4408-94F8-ED13D8A07905}" type="datetime1">
              <a:rPr lang="en-US"/>
              <a:pPr>
                <a:defRPr/>
              </a:pPr>
              <a:t>11/4/2017</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www.Bookspar.com | Website for Students | VTU - Notes - Question Papers  </a:t>
            </a:r>
          </a:p>
        </p:txBody>
      </p:sp>
      <p:sp>
        <p:nvSpPr>
          <p:cNvPr id="6" name="Slide Number Placeholder 22"/>
          <p:cNvSpPr>
            <a:spLocks noGrp="1"/>
          </p:cNvSpPr>
          <p:nvPr>
            <p:ph type="sldNum" sz="quarter" idx="12"/>
          </p:nvPr>
        </p:nvSpPr>
        <p:spPr/>
        <p:txBody>
          <a:bodyPr/>
          <a:lstStyle>
            <a:lvl1pPr>
              <a:defRPr/>
            </a:lvl1pPr>
          </a:lstStyle>
          <a:p>
            <a:pPr>
              <a:defRPr/>
            </a:pPr>
            <a:fld id="{3C23A6C8-DC2E-4BAE-A76F-E63D375A32B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9E6BAA4-5AD7-494F-B365-FA684225C685}" type="datetime1">
              <a:rPr lang="en-US"/>
              <a:pPr>
                <a:defRPr/>
              </a:pPr>
              <a:t>11/4/2017</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www.Bookspar.com | Website for Students | VTU - Notes - Question Papers  </a:t>
            </a:r>
          </a:p>
        </p:txBody>
      </p:sp>
      <p:sp>
        <p:nvSpPr>
          <p:cNvPr id="6" name="Slide Number Placeholder 22"/>
          <p:cNvSpPr>
            <a:spLocks noGrp="1"/>
          </p:cNvSpPr>
          <p:nvPr>
            <p:ph type="sldNum" sz="quarter" idx="12"/>
          </p:nvPr>
        </p:nvSpPr>
        <p:spPr/>
        <p:txBody>
          <a:bodyPr/>
          <a:lstStyle>
            <a:lvl1pPr>
              <a:defRPr/>
            </a:lvl1pPr>
          </a:lstStyle>
          <a:p>
            <a:pPr>
              <a:defRPr/>
            </a:pPr>
            <a:fld id="{2D6D7ABE-4BD4-4195-89F2-CAFC93CAF89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7E3C5956-5136-41AD-9962-5E73A9EA5D9C}" type="datetime1">
              <a:rPr lang="en-US"/>
              <a:pPr>
                <a:defRPr/>
              </a:pPr>
              <a:t>11/4/2017</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www.Bookspar.com | Website for Students | VTU - Notes - Question Papers  </a:t>
            </a:r>
          </a:p>
        </p:txBody>
      </p:sp>
      <p:sp>
        <p:nvSpPr>
          <p:cNvPr id="6" name="Slide Number Placeholder 22"/>
          <p:cNvSpPr>
            <a:spLocks noGrp="1"/>
          </p:cNvSpPr>
          <p:nvPr>
            <p:ph type="sldNum" sz="quarter" idx="12"/>
          </p:nvPr>
        </p:nvSpPr>
        <p:spPr/>
        <p:txBody>
          <a:bodyPr/>
          <a:lstStyle>
            <a:lvl1pPr>
              <a:defRPr/>
            </a:lvl1pPr>
          </a:lstStyle>
          <a:p>
            <a:pPr>
              <a:defRPr/>
            </a:pPr>
            <a:fld id="{12409431-8C1D-4019-B9E2-9EC9A5D93F5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227FC5E0-ED00-405A-AE75-E4AAABE6BD9B}" type="datetime1">
              <a:rPr lang="en-US"/>
              <a:pPr>
                <a:defRPr/>
              </a:pPr>
              <a:t>11/4/2017</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www.Bookspar.com | Website for Students | VTU - Notes - Question Papers  </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50459148-16CA-4ACF-91D3-AB85A836694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E63E376E-6BD9-440D-8A65-3367C3DB0458}" type="datetime1">
              <a:rPr lang="en-US"/>
              <a:pPr>
                <a:defRPr/>
              </a:pPr>
              <a:t>11/4/2017</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www.Bookspar.com | Website for Students | VTU - Notes - Question Papers  </a:t>
            </a:r>
          </a:p>
        </p:txBody>
      </p:sp>
      <p:sp>
        <p:nvSpPr>
          <p:cNvPr id="7" name="Slide Number Placeholder 22"/>
          <p:cNvSpPr>
            <a:spLocks noGrp="1"/>
          </p:cNvSpPr>
          <p:nvPr>
            <p:ph type="sldNum" sz="quarter" idx="12"/>
          </p:nvPr>
        </p:nvSpPr>
        <p:spPr/>
        <p:txBody>
          <a:bodyPr/>
          <a:lstStyle>
            <a:lvl1pPr>
              <a:defRPr/>
            </a:lvl1pPr>
          </a:lstStyle>
          <a:p>
            <a:pPr>
              <a:defRPr/>
            </a:pPr>
            <a:fld id="{D6E7952F-401C-4437-B035-C7600B79769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C23BB62-47F6-4700-A035-87AB07F1E533}" type="datetime1">
              <a:rPr lang="en-US"/>
              <a:pPr>
                <a:defRPr/>
              </a:pPr>
              <a:t>11/4/2017</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www.Bookspar.com | Website for Students | VTU - Notes - Question Papers  </a:t>
            </a:r>
          </a:p>
        </p:txBody>
      </p:sp>
      <p:sp>
        <p:nvSpPr>
          <p:cNvPr id="9" name="Slide Number Placeholder 22"/>
          <p:cNvSpPr>
            <a:spLocks noGrp="1"/>
          </p:cNvSpPr>
          <p:nvPr>
            <p:ph type="sldNum" sz="quarter" idx="12"/>
          </p:nvPr>
        </p:nvSpPr>
        <p:spPr/>
        <p:txBody>
          <a:bodyPr/>
          <a:lstStyle>
            <a:lvl1pPr>
              <a:defRPr/>
            </a:lvl1pPr>
          </a:lstStyle>
          <a:p>
            <a:pPr>
              <a:defRPr/>
            </a:pPr>
            <a:fld id="{8D07AAC7-DEB0-4730-B9FE-8EBCA9D88B5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730D299-C2C4-4392-83C9-35E3F277DD1F}" type="datetime1">
              <a:rPr lang="en-US"/>
              <a:pPr>
                <a:defRPr/>
              </a:pPr>
              <a:t>11/4/2017</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www.Bookspar.com | Website for Students | VTU - Notes - Question Papers  </a:t>
            </a:r>
          </a:p>
        </p:txBody>
      </p:sp>
      <p:sp>
        <p:nvSpPr>
          <p:cNvPr id="5" name="Slide Number Placeholder 22"/>
          <p:cNvSpPr>
            <a:spLocks noGrp="1"/>
          </p:cNvSpPr>
          <p:nvPr>
            <p:ph type="sldNum" sz="quarter" idx="12"/>
          </p:nvPr>
        </p:nvSpPr>
        <p:spPr/>
        <p:txBody>
          <a:bodyPr/>
          <a:lstStyle>
            <a:lvl1pPr>
              <a:defRPr/>
            </a:lvl1pPr>
          </a:lstStyle>
          <a:p>
            <a:pPr>
              <a:defRPr/>
            </a:pPr>
            <a:fld id="{E478C56B-92C6-4C75-B460-06822FAD215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9417192E-9D69-49CB-B63D-317642CBBDF3}" type="datetime1">
              <a:rPr lang="en-US"/>
              <a:pPr>
                <a:defRPr/>
              </a:pPr>
              <a:t>11/4/2017</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www.Bookspar.com | Website for Students | VTU - Notes - Question Papers  </a:t>
            </a:r>
          </a:p>
        </p:txBody>
      </p:sp>
      <p:sp>
        <p:nvSpPr>
          <p:cNvPr id="4" name="Slide Number Placeholder 22"/>
          <p:cNvSpPr>
            <a:spLocks noGrp="1"/>
          </p:cNvSpPr>
          <p:nvPr>
            <p:ph type="sldNum" sz="quarter" idx="12"/>
          </p:nvPr>
        </p:nvSpPr>
        <p:spPr/>
        <p:txBody>
          <a:bodyPr/>
          <a:lstStyle>
            <a:lvl1pPr>
              <a:defRPr/>
            </a:lvl1pPr>
          </a:lstStyle>
          <a:p>
            <a:pPr>
              <a:defRPr/>
            </a:pPr>
            <a:fld id="{0D1122F0-78FD-405F-A545-DA62995C52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1E230C2A-550B-45F5-B5D6-DD7DC11C1AB2}" type="datetime1">
              <a:rPr lang="en-US"/>
              <a:pPr>
                <a:defRPr/>
              </a:pPr>
              <a:t>11/4/2017</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www.Bookspar.com | Website for Students | VTU - Notes - Question Papers  </a:t>
            </a:r>
          </a:p>
        </p:txBody>
      </p:sp>
      <p:sp>
        <p:nvSpPr>
          <p:cNvPr id="9" name="Slide Number Placeholder 6"/>
          <p:cNvSpPr>
            <a:spLocks noGrp="1"/>
          </p:cNvSpPr>
          <p:nvPr>
            <p:ph type="sldNum" sz="quarter" idx="12"/>
          </p:nvPr>
        </p:nvSpPr>
        <p:spPr/>
        <p:txBody>
          <a:bodyPr/>
          <a:lstStyle>
            <a:lvl1pPr>
              <a:defRPr/>
            </a:lvl1pPr>
          </a:lstStyle>
          <a:p>
            <a:pPr>
              <a:defRPr/>
            </a:pPr>
            <a:fld id="{E8241601-7C88-46BD-B1C0-163FE4A0CDA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C9BE6FAC-7303-4068-827B-769F9DD34C44}" type="datetime1">
              <a:rPr lang="en-US"/>
              <a:pPr>
                <a:defRPr/>
              </a:pPr>
              <a:t>11/4/2017</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www.Bookspar.com | Website for Students | VTU - Notes - Question Papers  </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FFC8010B-22F1-4F37-92A3-9891131A61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A5D6B217-E0A5-4D51-A54A-62ADE3D9CEE3}" type="datetime1">
              <a:rPr lang="en-US"/>
              <a:pPr>
                <a:defRPr/>
              </a:pPr>
              <a:t>11/4/2017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www.Bookspar.com | Website for Students | VTU - Notes - Question Papers  </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A1B9E3D3-72E0-4E93-A997-034BCDDDE36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4" r:id="rId1"/>
    <p:sldLayoutId id="2147483727" r:id="rId2"/>
    <p:sldLayoutId id="2147483735" r:id="rId3"/>
    <p:sldLayoutId id="2147483728" r:id="rId4"/>
    <p:sldLayoutId id="2147483729" r:id="rId5"/>
    <p:sldLayoutId id="2147483730" r:id="rId6"/>
    <p:sldLayoutId id="2147483731" r:id="rId7"/>
    <p:sldLayoutId id="2147483736" r:id="rId8"/>
    <p:sldLayoutId id="2147483737" r:id="rId9"/>
    <p:sldLayoutId id="2147483732" r:id="rId10"/>
    <p:sldLayoutId id="2147483733" r:id="rId11"/>
  </p:sldLayoutIdLst>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4"/>
          <p:cNvSpPr>
            <a:spLocks noGrp="1"/>
          </p:cNvSpPr>
          <p:nvPr>
            <p:ph sz="quarter" idx="1"/>
          </p:nvPr>
        </p:nvSpPr>
        <p:spPr>
          <a:xfrm>
            <a:off x="533400" y="304800"/>
            <a:ext cx="8229600" cy="6172200"/>
          </a:xfrm>
        </p:spPr>
        <p:txBody>
          <a:bodyPr>
            <a:normAutofit/>
          </a:bodyPr>
          <a:lstStyle/>
          <a:p>
            <a:pPr marL="274320" indent="-274320" eaLnBrk="1" fontAlgn="auto" hangingPunct="1">
              <a:spcBef>
                <a:spcPts val="580"/>
              </a:spcBef>
              <a:spcAft>
                <a:spcPts val="0"/>
              </a:spcAft>
              <a:buFont typeface="Arial" charset="0"/>
              <a:buNone/>
              <a:defRPr/>
            </a:pPr>
            <a:r>
              <a:rPr lang="en-US" dirty="0" smtClean="0">
                <a:solidFill>
                  <a:schemeClr val="tx2">
                    <a:lumMod val="50000"/>
                  </a:schemeClr>
                </a:solidFill>
                <a:latin typeface="Arial Rounded MT Bold" pitchFamily="34" charset="0"/>
              </a:rPr>
              <a:t>        </a:t>
            </a:r>
          </a:p>
          <a:p>
            <a:pPr marL="274320" indent="-274320" eaLnBrk="1" fontAlgn="auto" hangingPunct="1">
              <a:spcBef>
                <a:spcPts val="580"/>
              </a:spcBef>
              <a:spcAft>
                <a:spcPts val="0"/>
              </a:spcAft>
              <a:buFont typeface="Arial" charset="0"/>
              <a:buNone/>
              <a:defRPr/>
            </a:pPr>
            <a:r>
              <a:rPr lang="en-US" sz="9600" b="1" i="1" dirty="0" smtClean="0">
                <a:solidFill>
                  <a:schemeClr val="tx2">
                    <a:lumMod val="50000"/>
                  </a:schemeClr>
                </a:solidFill>
                <a:latin typeface="Arial Rounded MT Bold" pitchFamily="34" charset="0"/>
              </a:rPr>
              <a:t>      </a:t>
            </a:r>
            <a:r>
              <a:rPr lang="en-US" sz="10000" b="1" i="1" dirty="0" smtClean="0">
                <a:solidFill>
                  <a:schemeClr val="tx2">
                    <a:lumMod val="50000"/>
                  </a:schemeClr>
                </a:solidFill>
                <a:latin typeface="Arial Rounded MT Bold" pitchFamily="34" charset="0"/>
              </a:rPr>
              <a:t>UNIT – 5</a:t>
            </a:r>
          </a:p>
          <a:p>
            <a:pPr marL="274320" indent="-274320" eaLnBrk="1" fontAlgn="auto" hangingPunct="1">
              <a:spcBef>
                <a:spcPts val="580"/>
              </a:spcBef>
              <a:spcAft>
                <a:spcPts val="0"/>
              </a:spcAft>
              <a:buFont typeface="Arial" charset="0"/>
              <a:buNone/>
              <a:defRPr/>
            </a:pPr>
            <a:r>
              <a:rPr lang="en-US" sz="6000" b="1" i="1" dirty="0" smtClean="0">
                <a:solidFill>
                  <a:schemeClr val="tx2">
                    <a:lumMod val="50000"/>
                  </a:schemeClr>
                </a:solidFill>
                <a:latin typeface="Arial Rounded MT Bold" pitchFamily="34" charset="0"/>
              </a:rPr>
              <a:t>     </a:t>
            </a:r>
            <a:r>
              <a:rPr lang="en-US" sz="4500" b="1" i="1" u="sng" dirty="0" smtClean="0">
                <a:solidFill>
                  <a:schemeClr val="tx2">
                    <a:lumMod val="50000"/>
                  </a:schemeClr>
                </a:solidFill>
                <a:latin typeface="Arial Rounded MT Bold" pitchFamily="34" charset="0"/>
              </a:rPr>
              <a:t>PREPARATION  OF  PROJECT</a:t>
            </a:r>
            <a:endParaRPr lang="en-US" sz="4500" b="1" i="1" dirty="0" smtClean="0">
              <a:solidFill>
                <a:schemeClr val="tx2">
                  <a:lumMod val="50000"/>
                </a:schemeClr>
              </a:solidFill>
              <a:latin typeface="Arial Rounded MT Bold" pitchFamily="34" charset="0"/>
            </a:endParaRPr>
          </a:p>
          <a:p>
            <a:pPr marL="274320" indent="-274320" eaLnBrk="1" fontAlgn="auto" hangingPunct="1">
              <a:spcBef>
                <a:spcPts val="580"/>
              </a:spcBef>
              <a:spcAft>
                <a:spcPts val="0"/>
              </a:spcAft>
              <a:buFont typeface="Arial" charset="0"/>
              <a:buNone/>
              <a:defRPr/>
            </a:pPr>
            <a:endParaRPr lang="en-US" dirty="0" smtClean="0">
              <a:solidFill>
                <a:schemeClr val="tx2">
                  <a:lumMod val="50000"/>
                </a:schemeClr>
              </a:solidFill>
              <a:latin typeface="Arial Rounded MT Bold" pitchFamily="34" charset="0"/>
            </a:endParaRPr>
          </a:p>
        </p:txBody>
      </p:sp>
      <p:sp>
        <p:nvSpPr>
          <p:cNvPr id="6147"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66A27D1D-49C8-4A37-AF0C-9831070EE37E}"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400800"/>
          </a:xfrm>
        </p:spPr>
        <p:txBody>
          <a:bodyPr>
            <a:normAutofit/>
          </a:bodyPr>
          <a:lstStyle/>
          <a:p>
            <a:pPr marL="274320" indent="-274320" eaLnBrk="1" fontAlgn="auto" hangingPunct="1">
              <a:spcBef>
                <a:spcPts val="580"/>
              </a:spcBef>
              <a:spcAft>
                <a:spcPts val="0"/>
              </a:spcAft>
              <a:buFont typeface="Arial" charset="0"/>
              <a:buNone/>
              <a:defRPr/>
            </a:pPr>
            <a:r>
              <a:rPr lang="en-US" dirty="0" smtClean="0">
                <a:solidFill>
                  <a:schemeClr val="tx2">
                    <a:lumMod val="50000"/>
                  </a:schemeClr>
                </a:solidFill>
                <a:latin typeface="Times New Roman" pitchFamily="18" charset="0"/>
                <a:cs typeface="Times New Roman" pitchFamily="18" charset="0"/>
              </a:rPr>
              <a:t>          Whatever the nature of the Project, a Project will involve allocation &amp; consumption of resources, on the one hand &amp; generation of resources, goods &amp; services on the other.</a:t>
            </a:r>
          </a:p>
          <a:p>
            <a:pPr marL="274320" indent="-274320" eaLnBrk="1" fontAlgn="auto" hangingPunct="1">
              <a:spcBef>
                <a:spcPts val="580"/>
              </a:spcBef>
              <a:spcAft>
                <a:spcPts val="0"/>
              </a:spcAft>
              <a:buFont typeface="Arial" charset="0"/>
              <a:buNone/>
              <a:defRPr/>
            </a:pPr>
            <a:endParaRPr lang="en-US" dirty="0" smtClean="0">
              <a:solidFill>
                <a:schemeClr val="tx2">
                  <a:lumMod val="50000"/>
                </a:schemeClr>
              </a:solidFill>
              <a:latin typeface="Times New Roman" pitchFamily="18" charset="0"/>
              <a:cs typeface="Times New Roman" pitchFamily="18" charset="0"/>
            </a:endParaRPr>
          </a:p>
          <a:p>
            <a:pPr marL="274320" indent="-274320" eaLnBrk="1" fontAlgn="auto" hangingPunct="1">
              <a:spcBef>
                <a:spcPts val="580"/>
              </a:spcBef>
              <a:spcAft>
                <a:spcPts val="0"/>
              </a:spcAft>
              <a:buFont typeface="Arial" charset="0"/>
              <a:buNone/>
              <a:defRPr/>
            </a:pPr>
            <a:r>
              <a:rPr lang="en-US" b="1" i="1" u="sng" dirty="0" smtClean="0">
                <a:solidFill>
                  <a:schemeClr val="tx2">
                    <a:lumMod val="50000"/>
                  </a:schemeClr>
                </a:solidFill>
                <a:latin typeface="Times New Roman" pitchFamily="18" charset="0"/>
                <a:cs typeface="Times New Roman" pitchFamily="18" charset="0"/>
              </a:rPr>
              <a:t>Project Classification</a:t>
            </a:r>
            <a:r>
              <a:rPr lang="en-US" dirty="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dirty="0" smtClean="0">
                <a:solidFill>
                  <a:schemeClr val="tx2">
                    <a:lumMod val="50000"/>
                  </a:schemeClr>
                </a:solidFill>
                <a:latin typeface="Times New Roman" pitchFamily="18" charset="0"/>
                <a:cs typeface="Times New Roman" pitchFamily="18" charset="0"/>
              </a:rPr>
              <a:t>           They are classified on the following basis : (</a:t>
            </a:r>
            <a:r>
              <a:rPr lang="en-US" b="1" i="1" dirty="0" smtClean="0">
                <a:solidFill>
                  <a:schemeClr val="tx2">
                    <a:lumMod val="50000"/>
                  </a:schemeClr>
                </a:solidFill>
                <a:latin typeface="Times New Roman" pitchFamily="18" charset="0"/>
                <a:cs typeface="Times New Roman" pitchFamily="18" charset="0"/>
              </a:rPr>
              <a:t>Major Classifications</a:t>
            </a:r>
            <a:r>
              <a:rPr lang="en-US" dirty="0" smtClean="0">
                <a:solidFill>
                  <a:schemeClr val="tx2">
                    <a:lumMod val="50000"/>
                  </a:schemeClr>
                </a:solidFill>
                <a:latin typeface="Times New Roman" pitchFamily="18" charset="0"/>
                <a:cs typeface="Times New Roman" pitchFamily="18" charset="0"/>
              </a:rPr>
              <a:t>) :</a:t>
            </a:r>
          </a:p>
          <a:p>
            <a:pPr marL="514350" indent="-514350" eaLnBrk="1" fontAlgn="auto" hangingPunct="1">
              <a:spcBef>
                <a:spcPts val="580"/>
              </a:spcBef>
              <a:spcAft>
                <a:spcPts val="0"/>
              </a:spcAft>
              <a:buFont typeface="Arial" charset="0"/>
              <a:buAutoNum type="arabicParenR"/>
              <a:defRPr/>
            </a:pPr>
            <a:r>
              <a:rPr lang="en-US" dirty="0" smtClean="0">
                <a:solidFill>
                  <a:schemeClr val="tx2">
                    <a:lumMod val="50000"/>
                  </a:schemeClr>
                </a:solidFill>
                <a:latin typeface="Times New Roman" pitchFamily="18" charset="0"/>
                <a:cs typeface="Times New Roman" pitchFamily="18" charset="0"/>
              </a:rPr>
              <a:t> Quantifiable &amp; Non Quantifiable Projects.</a:t>
            </a:r>
          </a:p>
          <a:p>
            <a:pPr marL="514350" indent="-514350" eaLnBrk="1" fontAlgn="auto" hangingPunct="1">
              <a:spcBef>
                <a:spcPts val="580"/>
              </a:spcBef>
              <a:spcAft>
                <a:spcPts val="0"/>
              </a:spcAft>
              <a:buFont typeface="Arial" charset="0"/>
              <a:buAutoNum type="arabicParenR"/>
              <a:defRPr/>
            </a:pPr>
            <a:r>
              <a:rPr lang="en-US" dirty="0" smtClean="0">
                <a:solidFill>
                  <a:schemeClr val="tx2">
                    <a:lumMod val="50000"/>
                  </a:schemeClr>
                </a:solidFill>
                <a:latin typeface="Times New Roman" pitchFamily="18" charset="0"/>
                <a:cs typeface="Times New Roman" pitchFamily="18" charset="0"/>
              </a:rPr>
              <a:t> Sectoral Projects.</a:t>
            </a:r>
          </a:p>
          <a:p>
            <a:pPr marL="514350" indent="-514350" eaLnBrk="1" fontAlgn="auto" hangingPunct="1">
              <a:spcBef>
                <a:spcPts val="580"/>
              </a:spcBef>
              <a:spcAft>
                <a:spcPts val="0"/>
              </a:spcAft>
              <a:buFont typeface="Arial" charset="0"/>
              <a:buAutoNum type="arabicParenR"/>
              <a:defRPr/>
            </a:pPr>
            <a:r>
              <a:rPr lang="en-US" dirty="0" smtClean="0">
                <a:solidFill>
                  <a:schemeClr val="tx2">
                    <a:lumMod val="50000"/>
                  </a:schemeClr>
                </a:solidFill>
                <a:latin typeface="Times New Roman" pitchFamily="18" charset="0"/>
                <a:cs typeface="Times New Roman" pitchFamily="18" charset="0"/>
              </a:rPr>
              <a:t> Techno – Economic Projects.</a:t>
            </a:r>
            <a:endParaRPr lang="en-US" dirty="0">
              <a:solidFill>
                <a:schemeClr val="tx2">
                  <a:lumMod val="50000"/>
                </a:schemeClr>
              </a:solidFill>
              <a:latin typeface="Times New Roman" pitchFamily="18" charset="0"/>
              <a:cs typeface="Times New Roman" pitchFamily="18" charset="0"/>
            </a:endParaRPr>
          </a:p>
        </p:txBody>
      </p:sp>
      <p:sp>
        <p:nvSpPr>
          <p:cNvPr id="15363"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4" name="Slide Number Placeholder 3"/>
          <p:cNvSpPr>
            <a:spLocks noGrp="1"/>
          </p:cNvSpPr>
          <p:nvPr>
            <p:ph type="sldNum" sz="quarter" idx="12"/>
          </p:nvPr>
        </p:nvSpPr>
        <p:spPr/>
        <p:txBody>
          <a:bodyPr/>
          <a:lstStyle/>
          <a:p>
            <a:pPr>
              <a:defRPr/>
            </a:pPr>
            <a:fld id="{B054FAF6-99C1-4B76-A5D6-5A48151CF7AF}"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sz="quarter" idx="1"/>
          </p:nvPr>
        </p:nvSpPr>
        <p:spPr>
          <a:xfrm>
            <a:off x="457200" y="304800"/>
            <a:ext cx="8229600" cy="6172200"/>
          </a:xfrm>
        </p:spPr>
        <p:txBody>
          <a:bodyPr>
            <a:normAutofit lnSpcReduction="10000"/>
          </a:bodyPr>
          <a:lstStyle/>
          <a:p>
            <a:pPr marL="274320" indent="-274320" eaLnBrk="1" fontAlgn="auto" hangingPunct="1">
              <a:spcBef>
                <a:spcPts val="580"/>
              </a:spcBef>
              <a:spcAft>
                <a:spcPts val="0"/>
              </a:spcAft>
              <a:buFont typeface="Arial" charset="0"/>
              <a:buNone/>
              <a:defRPr/>
            </a:pPr>
            <a:r>
              <a:rPr lang="en-US" sz="3000" dirty="0" smtClean="0">
                <a:solidFill>
                  <a:schemeClr val="tx2">
                    <a:lumMod val="50000"/>
                  </a:schemeClr>
                </a:solidFill>
                <a:latin typeface="Times New Roman" pitchFamily="18" charset="0"/>
                <a:cs typeface="Times New Roman" pitchFamily="18" charset="0"/>
              </a:rPr>
              <a:t>   1)  </a:t>
            </a:r>
            <a:r>
              <a:rPr lang="en-US" sz="3000" b="1" i="1" u="sng" dirty="0" smtClean="0">
                <a:solidFill>
                  <a:schemeClr val="tx2">
                    <a:lumMod val="50000"/>
                  </a:schemeClr>
                </a:solidFill>
                <a:latin typeface="Times New Roman" pitchFamily="18" charset="0"/>
                <a:cs typeface="Times New Roman" pitchFamily="18" charset="0"/>
              </a:rPr>
              <a:t>Quantifiable &amp; Non Quantifiable Projects</a:t>
            </a:r>
            <a:r>
              <a:rPr lang="en-US" sz="3000" dirty="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sz="3000" dirty="0" smtClean="0">
                <a:solidFill>
                  <a:schemeClr val="tx2">
                    <a:lumMod val="50000"/>
                  </a:schemeClr>
                </a:solidFill>
                <a:latin typeface="Times New Roman" pitchFamily="18" charset="0"/>
                <a:cs typeface="Times New Roman" pitchFamily="18" charset="0"/>
              </a:rPr>
              <a:t>             Projects for which a plausible Quantitative Assessment of </a:t>
            </a:r>
            <a:r>
              <a:rPr lang="en-US" sz="3000" b="1" i="1" dirty="0" smtClean="0">
                <a:solidFill>
                  <a:schemeClr val="tx2">
                    <a:lumMod val="50000"/>
                  </a:schemeClr>
                </a:solidFill>
                <a:latin typeface="Times New Roman" pitchFamily="18" charset="0"/>
                <a:cs typeface="Times New Roman" pitchFamily="18" charset="0"/>
              </a:rPr>
              <a:t>benefits</a:t>
            </a:r>
            <a:r>
              <a:rPr lang="en-US" sz="3000" dirty="0" smtClean="0">
                <a:solidFill>
                  <a:schemeClr val="tx2">
                    <a:lumMod val="50000"/>
                  </a:schemeClr>
                </a:solidFill>
                <a:latin typeface="Times New Roman" pitchFamily="18" charset="0"/>
                <a:cs typeface="Times New Roman" pitchFamily="18" charset="0"/>
              </a:rPr>
              <a:t> can be made are called as “Quantifiable Projects”. </a:t>
            </a:r>
            <a:r>
              <a:rPr lang="en-US" sz="3000" dirty="0" err="1" smtClean="0">
                <a:solidFill>
                  <a:schemeClr val="tx2">
                    <a:lumMod val="50000"/>
                  </a:schemeClr>
                </a:solidFill>
                <a:latin typeface="Times New Roman" pitchFamily="18" charset="0"/>
                <a:cs typeface="Times New Roman" pitchFamily="18" charset="0"/>
              </a:rPr>
              <a:t>Egs</a:t>
            </a:r>
            <a:r>
              <a:rPr lang="en-US" sz="3000" dirty="0" smtClean="0">
                <a:solidFill>
                  <a:schemeClr val="tx2">
                    <a:lumMod val="50000"/>
                  </a:schemeClr>
                </a:solidFill>
                <a:latin typeface="Times New Roman" pitchFamily="18" charset="0"/>
                <a:cs typeface="Times New Roman" pitchFamily="18" charset="0"/>
              </a:rPr>
              <a:t> of this category are projects concerned with Industrial Development, Power Generation, Mineral Development etc. </a:t>
            </a:r>
          </a:p>
          <a:p>
            <a:pPr marL="274320" indent="-274320" eaLnBrk="1" fontAlgn="auto" hangingPunct="1">
              <a:spcBef>
                <a:spcPts val="580"/>
              </a:spcBef>
              <a:spcAft>
                <a:spcPts val="0"/>
              </a:spcAft>
              <a:buFont typeface="Arial" charset="0"/>
              <a:buNone/>
              <a:defRPr/>
            </a:pPr>
            <a:endParaRPr lang="en-US" sz="3000" dirty="0" smtClean="0">
              <a:solidFill>
                <a:schemeClr val="tx2">
                  <a:lumMod val="50000"/>
                </a:schemeClr>
              </a:solidFill>
              <a:latin typeface="Times New Roman" pitchFamily="18" charset="0"/>
              <a:cs typeface="Times New Roman" pitchFamily="18" charset="0"/>
            </a:endParaRPr>
          </a:p>
          <a:p>
            <a:pPr marL="274320" indent="-274320" eaLnBrk="1" fontAlgn="auto" hangingPunct="1">
              <a:spcBef>
                <a:spcPts val="580"/>
              </a:spcBef>
              <a:spcAft>
                <a:spcPts val="0"/>
              </a:spcAft>
              <a:buFont typeface="Arial" charset="0"/>
              <a:buNone/>
              <a:defRPr/>
            </a:pPr>
            <a:r>
              <a:rPr lang="en-US" sz="3000" dirty="0" smtClean="0">
                <a:solidFill>
                  <a:schemeClr val="tx2">
                    <a:lumMod val="50000"/>
                  </a:schemeClr>
                </a:solidFill>
                <a:latin typeface="Times New Roman" pitchFamily="18" charset="0"/>
                <a:cs typeface="Times New Roman" pitchFamily="18" charset="0"/>
              </a:rPr>
              <a:t>            On the Other Hand, “Non Quantifiable Projects” are those in which a plausible quantitative  assessment of </a:t>
            </a:r>
            <a:r>
              <a:rPr lang="en-US" sz="3000" b="1" i="1" dirty="0" smtClean="0">
                <a:solidFill>
                  <a:schemeClr val="tx2">
                    <a:lumMod val="50000"/>
                  </a:schemeClr>
                </a:solidFill>
                <a:latin typeface="Times New Roman" pitchFamily="18" charset="0"/>
                <a:cs typeface="Times New Roman" pitchFamily="18" charset="0"/>
              </a:rPr>
              <a:t>benefits</a:t>
            </a:r>
            <a:r>
              <a:rPr lang="en-US" sz="3000" dirty="0" smtClean="0">
                <a:solidFill>
                  <a:schemeClr val="tx2">
                    <a:lumMod val="50000"/>
                  </a:schemeClr>
                </a:solidFill>
                <a:latin typeface="Times New Roman" pitchFamily="18" charset="0"/>
                <a:cs typeface="Times New Roman" pitchFamily="18" charset="0"/>
              </a:rPr>
              <a:t> cannot be made. </a:t>
            </a:r>
            <a:r>
              <a:rPr lang="en-US" sz="3000" dirty="0" err="1" smtClean="0">
                <a:solidFill>
                  <a:schemeClr val="tx2">
                    <a:lumMod val="50000"/>
                  </a:schemeClr>
                </a:solidFill>
                <a:latin typeface="Times New Roman" pitchFamily="18" charset="0"/>
                <a:cs typeface="Times New Roman" pitchFamily="18" charset="0"/>
              </a:rPr>
              <a:t>Egs</a:t>
            </a:r>
            <a:r>
              <a:rPr lang="en-US" sz="3000" dirty="0" smtClean="0">
                <a:solidFill>
                  <a:schemeClr val="tx2">
                    <a:lumMod val="50000"/>
                  </a:schemeClr>
                </a:solidFill>
                <a:latin typeface="Times New Roman" pitchFamily="18" charset="0"/>
                <a:cs typeface="Times New Roman" pitchFamily="18" charset="0"/>
              </a:rPr>
              <a:t> of Non Quantifiable Projects are projects involving Health, Education, &amp; defense.     </a:t>
            </a:r>
          </a:p>
          <a:p>
            <a:pPr marL="274320" indent="-274320" eaLnBrk="1" fontAlgn="auto" hangingPunct="1">
              <a:spcBef>
                <a:spcPts val="580"/>
              </a:spcBef>
              <a:spcAft>
                <a:spcPts val="0"/>
              </a:spcAft>
              <a:buFont typeface="Arial" charset="0"/>
              <a:buNone/>
              <a:defRPr/>
            </a:pPr>
            <a:r>
              <a:rPr lang="en-US" sz="3000" dirty="0" smtClean="0">
                <a:solidFill>
                  <a:schemeClr val="tx2">
                    <a:lumMod val="50000"/>
                  </a:schemeClr>
                </a:solidFill>
                <a:latin typeface="Times New Roman" pitchFamily="18" charset="0"/>
                <a:cs typeface="Times New Roman" pitchFamily="18" charset="0"/>
              </a:rPr>
              <a:t> </a:t>
            </a:r>
          </a:p>
        </p:txBody>
      </p:sp>
      <p:sp>
        <p:nvSpPr>
          <p:cNvPr id="16387"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3CFC523B-D050-4CB4-8BED-7A8307FE8C3E}"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sz="quarter" idx="1"/>
          </p:nvPr>
        </p:nvSpPr>
        <p:spPr>
          <a:xfrm>
            <a:off x="457200" y="381000"/>
            <a:ext cx="8229600" cy="6172200"/>
          </a:xfrm>
        </p:spPr>
        <p:txBody>
          <a:bodyPr>
            <a:normAutofit/>
          </a:bodyPr>
          <a:lstStyle/>
          <a:p>
            <a:pPr marL="274320" indent="-274320" eaLnBrk="1" fontAlgn="auto" hangingPunct="1">
              <a:spcBef>
                <a:spcPts val="580"/>
              </a:spcBef>
              <a:spcAft>
                <a:spcPts val="0"/>
              </a:spcAft>
              <a:buFont typeface="Arial" charset="0"/>
              <a:buNone/>
              <a:defRPr/>
            </a:pPr>
            <a:r>
              <a:rPr lang="en-US" sz="2500" dirty="0" smtClean="0">
                <a:solidFill>
                  <a:schemeClr val="tx2">
                    <a:lumMod val="50000"/>
                  </a:schemeClr>
                </a:solidFill>
                <a:latin typeface="Times New Roman" pitchFamily="18" charset="0"/>
                <a:cs typeface="Times New Roman" pitchFamily="18" charset="0"/>
              </a:rPr>
              <a:t>  2)    </a:t>
            </a:r>
            <a:r>
              <a:rPr lang="en-US" sz="2500" b="1" i="1" u="sng" dirty="0" err="1" smtClean="0">
                <a:solidFill>
                  <a:schemeClr val="tx2">
                    <a:lumMod val="50000"/>
                  </a:schemeClr>
                </a:solidFill>
                <a:latin typeface="Times New Roman" pitchFamily="18" charset="0"/>
                <a:cs typeface="Times New Roman" pitchFamily="18" charset="0"/>
              </a:rPr>
              <a:t>Sectoral</a:t>
            </a:r>
            <a:r>
              <a:rPr lang="en-US" sz="2500" b="1" i="1" u="sng" dirty="0" smtClean="0">
                <a:solidFill>
                  <a:schemeClr val="tx2">
                    <a:lumMod val="50000"/>
                  </a:schemeClr>
                </a:solidFill>
                <a:latin typeface="Times New Roman" pitchFamily="18" charset="0"/>
                <a:cs typeface="Times New Roman" pitchFamily="18" charset="0"/>
              </a:rPr>
              <a:t> Projects</a:t>
            </a:r>
            <a:r>
              <a:rPr lang="en-US" sz="2500" dirty="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sz="2500" dirty="0" smtClean="0">
                <a:solidFill>
                  <a:schemeClr val="tx2">
                    <a:lumMod val="50000"/>
                  </a:schemeClr>
                </a:solidFill>
                <a:latin typeface="Times New Roman" pitchFamily="18" charset="0"/>
                <a:cs typeface="Times New Roman" pitchFamily="18" charset="0"/>
              </a:rPr>
              <a:t>             The Planning Commission of India has accepted </a:t>
            </a:r>
            <a:r>
              <a:rPr lang="en-US" sz="2500" dirty="0" err="1" smtClean="0">
                <a:solidFill>
                  <a:schemeClr val="tx2">
                    <a:lumMod val="50000"/>
                  </a:schemeClr>
                </a:solidFill>
                <a:latin typeface="Times New Roman" pitchFamily="18" charset="0"/>
                <a:cs typeface="Times New Roman" pitchFamily="18" charset="0"/>
              </a:rPr>
              <a:t>Sectoral</a:t>
            </a:r>
            <a:r>
              <a:rPr lang="en-US" sz="2500" dirty="0" smtClean="0">
                <a:solidFill>
                  <a:schemeClr val="tx2">
                    <a:lumMod val="50000"/>
                  </a:schemeClr>
                </a:solidFill>
                <a:latin typeface="Times New Roman" pitchFamily="18" charset="0"/>
                <a:cs typeface="Times New Roman" pitchFamily="18" charset="0"/>
              </a:rPr>
              <a:t> Base as the Criterion for Classification of Projects. According to this Classification, Projects may be classified as :</a:t>
            </a:r>
          </a:p>
          <a:p>
            <a:pPr marL="274320" indent="-274320" eaLnBrk="1" fontAlgn="auto" hangingPunct="1">
              <a:spcBef>
                <a:spcPts val="580"/>
              </a:spcBef>
              <a:spcAft>
                <a:spcPts val="0"/>
              </a:spcAft>
              <a:buFont typeface="Arial" charset="0"/>
              <a:buNone/>
              <a:defRPr/>
            </a:pPr>
            <a:endParaRPr lang="en-US" sz="2500" dirty="0" smtClean="0">
              <a:solidFill>
                <a:schemeClr val="tx2">
                  <a:lumMod val="50000"/>
                </a:schemeClr>
              </a:solidFill>
              <a:latin typeface="Times New Roman" pitchFamily="18" charset="0"/>
              <a:cs typeface="Times New Roman" pitchFamily="18" charset="0"/>
            </a:endParaRPr>
          </a:p>
          <a:p>
            <a:pPr marL="274320" indent="-274320" eaLnBrk="1" fontAlgn="auto" hangingPunct="1">
              <a:spcBef>
                <a:spcPts val="580"/>
              </a:spcBef>
              <a:spcAft>
                <a:spcPts val="0"/>
              </a:spcAft>
              <a:buFont typeface="Arial" charset="0"/>
              <a:buNone/>
              <a:defRPr/>
            </a:pPr>
            <a:r>
              <a:rPr lang="en-US" sz="2500" dirty="0" smtClean="0">
                <a:solidFill>
                  <a:schemeClr val="tx2">
                    <a:lumMod val="50000"/>
                  </a:schemeClr>
                </a:solidFill>
                <a:latin typeface="Times New Roman" pitchFamily="18" charset="0"/>
                <a:cs typeface="Times New Roman" pitchFamily="18" charset="0"/>
              </a:rPr>
              <a:t>        a)    Agriculture &amp; Allied Sector.</a:t>
            </a:r>
          </a:p>
          <a:p>
            <a:pPr marL="274320" indent="-274320" eaLnBrk="1" fontAlgn="auto" hangingPunct="1">
              <a:spcBef>
                <a:spcPts val="580"/>
              </a:spcBef>
              <a:spcAft>
                <a:spcPts val="0"/>
              </a:spcAft>
              <a:buFont typeface="Arial" charset="0"/>
              <a:buNone/>
              <a:defRPr/>
            </a:pPr>
            <a:r>
              <a:rPr lang="en-US" sz="2500" dirty="0" smtClean="0">
                <a:solidFill>
                  <a:schemeClr val="tx2">
                    <a:lumMod val="50000"/>
                  </a:schemeClr>
                </a:solidFill>
                <a:latin typeface="Times New Roman" pitchFamily="18" charset="0"/>
                <a:cs typeface="Times New Roman" pitchFamily="18" charset="0"/>
              </a:rPr>
              <a:t>        b)    Irrigation &amp; Power Sector.</a:t>
            </a:r>
          </a:p>
          <a:p>
            <a:pPr marL="274320" indent="-274320" eaLnBrk="1" fontAlgn="auto" hangingPunct="1">
              <a:spcBef>
                <a:spcPts val="580"/>
              </a:spcBef>
              <a:spcAft>
                <a:spcPts val="0"/>
              </a:spcAft>
              <a:buFont typeface="Arial" charset="0"/>
              <a:buNone/>
              <a:defRPr/>
            </a:pPr>
            <a:r>
              <a:rPr lang="en-US" sz="2500" dirty="0" smtClean="0">
                <a:solidFill>
                  <a:schemeClr val="tx2">
                    <a:lumMod val="50000"/>
                  </a:schemeClr>
                </a:solidFill>
                <a:latin typeface="Times New Roman" pitchFamily="18" charset="0"/>
                <a:cs typeface="Times New Roman" pitchFamily="18" charset="0"/>
              </a:rPr>
              <a:t>        c)     Industry &amp; Mining Sector.</a:t>
            </a:r>
          </a:p>
          <a:p>
            <a:pPr marL="274320" indent="-274320" eaLnBrk="1" fontAlgn="auto" hangingPunct="1">
              <a:spcBef>
                <a:spcPts val="580"/>
              </a:spcBef>
              <a:spcAft>
                <a:spcPts val="0"/>
              </a:spcAft>
              <a:buFont typeface="Arial" charset="0"/>
              <a:buNone/>
              <a:defRPr/>
            </a:pPr>
            <a:r>
              <a:rPr lang="en-US" sz="2500" dirty="0" smtClean="0">
                <a:solidFill>
                  <a:schemeClr val="tx2">
                    <a:lumMod val="50000"/>
                  </a:schemeClr>
                </a:solidFill>
                <a:latin typeface="Times New Roman" pitchFamily="18" charset="0"/>
                <a:cs typeface="Times New Roman" pitchFamily="18" charset="0"/>
              </a:rPr>
              <a:t>        d)    Transport &amp; Communication Sector.</a:t>
            </a:r>
          </a:p>
          <a:p>
            <a:pPr marL="274320" indent="-274320" eaLnBrk="1" fontAlgn="auto" hangingPunct="1">
              <a:spcBef>
                <a:spcPts val="580"/>
              </a:spcBef>
              <a:spcAft>
                <a:spcPts val="0"/>
              </a:spcAft>
              <a:buFont typeface="Arial" charset="0"/>
              <a:buNone/>
              <a:defRPr/>
            </a:pPr>
            <a:r>
              <a:rPr lang="en-US" sz="2500" dirty="0" smtClean="0">
                <a:solidFill>
                  <a:schemeClr val="tx2">
                    <a:lumMod val="50000"/>
                  </a:schemeClr>
                </a:solidFill>
                <a:latin typeface="Times New Roman" pitchFamily="18" charset="0"/>
                <a:cs typeface="Times New Roman" pitchFamily="18" charset="0"/>
              </a:rPr>
              <a:t>        e)     Social Services Sector.</a:t>
            </a:r>
          </a:p>
          <a:p>
            <a:pPr marL="274320" indent="-274320" eaLnBrk="1" fontAlgn="auto" hangingPunct="1">
              <a:spcBef>
                <a:spcPts val="580"/>
              </a:spcBef>
              <a:spcAft>
                <a:spcPts val="0"/>
              </a:spcAft>
              <a:buFont typeface="Arial" charset="0"/>
              <a:buNone/>
              <a:defRPr/>
            </a:pPr>
            <a:r>
              <a:rPr lang="en-US" sz="2500" dirty="0" smtClean="0">
                <a:solidFill>
                  <a:schemeClr val="tx2">
                    <a:lumMod val="50000"/>
                  </a:schemeClr>
                </a:solidFill>
                <a:latin typeface="Times New Roman" pitchFamily="18" charset="0"/>
                <a:cs typeface="Times New Roman" pitchFamily="18" charset="0"/>
              </a:rPr>
              <a:t>        f)      Miscellaneous Sector.</a:t>
            </a:r>
          </a:p>
          <a:p>
            <a:pPr marL="274320" indent="-274320" eaLnBrk="1" fontAlgn="auto" hangingPunct="1">
              <a:spcBef>
                <a:spcPts val="580"/>
              </a:spcBef>
              <a:spcAft>
                <a:spcPts val="0"/>
              </a:spcAft>
              <a:buFont typeface="Arial" charset="0"/>
              <a:buNone/>
              <a:defRPr/>
            </a:pPr>
            <a:r>
              <a:rPr lang="en-US" sz="2500" dirty="0" smtClean="0">
                <a:solidFill>
                  <a:schemeClr val="tx2">
                    <a:lumMod val="50000"/>
                  </a:schemeClr>
                </a:solidFill>
                <a:latin typeface="Times New Roman" pitchFamily="18" charset="0"/>
                <a:cs typeface="Times New Roman" pitchFamily="18" charset="0"/>
              </a:rPr>
              <a:t>              This System of Classification has been found useful in Resource Allocation, especially at Macro Level.</a:t>
            </a:r>
          </a:p>
        </p:txBody>
      </p:sp>
      <p:sp>
        <p:nvSpPr>
          <p:cNvPr id="17411"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CE165C85-BC61-4FAB-A124-E880D7DEEB73}"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sz="quarter" idx="1"/>
          </p:nvPr>
        </p:nvSpPr>
        <p:spPr>
          <a:xfrm>
            <a:off x="457200" y="381000"/>
            <a:ext cx="8229600" cy="6096000"/>
          </a:xfrm>
        </p:spPr>
        <p:txBody>
          <a:bodyPr>
            <a:normAutofit/>
          </a:bodyPr>
          <a:lstStyle/>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3)    </a:t>
            </a:r>
            <a:r>
              <a:rPr lang="en-US" sz="2800" b="1" i="1" u="sng" smtClean="0">
                <a:solidFill>
                  <a:schemeClr val="tx2">
                    <a:lumMod val="50000"/>
                  </a:schemeClr>
                </a:solidFill>
                <a:latin typeface="Times New Roman" pitchFamily="18" charset="0"/>
                <a:cs typeface="Times New Roman" pitchFamily="18" charset="0"/>
              </a:rPr>
              <a:t>Techno – Economic Projects</a:t>
            </a:r>
            <a:r>
              <a:rPr lang="en-US" sz="280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Projects are also classified on the basis of their Techno – Economic Characteristics.</a:t>
            </a: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Three Main Groups of Classification in this Category are given below.</a:t>
            </a:r>
          </a:p>
          <a:p>
            <a:pPr marL="274320" indent="-274320" eaLnBrk="1" fontAlgn="auto" hangingPunct="1">
              <a:spcBef>
                <a:spcPts val="580"/>
              </a:spcBef>
              <a:spcAft>
                <a:spcPts val="0"/>
              </a:spcAft>
              <a:buFont typeface="Arial" charset="0"/>
              <a:buNone/>
              <a:defRPr/>
            </a:pPr>
            <a:endParaRPr lang="en-US" sz="2800" smtClean="0">
              <a:solidFill>
                <a:schemeClr val="tx2">
                  <a:lumMod val="50000"/>
                </a:schemeClr>
              </a:solidFill>
              <a:latin typeface="Times New Roman" pitchFamily="18" charset="0"/>
              <a:cs typeface="Times New Roman" pitchFamily="18" charset="0"/>
            </a:endParaRP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(i)    </a:t>
            </a:r>
            <a:r>
              <a:rPr lang="en-US" sz="2800" b="1" i="1" u="sng" smtClean="0">
                <a:solidFill>
                  <a:schemeClr val="tx2">
                    <a:lumMod val="50000"/>
                  </a:schemeClr>
                </a:solidFill>
                <a:latin typeface="Times New Roman" pitchFamily="18" charset="0"/>
                <a:cs typeface="Times New Roman" pitchFamily="18" charset="0"/>
              </a:rPr>
              <a:t>Factor Intensity – Oriented Classification</a:t>
            </a:r>
            <a:r>
              <a:rPr lang="en-US" sz="280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On the basis of this Classification, </a:t>
            </a:r>
            <a:r>
              <a:rPr lang="en-US" sz="2800" b="1" i="1" smtClean="0">
                <a:solidFill>
                  <a:schemeClr val="tx2">
                    <a:lumMod val="50000"/>
                  </a:schemeClr>
                </a:solidFill>
                <a:latin typeface="Times New Roman" pitchFamily="18" charset="0"/>
                <a:cs typeface="Times New Roman" pitchFamily="18" charset="0"/>
              </a:rPr>
              <a:t>Projects may be classified as Capital Intensive or Labor Intensive or Power Intensive</a:t>
            </a:r>
            <a:r>
              <a:rPr lang="en-US" sz="2800" smtClean="0">
                <a:solidFill>
                  <a:schemeClr val="tx2">
                    <a:lumMod val="50000"/>
                  </a:schemeClr>
                </a:solidFill>
                <a:latin typeface="Times New Roman" pitchFamily="18" charset="0"/>
                <a:cs typeface="Times New Roman" pitchFamily="18" charset="0"/>
              </a:rPr>
              <a:t> depending upon Large Scale Investment in Plant &amp; Machinery or Human Resources or High Power Input is involved.</a:t>
            </a: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a:t>
            </a:r>
          </a:p>
        </p:txBody>
      </p:sp>
      <p:sp>
        <p:nvSpPr>
          <p:cNvPr id="18435"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286E494A-4534-4471-8822-C16350890F35}"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sz="quarter" idx="1"/>
          </p:nvPr>
        </p:nvSpPr>
        <p:spPr>
          <a:xfrm>
            <a:off x="457200" y="304800"/>
            <a:ext cx="8229600" cy="6248400"/>
          </a:xfrm>
        </p:spPr>
        <p:txBody>
          <a:bodyPr>
            <a:normAutofit/>
          </a:bodyPr>
          <a:lstStyle/>
          <a:p>
            <a:pPr marL="274320" indent="-274320" eaLnBrk="1" fontAlgn="auto" hangingPunct="1">
              <a:spcBef>
                <a:spcPts val="580"/>
              </a:spcBef>
              <a:spcAft>
                <a:spcPts val="0"/>
              </a:spcAft>
              <a:buFont typeface="Arial" charset="0"/>
              <a:buNone/>
              <a:defRPr/>
            </a:pPr>
            <a:r>
              <a:rPr lang="en-US" sz="2500" smtClean="0">
                <a:solidFill>
                  <a:schemeClr val="tx2">
                    <a:lumMod val="50000"/>
                  </a:schemeClr>
                </a:solidFill>
                <a:latin typeface="Times New Roman" pitchFamily="18" charset="0"/>
                <a:cs typeface="Times New Roman" pitchFamily="18" charset="0"/>
              </a:rPr>
              <a:t>  (ii)   </a:t>
            </a:r>
            <a:r>
              <a:rPr lang="en-US" sz="2500" b="1" i="1" u="sng" smtClean="0">
                <a:solidFill>
                  <a:schemeClr val="tx2">
                    <a:lumMod val="50000"/>
                  </a:schemeClr>
                </a:solidFill>
                <a:latin typeface="Times New Roman" pitchFamily="18" charset="0"/>
                <a:cs typeface="Times New Roman" pitchFamily="18" charset="0"/>
              </a:rPr>
              <a:t>Causation – Oriented Classification</a:t>
            </a:r>
            <a:r>
              <a:rPr lang="en-US" sz="250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sz="2500" smtClean="0">
                <a:solidFill>
                  <a:schemeClr val="tx2">
                    <a:lumMod val="50000"/>
                  </a:schemeClr>
                </a:solidFill>
                <a:latin typeface="Times New Roman" pitchFamily="18" charset="0"/>
                <a:cs typeface="Times New Roman" pitchFamily="18" charset="0"/>
              </a:rPr>
              <a:t>             In this Category, Projects may be classified as Demand Based or Raw Material Based Projects. The very existence of demand for certain  goods or services makes the Project demand based &amp; the availability of certain Raw materials , Skills or other Inputs makes the Project Raw Material Based.</a:t>
            </a:r>
          </a:p>
          <a:p>
            <a:pPr marL="274320" indent="-274320" eaLnBrk="1" fontAlgn="auto" hangingPunct="1">
              <a:spcBef>
                <a:spcPts val="580"/>
              </a:spcBef>
              <a:spcAft>
                <a:spcPts val="0"/>
              </a:spcAft>
              <a:buFont typeface="Arial" charset="0"/>
              <a:buNone/>
              <a:defRPr/>
            </a:pPr>
            <a:r>
              <a:rPr lang="en-US" sz="2500" smtClean="0">
                <a:solidFill>
                  <a:schemeClr val="tx2">
                    <a:lumMod val="50000"/>
                  </a:schemeClr>
                </a:solidFill>
                <a:latin typeface="Times New Roman" pitchFamily="18" charset="0"/>
                <a:cs typeface="Times New Roman" pitchFamily="18" charset="0"/>
              </a:rPr>
              <a:t>  (iii)   </a:t>
            </a:r>
            <a:r>
              <a:rPr lang="en-US" sz="2500" b="1" i="1" u="sng" smtClean="0">
                <a:solidFill>
                  <a:schemeClr val="tx2">
                    <a:lumMod val="50000"/>
                  </a:schemeClr>
                </a:solidFill>
                <a:latin typeface="Times New Roman" pitchFamily="18" charset="0"/>
                <a:cs typeface="Times New Roman" pitchFamily="18" charset="0"/>
              </a:rPr>
              <a:t>Magnitude – Oriented Classification</a:t>
            </a:r>
            <a:r>
              <a:rPr lang="en-US" sz="250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sz="2500" smtClean="0">
                <a:solidFill>
                  <a:schemeClr val="tx2">
                    <a:lumMod val="50000"/>
                  </a:schemeClr>
                </a:solidFill>
                <a:latin typeface="Times New Roman" pitchFamily="18" charset="0"/>
                <a:cs typeface="Times New Roman" pitchFamily="18" charset="0"/>
              </a:rPr>
              <a:t>            Here, the Classification of Projects is based on the Size of the Capital involved in the Projects. Depending on the Total Project Investment, may be Projects may be classified as </a:t>
            </a:r>
            <a:r>
              <a:rPr lang="en-US" sz="2500" b="1" i="1" smtClean="0">
                <a:solidFill>
                  <a:schemeClr val="tx2">
                    <a:lumMod val="50000"/>
                  </a:schemeClr>
                </a:solidFill>
                <a:latin typeface="Times New Roman" pitchFamily="18" charset="0"/>
                <a:cs typeface="Times New Roman" pitchFamily="18" charset="0"/>
              </a:rPr>
              <a:t>Large Scale, Medium Scale &amp; Small Scale Projects</a:t>
            </a:r>
            <a:r>
              <a:rPr lang="en-US" sz="2500" smtClean="0">
                <a:solidFill>
                  <a:schemeClr val="tx2">
                    <a:lumMod val="50000"/>
                  </a:schemeClr>
                </a:solidFill>
                <a:latin typeface="Times New Roman" pitchFamily="18" charset="0"/>
                <a:cs typeface="Times New Roman" pitchFamily="18" charset="0"/>
              </a:rPr>
              <a:t>.</a:t>
            </a:r>
          </a:p>
          <a:p>
            <a:pPr marL="274320" indent="-274320" eaLnBrk="1" fontAlgn="auto" hangingPunct="1">
              <a:spcBef>
                <a:spcPts val="580"/>
              </a:spcBef>
              <a:spcAft>
                <a:spcPts val="0"/>
              </a:spcAft>
              <a:buFont typeface="Arial" charset="0"/>
              <a:buNone/>
              <a:defRPr/>
            </a:pPr>
            <a:r>
              <a:rPr lang="en-US" sz="2500" smtClean="0">
                <a:solidFill>
                  <a:schemeClr val="tx2">
                    <a:lumMod val="50000"/>
                  </a:schemeClr>
                </a:solidFill>
                <a:latin typeface="Times New Roman" pitchFamily="18" charset="0"/>
                <a:cs typeface="Times New Roman" pitchFamily="18" charset="0"/>
              </a:rPr>
              <a:t>            It is to be noted that, </a:t>
            </a:r>
            <a:r>
              <a:rPr lang="en-US" sz="2500" b="1" i="1" smtClean="0">
                <a:solidFill>
                  <a:schemeClr val="tx2">
                    <a:lumMod val="50000"/>
                  </a:schemeClr>
                </a:solidFill>
                <a:latin typeface="Times New Roman" pitchFamily="18" charset="0"/>
                <a:cs typeface="Times New Roman" pitchFamily="18" charset="0"/>
              </a:rPr>
              <a:t>Techno – Economic Characteristics </a:t>
            </a:r>
            <a:r>
              <a:rPr lang="en-US" sz="2500" smtClean="0">
                <a:solidFill>
                  <a:schemeClr val="tx2">
                    <a:lumMod val="50000"/>
                  </a:schemeClr>
                </a:solidFill>
                <a:latin typeface="Times New Roman" pitchFamily="18" charset="0"/>
                <a:cs typeface="Times New Roman" pitchFamily="18" charset="0"/>
              </a:rPr>
              <a:t> based  Classification is facilitating the process of feasibility appraisal.</a:t>
            </a:r>
          </a:p>
        </p:txBody>
      </p:sp>
      <p:sp>
        <p:nvSpPr>
          <p:cNvPr id="19459"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423E4DED-8981-4F92-922D-EDDEF9FC3B60}"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28600"/>
            <a:ext cx="8229600" cy="1143000"/>
          </a:xfrm>
        </p:spPr>
        <p:txBody>
          <a:bodyPr>
            <a:normAutofit/>
          </a:bodyPr>
          <a:lstStyle/>
          <a:p>
            <a:pPr eaLnBrk="1" fontAlgn="auto" hangingPunct="1">
              <a:spcAft>
                <a:spcPts val="0"/>
              </a:spcAft>
              <a:defRPr/>
            </a:pPr>
            <a:r>
              <a:rPr lang="en-US" b="1" i="1" u="sng" dirty="0" smtClean="0">
                <a:solidFill>
                  <a:schemeClr val="tx2">
                    <a:lumMod val="50000"/>
                  </a:schemeClr>
                </a:solidFill>
                <a:latin typeface="Arial" pitchFamily="34" charset="0"/>
                <a:cs typeface="Arial" pitchFamily="34" charset="0"/>
              </a:rPr>
              <a:t>Project  Identification</a:t>
            </a:r>
            <a:r>
              <a:rPr lang="en-US" dirty="0" smtClean="0">
                <a:solidFill>
                  <a:schemeClr val="tx2">
                    <a:lumMod val="50000"/>
                  </a:schemeClr>
                </a:solidFill>
                <a:latin typeface="Arial" pitchFamily="34" charset="0"/>
                <a:cs typeface="Arial" pitchFamily="34" charset="0"/>
              </a:rPr>
              <a:t> :</a:t>
            </a:r>
          </a:p>
        </p:txBody>
      </p:sp>
      <p:sp>
        <p:nvSpPr>
          <p:cNvPr id="16387" name="Content Placeholder 2"/>
          <p:cNvSpPr>
            <a:spLocks noGrp="1"/>
          </p:cNvSpPr>
          <p:nvPr>
            <p:ph sz="quarter" idx="1"/>
          </p:nvPr>
        </p:nvSpPr>
        <p:spPr/>
        <p:txBody>
          <a:bodyPr>
            <a:normAutofit/>
          </a:bodyPr>
          <a:lstStyle/>
          <a:p>
            <a:pPr marL="274320" indent="-274320" eaLnBrk="1" fontAlgn="auto" hangingPunct="1">
              <a:spcBef>
                <a:spcPts val="580"/>
              </a:spcBef>
              <a:spcAft>
                <a:spcPts val="0"/>
              </a:spcAft>
              <a:buFont typeface="Arial" charset="0"/>
              <a:buNone/>
              <a:defRPr/>
            </a:pPr>
            <a:r>
              <a:rPr lang="en-US" sz="2900" smtClean="0">
                <a:solidFill>
                  <a:schemeClr val="tx2">
                    <a:lumMod val="50000"/>
                  </a:schemeClr>
                </a:solidFill>
                <a:latin typeface="Times New Roman" pitchFamily="18" charset="0"/>
                <a:cs typeface="Times New Roman" pitchFamily="18" charset="0"/>
              </a:rPr>
              <a:t>               Identification of a single or multiple project ideas is crucial for the purpose of converting the Entrepreneurial urge into a recognizable form. Identification of viable projects or search for Project ideas is a beginning – an </a:t>
            </a:r>
            <a:r>
              <a:rPr lang="en-US" sz="2900" b="1" i="1" smtClean="0">
                <a:solidFill>
                  <a:schemeClr val="tx2">
                    <a:lumMod val="50000"/>
                  </a:schemeClr>
                </a:solidFill>
                <a:latin typeface="Times New Roman" pitchFamily="18" charset="0"/>
                <a:cs typeface="Times New Roman" pitchFamily="18" charset="0"/>
              </a:rPr>
              <a:t>Ice Breaker</a:t>
            </a:r>
            <a:r>
              <a:rPr lang="en-US" sz="2900" smtClean="0">
                <a:solidFill>
                  <a:schemeClr val="tx2">
                    <a:lumMod val="50000"/>
                  </a:schemeClr>
                </a:solidFill>
                <a:latin typeface="Times New Roman" pitchFamily="18" charset="0"/>
                <a:cs typeface="Times New Roman" pitchFamily="18" charset="0"/>
              </a:rPr>
              <a:t>. It is the  first &amp; most important step in the actual entrepreneurial journey. </a:t>
            </a:r>
            <a:r>
              <a:rPr lang="en-US" sz="2900" b="1" i="1" smtClean="0">
                <a:solidFill>
                  <a:schemeClr val="tx2">
                    <a:lumMod val="50000"/>
                  </a:schemeClr>
                </a:solidFill>
                <a:latin typeface="Times New Roman" pitchFamily="18" charset="0"/>
                <a:cs typeface="Times New Roman" pitchFamily="18" charset="0"/>
              </a:rPr>
              <a:t>Well begun is half done</a:t>
            </a:r>
            <a:r>
              <a:rPr lang="en-US" sz="2900" smtClean="0">
                <a:solidFill>
                  <a:schemeClr val="tx2">
                    <a:lumMod val="50000"/>
                  </a:schemeClr>
                </a:solidFill>
                <a:latin typeface="Times New Roman" pitchFamily="18" charset="0"/>
                <a:cs typeface="Times New Roman" pitchFamily="18" charset="0"/>
              </a:rPr>
              <a:t>. So, the success or failure of an enterprise is built , to an extent on a suitable Project Identification &amp; Selection.</a:t>
            </a:r>
          </a:p>
        </p:txBody>
      </p:sp>
      <p:sp>
        <p:nvSpPr>
          <p:cNvPr id="20484"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531A2F77-3565-4FCA-A83F-C1056DB8CC0D}" type="slidenum">
              <a:rPr lang="en-US"/>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sz="quarter" idx="1"/>
          </p:nvPr>
        </p:nvSpPr>
        <p:spPr>
          <a:xfrm>
            <a:off x="457200" y="381000"/>
            <a:ext cx="8229600" cy="6019800"/>
          </a:xfrm>
        </p:spPr>
        <p:txBody>
          <a:bodyPr>
            <a:normAutofit/>
          </a:bodyPr>
          <a:lstStyle/>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Therefore, establishing yourself as a successful entrepreneur depends to a great extent upon choosing a </a:t>
            </a:r>
            <a:r>
              <a:rPr lang="en-US" sz="2800" b="1" i="1" smtClean="0">
                <a:solidFill>
                  <a:schemeClr val="tx2">
                    <a:lumMod val="50000"/>
                  </a:schemeClr>
                </a:solidFill>
                <a:latin typeface="Times New Roman" pitchFamily="18" charset="0"/>
                <a:cs typeface="Times New Roman" pitchFamily="18" charset="0"/>
              </a:rPr>
              <a:t>Good Project or Idea</a:t>
            </a:r>
            <a:r>
              <a:rPr lang="en-US" sz="2800" smtClean="0">
                <a:solidFill>
                  <a:schemeClr val="tx2">
                    <a:lumMod val="50000"/>
                  </a:schemeClr>
                </a:solidFill>
                <a:latin typeface="Times New Roman" pitchFamily="18" charset="0"/>
                <a:cs typeface="Times New Roman" pitchFamily="18" charset="0"/>
              </a:rPr>
              <a:t>. That idea must not only be good for the Market but also be good for the Project &amp; good for the Entrepreneur. </a:t>
            </a:r>
            <a:r>
              <a:rPr lang="en-US" sz="2800" b="1" i="1" smtClean="0">
                <a:solidFill>
                  <a:schemeClr val="tx2">
                    <a:lumMod val="50000"/>
                  </a:schemeClr>
                </a:solidFill>
                <a:latin typeface="Times New Roman" pitchFamily="18" charset="0"/>
                <a:cs typeface="Times New Roman" pitchFamily="18" charset="0"/>
              </a:rPr>
              <a:t>Most important, the idea should give satisfying results</a:t>
            </a:r>
            <a:r>
              <a:rPr lang="en-US" sz="280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endParaRPr lang="en-US" sz="2800" smtClean="0">
              <a:solidFill>
                <a:schemeClr val="tx2">
                  <a:lumMod val="50000"/>
                </a:schemeClr>
              </a:solidFill>
              <a:latin typeface="Times New Roman" pitchFamily="18" charset="0"/>
              <a:cs typeface="Times New Roman" pitchFamily="18" charset="0"/>
            </a:endParaRP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As an Entrepreneur, when you are searching for an idea suitable for your commitment, background &amp; experience, do not pursue one idea at a time. Develop five or even more project ideas in parallel until one emerges so appropriate, that it begins to dominate your thoughts.</a:t>
            </a:r>
          </a:p>
          <a:p>
            <a:pPr marL="274320" indent="-274320" eaLnBrk="1" fontAlgn="auto" hangingPunct="1">
              <a:spcBef>
                <a:spcPts val="580"/>
              </a:spcBef>
              <a:spcAft>
                <a:spcPts val="0"/>
              </a:spcAft>
              <a:buFont typeface="Arial" charset="0"/>
              <a:buNone/>
              <a:defRPr/>
            </a:pPr>
            <a:endParaRPr lang="en-US" sz="2800" smtClean="0">
              <a:solidFill>
                <a:schemeClr val="tx2">
                  <a:lumMod val="50000"/>
                </a:schemeClr>
              </a:solidFill>
              <a:latin typeface="Times New Roman" pitchFamily="18" charset="0"/>
              <a:cs typeface="Times New Roman" pitchFamily="18" charset="0"/>
            </a:endParaRPr>
          </a:p>
        </p:txBody>
      </p:sp>
      <p:sp>
        <p:nvSpPr>
          <p:cNvPr id="21507"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AC71F972-2D57-4F1B-9AB1-9D0F8E617C07}"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sz="quarter" idx="1"/>
          </p:nvPr>
        </p:nvSpPr>
        <p:spPr>
          <a:xfrm>
            <a:off x="457200" y="304800"/>
            <a:ext cx="8229600" cy="6172200"/>
          </a:xfrm>
        </p:spPr>
        <p:txBody>
          <a:bodyPr>
            <a:normAutofit/>
          </a:bodyPr>
          <a:lstStyle/>
          <a:p>
            <a:pPr marL="274320" indent="-274320" eaLnBrk="1" fontAlgn="auto" hangingPunct="1">
              <a:spcBef>
                <a:spcPts val="580"/>
              </a:spcBef>
              <a:spcAft>
                <a:spcPts val="0"/>
              </a:spcAft>
              <a:buFont typeface="Arial" charset="0"/>
              <a:buNone/>
              <a:defRPr/>
            </a:pPr>
            <a:r>
              <a:rPr lang="en-US" smtClean="0">
                <a:solidFill>
                  <a:schemeClr val="tx2">
                    <a:lumMod val="50000"/>
                  </a:schemeClr>
                </a:solidFill>
                <a:latin typeface="Times New Roman" pitchFamily="18" charset="0"/>
                <a:cs typeface="Times New Roman" pitchFamily="18" charset="0"/>
              </a:rPr>
              <a:t>         Choosing an idea is </a:t>
            </a:r>
            <a:r>
              <a:rPr lang="en-US" b="1" i="1" smtClean="0">
                <a:solidFill>
                  <a:schemeClr val="tx2">
                    <a:lumMod val="50000"/>
                  </a:schemeClr>
                </a:solidFill>
                <a:latin typeface="Times New Roman" pitchFamily="18" charset="0"/>
                <a:cs typeface="Times New Roman" pitchFamily="18" charset="0"/>
              </a:rPr>
              <a:t>quite difficult</a:t>
            </a:r>
            <a:r>
              <a:rPr lang="en-US" smtClean="0">
                <a:solidFill>
                  <a:schemeClr val="tx2">
                    <a:lumMod val="50000"/>
                  </a:schemeClr>
                </a:solidFill>
                <a:latin typeface="Times New Roman" pitchFamily="18" charset="0"/>
                <a:cs typeface="Times New Roman" pitchFamily="18" charset="0"/>
              </a:rPr>
              <a:t> &amp; the Entrepreneur has to weigh objectively his intrinsic capabilities in finalizing an idea.</a:t>
            </a:r>
          </a:p>
          <a:p>
            <a:pPr marL="274320" indent="-274320" eaLnBrk="1" fontAlgn="auto" hangingPunct="1">
              <a:spcBef>
                <a:spcPts val="580"/>
              </a:spcBef>
              <a:spcAft>
                <a:spcPts val="0"/>
              </a:spcAft>
              <a:buFont typeface="Arial" charset="0"/>
              <a:buNone/>
              <a:defRPr/>
            </a:pPr>
            <a:r>
              <a:rPr lang="en-US" smtClean="0">
                <a:solidFill>
                  <a:schemeClr val="tx2">
                    <a:lumMod val="50000"/>
                  </a:schemeClr>
                </a:solidFill>
                <a:latin typeface="Times New Roman" pitchFamily="18" charset="0"/>
                <a:cs typeface="Times New Roman" pitchFamily="18" charset="0"/>
              </a:rPr>
              <a:t>         The </a:t>
            </a:r>
            <a:r>
              <a:rPr lang="en-US" b="1" i="1" smtClean="0">
                <a:solidFill>
                  <a:schemeClr val="tx2">
                    <a:lumMod val="50000"/>
                  </a:schemeClr>
                </a:solidFill>
                <a:latin typeface="Times New Roman" pitchFamily="18" charset="0"/>
                <a:cs typeface="Times New Roman" pitchFamily="18" charset="0"/>
              </a:rPr>
              <a:t>Project Ideas can be discovered from various internal &amp; external sources. These may include</a:t>
            </a:r>
            <a:r>
              <a:rPr lang="en-US"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smtClean="0">
                <a:solidFill>
                  <a:schemeClr val="tx2">
                    <a:lumMod val="50000"/>
                  </a:schemeClr>
                </a:solidFill>
                <a:latin typeface="Times New Roman" pitchFamily="18" charset="0"/>
                <a:cs typeface="Times New Roman" pitchFamily="18" charset="0"/>
              </a:rPr>
              <a:t>      a)   Knowledge of Potential Customer Needs.</a:t>
            </a:r>
          </a:p>
          <a:p>
            <a:pPr marL="274320" indent="-274320" eaLnBrk="1" fontAlgn="auto" hangingPunct="1">
              <a:spcBef>
                <a:spcPts val="580"/>
              </a:spcBef>
              <a:spcAft>
                <a:spcPts val="0"/>
              </a:spcAft>
              <a:buFont typeface="Arial" charset="0"/>
              <a:buNone/>
              <a:defRPr/>
            </a:pPr>
            <a:r>
              <a:rPr lang="en-US" smtClean="0">
                <a:solidFill>
                  <a:schemeClr val="tx2">
                    <a:lumMod val="50000"/>
                  </a:schemeClr>
                </a:solidFill>
                <a:latin typeface="Times New Roman" pitchFamily="18" charset="0"/>
                <a:cs typeface="Times New Roman" pitchFamily="18" charset="0"/>
              </a:rPr>
              <a:t>      b)   Watching Emerging Trends in Demand for certain  Products / Services &amp; their market size &amp; potential.</a:t>
            </a:r>
          </a:p>
          <a:p>
            <a:pPr marL="274320" indent="-274320" eaLnBrk="1" fontAlgn="auto" hangingPunct="1">
              <a:spcBef>
                <a:spcPts val="580"/>
              </a:spcBef>
              <a:spcAft>
                <a:spcPts val="0"/>
              </a:spcAft>
              <a:buFont typeface="Arial" charset="0"/>
              <a:buNone/>
              <a:defRPr/>
            </a:pPr>
            <a:r>
              <a:rPr lang="en-US" smtClean="0">
                <a:solidFill>
                  <a:schemeClr val="tx2">
                    <a:lumMod val="50000"/>
                  </a:schemeClr>
                </a:solidFill>
                <a:latin typeface="Times New Roman" pitchFamily="18" charset="0"/>
                <a:cs typeface="Times New Roman" pitchFamily="18" charset="0"/>
              </a:rPr>
              <a:t>      c)   Scope for producing substitute products which is economical &amp; having better features.</a:t>
            </a:r>
          </a:p>
        </p:txBody>
      </p:sp>
      <p:sp>
        <p:nvSpPr>
          <p:cNvPr id="22531"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09CDB870-56E5-4A82-A4C8-44C3928A43BD}"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sz="quarter" idx="1"/>
          </p:nvPr>
        </p:nvSpPr>
        <p:spPr>
          <a:xfrm>
            <a:off x="457200" y="457200"/>
            <a:ext cx="8229600" cy="6096000"/>
          </a:xfrm>
        </p:spPr>
        <p:txBody>
          <a:bodyPr>
            <a:normAutofit/>
          </a:bodyPr>
          <a:lstStyle/>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d)    Going thro various Professional Magazines / Journals catering to specific interests like Computers, Electronics &amp; Telecommunication, Mech, Electrical, Metalurgical, Chemicals, Drugs etc. etc.</a:t>
            </a: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e)    Success Stories of Known Entrepreneurs or friends or relatives.</a:t>
            </a: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f)     Visiting National &amp; International Trade Fairs &amp; Exhibitions displaying New Products &amp; Services.</a:t>
            </a: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g)      Meeting Technical / Industrial Consultants.</a:t>
            </a: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h)       New Product(s) introduced by other enterprises   etc   etc…. </a:t>
            </a:r>
          </a:p>
        </p:txBody>
      </p:sp>
      <p:sp>
        <p:nvSpPr>
          <p:cNvPr id="23555"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8F6DD9CB-66F6-420E-84B4-A46E2779188A}"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sz="quarter" idx="1"/>
          </p:nvPr>
        </p:nvSpPr>
        <p:spPr>
          <a:xfrm>
            <a:off x="457200" y="381000"/>
            <a:ext cx="8229600" cy="6096000"/>
          </a:xfrm>
        </p:spPr>
        <p:txBody>
          <a:bodyPr>
            <a:normAutofit lnSpcReduction="10000"/>
          </a:bodyPr>
          <a:lstStyle/>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All of these Sources put together may give a few Ideas about the possible projects to be examined as the Final Project. This Process of identifying Project Ideas is referred to as “</a:t>
            </a:r>
            <a:r>
              <a:rPr lang="en-US" sz="3500" b="1" i="1" smtClean="0">
                <a:solidFill>
                  <a:schemeClr val="tx2">
                    <a:lumMod val="50000"/>
                  </a:schemeClr>
                </a:solidFill>
                <a:latin typeface="Times New Roman" pitchFamily="18" charset="0"/>
                <a:cs typeface="Times New Roman" pitchFamily="18" charset="0"/>
              </a:rPr>
              <a:t>Opportunity Scanning &amp; Identification</a:t>
            </a:r>
            <a:r>
              <a:rPr lang="en-US" sz="2800" b="1" i="1" smtClean="0">
                <a:solidFill>
                  <a:schemeClr val="tx2">
                    <a:lumMod val="50000"/>
                  </a:schemeClr>
                </a:solidFill>
                <a:latin typeface="Times New Roman" pitchFamily="18" charset="0"/>
                <a:cs typeface="Times New Roman" pitchFamily="18" charset="0"/>
              </a:rPr>
              <a:t>.</a:t>
            </a:r>
            <a:r>
              <a:rPr lang="en-US" sz="2800" smtClean="0">
                <a:solidFill>
                  <a:schemeClr val="tx2">
                    <a:lumMod val="50000"/>
                  </a:schemeClr>
                </a:solidFill>
                <a:latin typeface="Times New Roman" pitchFamily="18" charset="0"/>
                <a:cs typeface="Times New Roman" pitchFamily="18" charset="0"/>
              </a:rPr>
              <a:t>”</a:t>
            </a: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After going thro the above process, assume that you have been able to get Seven Project Ideas as a result of the above analysis. </a:t>
            </a:r>
          </a:p>
          <a:p>
            <a:pPr marL="274320" indent="-274320" eaLnBrk="1" fontAlgn="auto" hangingPunct="1">
              <a:spcBef>
                <a:spcPts val="580"/>
              </a:spcBef>
              <a:spcAft>
                <a:spcPts val="0"/>
              </a:spcAft>
              <a:buFont typeface="Arial" charset="0"/>
              <a:buNone/>
              <a:defRPr/>
            </a:pPr>
            <a:endParaRPr lang="en-US" sz="2800" smtClean="0">
              <a:solidFill>
                <a:schemeClr val="tx2">
                  <a:lumMod val="50000"/>
                </a:schemeClr>
              </a:solidFill>
              <a:latin typeface="Times New Roman" pitchFamily="18" charset="0"/>
              <a:cs typeface="Times New Roman" pitchFamily="18" charset="0"/>
            </a:endParaRP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From the Seven Project Ideas you have in mind, finally you have to decide &amp; choose the One Most Appropriate &amp; Potential Project idea going thro the </a:t>
            </a:r>
            <a:r>
              <a:rPr lang="en-US" sz="2800" b="1" i="1" smtClean="0">
                <a:solidFill>
                  <a:schemeClr val="tx2">
                    <a:lumMod val="50000"/>
                  </a:schemeClr>
                </a:solidFill>
                <a:latin typeface="Times New Roman" pitchFamily="18" charset="0"/>
                <a:cs typeface="Times New Roman" pitchFamily="18" charset="0"/>
              </a:rPr>
              <a:t>following Selection Process</a:t>
            </a:r>
            <a:r>
              <a:rPr lang="en-US" sz="280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sz="2800" smtClean="0">
                <a:solidFill>
                  <a:schemeClr val="tx2">
                    <a:lumMod val="50000"/>
                  </a:schemeClr>
                </a:solidFill>
                <a:latin typeface="Times New Roman" pitchFamily="18" charset="0"/>
                <a:cs typeface="Times New Roman" pitchFamily="18" charset="0"/>
              </a:rPr>
              <a:t> </a:t>
            </a:r>
          </a:p>
        </p:txBody>
      </p:sp>
      <p:sp>
        <p:nvSpPr>
          <p:cNvPr id="24579"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497CC30E-FFE1-47C2-9691-0F14432E8D11}"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sz="quarter" idx="1"/>
          </p:nvPr>
        </p:nvSpPr>
        <p:spPr>
          <a:xfrm>
            <a:off x="457200" y="304800"/>
            <a:ext cx="8229600" cy="6172200"/>
          </a:xfrm>
        </p:spPr>
        <p:txBody>
          <a:bodyPr>
            <a:normAutofit/>
          </a:bodyPr>
          <a:lstStyle/>
          <a:p>
            <a:pPr marL="274320" indent="-274320" eaLnBrk="1" fontAlgn="auto" hangingPunct="1">
              <a:spcBef>
                <a:spcPts val="580"/>
              </a:spcBef>
              <a:spcAft>
                <a:spcPts val="0"/>
              </a:spcAft>
              <a:buFont typeface="Arial" charset="0"/>
              <a:buNone/>
              <a:defRPr/>
            </a:pPr>
            <a:r>
              <a:rPr lang="en-US" dirty="0" smtClean="0">
                <a:solidFill>
                  <a:schemeClr val="tx2">
                    <a:lumMod val="50000"/>
                  </a:schemeClr>
                </a:solidFill>
                <a:latin typeface="Times New Roman" pitchFamily="18" charset="0"/>
                <a:cs typeface="Times New Roman" pitchFamily="18" charset="0"/>
              </a:rPr>
              <a:t>     </a:t>
            </a:r>
            <a:r>
              <a:rPr lang="en-US" b="1" i="1" u="sng" dirty="0" smtClean="0">
                <a:solidFill>
                  <a:schemeClr val="tx2">
                    <a:lumMod val="50000"/>
                  </a:schemeClr>
                </a:solidFill>
                <a:latin typeface="Times New Roman" pitchFamily="18" charset="0"/>
                <a:cs typeface="Times New Roman" pitchFamily="18" charset="0"/>
              </a:rPr>
              <a:t>Introduction</a:t>
            </a:r>
            <a:r>
              <a:rPr lang="en-US" dirty="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dirty="0" smtClean="0">
                <a:solidFill>
                  <a:schemeClr val="tx2">
                    <a:lumMod val="50000"/>
                  </a:schemeClr>
                </a:solidFill>
                <a:latin typeface="Times New Roman" pitchFamily="18" charset="0"/>
                <a:cs typeface="Times New Roman" pitchFamily="18" charset="0"/>
              </a:rPr>
              <a:t>               An Entrepreneur , before he sets up an enterprise, wants to satisfy himself that : it is a Profitable  Proposition. He wants to gather </a:t>
            </a:r>
            <a:r>
              <a:rPr lang="en-US" b="1" i="1" dirty="0" smtClean="0">
                <a:solidFill>
                  <a:schemeClr val="tx2">
                    <a:lumMod val="50000"/>
                  </a:schemeClr>
                </a:solidFill>
                <a:latin typeface="Times New Roman" pitchFamily="18" charset="0"/>
                <a:cs typeface="Times New Roman" pitchFamily="18" charset="0"/>
              </a:rPr>
              <a:t>critical information</a:t>
            </a:r>
            <a:r>
              <a:rPr lang="en-US" dirty="0" smtClean="0">
                <a:solidFill>
                  <a:schemeClr val="tx2">
                    <a:lumMod val="50000"/>
                  </a:schemeClr>
                </a:solidFill>
                <a:latin typeface="Times New Roman" pitchFamily="18" charset="0"/>
                <a:cs typeface="Times New Roman" pitchFamily="18" charset="0"/>
              </a:rPr>
              <a:t> &amp; take decisions pertaining to various facets (Aspects) – </a:t>
            </a:r>
            <a:r>
              <a:rPr lang="en-US" b="1" i="1" dirty="0" smtClean="0">
                <a:solidFill>
                  <a:schemeClr val="tx2">
                    <a:lumMod val="50000"/>
                  </a:schemeClr>
                </a:solidFill>
                <a:latin typeface="Times New Roman" pitchFamily="18" charset="0"/>
                <a:cs typeface="Times New Roman" pitchFamily="18" charset="0"/>
              </a:rPr>
              <a:t>Technical Arrangement , Plant &amp; Machinery, Market, Financial Arrangement, Location, Statutory Clearances, in order that the tasks of establishing the project, &amp; to some extent managing it later, becomes easy</a:t>
            </a:r>
            <a:r>
              <a:rPr lang="en-US" dirty="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endParaRPr lang="en-US" dirty="0" smtClean="0">
              <a:solidFill>
                <a:schemeClr val="tx2">
                  <a:lumMod val="50000"/>
                </a:schemeClr>
              </a:solidFill>
              <a:latin typeface="Times New Roman" pitchFamily="18" charset="0"/>
              <a:cs typeface="Times New Roman" pitchFamily="18" charset="0"/>
            </a:endParaRPr>
          </a:p>
          <a:p>
            <a:pPr marL="274320" indent="-274320" eaLnBrk="1" fontAlgn="auto" hangingPunct="1">
              <a:spcBef>
                <a:spcPts val="580"/>
              </a:spcBef>
              <a:spcAft>
                <a:spcPts val="0"/>
              </a:spcAft>
              <a:buFont typeface="Arial" charset="0"/>
              <a:buNone/>
              <a:defRPr/>
            </a:pPr>
            <a:r>
              <a:rPr lang="en-US" dirty="0" smtClean="0">
                <a:solidFill>
                  <a:schemeClr val="tx2">
                    <a:lumMod val="50000"/>
                  </a:schemeClr>
                </a:solidFill>
                <a:latin typeface="Times New Roman" pitchFamily="18" charset="0"/>
                <a:cs typeface="Times New Roman" pitchFamily="18" charset="0"/>
              </a:rPr>
              <a:t>              A project report is an outcome of an exercise meant to check the viability of an enterprise &amp; analyze &amp; firm up its essential parameters. There are various phrases in vogue to refer to project report document.</a:t>
            </a:r>
          </a:p>
        </p:txBody>
      </p:sp>
      <p:sp>
        <p:nvSpPr>
          <p:cNvPr id="7171"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E931ADDB-3104-4268-AA3C-DA3F742C69C5}"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pPr eaLnBrk="1" fontAlgn="auto" hangingPunct="1">
              <a:spcAft>
                <a:spcPts val="0"/>
              </a:spcAft>
              <a:defRPr/>
            </a:pPr>
            <a:r>
              <a:rPr lang="en-US" b="1" i="1" u="sng" smtClean="0">
                <a:solidFill>
                  <a:schemeClr val="tx2">
                    <a:lumMod val="50000"/>
                  </a:schemeClr>
                </a:solidFill>
                <a:latin typeface="Arial Rounded MT Bold" pitchFamily="34" charset="0"/>
              </a:rPr>
              <a:t>Project Selection</a:t>
            </a:r>
            <a:r>
              <a:rPr lang="en-US" smtClean="0">
                <a:solidFill>
                  <a:schemeClr val="tx2">
                    <a:lumMod val="50000"/>
                  </a:schemeClr>
                </a:solidFill>
                <a:latin typeface="Arial Rounded MT Bold" pitchFamily="34" charset="0"/>
              </a:rPr>
              <a:t> :</a:t>
            </a:r>
          </a:p>
        </p:txBody>
      </p:sp>
      <p:sp>
        <p:nvSpPr>
          <p:cNvPr id="21507" name="Content Placeholder 2"/>
          <p:cNvSpPr>
            <a:spLocks noGrp="1"/>
          </p:cNvSpPr>
          <p:nvPr>
            <p:ph sz="quarter" idx="1"/>
          </p:nvPr>
        </p:nvSpPr>
        <p:spPr/>
        <p:txBody>
          <a:bodyPr>
            <a:normAutofit/>
          </a:bodyPr>
          <a:lstStyle/>
          <a:p>
            <a:pPr marL="274320" indent="-274320" eaLnBrk="1" fontAlgn="auto" hangingPunct="1">
              <a:spcBef>
                <a:spcPts val="580"/>
              </a:spcBef>
              <a:spcAft>
                <a:spcPts val="0"/>
              </a:spcAft>
              <a:buFont typeface="Arial" charset="0"/>
              <a:buNone/>
              <a:defRPr/>
            </a:pPr>
            <a:r>
              <a:rPr lang="en-US" sz="2500" smtClean="0">
                <a:solidFill>
                  <a:schemeClr val="tx2">
                    <a:lumMod val="50000"/>
                  </a:schemeClr>
                </a:solidFill>
                <a:latin typeface="Times New Roman" pitchFamily="18" charset="0"/>
                <a:cs typeface="Times New Roman" pitchFamily="18" charset="0"/>
              </a:rPr>
              <a:t>                  After deciding on a few Project ideas, the Entrepreneur has to </a:t>
            </a:r>
            <a:r>
              <a:rPr lang="en-US" sz="2500" b="1" i="1" smtClean="0">
                <a:solidFill>
                  <a:schemeClr val="tx2">
                    <a:lumMod val="50000"/>
                  </a:schemeClr>
                </a:solidFill>
                <a:latin typeface="Times New Roman" pitchFamily="18" charset="0"/>
                <a:cs typeface="Times New Roman" pitchFamily="18" charset="0"/>
              </a:rPr>
              <a:t>finally</a:t>
            </a:r>
            <a:r>
              <a:rPr lang="en-US" sz="2500" smtClean="0">
                <a:solidFill>
                  <a:schemeClr val="tx2">
                    <a:lumMod val="50000"/>
                  </a:schemeClr>
                </a:solidFill>
                <a:latin typeface="Times New Roman" pitchFamily="18" charset="0"/>
                <a:cs typeface="Times New Roman" pitchFamily="18" charset="0"/>
              </a:rPr>
              <a:t> select, One Project Idea most suited depending on the following criteria. A tool generally used for this purpose is called as “</a:t>
            </a:r>
            <a:r>
              <a:rPr lang="en-US" sz="3500" b="1" i="1" smtClean="0">
                <a:solidFill>
                  <a:schemeClr val="tx2">
                    <a:lumMod val="50000"/>
                  </a:schemeClr>
                </a:solidFill>
                <a:latin typeface="Times New Roman" pitchFamily="18" charset="0"/>
                <a:cs typeface="Times New Roman" pitchFamily="18" charset="0"/>
              </a:rPr>
              <a:t>SWOT</a:t>
            </a:r>
            <a:r>
              <a:rPr lang="en-US" sz="2500" smtClean="0">
                <a:solidFill>
                  <a:schemeClr val="tx2">
                    <a:lumMod val="50000"/>
                  </a:schemeClr>
                </a:solidFill>
                <a:latin typeface="Times New Roman" pitchFamily="18" charset="0"/>
                <a:cs typeface="Times New Roman" pitchFamily="18" charset="0"/>
              </a:rPr>
              <a:t>” Analysis is done. The Intending Entrepreneur analyses his Strengths &amp; Weaknesses, as well as Opportunities / Competitive Advantages &amp; Threats / Challenges offered by each of the Project Ideas. On the basis of this Analysis, the Most Suitable Project Idea is finally selected to convert it into an Enterprise. This Process is also called as a “</a:t>
            </a:r>
            <a:r>
              <a:rPr lang="en-US" sz="3000" b="1" i="1" smtClean="0">
                <a:solidFill>
                  <a:schemeClr val="tx2">
                    <a:lumMod val="50000"/>
                  </a:schemeClr>
                </a:solidFill>
                <a:latin typeface="Times New Roman" pitchFamily="18" charset="0"/>
                <a:cs typeface="Times New Roman" pitchFamily="18" charset="0"/>
              </a:rPr>
              <a:t>Zeroing In Process</a:t>
            </a:r>
            <a:r>
              <a:rPr lang="en-US" sz="2500" smtClean="0">
                <a:solidFill>
                  <a:schemeClr val="tx2">
                    <a:lumMod val="50000"/>
                  </a:schemeClr>
                </a:solidFill>
                <a:latin typeface="Times New Roman" pitchFamily="18" charset="0"/>
                <a:cs typeface="Times New Roman" pitchFamily="18" charset="0"/>
              </a:rPr>
              <a:t>.”</a:t>
            </a:r>
          </a:p>
        </p:txBody>
      </p:sp>
      <p:sp>
        <p:nvSpPr>
          <p:cNvPr id="25604"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A5A7920D-227E-4AB0-8249-74948D86A8DE}"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400800"/>
          </a:xfrm>
        </p:spPr>
        <p:txBody>
          <a:bodyPr>
            <a:normAutofit fontScale="92500" lnSpcReduction="10000"/>
          </a:bodyPr>
          <a:lstStyle/>
          <a:p>
            <a:pPr marL="274320" indent="-274320" eaLnBrk="1" fontAlgn="auto" hangingPunct="1">
              <a:spcBef>
                <a:spcPts val="580"/>
              </a:spcBef>
              <a:spcAft>
                <a:spcPts val="0"/>
              </a:spcAft>
              <a:buFont typeface="Arial" charset="0"/>
              <a:buNone/>
              <a:defRPr/>
            </a:pPr>
            <a:r>
              <a:rPr lang="en-US" sz="2800" dirty="0" smtClean="0">
                <a:solidFill>
                  <a:schemeClr val="tx2">
                    <a:lumMod val="50000"/>
                  </a:schemeClr>
                </a:solidFill>
                <a:latin typeface="Times New Roman" pitchFamily="18" charset="0"/>
                <a:cs typeface="Times New Roman" pitchFamily="18" charset="0"/>
              </a:rPr>
              <a:t>         A few Important Criteria are given below :</a:t>
            </a:r>
          </a:p>
          <a:p>
            <a:pPr marL="274320" indent="-274320" eaLnBrk="1" fontAlgn="auto" hangingPunct="1">
              <a:spcBef>
                <a:spcPts val="580"/>
              </a:spcBef>
              <a:spcAft>
                <a:spcPts val="0"/>
              </a:spcAft>
              <a:buFont typeface="Arial" charset="0"/>
              <a:buNone/>
              <a:defRPr/>
            </a:pPr>
            <a:endParaRPr lang="en-US" sz="2800" dirty="0" smtClean="0">
              <a:solidFill>
                <a:schemeClr val="tx2">
                  <a:lumMod val="50000"/>
                </a:schemeClr>
              </a:solidFill>
              <a:latin typeface="Times New Roman" pitchFamily="18" charset="0"/>
              <a:cs typeface="Times New Roman" pitchFamily="18" charset="0"/>
            </a:endParaRPr>
          </a:p>
          <a:p>
            <a:pPr marL="514350" indent="-514350" eaLnBrk="1" fontAlgn="auto" hangingPunct="1">
              <a:spcBef>
                <a:spcPts val="580"/>
              </a:spcBef>
              <a:spcAft>
                <a:spcPts val="0"/>
              </a:spcAft>
              <a:buFont typeface="Arial" charset="0"/>
              <a:buAutoNum type="arabicParenR"/>
              <a:defRPr/>
            </a:pPr>
            <a:r>
              <a:rPr lang="en-US" sz="2800" b="1" i="1" u="sng" dirty="0" smtClean="0">
                <a:solidFill>
                  <a:schemeClr val="tx2">
                    <a:lumMod val="50000"/>
                  </a:schemeClr>
                </a:solidFill>
                <a:latin typeface="Times New Roman" pitchFamily="18" charset="0"/>
                <a:cs typeface="Times New Roman" pitchFamily="18" charset="0"/>
              </a:rPr>
              <a:t>Investment Size</a:t>
            </a:r>
            <a:r>
              <a:rPr lang="en-US" sz="2800" dirty="0" smtClean="0">
                <a:solidFill>
                  <a:schemeClr val="tx2">
                    <a:lumMod val="50000"/>
                  </a:schemeClr>
                </a:solidFill>
                <a:latin typeface="Times New Roman" pitchFamily="18" charset="0"/>
                <a:cs typeface="Times New Roman" pitchFamily="18" charset="0"/>
              </a:rPr>
              <a:t> :</a:t>
            </a:r>
          </a:p>
          <a:p>
            <a:pPr marL="514350" indent="-514350" eaLnBrk="1" fontAlgn="auto" hangingPunct="1">
              <a:spcBef>
                <a:spcPts val="580"/>
              </a:spcBef>
              <a:spcAft>
                <a:spcPts val="0"/>
              </a:spcAft>
              <a:buFont typeface="Arial" charset="0"/>
              <a:buNone/>
              <a:defRPr/>
            </a:pPr>
            <a:r>
              <a:rPr lang="en-US" sz="2800" dirty="0" smtClean="0">
                <a:solidFill>
                  <a:schemeClr val="tx2">
                    <a:lumMod val="50000"/>
                  </a:schemeClr>
                </a:solidFill>
                <a:latin typeface="Times New Roman" pitchFamily="18" charset="0"/>
                <a:cs typeface="Times New Roman" pitchFamily="18" charset="0"/>
              </a:rPr>
              <a:t>               This is a very important criterion to decide success or failure of the Project. The Entrepreneur should assess the Economical Size of the Plant &amp; the Total Investment </a:t>
            </a:r>
            <a:r>
              <a:rPr lang="en-US" sz="2800" dirty="0" err="1" smtClean="0">
                <a:solidFill>
                  <a:schemeClr val="tx2">
                    <a:lumMod val="50000"/>
                  </a:schemeClr>
                </a:solidFill>
                <a:latin typeface="Times New Roman" pitchFamily="18" charset="0"/>
                <a:cs typeface="Times New Roman" pitchFamily="18" charset="0"/>
              </a:rPr>
              <a:t>reqd</a:t>
            </a:r>
            <a:r>
              <a:rPr lang="en-US" sz="2800" dirty="0" smtClean="0">
                <a:solidFill>
                  <a:schemeClr val="tx2">
                    <a:lumMod val="50000"/>
                  </a:schemeClr>
                </a:solidFill>
                <a:latin typeface="Times New Roman" pitchFamily="18" charset="0"/>
                <a:cs typeface="Times New Roman" pitchFamily="18" charset="0"/>
              </a:rPr>
              <a:t> &amp; should assess his Financial Capability to pool in at least about 25 % of the Investment required for the Project. Entrepreneur therefore, </a:t>
            </a:r>
            <a:r>
              <a:rPr lang="en-US" sz="2800" b="1" i="1" dirty="0" smtClean="0">
                <a:solidFill>
                  <a:schemeClr val="tx2">
                    <a:lumMod val="50000"/>
                  </a:schemeClr>
                </a:solidFill>
                <a:latin typeface="Times New Roman" pitchFamily="18" charset="0"/>
                <a:cs typeface="Times New Roman" pitchFamily="18" charset="0"/>
              </a:rPr>
              <a:t>should select only such Projects which are within his financial resources</a:t>
            </a:r>
            <a:r>
              <a:rPr lang="en-US" sz="2800" dirty="0" smtClean="0">
                <a:solidFill>
                  <a:schemeClr val="tx2">
                    <a:lumMod val="50000"/>
                  </a:schemeClr>
                </a:solidFill>
                <a:latin typeface="Times New Roman" pitchFamily="18" charset="0"/>
                <a:cs typeface="Times New Roman" pitchFamily="18" charset="0"/>
              </a:rPr>
              <a:t>. You cannot establish an Enterprise only on borrowed funds &amp; this may lead to severe financial problems in the Initial Stages of the Project Implementation itself. </a:t>
            </a:r>
          </a:p>
          <a:p>
            <a:pPr marL="514350" indent="-514350" eaLnBrk="1" fontAlgn="auto" hangingPunct="1">
              <a:spcBef>
                <a:spcPts val="580"/>
              </a:spcBef>
              <a:spcAft>
                <a:spcPts val="0"/>
              </a:spcAft>
              <a:buFont typeface="Arial" charset="0"/>
              <a:buNone/>
              <a:defRPr/>
            </a:pPr>
            <a:endParaRPr lang="en-US" sz="2800" dirty="0" smtClean="0">
              <a:solidFill>
                <a:schemeClr val="tx2">
                  <a:lumMod val="50000"/>
                </a:schemeClr>
              </a:solidFill>
              <a:latin typeface="Times New Roman" pitchFamily="18" charset="0"/>
              <a:cs typeface="Times New Roman" pitchFamily="18" charset="0"/>
            </a:endParaRPr>
          </a:p>
          <a:p>
            <a:pPr marL="514350" indent="-514350" eaLnBrk="1" fontAlgn="auto" hangingPunct="1">
              <a:spcBef>
                <a:spcPts val="580"/>
              </a:spcBef>
              <a:spcAft>
                <a:spcPts val="0"/>
              </a:spcAft>
              <a:buFont typeface="Arial" charset="0"/>
              <a:buNone/>
              <a:defRPr/>
            </a:pPr>
            <a:r>
              <a:rPr lang="en-US" sz="2800" dirty="0" smtClean="0">
                <a:solidFill>
                  <a:schemeClr val="tx2">
                    <a:lumMod val="50000"/>
                  </a:schemeClr>
                </a:solidFill>
                <a:latin typeface="Times New Roman" pitchFamily="18" charset="0"/>
                <a:cs typeface="Times New Roman" pitchFamily="18" charset="0"/>
              </a:rPr>
              <a:t>        </a:t>
            </a:r>
          </a:p>
          <a:p>
            <a:pPr marL="514350" indent="-514350" eaLnBrk="1" fontAlgn="auto" hangingPunct="1">
              <a:spcBef>
                <a:spcPts val="580"/>
              </a:spcBef>
              <a:spcAft>
                <a:spcPts val="0"/>
              </a:spcAft>
              <a:buFont typeface="Arial" charset="0"/>
              <a:buNone/>
              <a:defRPr/>
            </a:pPr>
            <a:endParaRPr lang="en-US" sz="2800" dirty="0" smtClean="0">
              <a:solidFill>
                <a:schemeClr val="tx2">
                  <a:lumMod val="50000"/>
                </a:schemeClr>
              </a:solidFill>
              <a:latin typeface="Times New Roman" pitchFamily="18" charset="0"/>
              <a:cs typeface="Times New Roman" pitchFamily="18" charset="0"/>
            </a:endParaRPr>
          </a:p>
          <a:p>
            <a:pPr marL="514350" indent="-514350" eaLnBrk="1" fontAlgn="auto" hangingPunct="1">
              <a:spcBef>
                <a:spcPts val="580"/>
              </a:spcBef>
              <a:spcAft>
                <a:spcPts val="0"/>
              </a:spcAft>
              <a:buFont typeface="Arial" charset="0"/>
              <a:buNone/>
              <a:defRPr/>
            </a:pPr>
            <a:endParaRPr lang="en-US" sz="2800" dirty="0" smtClean="0">
              <a:solidFill>
                <a:schemeClr val="tx2">
                  <a:lumMod val="50000"/>
                </a:schemeClr>
              </a:solidFill>
              <a:latin typeface="Times New Roman" pitchFamily="18" charset="0"/>
              <a:cs typeface="Times New Roman" pitchFamily="18" charset="0"/>
            </a:endParaRPr>
          </a:p>
          <a:p>
            <a:pPr marL="514350" indent="-514350" eaLnBrk="1" fontAlgn="auto" hangingPunct="1">
              <a:spcBef>
                <a:spcPts val="580"/>
              </a:spcBef>
              <a:spcAft>
                <a:spcPts val="0"/>
              </a:spcAft>
              <a:buFont typeface="Arial" charset="0"/>
              <a:buNone/>
              <a:defRPr/>
            </a:pPr>
            <a:endParaRPr lang="en-US" sz="2800" dirty="0" smtClean="0">
              <a:solidFill>
                <a:schemeClr val="tx2">
                  <a:lumMod val="50000"/>
                </a:schemeClr>
              </a:solidFill>
              <a:latin typeface="Times New Roman" pitchFamily="18" charset="0"/>
              <a:cs typeface="Times New Roman" pitchFamily="18" charset="0"/>
            </a:endParaRPr>
          </a:p>
          <a:p>
            <a:pPr marL="514350" indent="-514350" eaLnBrk="1" fontAlgn="auto" hangingPunct="1">
              <a:spcBef>
                <a:spcPts val="580"/>
              </a:spcBef>
              <a:spcAft>
                <a:spcPts val="0"/>
              </a:spcAft>
              <a:buFont typeface="Arial" charset="0"/>
              <a:buNone/>
              <a:defRPr/>
            </a:pPr>
            <a:endParaRPr lang="en-US" sz="2800" dirty="0">
              <a:solidFill>
                <a:schemeClr val="tx2">
                  <a:lumMod val="50000"/>
                </a:schemeClr>
              </a:solidFill>
              <a:latin typeface="Times New Roman" pitchFamily="18" charset="0"/>
              <a:cs typeface="Times New Roman" pitchFamily="18" charset="0"/>
            </a:endParaRPr>
          </a:p>
        </p:txBody>
      </p:sp>
      <p:sp>
        <p:nvSpPr>
          <p:cNvPr id="26627"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4" name="Slide Number Placeholder 3"/>
          <p:cNvSpPr>
            <a:spLocks noGrp="1"/>
          </p:cNvSpPr>
          <p:nvPr>
            <p:ph type="sldNum" sz="quarter" idx="12"/>
          </p:nvPr>
        </p:nvSpPr>
        <p:spPr/>
        <p:txBody>
          <a:bodyPr/>
          <a:lstStyle/>
          <a:p>
            <a:pPr>
              <a:defRPr/>
            </a:pPr>
            <a:fld id="{B7A96739-7513-4686-BF02-B3417F6C7BB1}"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sz="quarter" idx="1"/>
          </p:nvPr>
        </p:nvSpPr>
        <p:spPr>
          <a:xfrm>
            <a:off x="457200" y="304800"/>
            <a:ext cx="8229600" cy="6096000"/>
          </a:xfrm>
        </p:spPr>
        <p:txBody>
          <a:bodyPr/>
          <a:lstStyle/>
          <a:p>
            <a:pPr eaLnBrk="1" hangingPunct="1">
              <a:buFont typeface="Arial" charset="0"/>
              <a:buNone/>
            </a:pPr>
            <a:r>
              <a:rPr lang="en-US" sz="2400" dirty="0" smtClean="0">
                <a:solidFill>
                  <a:srgbClr val="002060"/>
                </a:solidFill>
                <a:latin typeface="Times New Roman" pitchFamily="18" charset="0"/>
                <a:cs typeface="Times New Roman" pitchFamily="18" charset="0"/>
              </a:rPr>
              <a:t>    2)   </a:t>
            </a:r>
            <a:r>
              <a:rPr lang="en-US" sz="2400" b="1" i="1" u="sng" dirty="0" smtClean="0">
                <a:solidFill>
                  <a:srgbClr val="002060"/>
                </a:solidFill>
                <a:latin typeface="Times New Roman" pitchFamily="18" charset="0"/>
                <a:cs typeface="Times New Roman" pitchFamily="18" charset="0"/>
              </a:rPr>
              <a:t>Location</a:t>
            </a:r>
            <a:r>
              <a:rPr lang="en-US" sz="2400" dirty="0" smtClean="0">
                <a:solidFill>
                  <a:srgbClr val="002060"/>
                </a:solidFill>
                <a:latin typeface="Times New Roman" pitchFamily="18" charset="0"/>
                <a:cs typeface="Times New Roman" pitchFamily="18" charset="0"/>
              </a:rPr>
              <a:t> :</a:t>
            </a:r>
          </a:p>
          <a:p>
            <a:pPr eaLnBrk="1" hangingPunct="1">
              <a:buFont typeface="Arial" charset="0"/>
              <a:buNone/>
            </a:pPr>
            <a:endParaRPr lang="en-US" sz="2400" dirty="0" smtClean="0">
              <a:solidFill>
                <a:srgbClr val="002060"/>
              </a:solidFill>
              <a:latin typeface="Times New Roman" pitchFamily="18" charset="0"/>
              <a:cs typeface="Times New Roman" pitchFamily="18" charset="0"/>
            </a:endParaRPr>
          </a:p>
          <a:p>
            <a:pPr eaLnBrk="1" hangingPunct="1">
              <a:buFont typeface="Arial" charset="0"/>
              <a:buNone/>
            </a:pPr>
            <a:r>
              <a:rPr lang="en-US" sz="2400" dirty="0" smtClean="0">
                <a:solidFill>
                  <a:srgbClr val="002060"/>
                </a:solidFill>
                <a:latin typeface="Times New Roman" pitchFamily="18" charset="0"/>
                <a:cs typeface="Times New Roman" pitchFamily="18" charset="0"/>
              </a:rPr>
              <a:t>                 Location chosen should have Good Infrastructural Facilities like Good Approach Road , Transportation Facilities, Communication Facilities, Availability of Power, Water &amp; </a:t>
            </a:r>
            <a:r>
              <a:rPr lang="en-US" sz="2400" dirty="0" err="1" smtClean="0">
                <a:solidFill>
                  <a:srgbClr val="002060"/>
                </a:solidFill>
                <a:latin typeface="Times New Roman" pitchFamily="18" charset="0"/>
                <a:cs typeface="Times New Roman" pitchFamily="18" charset="0"/>
              </a:rPr>
              <a:t>reqd</a:t>
            </a:r>
            <a:r>
              <a:rPr lang="en-US" sz="2400" dirty="0" smtClean="0">
                <a:solidFill>
                  <a:srgbClr val="002060"/>
                </a:solidFill>
                <a:latin typeface="Times New Roman" pitchFamily="18" charset="0"/>
                <a:cs typeface="Times New Roman" pitchFamily="18" charset="0"/>
              </a:rPr>
              <a:t> Labor. Also, Location chosen should have good proximity to the Raw Materials as well as to the Market. Entrepreneurs should also examine the Concessions &amp; Incentives offered for a Particular Location as per the </a:t>
            </a:r>
            <a:r>
              <a:rPr lang="en-US" sz="2400" dirty="0" err="1" smtClean="0">
                <a:solidFill>
                  <a:srgbClr val="002060"/>
                </a:solidFill>
                <a:latin typeface="Times New Roman" pitchFamily="18" charset="0"/>
                <a:cs typeface="Times New Roman" pitchFamily="18" charset="0"/>
              </a:rPr>
              <a:t>Govt</a:t>
            </a:r>
            <a:r>
              <a:rPr lang="en-US" sz="2400" dirty="0" smtClean="0">
                <a:solidFill>
                  <a:srgbClr val="002060"/>
                </a:solidFill>
                <a:latin typeface="Times New Roman" pitchFamily="18" charset="0"/>
                <a:cs typeface="Times New Roman" pitchFamily="18" charset="0"/>
              </a:rPr>
              <a:t> Industrial Policy.</a:t>
            </a:r>
          </a:p>
          <a:p>
            <a:pPr eaLnBrk="1" hangingPunct="1">
              <a:buFont typeface="Arial" charset="0"/>
              <a:buNone/>
            </a:pPr>
            <a:r>
              <a:rPr lang="en-US" sz="2400" smtClean="0">
                <a:solidFill>
                  <a:srgbClr val="002060"/>
                </a:solidFill>
                <a:latin typeface="Times New Roman" pitchFamily="18" charset="0"/>
                <a:cs typeface="Times New Roman" pitchFamily="18" charset="0"/>
              </a:rPr>
              <a:t>                It is also advisable to select a location nearer to bigger cities or Industrially Forward Areas rather than setting up an Enterprise in Remote rural or Backward Areas just for the sake of getting better or higher incentives offered by the Govt.</a:t>
            </a:r>
          </a:p>
        </p:txBody>
      </p:sp>
      <p:sp>
        <p:nvSpPr>
          <p:cNvPr id="27651"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2DD6FF17-12D2-4757-857E-5FBA2454947A}"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sz="quarter" idx="1"/>
          </p:nvPr>
        </p:nvSpPr>
        <p:spPr>
          <a:xfrm>
            <a:off x="457200" y="381000"/>
            <a:ext cx="8229600" cy="6019800"/>
          </a:xfrm>
        </p:spPr>
        <p:txBody>
          <a:bodyPr/>
          <a:lstStyle/>
          <a:p>
            <a:pPr eaLnBrk="1" hangingPunct="1">
              <a:buFont typeface="Arial" charset="0"/>
              <a:buNone/>
            </a:pPr>
            <a:r>
              <a:rPr lang="en-US" smtClean="0">
                <a:solidFill>
                  <a:srgbClr val="002060"/>
                </a:solidFill>
                <a:latin typeface="Times New Roman" pitchFamily="18" charset="0"/>
                <a:cs typeface="Times New Roman" pitchFamily="18" charset="0"/>
              </a:rPr>
              <a:t>     3)   </a:t>
            </a:r>
            <a:r>
              <a:rPr lang="en-US" b="1" i="1" u="sng" smtClean="0">
                <a:solidFill>
                  <a:srgbClr val="002060"/>
                </a:solidFill>
                <a:latin typeface="Times New Roman" pitchFamily="18" charset="0"/>
                <a:cs typeface="Times New Roman" pitchFamily="18" charset="0"/>
              </a:rPr>
              <a:t>Technology</a:t>
            </a:r>
            <a:r>
              <a:rPr lang="en-US" smtClean="0">
                <a:solidFill>
                  <a:srgbClr val="002060"/>
                </a:solidFill>
                <a:latin typeface="Times New Roman" pitchFamily="18" charset="0"/>
                <a:cs typeface="Times New Roman" pitchFamily="18" charset="0"/>
              </a:rPr>
              <a:t> :</a:t>
            </a:r>
          </a:p>
          <a:p>
            <a:pPr eaLnBrk="1" hangingPunct="1">
              <a:buFont typeface="Arial" charset="0"/>
              <a:buNone/>
            </a:pPr>
            <a:endParaRPr lang="en-US" smtClean="0">
              <a:solidFill>
                <a:srgbClr val="002060"/>
              </a:solidFill>
              <a:latin typeface="Times New Roman" pitchFamily="18" charset="0"/>
              <a:cs typeface="Times New Roman" pitchFamily="18" charset="0"/>
            </a:endParaRPr>
          </a:p>
          <a:p>
            <a:pPr eaLnBrk="1" hangingPunct="1">
              <a:buFont typeface="Arial" charset="0"/>
              <a:buNone/>
            </a:pPr>
            <a:r>
              <a:rPr lang="en-US" smtClean="0">
                <a:solidFill>
                  <a:srgbClr val="002060"/>
                </a:solidFill>
                <a:latin typeface="Times New Roman" pitchFamily="18" charset="0"/>
                <a:cs typeface="Times New Roman" pitchFamily="18" charset="0"/>
              </a:rPr>
              <a:t>            The Project chosen should not be for a Product which requires sophisticated technology, necessitating Foreign Technical Collaboration. It is better to go in for a Product with a proven technology that is </a:t>
            </a:r>
            <a:r>
              <a:rPr lang="en-US" b="1" i="1" smtClean="0">
                <a:solidFill>
                  <a:srgbClr val="002060"/>
                </a:solidFill>
                <a:latin typeface="Times New Roman" pitchFamily="18" charset="0"/>
                <a:cs typeface="Times New Roman" pitchFamily="18" charset="0"/>
              </a:rPr>
              <a:t>Indigenously </a:t>
            </a:r>
            <a:r>
              <a:rPr lang="en-US" smtClean="0">
                <a:solidFill>
                  <a:srgbClr val="002060"/>
                </a:solidFill>
                <a:latin typeface="Times New Roman" pitchFamily="18" charset="0"/>
                <a:cs typeface="Times New Roman" pitchFamily="18" charset="0"/>
              </a:rPr>
              <a:t>available &amp; where the Entrepreneur himself is well versed with the reqd technology.</a:t>
            </a:r>
          </a:p>
        </p:txBody>
      </p:sp>
      <p:sp>
        <p:nvSpPr>
          <p:cNvPr id="28675"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20525BF9-A9B7-473E-85B1-E80E0C24A279}"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sz="quarter" idx="1"/>
          </p:nvPr>
        </p:nvSpPr>
        <p:spPr>
          <a:xfrm>
            <a:off x="457200" y="228600"/>
            <a:ext cx="8229600" cy="6248400"/>
          </a:xfrm>
        </p:spPr>
        <p:txBody>
          <a:bodyPr/>
          <a:lstStyle/>
          <a:p>
            <a:pPr eaLnBrk="1" hangingPunct="1">
              <a:buFont typeface="Arial" charset="0"/>
              <a:buNone/>
            </a:pPr>
            <a:r>
              <a:rPr lang="en-US" sz="2500" smtClean="0">
                <a:solidFill>
                  <a:srgbClr val="002060"/>
                </a:solidFill>
                <a:latin typeface="Times New Roman" pitchFamily="18" charset="0"/>
                <a:cs typeface="Times New Roman" pitchFamily="18" charset="0"/>
              </a:rPr>
              <a:t>      4)   </a:t>
            </a:r>
            <a:r>
              <a:rPr lang="en-US" sz="2500" b="1" i="1" u="sng" smtClean="0">
                <a:solidFill>
                  <a:srgbClr val="002060"/>
                </a:solidFill>
                <a:latin typeface="Times New Roman" pitchFamily="18" charset="0"/>
                <a:cs typeface="Times New Roman" pitchFamily="18" charset="0"/>
              </a:rPr>
              <a:t>Plant &amp; Machineries</a:t>
            </a:r>
            <a:r>
              <a:rPr lang="en-US" sz="2500" smtClean="0">
                <a:solidFill>
                  <a:srgbClr val="002060"/>
                </a:solidFill>
                <a:latin typeface="Times New Roman" pitchFamily="18" charset="0"/>
                <a:cs typeface="Times New Roman" pitchFamily="18" charset="0"/>
              </a:rPr>
              <a:t> :</a:t>
            </a:r>
          </a:p>
          <a:p>
            <a:pPr eaLnBrk="1" hangingPunct="1">
              <a:buFont typeface="Arial" charset="0"/>
              <a:buNone/>
            </a:pPr>
            <a:r>
              <a:rPr lang="en-US" sz="2500" smtClean="0">
                <a:solidFill>
                  <a:srgbClr val="002060"/>
                </a:solidFill>
                <a:latin typeface="Times New Roman" pitchFamily="18" charset="0"/>
                <a:cs typeface="Times New Roman" pitchFamily="18" charset="0"/>
              </a:rPr>
              <a:t>             When deciding on a Project, the Entrepreneur should assess the availability of High Quality Plant &amp; Machineries </a:t>
            </a:r>
            <a:r>
              <a:rPr lang="en-US" sz="3000" b="1" i="1" smtClean="0">
                <a:solidFill>
                  <a:srgbClr val="002060"/>
                </a:solidFill>
                <a:latin typeface="Times New Roman" pitchFamily="18" charset="0"/>
                <a:cs typeface="Times New Roman" pitchFamily="18" charset="0"/>
              </a:rPr>
              <a:t>indigenously</a:t>
            </a:r>
            <a:r>
              <a:rPr lang="en-US" sz="2500" smtClean="0">
                <a:solidFill>
                  <a:srgbClr val="002060"/>
                </a:solidFill>
                <a:latin typeface="Times New Roman" pitchFamily="18" charset="0"/>
                <a:cs typeface="Times New Roman" pitchFamily="18" charset="0"/>
              </a:rPr>
              <a:t>. As far as possible, a New First Project by the Entrepreneur should not be planned on Imported Plant &amp; Machineries because of the problems &amp; delays invariably associated with Imports. </a:t>
            </a:r>
          </a:p>
          <a:p>
            <a:pPr eaLnBrk="1" hangingPunct="1">
              <a:buFont typeface="Arial" charset="0"/>
              <a:buNone/>
            </a:pPr>
            <a:endParaRPr lang="en-US" sz="2500" smtClean="0">
              <a:solidFill>
                <a:srgbClr val="002060"/>
              </a:solidFill>
              <a:latin typeface="Times New Roman" pitchFamily="18" charset="0"/>
              <a:cs typeface="Times New Roman" pitchFamily="18" charset="0"/>
            </a:endParaRPr>
          </a:p>
          <a:p>
            <a:pPr eaLnBrk="1" hangingPunct="1">
              <a:buFont typeface="Arial" charset="0"/>
              <a:buNone/>
            </a:pPr>
            <a:r>
              <a:rPr lang="en-US" sz="2500" smtClean="0">
                <a:solidFill>
                  <a:srgbClr val="002060"/>
                </a:solidFill>
                <a:latin typeface="Times New Roman" pitchFamily="18" charset="0"/>
                <a:cs typeface="Times New Roman" pitchFamily="18" charset="0"/>
              </a:rPr>
              <a:t>             This may lead to Cost Escalation of the Project, &amp; may affect the implementation schedule of the Project. One should remember that one should not compromise on the Quality of the Equipment even if there are little expensive in the beginning , as they will pay back in the Long Run due to uninterrupted working. Cheap Poor Quality equipment leads to frequent breakdowns.</a:t>
            </a:r>
          </a:p>
          <a:p>
            <a:pPr eaLnBrk="1" hangingPunct="1">
              <a:buFont typeface="Arial" charset="0"/>
              <a:buNone/>
            </a:pPr>
            <a:r>
              <a:rPr lang="en-US" sz="2500" smtClean="0">
                <a:solidFill>
                  <a:srgbClr val="002060"/>
                </a:solidFill>
                <a:latin typeface="Times New Roman" pitchFamily="18" charset="0"/>
                <a:cs typeface="Times New Roman" pitchFamily="18" charset="0"/>
              </a:rPr>
              <a:t>        </a:t>
            </a:r>
          </a:p>
        </p:txBody>
      </p:sp>
      <p:sp>
        <p:nvSpPr>
          <p:cNvPr id="29699"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F763DA5B-281A-4927-8336-9B8A5D807586}"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sz="quarter" idx="1"/>
          </p:nvPr>
        </p:nvSpPr>
        <p:spPr>
          <a:xfrm>
            <a:off x="457200" y="228600"/>
            <a:ext cx="8229600" cy="6324600"/>
          </a:xfrm>
        </p:spPr>
        <p:txBody>
          <a:bodyPr/>
          <a:lstStyle/>
          <a:p>
            <a:pPr eaLnBrk="1" hangingPunct="1">
              <a:buFont typeface="Arial" charset="0"/>
              <a:buNone/>
            </a:pPr>
            <a:r>
              <a:rPr lang="en-US" sz="2900" smtClean="0">
                <a:solidFill>
                  <a:srgbClr val="002060"/>
                </a:solidFill>
                <a:latin typeface="Times New Roman" pitchFamily="18" charset="0"/>
                <a:cs typeface="Times New Roman" pitchFamily="18" charset="0"/>
              </a:rPr>
              <a:t>     5)   </a:t>
            </a:r>
            <a:r>
              <a:rPr lang="en-US" sz="2900" b="1" i="1" u="sng" smtClean="0">
                <a:solidFill>
                  <a:srgbClr val="002060"/>
                </a:solidFill>
                <a:latin typeface="Times New Roman" pitchFamily="18" charset="0"/>
                <a:cs typeface="Times New Roman" pitchFamily="18" charset="0"/>
              </a:rPr>
              <a:t>Marketing</a:t>
            </a:r>
            <a:r>
              <a:rPr lang="en-US" sz="2900" smtClean="0">
                <a:solidFill>
                  <a:srgbClr val="002060"/>
                </a:solidFill>
                <a:latin typeface="Times New Roman" pitchFamily="18" charset="0"/>
                <a:cs typeface="Times New Roman" pitchFamily="18" charset="0"/>
              </a:rPr>
              <a:t> :</a:t>
            </a:r>
          </a:p>
          <a:p>
            <a:pPr eaLnBrk="1" hangingPunct="1">
              <a:buFont typeface="Arial" charset="0"/>
              <a:buNone/>
            </a:pPr>
            <a:r>
              <a:rPr lang="en-US" sz="2900" smtClean="0">
                <a:solidFill>
                  <a:srgbClr val="002060"/>
                </a:solidFill>
                <a:latin typeface="Times New Roman" pitchFamily="18" charset="0"/>
                <a:cs typeface="Times New Roman" pitchFamily="18" charset="0"/>
              </a:rPr>
              <a:t>            The Success of any Enterprise finally depends on Marketing Capability of ones Goods / Products / Services. It is not advisable to get into a Project </a:t>
            </a:r>
            <a:r>
              <a:rPr lang="en-US" sz="2900" b="1" i="1" smtClean="0">
                <a:solidFill>
                  <a:srgbClr val="002060"/>
                </a:solidFill>
                <a:latin typeface="Times New Roman" pitchFamily="18" charset="0"/>
                <a:cs typeface="Times New Roman" pitchFamily="18" charset="0"/>
              </a:rPr>
              <a:t>particularly the first</a:t>
            </a:r>
            <a:r>
              <a:rPr lang="en-US" sz="2900" smtClean="0">
                <a:solidFill>
                  <a:srgbClr val="002060"/>
                </a:solidFill>
                <a:latin typeface="Times New Roman" pitchFamily="18" charset="0"/>
                <a:cs typeface="Times New Roman" pitchFamily="18" charset="0"/>
              </a:rPr>
              <a:t>,</a:t>
            </a:r>
            <a:r>
              <a:rPr lang="en-US" sz="2900" b="1" i="1" smtClean="0">
                <a:solidFill>
                  <a:srgbClr val="002060"/>
                </a:solidFill>
                <a:latin typeface="Times New Roman" pitchFamily="18" charset="0"/>
                <a:cs typeface="Times New Roman" pitchFamily="18" charset="0"/>
              </a:rPr>
              <a:t> </a:t>
            </a:r>
            <a:r>
              <a:rPr lang="en-US" sz="2900" smtClean="0">
                <a:solidFill>
                  <a:srgbClr val="002060"/>
                </a:solidFill>
                <a:latin typeface="Times New Roman" pitchFamily="18" charset="0"/>
                <a:cs typeface="Times New Roman" pitchFamily="18" charset="0"/>
              </a:rPr>
              <a:t>which would mean survival amidst Cut Throat Competition involving Direct Selling to a large number of Ultimate Customers. One should go in for Products with a Limited Number (say 10 or 15) of established Industrial Customers.</a:t>
            </a:r>
          </a:p>
          <a:p>
            <a:pPr eaLnBrk="1" hangingPunct="1">
              <a:buFont typeface="Arial" charset="0"/>
              <a:buNone/>
            </a:pPr>
            <a:r>
              <a:rPr lang="en-US" sz="2900" smtClean="0">
                <a:solidFill>
                  <a:srgbClr val="002060"/>
                </a:solidFill>
                <a:latin typeface="Times New Roman" pitchFamily="18" charset="0"/>
                <a:cs typeface="Times New Roman" pitchFamily="18" charset="0"/>
              </a:rPr>
              <a:t>            This also means that there is a </a:t>
            </a:r>
            <a:r>
              <a:rPr lang="en-US" sz="2900" b="1" i="1" smtClean="0">
                <a:solidFill>
                  <a:srgbClr val="002060"/>
                </a:solidFill>
                <a:latin typeface="Times New Roman" pitchFamily="18" charset="0"/>
                <a:cs typeface="Times New Roman" pitchFamily="18" charset="0"/>
              </a:rPr>
              <a:t>Time Interval involved in between Projects Identification &amp; Final Projects Selection</a:t>
            </a:r>
            <a:r>
              <a:rPr lang="en-US" sz="2900" smtClean="0">
                <a:solidFill>
                  <a:srgbClr val="002060"/>
                </a:solidFill>
                <a:latin typeface="Times New Roman" pitchFamily="18" charset="0"/>
                <a:cs typeface="Times New Roman" pitchFamily="18" charset="0"/>
              </a:rPr>
              <a:t>. </a:t>
            </a:r>
          </a:p>
          <a:p>
            <a:pPr eaLnBrk="1" hangingPunct="1">
              <a:buFont typeface="Arial" charset="0"/>
              <a:buNone/>
            </a:pPr>
            <a:endParaRPr lang="en-US" sz="2900" smtClean="0">
              <a:solidFill>
                <a:srgbClr val="002060"/>
              </a:solidFill>
              <a:latin typeface="Times New Roman" pitchFamily="18" charset="0"/>
              <a:cs typeface="Times New Roman" pitchFamily="18" charset="0"/>
            </a:endParaRPr>
          </a:p>
          <a:p>
            <a:pPr eaLnBrk="1" hangingPunct="1">
              <a:buFont typeface="Arial" charset="0"/>
              <a:buNone/>
            </a:pPr>
            <a:r>
              <a:rPr lang="en-US" sz="2900" smtClean="0">
                <a:solidFill>
                  <a:srgbClr val="002060"/>
                </a:solidFill>
                <a:latin typeface="Times New Roman" pitchFamily="18" charset="0"/>
                <a:cs typeface="Times New Roman" pitchFamily="18" charset="0"/>
              </a:rPr>
              <a:t>           </a:t>
            </a:r>
          </a:p>
        </p:txBody>
      </p:sp>
      <p:sp>
        <p:nvSpPr>
          <p:cNvPr id="30723"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D9ED87D6-E3A9-43B5-B267-0F1D9E5B751C}"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sz="quarter" idx="1"/>
          </p:nvPr>
        </p:nvSpPr>
        <p:spPr>
          <a:xfrm>
            <a:off x="457200" y="304800"/>
            <a:ext cx="8229600" cy="6248400"/>
          </a:xfrm>
        </p:spPr>
        <p:txBody>
          <a:bodyPr/>
          <a:lstStyle/>
          <a:p>
            <a:pPr eaLnBrk="1" hangingPunct="1">
              <a:buFont typeface="Arial" charset="0"/>
              <a:buNone/>
            </a:pPr>
            <a:r>
              <a:rPr lang="en-US" sz="2100" smtClean="0">
                <a:solidFill>
                  <a:srgbClr val="002060"/>
                </a:solidFill>
                <a:latin typeface="Times New Roman" pitchFamily="18" charset="0"/>
                <a:cs typeface="Times New Roman" pitchFamily="18" charset="0"/>
              </a:rPr>
              <a:t>          </a:t>
            </a:r>
            <a:r>
              <a:rPr lang="en-US" sz="2100" b="1" i="1" u="sng" smtClean="0">
                <a:solidFill>
                  <a:srgbClr val="002060"/>
                </a:solidFill>
                <a:latin typeface="Times New Roman" pitchFamily="18" charset="0"/>
                <a:cs typeface="Times New Roman" pitchFamily="18" charset="0"/>
              </a:rPr>
              <a:t>Project Report</a:t>
            </a:r>
            <a:r>
              <a:rPr lang="en-US" sz="2100" smtClean="0">
                <a:solidFill>
                  <a:srgbClr val="002060"/>
                </a:solidFill>
                <a:latin typeface="Times New Roman" pitchFamily="18" charset="0"/>
                <a:cs typeface="Times New Roman" pitchFamily="18" charset="0"/>
              </a:rPr>
              <a:t> :</a:t>
            </a:r>
          </a:p>
          <a:p>
            <a:pPr eaLnBrk="1" hangingPunct="1">
              <a:buFont typeface="Arial" charset="0"/>
              <a:buNone/>
            </a:pPr>
            <a:r>
              <a:rPr lang="en-US" sz="2100" smtClean="0">
                <a:solidFill>
                  <a:srgbClr val="002060"/>
                </a:solidFill>
                <a:latin typeface="Times New Roman" pitchFamily="18" charset="0"/>
                <a:cs typeface="Times New Roman" pitchFamily="18" charset="0"/>
              </a:rPr>
              <a:t>               Dictionary meaning of Project is a Scheme or a Design , a Proposal of something intended or devised. An Entrepreneur after finalizing &amp; selecting a particular Project for setting up of his enterprise wants to satisfy himself that this is a profitable proposal. He wants to gather Critical Information &amp; take decisions pertaining to various facets (issues) like Technical Arrangement, Arrangement of Financial Resources, Plant &amp; Machinery , Market, Location, Statutory Clearances in order that his task becomes easy. </a:t>
            </a:r>
          </a:p>
          <a:p>
            <a:pPr eaLnBrk="1" hangingPunct="1">
              <a:buFont typeface="Arial" charset="0"/>
              <a:buNone/>
            </a:pPr>
            <a:r>
              <a:rPr lang="en-US" sz="2100" smtClean="0">
                <a:solidFill>
                  <a:srgbClr val="002060"/>
                </a:solidFill>
                <a:latin typeface="Times New Roman" pitchFamily="18" charset="0"/>
                <a:cs typeface="Times New Roman" pitchFamily="18" charset="0"/>
              </a:rPr>
              <a:t>              In fact, the Project Report is a Business Plan, this is an Outcome of an exercise meant to check the viability of an Enterprise &amp; analyze &amp; firm up its essential parameters. In other words, Project Report or Business Plan is a Written Document of what an Entrepreneur proposes to take up &amp; his course of action to establish his Enterprise. The Project Report serves like a </a:t>
            </a:r>
            <a:r>
              <a:rPr lang="en-US" sz="2500" b="1" i="1" smtClean="0">
                <a:solidFill>
                  <a:srgbClr val="002060"/>
                </a:solidFill>
                <a:latin typeface="Times New Roman" pitchFamily="18" charset="0"/>
                <a:cs typeface="Times New Roman" pitchFamily="18" charset="0"/>
              </a:rPr>
              <a:t>Road Map</a:t>
            </a:r>
            <a:r>
              <a:rPr lang="en-US" sz="2100" smtClean="0">
                <a:solidFill>
                  <a:srgbClr val="002060"/>
                </a:solidFill>
                <a:latin typeface="Times New Roman" pitchFamily="18" charset="0"/>
                <a:cs typeface="Times New Roman" pitchFamily="18" charset="0"/>
              </a:rPr>
              <a:t> to reach the Destination determined by the Entrepreneur. Thus, a Project Report can best be defined as a well evolved course of action devised to </a:t>
            </a:r>
            <a:r>
              <a:rPr lang="en-US" sz="2500" b="1" i="1" smtClean="0">
                <a:solidFill>
                  <a:srgbClr val="002060"/>
                </a:solidFill>
                <a:latin typeface="Times New Roman" pitchFamily="18" charset="0"/>
                <a:cs typeface="Times New Roman" pitchFamily="18" charset="0"/>
              </a:rPr>
              <a:t>achieve the Specified Objectives within a specified period of time</a:t>
            </a:r>
            <a:r>
              <a:rPr lang="en-US" sz="2100" smtClean="0">
                <a:solidFill>
                  <a:srgbClr val="002060"/>
                </a:solidFill>
                <a:latin typeface="Times New Roman" pitchFamily="18" charset="0"/>
                <a:cs typeface="Times New Roman" pitchFamily="18" charset="0"/>
              </a:rPr>
              <a:t>.</a:t>
            </a:r>
          </a:p>
          <a:p>
            <a:pPr eaLnBrk="1" hangingPunct="1">
              <a:buFont typeface="Arial" charset="0"/>
              <a:buNone/>
            </a:pPr>
            <a:r>
              <a:rPr lang="en-US" sz="2100" smtClean="0">
                <a:solidFill>
                  <a:srgbClr val="002060"/>
                </a:solidFill>
                <a:latin typeface="Times New Roman" pitchFamily="18" charset="0"/>
                <a:cs typeface="Times New Roman" pitchFamily="18" charset="0"/>
              </a:rPr>
              <a:t>          </a:t>
            </a:r>
          </a:p>
        </p:txBody>
      </p:sp>
      <p:sp>
        <p:nvSpPr>
          <p:cNvPr id="31747"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F6FEFFE0-A62E-4AA9-82F5-C27FE8FAC5B1}"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b="1" i="1" u="sng" smtClean="0">
                <a:solidFill>
                  <a:srgbClr val="002060"/>
                </a:solidFill>
                <a:latin typeface="Arial" charset="0"/>
                <a:cs typeface="Arial" charset="0"/>
              </a:rPr>
              <a:t>Need &amp; Significance of a Project Report</a:t>
            </a:r>
            <a:r>
              <a:rPr lang="en-US" smtClean="0">
                <a:solidFill>
                  <a:srgbClr val="002060"/>
                </a:solidFill>
                <a:latin typeface="Arial" charset="0"/>
                <a:cs typeface="Arial" charset="0"/>
              </a:rPr>
              <a:t> :</a:t>
            </a:r>
          </a:p>
        </p:txBody>
      </p:sp>
      <p:sp>
        <p:nvSpPr>
          <p:cNvPr id="32771" name="Content Placeholder 2"/>
          <p:cNvSpPr>
            <a:spLocks noGrp="1"/>
          </p:cNvSpPr>
          <p:nvPr>
            <p:ph sz="quarter" idx="1"/>
          </p:nvPr>
        </p:nvSpPr>
        <p:spPr/>
        <p:txBody>
          <a:bodyPr/>
          <a:lstStyle/>
          <a:p>
            <a:pPr eaLnBrk="1" hangingPunct="1">
              <a:buFont typeface="Arial" charset="0"/>
              <a:buNone/>
            </a:pPr>
            <a:r>
              <a:rPr lang="en-US" smtClean="0">
                <a:solidFill>
                  <a:srgbClr val="002060"/>
                </a:solidFill>
                <a:latin typeface="Times New Roman" pitchFamily="18" charset="0"/>
                <a:cs typeface="Times New Roman" pitchFamily="18" charset="0"/>
              </a:rPr>
              <a:t>          </a:t>
            </a:r>
            <a:r>
              <a:rPr lang="en-US" b="1" i="1" smtClean="0">
                <a:solidFill>
                  <a:srgbClr val="002060"/>
                </a:solidFill>
                <a:latin typeface="Times New Roman" pitchFamily="18" charset="0"/>
                <a:cs typeface="Times New Roman" pitchFamily="18" charset="0"/>
              </a:rPr>
              <a:t>An Objective without a Plan is a Dream</a:t>
            </a:r>
            <a:r>
              <a:rPr lang="en-US" smtClean="0">
                <a:solidFill>
                  <a:srgbClr val="002060"/>
                </a:solidFill>
                <a:latin typeface="Times New Roman" pitchFamily="18" charset="0"/>
                <a:cs typeface="Times New Roman" pitchFamily="18" charset="0"/>
              </a:rPr>
              <a:t>. The Preparation of a Project Report is of great significance for the Entrepreneur as well as the other Stake Holders in his business.</a:t>
            </a:r>
          </a:p>
          <a:p>
            <a:pPr eaLnBrk="1" hangingPunct="1">
              <a:buFont typeface="Arial" charset="0"/>
              <a:buNone/>
            </a:pPr>
            <a:r>
              <a:rPr lang="en-US" smtClean="0">
                <a:solidFill>
                  <a:srgbClr val="002060"/>
                </a:solidFill>
                <a:latin typeface="Times New Roman" pitchFamily="18" charset="0"/>
                <a:cs typeface="Times New Roman" pitchFamily="18" charset="0"/>
              </a:rPr>
              <a:t>          There is a variety of purposes which a Project Report or a Business Plan will fulfill. Hence, its need in Modern Business. These purposes are as follows :</a:t>
            </a:r>
          </a:p>
        </p:txBody>
      </p:sp>
      <p:sp>
        <p:nvSpPr>
          <p:cNvPr id="32772"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24FE8378-30EB-4304-A412-927A7F5A6E4E}"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sz="quarter" idx="1"/>
          </p:nvPr>
        </p:nvSpPr>
        <p:spPr>
          <a:xfrm>
            <a:off x="457200" y="457200"/>
            <a:ext cx="8229600" cy="5867400"/>
          </a:xfrm>
        </p:spPr>
        <p:txBody>
          <a:bodyPr/>
          <a:lstStyle/>
          <a:p>
            <a:pPr eaLnBrk="1" hangingPunct="1">
              <a:buFont typeface="Arial" charset="0"/>
              <a:buNone/>
            </a:pPr>
            <a:r>
              <a:rPr lang="en-US" sz="2000" smtClean="0">
                <a:solidFill>
                  <a:srgbClr val="002060"/>
                </a:solidFill>
                <a:latin typeface="Times New Roman" pitchFamily="18" charset="0"/>
                <a:cs typeface="Times New Roman" pitchFamily="18" charset="0"/>
              </a:rPr>
              <a:t> </a:t>
            </a:r>
          </a:p>
          <a:p>
            <a:pPr eaLnBrk="1" hangingPunct="1">
              <a:buFont typeface="Wingdings" pitchFamily="2" charset="2"/>
              <a:buChar char="ü"/>
            </a:pPr>
            <a:r>
              <a:rPr lang="en-US" sz="2000" smtClean="0">
                <a:solidFill>
                  <a:srgbClr val="002060"/>
                </a:solidFill>
                <a:latin typeface="Times New Roman" pitchFamily="18" charset="0"/>
                <a:cs typeface="Times New Roman" pitchFamily="18" charset="0"/>
              </a:rPr>
              <a:t>     Its helps an Entrepreneur judge the viability &amp; profitability of a given enterprise proposal. If it reveals a proposal to be unviable, the Entrepreneur </a:t>
            </a:r>
            <a:r>
              <a:rPr lang="en-US" sz="2000" b="1" i="1" smtClean="0">
                <a:solidFill>
                  <a:srgbClr val="002060"/>
                </a:solidFill>
                <a:latin typeface="Times New Roman" pitchFamily="18" charset="0"/>
                <a:cs typeface="Times New Roman" pitchFamily="18" charset="0"/>
              </a:rPr>
              <a:t>will avoid a grave error of investing in an Unsound Venture</a:t>
            </a:r>
            <a:r>
              <a:rPr lang="en-US" sz="2000" smtClean="0">
                <a:solidFill>
                  <a:srgbClr val="002060"/>
                </a:solidFill>
                <a:latin typeface="Times New Roman" pitchFamily="18" charset="0"/>
                <a:cs typeface="Times New Roman" pitchFamily="18" charset="0"/>
              </a:rPr>
              <a:t>. </a:t>
            </a:r>
          </a:p>
          <a:p>
            <a:pPr eaLnBrk="1" hangingPunct="1">
              <a:buFont typeface="Wingdings" pitchFamily="2" charset="2"/>
              <a:buChar char="ü"/>
            </a:pPr>
            <a:r>
              <a:rPr lang="en-US" sz="2000" smtClean="0">
                <a:solidFill>
                  <a:srgbClr val="002060"/>
                </a:solidFill>
                <a:latin typeface="Times New Roman" pitchFamily="18" charset="0"/>
                <a:cs typeface="Times New Roman" pitchFamily="18" charset="0"/>
              </a:rPr>
              <a:t>      It is the basis for a Development Bank to sanction Long Term Financial Assistance &amp; a Commercial Bank to provide Working Capital Assistance.</a:t>
            </a:r>
          </a:p>
          <a:p>
            <a:pPr eaLnBrk="1" hangingPunct="1">
              <a:buFont typeface="Wingdings" pitchFamily="2" charset="2"/>
              <a:buChar char="ü"/>
            </a:pPr>
            <a:r>
              <a:rPr lang="en-US" sz="2000" smtClean="0">
                <a:solidFill>
                  <a:srgbClr val="002060"/>
                </a:solidFill>
                <a:latin typeface="Times New Roman" pitchFamily="18" charset="0"/>
                <a:cs typeface="Times New Roman" pitchFamily="18" charset="0"/>
              </a:rPr>
              <a:t>      It aids the process of firming up Technical Arrangement , Choosing a Location, Selecting Plant &amp; Machinery, Determining Man Power , &amp; Utility needs  etc etc.. reqd for Project Implementation.</a:t>
            </a:r>
          </a:p>
          <a:p>
            <a:pPr eaLnBrk="1" hangingPunct="1">
              <a:buFont typeface="Wingdings" pitchFamily="2" charset="2"/>
              <a:buChar char="ü"/>
            </a:pPr>
            <a:r>
              <a:rPr lang="en-US" sz="2000" smtClean="0">
                <a:solidFill>
                  <a:srgbClr val="002060"/>
                </a:solidFill>
                <a:latin typeface="Times New Roman" pitchFamily="18" charset="0"/>
                <a:cs typeface="Times New Roman" pitchFamily="18" charset="0"/>
              </a:rPr>
              <a:t>       It generates a Knowledge Base for the Entrepreneur concerning such diverse facets as Structure of Enterprise – Industry, Market, Raw Material supply &amp; Technology etc.</a:t>
            </a:r>
          </a:p>
          <a:p>
            <a:pPr eaLnBrk="1" hangingPunct="1">
              <a:buFont typeface="Wingdings" pitchFamily="2" charset="2"/>
              <a:buChar char="ü"/>
            </a:pPr>
            <a:r>
              <a:rPr lang="en-US" sz="2000" smtClean="0">
                <a:solidFill>
                  <a:srgbClr val="002060"/>
                </a:solidFill>
                <a:latin typeface="Times New Roman" pitchFamily="18" charset="0"/>
                <a:cs typeface="Times New Roman" pitchFamily="18" charset="0"/>
              </a:rPr>
              <a:t>       It educates the Entrepreneur regarding the Degree of Risk underlying the Enterprise Proposal.</a:t>
            </a:r>
          </a:p>
          <a:p>
            <a:pPr eaLnBrk="1" hangingPunct="1">
              <a:buFont typeface="Wingdings" pitchFamily="2" charset="2"/>
              <a:buChar char="ü"/>
            </a:pPr>
            <a:r>
              <a:rPr lang="en-US" sz="2000" smtClean="0">
                <a:solidFill>
                  <a:srgbClr val="002060"/>
                </a:solidFill>
                <a:latin typeface="Times New Roman" pitchFamily="18" charset="0"/>
                <a:cs typeface="Times New Roman" pitchFamily="18" charset="0"/>
              </a:rPr>
              <a:t>      </a:t>
            </a:r>
            <a:r>
              <a:rPr lang="en-US" sz="2000" b="1" i="1" smtClean="0">
                <a:solidFill>
                  <a:srgbClr val="002060"/>
                </a:solidFill>
                <a:latin typeface="Times New Roman" pitchFamily="18" charset="0"/>
                <a:cs typeface="Times New Roman" pitchFamily="18" charset="0"/>
              </a:rPr>
              <a:t>It brings into sharp focus the Key Performance Determinants in the chosen line of Business</a:t>
            </a:r>
            <a:r>
              <a:rPr lang="en-US" sz="2000" smtClean="0">
                <a:solidFill>
                  <a:srgbClr val="002060"/>
                </a:solidFill>
                <a:latin typeface="Times New Roman" pitchFamily="18" charset="0"/>
                <a:cs typeface="Times New Roman" pitchFamily="18" charset="0"/>
              </a:rPr>
              <a:t> &amp; thus makes the Entrepreneur realize the need to pay special attention to such determinants.</a:t>
            </a:r>
          </a:p>
        </p:txBody>
      </p:sp>
      <p:sp>
        <p:nvSpPr>
          <p:cNvPr id="33795"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FCA82558-C81D-4A0F-884D-BA3ADFE7A386}"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sz="quarter" idx="1"/>
          </p:nvPr>
        </p:nvSpPr>
        <p:spPr>
          <a:xfrm>
            <a:off x="457200" y="457200"/>
            <a:ext cx="8229600" cy="6019800"/>
          </a:xfrm>
        </p:spPr>
        <p:txBody>
          <a:bodyPr/>
          <a:lstStyle/>
          <a:p>
            <a:pPr eaLnBrk="1" hangingPunct="1">
              <a:buFont typeface="Arial" charset="0"/>
              <a:buNone/>
            </a:pPr>
            <a:r>
              <a:rPr lang="en-US" sz="2500" smtClean="0">
                <a:solidFill>
                  <a:srgbClr val="002060"/>
                </a:solidFill>
                <a:latin typeface="Times New Roman" pitchFamily="18" charset="0"/>
                <a:cs typeface="Times New Roman" pitchFamily="18" charset="0"/>
              </a:rPr>
              <a:t>              An Entrepreneur, thanks to his initial enthusiasm, often fails to notice the blind spots in his proposal. The biggest advantage of a BP is that it enables him to look at the proposal in a dispassionate , objective light &amp; encourages him to search for solutions with reference to the pitfalls in his proposal.</a:t>
            </a:r>
          </a:p>
          <a:p>
            <a:pPr eaLnBrk="1" hangingPunct="1">
              <a:buFont typeface="Arial" charset="0"/>
              <a:buNone/>
            </a:pPr>
            <a:endParaRPr lang="en-US" sz="2500" smtClean="0">
              <a:solidFill>
                <a:srgbClr val="002060"/>
              </a:solidFill>
              <a:latin typeface="Times New Roman" pitchFamily="18" charset="0"/>
              <a:cs typeface="Times New Roman" pitchFamily="18" charset="0"/>
            </a:endParaRPr>
          </a:p>
          <a:p>
            <a:pPr eaLnBrk="1" hangingPunct="1">
              <a:buFont typeface="Arial" charset="0"/>
              <a:buNone/>
            </a:pPr>
            <a:r>
              <a:rPr lang="en-US" sz="2500" smtClean="0">
                <a:solidFill>
                  <a:srgbClr val="002060"/>
                </a:solidFill>
                <a:latin typeface="Times New Roman" pitchFamily="18" charset="0"/>
                <a:cs typeface="Times New Roman" pitchFamily="18" charset="0"/>
              </a:rPr>
              <a:t>              Finally, once the Project is implemented &amp; is commissioned , BP serves as a tool to educate the Entrepreneur by pointing out the assumptions which proved to be true &amp; those which were too Optimistic or too Pessimistic. Where, the Entrepreneur embark on another Project which could be Diversification or Expansion, the lessons he learnt from the previous one help him to be more realistic &amp; hence successful in his new BP.</a:t>
            </a:r>
          </a:p>
        </p:txBody>
      </p:sp>
      <p:sp>
        <p:nvSpPr>
          <p:cNvPr id="34819"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41E7A67C-606D-49A1-98B7-93DB5093E4BA}"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019800"/>
          </a:xfrm>
        </p:spPr>
        <p:txBody>
          <a:bodyPr>
            <a:normAutofit/>
          </a:bodyPr>
          <a:lstStyle/>
          <a:p>
            <a:pPr marL="274320" indent="-274320" eaLnBrk="1" fontAlgn="auto" hangingPunct="1">
              <a:spcBef>
                <a:spcPts val="580"/>
              </a:spcBef>
              <a:spcAft>
                <a:spcPts val="0"/>
              </a:spcAft>
              <a:buFont typeface="Arial" charset="0"/>
              <a:buNone/>
              <a:defRPr/>
            </a:pPr>
            <a:r>
              <a:rPr lang="en-US" dirty="0" smtClean="0">
                <a:solidFill>
                  <a:schemeClr val="tx2">
                    <a:lumMod val="50000"/>
                  </a:schemeClr>
                </a:solidFill>
                <a:latin typeface="Times New Roman" pitchFamily="18" charset="0"/>
                <a:cs typeface="Times New Roman" pitchFamily="18" charset="0"/>
              </a:rPr>
              <a:t>       They are :</a:t>
            </a:r>
          </a:p>
          <a:p>
            <a:pPr marL="274320" indent="-274320" eaLnBrk="1" fontAlgn="auto" hangingPunct="1">
              <a:spcBef>
                <a:spcPts val="580"/>
              </a:spcBef>
              <a:spcAft>
                <a:spcPts val="0"/>
              </a:spcAft>
              <a:buFont typeface="Arial" charset="0"/>
              <a:buNone/>
              <a:defRPr/>
            </a:pPr>
            <a:endParaRPr lang="en-US" dirty="0" smtClean="0">
              <a:solidFill>
                <a:schemeClr val="tx2">
                  <a:lumMod val="50000"/>
                </a:schemeClr>
              </a:solidFill>
              <a:latin typeface="Times New Roman" pitchFamily="18" charset="0"/>
              <a:cs typeface="Times New Roman" pitchFamily="18" charset="0"/>
            </a:endParaRPr>
          </a:p>
          <a:p>
            <a:pPr marL="274320" indent="-274320" eaLnBrk="1" fontAlgn="auto" hangingPunct="1">
              <a:spcBef>
                <a:spcPts val="580"/>
              </a:spcBef>
              <a:spcAft>
                <a:spcPts val="0"/>
              </a:spcAft>
              <a:buFont typeface="Arial" charset="0"/>
              <a:buNone/>
              <a:defRPr/>
            </a:pPr>
            <a:endParaRPr lang="en-US" dirty="0" smtClean="0">
              <a:solidFill>
                <a:schemeClr val="tx2">
                  <a:lumMod val="50000"/>
                </a:schemeClr>
              </a:solidFill>
              <a:latin typeface="Times New Roman" pitchFamily="18" charset="0"/>
              <a:cs typeface="Times New Roman" pitchFamily="18" charset="0"/>
            </a:endParaRPr>
          </a:p>
          <a:p>
            <a:pPr marL="514350" indent="-514350" eaLnBrk="1" fontAlgn="auto" hangingPunct="1">
              <a:spcBef>
                <a:spcPts val="580"/>
              </a:spcBef>
              <a:spcAft>
                <a:spcPts val="0"/>
              </a:spcAft>
              <a:buFont typeface="Arial" charset="0"/>
              <a:buAutoNum type="alphaLcParenR"/>
              <a:defRPr/>
            </a:pPr>
            <a:r>
              <a:rPr lang="en-US" dirty="0" smtClean="0">
                <a:solidFill>
                  <a:schemeClr val="tx2">
                    <a:lumMod val="50000"/>
                  </a:schemeClr>
                </a:solidFill>
                <a:latin typeface="Times New Roman" pitchFamily="18" charset="0"/>
                <a:cs typeface="Times New Roman" pitchFamily="18" charset="0"/>
              </a:rPr>
              <a:t>  </a:t>
            </a:r>
            <a:r>
              <a:rPr lang="en-US" b="1" i="1" dirty="0" smtClean="0">
                <a:solidFill>
                  <a:schemeClr val="tx2">
                    <a:lumMod val="50000"/>
                  </a:schemeClr>
                </a:solidFill>
                <a:latin typeface="Times New Roman" pitchFamily="18" charset="0"/>
                <a:cs typeface="Times New Roman" pitchFamily="18" charset="0"/>
              </a:rPr>
              <a:t>Business Plan</a:t>
            </a:r>
            <a:r>
              <a:rPr lang="en-US" dirty="0" smtClean="0">
                <a:solidFill>
                  <a:schemeClr val="tx2">
                    <a:lumMod val="50000"/>
                  </a:schemeClr>
                </a:solidFill>
                <a:latin typeface="Times New Roman" pitchFamily="18" charset="0"/>
                <a:cs typeface="Times New Roman" pitchFamily="18" charset="0"/>
              </a:rPr>
              <a:t>.</a:t>
            </a:r>
          </a:p>
          <a:p>
            <a:pPr marL="514350" indent="-514350" eaLnBrk="1" fontAlgn="auto" hangingPunct="1">
              <a:spcBef>
                <a:spcPts val="580"/>
              </a:spcBef>
              <a:spcAft>
                <a:spcPts val="0"/>
              </a:spcAft>
              <a:buFont typeface="Arial" charset="0"/>
              <a:buAutoNum type="alphaLcParenR"/>
              <a:defRPr/>
            </a:pPr>
            <a:r>
              <a:rPr lang="en-US" dirty="0" smtClean="0">
                <a:solidFill>
                  <a:schemeClr val="tx2">
                    <a:lumMod val="50000"/>
                  </a:schemeClr>
                </a:solidFill>
                <a:latin typeface="Times New Roman" pitchFamily="18" charset="0"/>
                <a:cs typeface="Times New Roman" pitchFamily="18" charset="0"/>
              </a:rPr>
              <a:t>  </a:t>
            </a:r>
            <a:r>
              <a:rPr lang="en-US" b="1" i="1" dirty="0" smtClean="0">
                <a:solidFill>
                  <a:schemeClr val="tx2">
                    <a:lumMod val="50000"/>
                  </a:schemeClr>
                </a:solidFill>
                <a:latin typeface="Times New Roman" pitchFamily="18" charset="0"/>
                <a:cs typeface="Times New Roman" pitchFamily="18" charset="0"/>
              </a:rPr>
              <a:t>Feasibility Report</a:t>
            </a:r>
            <a:r>
              <a:rPr lang="en-US" dirty="0" smtClean="0">
                <a:solidFill>
                  <a:schemeClr val="tx2">
                    <a:lumMod val="50000"/>
                  </a:schemeClr>
                </a:solidFill>
                <a:latin typeface="Times New Roman" pitchFamily="18" charset="0"/>
                <a:cs typeface="Times New Roman" pitchFamily="18" charset="0"/>
              </a:rPr>
              <a:t>.</a:t>
            </a:r>
          </a:p>
          <a:p>
            <a:pPr marL="514350" indent="-514350" eaLnBrk="1" fontAlgn="auto" hangingPunct="1">
              <a:spcBef>
                <a:spcPts val="580"/>
              </a:spcBef>
              <a:spcAft>
                <a:spcPts val="0"/>
              </a:spcAft>
              <a:buFont typeface="Arial" charset="0"/>
              <a:buAutoNum type="alphaLcParenR"/>
              <a:defRPr/>
            </a:pPr>
            <a:r>
              <a:rPr lang="en-US" dirty="0" smtClean="0">
                <a:solidFill>
                  <a:schemeClr val="tx2">
                    <a:lumMod val="50000"/>
                  </a:schemeClr>
                </a:solidFill>
                <a:latin typeface="Times New Roman" pitchFamily="18" charset="0"/>
                <a:cs typeface="Times New Roman" pitchFamily="18" charset="0"/>
              </a:rPr>
              <a:t>  </a:t>
            </a:r>
            <a:r>
              <a:rPr lang="en-US" b="1" i="1" dirty="0" smtClean="0">
                <a:solidFill>
                  <a:schemeClr val="tx2">
                    <a:lumMod val="50000"/>
                  </a:schemeClr>
                </a:solidFill>
                <a:latin typeface="Times New Roman" pitchFamily="18" charset="0"/>
                <a:cs typeface="Times New Roman" pitchFamily="18" charset="0"/>
              </a:rPr>
              <a:t>Techno Economic Feasibility Report</a:t>
            </a:r>
            <a:r>
              <a:rPr lang="en-US" dirty="0" smtClean="0">
                <a:solidFill>
                  <a:schemeClr val="tx2">
                    <a:lumMod val="50000"/>
                  </a:schemeClr>
                </a:solidFill>
                <a:latin typeface="Times New Roman" pitchFamily="18" charset="0"/>
                <a:cs typeface="Times New Roman" pitchFamily="18" charset="0"/>
              </a:rPr>
              <a:t>.</a:t>
            </a:r>
          </a:p>
          <a:p>
            <a:pPr marL="514350" indent="-514350" eaLnBrk="1" fontAlgn="auto" hangingPunct="1">
              <a:spcBef>
                <a:spcPts val="580"/>
              </a:spcBef>
              <a:spcAft>
                <a:spcPts val="0"/>
              </a:spcAft>
              <a:buFont typeface="Arial" charset="0"/>
              <a:buAutoNum type="alphaLcParenR"/>
              <a:defRPr/>
            </a:pPr>
            <a:r>
              <a:rPr lang="en-US" dirty="0" smtClean="0">
                <a:solidFill>
                  <a:schemeClr val="tx2">
                    <a:lumMod val="50000"/>
                  </a:schemeClr>
                </a:solidFill>
                <a:latin typeface="Times New Roman" pitchFamily="18" charset="0"/>
                <a:cs typeface="Times New Roman" pitchFamily="18" charset="0"/>
              </a:rPr>
              <a:t>  </a:t>
            </a:r>
            <a:r>
              <a:rPr lang="en-US" b="1" i="1" dirty="0" smtClean="0">
                <a:solidFill>
                  <a:schemeClr val="tx2">
                    <a:lumMod val="50000"/>
                  </a:schemeClr>
                </a:solidFill>
                <a:latin typeface="Times New Roman" pitchFamily="18" charset="0"/>
                <a:cs typeface="Times New Roman" pitchFamily="18" charset="0"/>
              </a:rPr>
              <a:t>Viability Report</a:t>
            </a:r>
            <a:r>
              <a:rPr lang="en-US" dirty="0" smtClean="0">
                <a:solidFill>
                  <a:schemeClr val="tx2">
                    <a:lumMod val="50000"/>
                  </a:schemeClr>
                </a:solidFill>
                <a:latin typeface="Times New Roman" pitchFamily="18" charset="0"/>
                <a:cs typeface="Times New Roman" pitchFamily="18" charset="0"/>
              </a:rPr>
              <a:t>.</a:t>
            </a:r>
            <a:endParaRPr lang="en-US" dirty="0">
              <a:solidFill>
                <a:schemeClr val="tx2">
                  <a:lumMod val="50000"/>
                </a:schemeClr>
              </a:solidFill>
              <a:latin typeface="Times New Roman" pitchFamily="18" charset="0"/>
              <a:cs typeface="Times New Roman" pitchFamily="18" charset="0"/>
            </a:endParaRPr>
          </a:p>
        </p:txBody>
      </p:sp>
      <p:sp>
        <p:nvSpPr>
          <p:cNvPr id="8195"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4" name="Slide Number Placeholder 3"/>
          <p:cNvSpPr>
            <a:spLocks noGrp="1"/>
          </p:cNvSpPr>
          <p:nvPr>
            <p:ph type="sldNum" sz="quarter" idx="12"/>
          </p:nvPr>
        </p:nvSpPr>
        <p:spPr/>
        <p:txBody>
          <a:bodyPr/>
          <a:lstStyle/>
          <a:p>
            <a:pPr>
              <a:defRPr/>
            </a:pPr>
            <a:fld id="{0C14C48D-CBD4-42A4-97E0-46A4C4EAF123}"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b="1" i="1" u="sng" smtClean="0">
                <a:solidFill>
                  <a:srgbClr val="002060"/>
                </a:solidFill>
                <a:latin typeface="Arial" charset="0"/>
                <a:cs typeface="Arial" charset="0"/>
              </a:rPr>
              <a:t>Contents of a Project Report</a:t>
            </a:r>
            <a:r>
              <a:rPr lang="en-US" smtClean="0">
                <a:solidFill>
                  <a:srgbClr val="002060"/>
                </a:solidFill>
                <a:latin typeface="Arial" charset="0"/>
                <a:cs typeface="Arial" charset="0"/>
              </a:rPr>
              <a:t> :</a:t>
            </a:r>
          </a:p>
        </p:txBody>
      </p:sp>
      <p:sp>
        <p:nvSpPr>
          <p:cNvPr id="35843" name="Content Placeholder 2"/>
          <p:cNvSpPr>
            <a:spLocks noGrp="1"/>
          </p:cNvSpPr>
          <p:nvPr>
            <p:ph sz="quarter" idx="1"/>
          </p:nvPr>
        </p:nvSpPr>
        <p:spPr/>
        <p:txBody>
          <a:bodyPr/>
          <a:lstStyle/>
          <a:p>
            <a:pPr eaLnBrk="1" hangingPunct="1">
              <a:buFont typeface="Arial" charset="0"/>
              <a:buNone/>
            </a:pPr>
            <a:r>
              <a:rPr lang="en-US" sz="2400" smtClean="0">
                <a:solidFill>
                  <a:srgbClr val="002060"/>
                </a:solidFill>
                <a:latin typeface="Times New Roman" pitchFamily="18" charset="0"/>
                <a:cs typeface="Times New Roman" pitchFamily="18" charset="0"/>
              </a:rPr>
              <a:t>           A Project Report needs to be done / prepared with great care &amp; consideration. The Important Contents of a Good Project Report are given below :</a:t>
            </a:r>
          </a:p>
          <a:p>
            <a:pPr eaLnBrk="1" hangingPunct="1">
              <a:buFont typeface="Arial" charset="0"/>
              <a:buNone/>
            </a:pPr>
            <a:r>
              <a:rPr lang="en-US" sz="2400" smtClean="0">
                <a:solidFill>
                  <a:srgbClr val="002060"/>
                </a:solidFill>
                <a:latin typeface="Times New Roman" pitchFamily="18" charset="0"/>
                <a:cs typeface="Times New Roman" pitchFamily="18" charset="0"/>
              </a:rPr>
              <a:t>   a)  </a:t>
            </a:r>
            <a:r>
              <a:rPr lang="en-US" sz="2400" b="1" i="1" u="sng" smtClean="0">
                <a:solidFill>
                  <a:srgbClr val="002060"/>
                </a:solidFill>
                <a:latin typeface="Times New Roman" pitchFamily="18" charset="0"/>
                <a:cs typeface="Times New Roman" pitchFamily="18" charset="0"/>
              </a:rPr>
              <a:t>General Information</a:t>
            </a:r>
            <a:r>
              <a:rPr lang="en-US" sz="2400" smtClean="0">
                <a:solidFill>
                  <a:srgbClr val="002060"/>
                </a:solidFill>
                <a:latin typeface="Times New Roman" pitchFamily="18" charset="0"/>
                <a:cs typeface="Times New Roman" pitchFamily="18" charset="0"/>
              </a:rPr>
              <a:t> :</a:t>
            </a:r>
          </a:p>
          <a:p>
            <a:pPr eaLnBrk="1" hangingPunct="1">
              <a:buFont typeface="Arial" charset="0"/>
              <a:buNone/>
            </a:pPr>
            <a:r>
              <a:rPr lang="en-US" sz="2400" smtClean="0">
                <a:solidFill>
                  <a:srgbClr val="002060"/>
                </a:solidFill>
                <a:latin typeface="Times New Roman" pitchFamily="18" charset="0"/>
                <a:cs typeface="Times New Roman" pitchFamily="18" charset="0"/>
              </a:rPr>
              <a:t>            Information on Product Profile &amp; Product Details.</a:t>
            </a:r>
          </a:p>
          <a:p>
            <a:pPr eaLnBrk="1" hangingPunct="1">
              <a:buFont typeface="Arial" charset="0"/>
              <a:buNone/>
            </a:pPr>
            <a:r>
              <a:rPr lang="en-US" sz="2400" smtClean="0">
                <a:solidFill>
                  <a:srgbClr val="002060"/>
                </a:solidFill>
                <a:latin typeface="Times New Roman" pitchFamily="18" charset="0"/>
                <a:cs typeface="Times New Roman" pitchFamily="18" charset="0"/>
              </a:rPr>
              <a:t>   b)   </a:t>
            </a:r>
            <a:r>
              <a:rPr lang="en-US" sz="2400" b="1" i="1" u="sng" smtClean="0">
                <a:solidFill>
                  <a:srgbClr val="002060"/>
                </a:solidFill>
                <a:latin typeface="Times New Roman" pitchFamily="18" charset="0"/>
                <a:cs typeface="Times New Roman" pitchFamily="18" charset="0"/>
              </a:rPr>
              <a:t>Promoter(s)</a:t>
            </a:r>
            <a:r>
              <a:rPr lang="en-US" sz="2400" smtClean="0">
                <a:solidFill>
                  <a:srgbClr val="002060"/>
                </a:solidFill>
                <a:latin typeface="Times New Roman" pitchFamily="18" charset="0"/>
                <a:cs typeface="Times New Roman" pitchFamily="18" charset="0"/>
              </a:rPr>
              <a:t> : </a:t>
            </a:r>
          </a:p>
          <a:p>
            <a:pPr eaLnBrk="1" hangingPunct="1">
              <a:buFont typeface="Arial" charset="0"/>
              <a:buNone/>
            </a:pPr>
            <a:r>
              <a:rPr lang="en-US" sz="2400" smtClean="0">
                <a:solidFill>
                  <a:srgbClr val="002060"/>
                </a:solidFill>
                <a:latin typeface="Times New Roman" pitchFamily="18" charset="0"/>
                <a:cs typeface="Times New Roman" pitchFamily="18" charset="0"/>
              </a:rPr>
              <a:t>            His / Her / Their Educational Qualification , Work Experience , Project related experience, special achievements.</a:t>
            </a:r>
          </a:p>
          <a:p>
            <a:pPr eaLnBrk="1" hangingPunct="1">
              <a:buFont typeface="Arial" charset="0"/>
              <a:buNone/>
            </a:pPr>
            <a:r>
              <a:rPr lang="en-US" sz="2400" smtClean="0">
                <a:solidFill>
                  <a:srgbClr val="002060"/>
                </a:solidFill>
                <a:latin typeface="Times New Roman" pitchFamily="18" charset="0"/>
                <a:cs typeface="Times New Roman" pitchFamily="18" charset="0"/>
              </a:rPr>
              <a:t>    c)   </a:t>
            </a:r>
            <a:r>
              <a:rPr lang="en-US" sz="2400" b="1" i="1" u="sng" smtClean="0">
                <a:solidFill>
                  <a:srgbClr val="002060"/>
                </a:solidFill>
                <a:latin typeface="Times New Roman" pitchFamily="18" charset="0"/>
                <a:cs typeface="Times New Roman" pitchFamily="18" charset="0"/>
              </a:rPr>
              <a:t>Location</a:t>
            </a:r>
            <a:r>
              <a:rPr lang="en-US" sz="2400" smtClean="0">
                <a:solidFill>
                  <a:srgbClr val="002060"/>
                </a:solidFill>
                <a:latin typeface="Times New Roman" pitchFamily="18" charset="0"/>
                <a:cs typeface="Times New Roman" pitchFamily="18" charset="0"/>
              </a:rPr>
              <a:t> :</a:t>
            </a:r>
          </a:p>
          <a:p>
            <a:pPr eaLnBrk="1" hangingPunct="1">
              <a:buFont typeface="Arial" charset="0"/>
              <a:buNone/>
            </a:pPr>
            <a:r>
              <a:rPr lang="en-US" sz="2400" smtClean="0">
                <a:solidFill>
                  <a:srgbClr val="002060"/>
                </a:solidFill>
                <a:latin typeface="Times New Roman" pitchFamily="18" charset="0"/>
                <a:cs typeface="Times New Roman" pitchFamily="18" charset="0"/>
              </a:rPr>
              <a:t>             Exact proposed location of the Project, lease or freehold, locational advantages.</a:t>
            </a:r>
          </a:p>
        </p:txBody>
      </p:sp>
      <p:sp>
        <p:nvSpPr>
          <p:cNvPr id="35844"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5C8138F8-1C84-4619-B3CD-C51C3D6BB241}"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sz="quarter" idx="1"/>
          </p:nvPr>
        </p:nvSpPr>
        <p:spPr>
          <a:xfrm>
            <a:off x="457200" y="381000"/>
            <a:ext cx="8229600" cy="6096000"/>
          </a:xfrm>
        </p:spPr>
        <p:txBody>
          <a:bodyPr/>
          <a:lstStyle/>
          <a:p>
            <a:pPr eaLnBrk="1" hangingPunct="1">
              <a:buFont typeface="Arial" charset="0"/>
              <a:buNone/>
            </a:pPr>
            <a:r>
              <a:rPr lang="en-US" sz="2000" smtClean="0">
                <a:solidFill>
                  <a:srgbClr val="002060"/>
                </a:solidFill>
                <a:latin typeface="Times New Roman" pitchFamily="18" charset="0"/>
                <a:cs typeface="Times New Roman" pitchFamily="18" charset="0"/>
              </a:rPr>
              <a:t>     d)    </a:t>
            </a:r>
            <a:r>
              <a:rPr lang="en-US" sz="2000" b="1" i="1" u="sng" smtClean="0">
                <a:solidFill>
                  <a:srgbClr val="002060"/>
                </a:solidFill>
                <a:latin typeface="Times New Roman" pitchFamily="18" charset="0"/>
                <a:cs typeface="Times New Roman" pitchFamily="18" charset="0"/>
              </a:rPr>
              <a:t>Land &amp; Building</a:t>
            </a:r>
            <a:r>
              <a:rPr lang="en-US" sz="2000" smtClean="0">
                <a:solidFill>
                  <a:srgbClr val="002060"/>
                </a:solidFill>
                <a:latin typeface="Times New Roman" pitchFamily="18" charset="0"/>
                <a:cs typeface="Times New Roman" pitchFamily="18" charset="0"/>
              </a:rPr>
              <a:t> :  </a:t>
            </a:r>
          </a:p>
          <a:p>
            <a:pPr eaLnBrk="1" hangingPunct="1">
              <a:buFont typeface="Arial" charset="0"/>
              <a:buNone/>
            </a:pPr>
            <a:r>
              <a:rPr lang="en-US" sz="2000" smtClean="0">
                <a:solidFill>
                  <a:srgbClr val="002060"/>
                </a:solidFill>
                <a:latin typeface="Times New Roman" pitchFamily="18" charset="0"/>
                <a:cs typeface="Times New Roman" pitchFamily="18" charset="0"/>
              </a:rPr>
              <a:t>           Land areas, built up area, type of construction, cost of construction, detailed plan &amp; cost estimate along with Plant layout. </a:t>
            </a:r>
          </a:p>
          <a:p>
            <a:pPr eaLnBrk="1" hangingPunct="1">
              <a:buFont typeface="Arial" charset="0"/>
              <a:buNone/>
            </a:pPr>
            <a:r>
              <a:rPr lang="en-US" sz="2000" smtClean="0">
                <a:solidFill>
                  <a:srgbClr val="002060"/>
                </a:solidFill>
                <a:latin typeface="Times New Roman" pitchFamily="18" charset="0"/>
                <a:cs typeface="Times New Roman" pitchFamily="18" charset="0"/>
              </a:rPr>
              <a:t>     e)    </a:t>
            </a:r>
            <a:r>
              <a:rPr lang="en-US" sz="2000" b="1" i="1" u="sng" smtClean="0">
                <a:solidFill>
                  <a:srgbClr val="002060"/>
                </a:solidFill>
                <a:latin typeface="Times New Roman" pitchFamily="18" charset="0"/>
                <a:cs typeface="Times New Roman" pitchFamily="18" charset="0"/>
              </a:rPr>
              <a:t>Plant &amp; Machinery</a:t>
            </a:r>
            <a:r>
              <a:rPr lang="en-US" sz="2000" smtClean="0">
                <a:solidFill>
                  <a:srgbClr val="002060"/>
                </a:solidFill>
                <a:latin typeface="Times New Roman" pitchFamily="18" charset="0"/>
                <a:cs typeface="Times New Roman" pitchFamily="18" charset="0"/>
              </a:rPr>
              <a:t> :</a:t>
            </a:r>
          </a:p>
          <a:p>
            <a:pPr eaLnBrk="1" hangingPunct="1">
              <a:buFont typeface="Arial" charset="0"/>
              <a:buNone/>
            </a:pPr>
            <a:r>
              <a:rPr lang="en-US" sz="2000" smtClean="0">
                <a:solidFill>
                  <a:srgbClr val="002060"/>
                </a:solidFill>
                <a:latin typeface="Times New Roman" pitchFamily="18" charset="0"/>
                <a:cs typeface="Times New Roman" pitchFamily="18" charset="0"/>
              </a:rPr>
              <a:t>           Details of Machinery reqd , Capacity, Suppliers, Cost, Various Alternatives Available, Cost of other Miscellaneous Assets.</a:t>
            </a:r>
          </a:p>
          <a:p>
            <a:pPr eaLnBrk="1" hangingPunct="1">
              <a:buFont typeface="Arial" charset="0"/>
              <a:buNone/>
            </a:pPr>
            <a:r>
              <a:rPr lang="en-US" sz="2000" smtClean="0">
                <a:solidFill>
                  <a:srgbClr val="002060"/>
                </a:solidFill>
                <a:latin typeface="Times New Roman" pitchFamily="18" charset="0"/>
                <a:cs typeface="Times New Roman" pitchFamily="18" charset="0"/>
              </a:rPr>
              <a:t>     f)    </a:t>
            </a:r>
            <a:r>
              <a:rPr lang="en-US" sz="2000" b="1" i="1" u="sng" smtClean="0">
                <a:solidFill>
                  <a:srgbClr val="002060"/>
                </a:solidFill>
                <a:latin typeface="Times New Roman" pitchFamily="18" charset="0"/>
                <a:cs typeface="Times New Roman" pitchFamily="18" charset="0"/>
              </a:rPr>
              <a:t>Production Process</a:t>
            </a:r>
            <a:r>
              <a:rPr lang="en-US" sz="2000" smtClean="0">
                <a:solidFill>
                  <a:srgbClr val="002060"/>
                </a:solidFill>
                <a:latin typeface="Times New Roman" pitchFamily="18" charset="0"/>
                <a:cs typeface="Times New Roman" pitchFamily="18" charset="0"/>
              </a:rPr>
              <a:t> : </a:t>
            </a:r>
          </a:p>
          <a:p>
            <a:pPr eaLnBrk="1" hangingPunct="1">
              <a:buFont typeface="Arial" charset="0"/>
              <a:buNone/>
            </a:pPr>
            <a:r>
              <a:rPr lang="en-US" sz="2000" smtClean="0">
                <a:solidFill>
                  <a:srgbClr val="002060"/>
                </a:solidFill>
                <a:latin typeface="Times New Roman" pitchFamily="18" charset="0"/>
                <a:cs typeface="Times New Roman" pitchFamily="18" charset="0"/>
              </a:rPr>
              <a:t>           Description of Production Process , Process Chart, Technical Know How, Technology Alternatives Available, Production Programme etc.</a:t>
            </a:r>
          </a:p>
          <a:p>
            <a:pPr eaLnBrk="1" hangingPunct="1">
              <a:buFont typeface="Arial" charset="0"/>
              <a:buNone/>
            </a:pPr>
            <a:r>
              <a:rPr lang="en-US" sz="2000" smtClean="0">
                <a:solidFill>
                  <a:srgbClr val="002060"/>
                </a:solidFill>
                <a:latin typeface="Times New Roman" pitchFamily="18" charset="0"/>
                <a:cs typeface="Times New Roman" pitchFamily="18" charset="0"/>
              </a:rPr>
              <a:t>    g)    </a:t>
            </a:r>
            <a:r>
              <a:rPr lang="en-US" sz="2000" b="1" i="1" u="sng" smtClean="0">
                <a:solidFill>
                  <a:srgbClr val="002060"/>
                </a:solidFill>
                <a:latin typeface="Times New Roman" pitchFamily="18" charset="0"/>
                <a:cs typeface="Times New Roman" pitchFamily="18" charset="0"/>
              </a:rPr>
              <a:t>Utilities</a:t>
            </a:r>
            <a:r>
              <a:rPr lang="en-US" sz="2000" smtClean="0">
                <a:solidFill>
                  <a:srgbClr val="002060"/>
                </a:solidFill>
                <a:latin typeface="Times New Roman" pitchFamily="18" charset="0"/>
                <a:cs typeface="Times New Roman" pitchFamily="18" charset="0"/>
              </a:rPr>
              <a:t> :</a:t>
            </a:r>
          </a:p>
          <a:p>
            <a:pPr eaLnBrk="1" hangingPunct="1">
              <a:buFont typeface="Arial" charset="0"/>
              <a:buNone/>
            </a:pPr>
            <a:r>
              <a:rPr lang="en-US" sz="2000" smtClean="0">
                <a:solidFill>
                  <a:srgbClr val="002060"/>
                </a:solidFill>
                <a:latin typeface="Times New Roman" pitchFamily="18" charset="0"/>
                <a:cs typeface="Times New Roman" pitchFamily="18" charset="0"/>
              </a:rPr>
              <a:t>            Water , Power, Steam, Compressed Air Requirements, Fuel, Coal / Oil etc., Cost Estimates, Sources of Utilities.</a:t>
            </a:r>
          </a:p>
          <a:p>
            <a:pPr eaLnBrk="1" hangingPunct="1">
              <a:buFont typeface="Arial" charset="0"/>
              <a:buNone/>
            </a:pPr>
            <a:r>
              <a:rPr lang="en-US" sz="2000" smtClean="0">
                <a:solidFill>
                  <a:srgbClr val="002060"/>
                </a:solidFill>
                <a:latin typeface="Times New Roman" pitchFamily="18" charset="0"/>
                <a:cs typeface="Times New Roman" pitchFamily="18" charset="0"/>
              </a:rPr>
              <a:t>    h)    </a:t>
            </a:r>
            <a:r>
              <a:rPr lang="en-US" sz="2000" b="1" i="1" u="sng" smtClean="0">
                <a:solidFill>
                  <a:srgbClr val="002060"/>
                </a:solidFill>
                <a:latin typeface="Times New Roman" pitchFamily="18" charset="0"/>
                <a:cs typeface="Times New Roman" pitchFamily="18" charset="0"/>
              </a:rPr>
              <a:t>Transport &amp; Communication</a:t>
            </a:r>
            <a:r>
              <a:rPr lang="en-US" sz="2000" smtClean="0">
                <a:solidFill>
                  <a:srgbClr val="002060"/>
                </a:solidFill>
                <a:latin typeface="Times New Roman" pitchFamily="18" charset="0"/>
                <a:cs typeface="Times New Roman" pitchFamily="18" charset="0"/>
              </a:rPr>
              <a:t> :</a:t>
            </a:r>
          </a:p>
          <a:p>
            <a:pPr eaLnBrk="1" hangingPunct="1">
              <a:buFont typeface="Arial" charset="0"/>
              <a:buNone/>
            </a:pPr>
            <a:r>
              <a:rPr lang="en-US" sz="2000" smtClean="0">
                <a:solidFill>
                  <a:srgbClr val="002060"/>
                </a:solidFill>
                <a:latin typeface="Times New Roman" pitchFamily="18" charset="0"/>
                <a:cs typeface="Times New Roman" pitchFamily="18" charset="0"/>
              </a:rPr>
              <a:t>             Mode, its associated Costs.</a:t>
            </a:r>
          </a:p>
          <a:p>
            <a:pPr eaLnBrk="1" hangingPunct="1">
              <a:buFont typeface="Arial" charset="0"/>
              <a:buNone/>
            </a:pPr>
            <a:r>
              <a:rPr lang="en-US" sz="2000" smtClean="0">
                <a:solidFill>
                  <a:srgbClr val="002060"/>
                </a:solidFill>
                <a:latin typeface="Times New Roman" pitchFamily="18" charset="0"/>
                <a:cs typeface="Times New Roman" pitchFamily="18" charset="0"/>
              </a:rPr>
              <a:t>     i)     </a:t>
            </a:r>
            <a:r>
              <a:rPr lang="en-US" sz="2000" b="1" i="1" u="sng" smtClean="0">
                <a:solidFill>
                  <a:srgbClr val="002060"/>
                </a:solidFill>
                <a:latin typeface="Times New Roman" pitchFamily="18" charset="0"/>
                <a:cs typeface="Times New Roman" pitchFamily="18" charset="0"/>
              </a:rPr>
              <a:t>Raw Material</a:t>
            </a:r>
            <a:r>
              <a:rPr lang="en-US" sz="2000" smtClean="0">
                <a:solidFill>
                  <a:srgbClr val="002060"/>
                </a:solidFill>
                <a:latin typeface="Times New Roman" pitchFamily="18" charset="0"/>
                <a:cs typeface="Times New Roman" pitchFamily="18" charset="0"/>
              </a:rPr>
              <a:t> :</a:t>
            </a:r>
          </a:p>
          <a:p>
            <a:pPr eaLnBrk="1" hangingPunct="1">
              <a:buFont typeface="Arial" charset="0"/>
              <a:buNone/>
            </a:pPr>
            <a:r>
              <a:rPr lang="en-US" sz="2000" smtClean="0">
                <a:solidFill>
                  <a:srgbClr val="002060"/>
                </a:solidFill>
                <a:latin typeface="Times New Roman" pitchFamily="18" charset="0"/>
                <a:cs typeface="Times New Roman" pitchFamily="18" charset="0"/>
              </a:rPr>
              <a:t>             List of Raw Materials reqd by Quality &amp; Quantity , Sources of Procurement, Cost of Raw Materials, Tie Up Arrangements, if any , for Procurement of Raw Materials, Alternative Raw Materials , if any. </a:t>
            </a:r>
          </a:p>
        </p:txBody>
      </p:sp>
      <p:sp>
        <p:nvSpPr>
          <p:cNvPr id="36867"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8D34855C-CCA8-49E2-AABF-5818E733ED14}"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sz="quarter" idx="1"/>
          </p:nvPr>
        </p:nvSpPr>
        <p:spPr>
          <a:xfrm>
            <a:off x="457200" y="304800"/>
            <a:ext cx="8229600" cy="6172200"/>
          </a:xfrm>
        </p:spPr>
        <p:txBody>
          <a:bodyPr/>
          <a:lstStyle/>
          <a:p>
            <a:pPr eaLnBrk="1" hangingPunct="1">
              <a:buFont typeface="Arial" charset="0"/>
              <a:buNone/>
            </a:pPr>
            <a:r>
              <a:rPr lang="en-US" sz="2800" smtClean="0">
                <a:solidFill>
                  <a:srgbClr val="002060"/>
                </a:solidFill>
                <a:latin typeface="Times New Roman" pitchFamily="18" charset="0"/>
                <a:cs typeface="Times New Roman" pitchFamily="18" charset="0"/>
              </a:rPr>
              <a:t>     j)   </a:t>
            </a:r>
            <a:r>
              <a:rPr lang="en-US" sz="2800" b="1" i="1" u="sng" smtClean="0">
                <a:solidFill>
                  <a:srgbClr val="002060"/>
                </a:solidFill>
                <a:latin typeface="Times New Roman" pitchFamily="18" charset="0"/>
                <a:cs typeface="Times New Roman" pitchFamily="18" charset="0"/>
              </a:rPr>
              <a:t>Man Power</a:t>
            </a:r>
            <a:r>
              <a:rPr lang="en-US" sz="2800" smtClean="0">
                <a:solidFill>
                  <a:srgbClr val="002060"/>
                </a:solidFill>
                <a:latin typeface="Times New Roman" pitchFamily="18" charset="0"/>
                <a:cs typeface="Times New Roman" pitchFamily="18" charset="0"/>
              </a:rPr>
              <a:t> :</a:t>
            </a:r>
          </a:p>
          <a:p>
            <a:pPr eaLnBrk="1" hangingPunct="1">
              <a:buFont typeface="Arial" charset="0"/>
              <a:buNone/>
            </a:pPr>
            <a:r>
              <a:rPr lang="en-US" sz="2800" smtClean="0">
                <a:solidFill>
                  <a:srgbClr val="002060"/>
                </a:solidFill>
                <a:latin typeface="Times New Roman" pitchFamily="18" charset="0"/>
                <a:cs typeface="Times New Roman" pitchFamily="18" charset="0"/>
              </a:rPr>
              <a:t>          The Requirement such as Skilled, Semi Skilled, &amp; Un Skilled (Helpers), Places of Manpower Availability, requirement of Training &amp; its Cost.</a:t>
            </a:r>
          </a:p>
          <a:p>
            <a:pPr eaLnBrk="1" hangingPunct="1">
              <a:buFont typeface="Arial" charset="0"/>
              <a:buNone/>
            </a:pPr>
            <a:r>
              <a:rPr lang="en-US" sz="2800" smtClean="0">
                <a:solidFill>
                  <a:srgbClr val="002060"/>
                </a:solidFill>
                <a:latin typeface="Times New Roman" pitchFamily="18" charset="0"/>
                <a:cs typeface="Times New Roman" pitchFamily="18" charset="0"/>
              </a:rPr>
              <a:t>    k)    </a:t>
            </a:r>
            <a:r>
              <a:rPr lang="en-US" sz="2800" b="1" i="1" u="sng" smtClean="0">
                <a:solidFill>
                  <a:srgbClr val="002060"/>
                </a:solidFill>
                <a:latin typeface="Times New Roman" pitchFamily="18" charset="0"/>
                <a:cs typeface="Times New Roman" pitchFamily="18" charset="0"/>
              </a:rPr>
              <a:t>Products</a:t>
            </a:r>
            <a:r>
              <a:rPr lang="en-US" sz="2800" smtClean="0">
                <a:solidFill>
                  <a:srgbClr val="002060"/>
                </a:solidFill>
                <a:latin typeface="Times New Roman" pitchFamily="18" charset="0"/>
                <a:cs typeface="Times New Roman" pitchFamily="18" charset="0"/>
              </a:rPr>
              <a:t> :</a:t>
            </a:r>
          </a:p>
          <a:p>
            <a:pPr eaLnBrk="1" hangingPunct="1">
              <a:buFont typeface="Arial" charset="0"/>
              <a:buNone/>
            </a:pPr>
            <a:r>
              <a:rPr lang="en-US" sz="2800" smtClean="0">
                <a:solidFill>
                  <a:srgbClr val="002060"/>
                </a:solidFill>
                <a:latin typeface="Times New Roman" pitchFamily="18" charset="0"/>
                <a:cs typeface="Times New Roman" pitchFamily="18" charset="0"/>
              </a:rPr>
              <a:t>          Product Mix, Product Standard, Estimated Production &amp; Sales Figures, Alternative Product Substitutes , if any.</a:t>
            </a:r>
          </a:p>
          <a:p>
            <a:pPr eaLnBrk="1" hangingPunct="1">
              <a:buFont typeface="Arial" charset="0"/>
              <a:buNone/>
            </a:pPr>
            <a:r>
              <a:rPr lang="en-US" sz="2800" smtClean="0">
                <a:solidFill>
                  <a:srgbClr val="002060"/>
                </a:solidFill>
                <a:latin typeface="Times New Roman" pitchFamily="18" charset="0"/>
                <a:cs typeface="Times New Roman" pitchFamily="18" charset="0"/>
              </a:rPr>
              <a:t>    l)     </a:t>
            </a:r>
            <a:r>
              <a:rPr lang="en-US" sz="2800" b="1" i="1" u="sng" smtClean="0">
                <a:solidFill>
                  <a:srgbClr val="002060"/>
                </a:solidFill>
                <a:latin typeface="Times New Roman" pitchFamily="18" charset="0"/>
                <a:cs typeface="Times New Roman" pitchFamily="18" charset="0"/>
              </a:rPr>
              <a:t>Market</a:t>
            </a:r>
            <a:r>
              <a:rPr lang="en-US" sz="2800" smtClean="0">
                <a:solidFill>
                  <a:srgbClr val="002060"/>
                </a:solidFill>
                <a:latin typeface="Times New Roman" pitchFamily="18" charset="0"/>
                <a:cs typeface="Times New Roman" pitchFamily="18" charset="0"/>
              </a:rPr>
              <a:t> :</a:t>
            </a:r>
          </a:p>
          <a:p>
            <a:pPr eaLnBrk="1" hangingPunct="1">
              <a:buFont typeface="Arial" charset="0"/>
              <a:buNone/>
            </a:pPr>
            <a:r>
              <a:rPr lang="en-US" sz="2800" smtClean="0">
                <a:solidFill>
                  <a:srgbClr val="002060"/>
                </a:solidFill>
                <a:latin typeface="Times New Roman" pitchFamily="18" charset="0"/>
                <a:cs typeface="Times New Roman" pitchFamily="18" charset="0"/>
              </a:rPr>
              <a:t>          End – Users of Products, Distribution of Market as Local, National, International, Trade Practices, Sales Promotion devices etc..</a:t>
            </a:r>
          </a:p>
        </p:txBody>
      </p:sp>
      <p:sp>
        <p:nvSpPr>
          <p:cNvPr id="37891"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F12DEC6A-9AE5-4B6B-9907-D7580A7C23C4}"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sz="quarter" idx="1"/>
          </p:nvPr>
        </p:nvSpPr>
        <p:spPr>
          <a:xfrm>
            <a:off x="457200" y="304800"/>
            <a:ext cx="8229600" cy="6248400"/>
          </a:xfrm>
        </p:spPr>
        <p:txBody>
          <a:bodyPr/>
          <a:lstStyle/>
          <a:p>
            <a:pPr eaLnBrk="1" hangingPunct="1">
              <a:buFont typeface="Arial" charset="0"/>
              <a:buNone/>
            </a:pPr>
            <a:r>
              <a:rPr lang="en-US" sz="2400" smtClean="0">
                <a:solidFill>
                  <a:srgbClr val="002060"/>
                </a:solidFill>
                <a:latin typeface="Times New Roman" pitchFamily="18" charset="0"/>
                <a:cs typeface="Times New Roman" pitchFamily="18" charset="0"/>
              </a:rPr>
              <a:t>   m)   </a:t>
            </a:r>
            <a:r>
              <a:rPr lang="en-US" sz="2400" b="1" i="1" u="sng" smtClean="0">
                <a:solidFill>
                  <a:srgbClr val="002060"/>
                </a:solidFill>
                <a:latin typeface="Times New Roman" pitchFamily="18" charset="0"/>
                <a:cs typeface="Times New Roman" pitchFamily="18" charset="0"/>
              </a:rPr>
              <a:t>Requirement of Working Capital</a:t>
            </a:r>
            <a:r>
              <a:rPr lang="en-US" sz="2400" smtClean="0">
                <a:solidFill>
                  <a:srgbClr val="002060"/>
                </a:solidFill>
                <a:latin typeface="Times New Roman" pitchFamily="18" charset="0"/>
                <a:cs typeface="Times New Roman" pitchFamily="18" charset="0"/>
              </a:rPr>
              <a:t> :</a:t>
            </a:r>
          </a:p>
          <a:p>
            <a:pPr eaLnBrk="1" hangingPunct="1">
              <a:buFont typeface="Arial" charset="0"/>
              <a:buNone/>
            </a:pPr>
            <a:r>
              <a:rPr lang="en-US" sz="2400" smtClean="0">
                <a:solidFill>
                  <a:srgbClr val="002060"/>
                </a:solidFill>
                <a:latin typeface="Times New Roman" pitchFamily="18" charset="0"/>
                <a:cs typeface="Times New Roman" pitchFamily="18" charset="0"/>
              </a:rPr>
              <a:t>         Working Capital Reqd , Sources of Working Capital, need for Collateral Security, Nature &amp; extent of Credit facilities offered &amp; available.</a:t>
            </a:r>
          </a:p>
          <a:p>
            <a:pPr eaLnBrk="1" hangingPunct="1">
              <a:buFont typeface="Arial" charset="0"/>
              <a:buNone/>
            </a:pPr>
            <a:endParaRPr lang="en-US" sz="2400" smtClean="0">
              <a:solidFill>
                <a:srgbClr val="002060"/>
              </a:solidFill>
              <a:latin typeface="Times New Roman" pitchFamily="18" charset="0"/>
              <a:cs typeface="Times New Roman" pitchFamily="18" charset="0"/>
            </a:endParaRPr>
          </a:p>
          <a:p>
            <a:pPr eaLnBrk="1" hangingPunct="1">
              <a:buFont typeface="Arial" charset="0"/>
              <a:buNone/>
            </a:pPr>
            <a:r>
              <a:rPr lang="en-US" sz="2400" smtClean="0">
                <a:solidFill>
                  <a:srgbClr val="002060"/>
                </a:solidFill>
                <a:latin typeface="Times New Roman" pitchFamily="18" charset="0"/>
                <a:cs typeface="Times New Roman" pitchFamily="18" charset="0"/>
              </a:rPr>
              <a:t>   n)    </a:t>
            </a:r>
            <a:r>
              <a:rPr lang="en-US" sz="2400" b="1" i="1" u="sng" smtClean="0">
                <a:solidFill>
                  <a:srgbClr val="002060"/>
                </a:solidFill>
                <a:latin typeface="Times New Roman" pitchFamily="18" charset="0"/>
                <a:cs typeface="Times New Roman" pitchFamily="18" charset="0"/>
              </a:rPr>
              <a:t>Requirement of Funds</a:t>
            </a:r>
            <a:r>
              <a:rPr lang="en-US" sz="2400" smtClean="0">
                <a:solidFill>
                  <a:srgbClr val="002060"/>
                </a:solidFill>
                <a:latin typeface="Times New Roman" pitchFamily="18" charset="0"/>
                <a:cs typeface="Times New Roman" pitchFamily="18" charset="0"/>
              </a:rPr>
              <a:t> :</a:t>
            </a:r>
          </a:p>
          <a:p>
            <a:pPr eaLnBrk="1" hangingPunct="1">
              <a:buFont typeface="Arial" charset="0"/>
              <a:buNone/>
            </a:pPr>
            <a:r>
              <a:rPr lang="en-US" sz="2400" smtClean="0">
                <a:solidFill>
                  <a:srgbClr val="002060"/>
                </a:solidFill>
                <a:latin typeface="Times New Roman" pitchFamily="18" charset="0"/>
                <a:cs typeface="Times New Roman" pitchFamily="18" charset="0"/>
              </a:rPr>
              <a:t>          Break up of Total Project Cost in terms of Costs of Land, Building, Plant &amp; Machinery, Misc. Fixed Assets, Preliminary &amp; Pre -Operative Expenses, Contingencies &amp; Margin Money for Working Capital, Financial Arrangements for meeting the Cost of Setting up of the Project.</a:t>
            </a:r>
          </a:p>
          <a:p>
            <a:pPr eaLnBrk="1" hangingPunct="1">
              <a:buFont typeface="Arial" charset="0"/>
              <a:buNone/>
            </a:pPr>
            <a:endParaRPr lang="en-US" sz="2400" smtClean="0">
              <a:solidFill>
                <a:srgbClr val="002060"/>
              </a:solidFill>
              <a:latin typeface="Times New Roman" pitchFamily="18" charset="0"/>
              <a:cs typeface="Times New Roman" pitchFamily="18" charset="0"/>
            </a:endParaRPr>
          </a:p>
          <a:p>
            <a:pPr eaLnBrk="1" hangingPunct="1">
              <a:buFont typeface="Arial" charset="0"/>
              <a:buNone/>
            </a:pPr>
            <a:r>
              <a:rPr lang="en-US" sz="2400" smtClean="0">
                <a:solidFill>
                  <a:srgbClr val="002060"/>
                </a:solidFill>
                <a:latin typeface="Times New Roman" pitchFamily="18" charset="0"/>
                <a:cs typeface="Times New Roman" pitchFamily="18" charset="0"/>
              </a:rPr>
              <a:t>   o)    </a:t>
            </a:r>
            <a:r>
              <a:rPr lang="en-US" sz="2400" b="1" i="1" u="sng" smtClean="0">
                <a:solidFill>
                  <a:srgbClr val="002060"/>
                </a:solidFill>
                <a:latin typeface="Times New Roman" pitchFamily="18" charset="0"/>
                <a:cs typeface="Times New Roman" pitchFamily="18" charset="0"/>
              </a:rPr>
              <a:t>Cost of Production &amp; Profitability of first five years, Break Even Analysis, Schedule of Implementation</a:t>
            </a:r>
            <a:r>
              <a:rPr lang="en-US" sz="2400" smtClean="0">
                <a:solidFill>
                  <a:srgbClr val="002060"/>
                </a:solidFill>
                <a:latin typeface="Times New Roman" pitchFamily="18" charset="0"/>
                <a:cs typeface="Times New Roman" pitchFamily="18" charset="0"/>
              </a:rPr>
              <a:t>  etc  etc…</a:t>
            </a:r>
          </a:p>
        </p:txBody>
      </p:sp>
      <p:sp>
        <p:nvSpPr>
          <p:cNvPr id="38915"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40A94234-9223-46FF-87AE-6A30A021DAD1}"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sz="quarter" idx="1"/>
          </p:nvPr>
        </p:nvSpPr>
        <p:spPr>
          <a:xfrm>
            <a:off x="457200" y="228600"/>
            <a:ext cx="8229600" cy="6248400"/>
          </a:xfrm>
        </p:spPr>
        <p:txBody>
          <a:bodyPr/>
          <a:lstStyle/>
          <a:p>
            <a:pPr eaLnBrk="1" hangingPunct="1">
              <a:buFont typeface="Arial" charset="0"/>
              <a:buNone/>
            </a:pPr>
            <a:r>
              <a:rPr lang="en-US" sz="2900" smtClean="0">
                <a:solidFill>
                  <a:srgbClr val="002060"/>
                </a:solidFill>
                <a:latin typeface="Times New Roman" pitchFamily="18" charset="0"/>
                <a:cs typeface="Times New Roman" pitchFamily="18" charset="0"/>
              </a:rPr>
              <a:t>           </a:t>
            </a:r>
            <a:r>
              <a:rPr lang="en-US" sz="2900" b="1" i="1" u="sng" smtClean="0">
                <a:solidFill>
                  <a:srgbClr val="002060"/>
                </a:solidFill>
                <a:latin typeface="Times New Roman" pitchFamily="18" charset="0"/>
                <a:cs typeface="Times New Roman" pitchFamily="18" charset="0"/>
              </a:rPr>
              <a:t>Formulation of a Detailed Project Report (Business Plan – BP)</a:t>
            </a:r>
            <a:r>
              <a:rPr lang="en-US" sz="2900" smtClean="0">
                <a:solidFill>
                  <a:srgbClr val="002060"/>
                </a:solidFill>
                <a:latin typeface="Times New Roman" pitchFamily="18" charset="0"/>
                <a:cs typeface="Times New Roman" pitchFamily="18" charset="0"/>
              </a:rPr>
              <a:t> :</a:t>
            </a:r>
          </a:p>
          <a:p>
            <a:pPr eaLnBrk="1" hangingPunct="1">
              <a:buFont typeface="Arial" charset="0"/>
              <a:buNone/>
            </a:pPr>
            <a:r>
              <a:rPr lang="en-US" sz="2900" smtClean="0">
                <a:solidFill>
                  <a:srgbClr val="002060"/>
                </a:solidFill>
                <a:latin typeface="Times New Roman" pitchFamily="18" charset="0"/>
                <a:cs typeface="Times New Roman" pitchFamily="18" charset="0"/>
              </a:rPr>
              <a:t>            Once a </a:t>
            </a:r>
            <a:r>
              <a:rPr lang="en-US" sz="2900" b="1" i="1" smtClean="0">
                <a:solidFill>
                  <a:srgbClr val="002060"/>
                </a:solidFill>
                <a:latin typeface="Times New Roman" pitchFamily="18" charset="0"/>
                <a:cs typeface="Times New Roman" pitchFamily="18" charset="0"/>
              </a:rPr>
              <a:t>Potential Entrepreneur</a:t>
            </a:r>
            <a:r>
              <a:rPr lang="en-US" sz="2900" smtClean="0">
                <a:solidFill>
                  <a:srgbClr val="002060"/>
                </a:solidFill>
                <a:latin typeface="Times New Roman" pitchFamily="18" charset="0"/>
                <a:cs typeface="Times New Roman" pitchFamily="18" charset="0"/>
              </a:rPr>
              <a:t> has made a tentative decision of exploiting a specific opportunity , he will be advised to prepare a Detailed Project Report (DPR). A thoughtfully prepared Project Report is an important tool as it helps him in anticipating &amp; solving problems. </a:t>
            </a:r>
          </a:p>
          <a:p>
            <a:pPr eaLnBrk="1" hangingPunct="1">
              <a:buFont typeface="Arial" charset="0"/>
              <a:buNone/>
            </a:pPr>
            <a:r>
              <a:rPr lang="en-US" sz="2900" smtClean="0">
                <a:solidFill>
                  <a:srgbClr val="002060"/>
                </a:solidFill>
                <a:latin typeface="Times New Roman" pitchFamily="18" charset="0"/>
                <a:cs typeface="Times New Roman" pitchFamily="18" charset="0"/>
              </a:rPr>
              <a:t>           It has been experienced that in preparing DPR , the Entrepreneur is forced to consider several Financial &amp; Implementation Problems well in advance, giving him enough time to solve or prepare for them. </a:t>
            </a:r>
          </a:p>
        </p:txBody>
      </p:sp>
      <p:sp>
        <p:nvSpPr>
          <p:cNvPr id="39939"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5700C41C-5B60-4A26-B366-C59CE889D884}"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sz="quarter" idx="1"/>
          </p:nvPr>
        </p:nvSpPr>
        <p:spPr>
          <a:xfrm>
            <a:off x="457200" y="381000"/>
            <a:ext cx="8229600" cy="6096000"/>
          </a:xfrm>
        </p:spPr>
        <p:txBody>
          <a:bodyPr/>
          <a:lstStyle/>
          <a:p>
            <a:pPr eaLnBrk="1" hangingPunct="1">
              <a:buFont typeface="Arial" charset="0"/>
              <a:buNone/>
            </a:pPr>
            <a:r>
              <a:rPr lang="en-US" smtClean="0">
                <a:solidFill>
                  <a:srgbClr val="002060"/>
                </a:solidFill>
                <a:latin typeface="Times New Roman" pitchFamily="18" charset="0"/>
                <a:cs typeface="Times New Roman" pitchFamily="18" charset="0"/>
              </a:rPr>
              <a:t>    1)   </a:t>
            </a:r>
            <a:r>
              <a:rPr lang="en-US" b="1" i="1" u="sng" smtClean="0">
                <a:solidFill>
                  <a:srgbClr val="002060"/>
                </a:solidFill>
                <a:latin typeface="Times New Roman" pitchFamily="18" charset="0"/>
                <a:cs typeface="Times New Roman" pitchFamily="18" charset="0"/>
              </a:rPr>
              <a:t>For whom is the Project Report</a:t>
            </a:r>
            <a:r>
              <a:rPr lang="en-US" smtClean="0">
                <a:solidFill>
                  <a:srgbClr val="002060"/>
                </a:solidFill>
                <a:latin typeface="Times New Roman" pitchFamily="18" charset="0"/>
                <a:cs typeface="Times New Roman" pitchFamily="18" charset="0"/>
              </a:rPr>
              <a:t> :</a:t>
            </a:r>
          </a:p>
          <a:p>
            <a:pPr eaLnBrk="1" hangingPunct="1">
              <a:buFont typeface="Arial" charset="0"/>
              <a:buNone/>
            </a:pPr>
            <a:r>
              <a:rPr lang="en-US" smtClean="0">
                <a:solidFill>
                  <a:srgbClr val="002060"/>
                </a:solidFill>
                <a:latin typeface="Times New Roman" pitchFamily="18" charset="0"/>
                <a:cs typeface="Times New Roman" pitchFamily="18" charset="0"/>
              </a:rPr>
              <a:t>         This is meant for the Entrepreneur himself. This is an essential document to procure assistance from Financial Institutions &amp; to fulfill other formalities for the successful implementation of the Project.</a:t>
            </a:r>
          </a:p>
          <a:p>
            <a:pPr eaLnBrk="1" hangingPunct="1">
              <a:buFont typeface="Arial" charset="0"/>
              <a:buNone/>
            </a:pPr>
            <a:r>
              <a:rPr lang="en-US" smtClean="0">
                <a:solidFill>
                  <a:srgbClr val="002060"/>
                </a:solidFill>
                <a:latin typeface="Times New Roman" pitchFamily="18" charset="0"/>
                <a:cs typeface="Times New Roman" pitchFamily="18" charset="0"/>
              </a:rPr>
              <a:t>    2)   </a:t>
            </a:r>
            <a:r>
              <a:rPr lang="en-US" b="1" i="1" u="sng" smtClean="0">
                <a:solidFill>
                  <a:srgbClr val="002060"/>
                </a:solidFill>
                <a:latin typeface="Times New Roman" pitchFamily="18" charset="0"/>
                <a:cs typeface="Times New Roman" pitchFamily="18" charset="0"/>
              </a:rPr>
              <a:t>Who prepares the Project Report</a:t>
            </a:r>
            <a:r>
              <a:rPr lang="en-US" smtClean="0">
                <a:solidFill>
                  <a:srgbClr val="002060"/>
                </a:solidFill>
                <a:latin typeface="Times New Roman" pitchFamily="18" charset="0"/>
                <a:cs typeface="Times New Roman" pitchFamily="18" charset="0"/>
              </a:rPr>
              <a:t> :</a:t>
            </a:r>
          </a:p>
          <a:p>
            <a:pPr eaLnBrk="1" hangingPunct="1">
              <a:buFont typeface="Arial" charset="0"/>
              <a:buNone/>
            </a:pPr>
            <a:r>
              <a:rPr lang="en-US" smtClean="0">
                <a:solidFill>
                  <a:srgbClr val="002060"/>
                </a:solidFill>
                <a:latin typeface="Times New Roman" pitchFamily="18" charset="0"/>
                <a:cs typeface="Times New Roman" pitchFamily="18" charset="0"/>
              </a:rPr>
              <a:t>          Many a time, the Entrepreneurs feel that he could relieve himself of the botheration of preparing a Project Report by engaging a Consultant. </a:t>
            </a:r>
          </a:p>
          <a:p>
            <a:pPr eaLnBrk="1" hangingPunct="1">
              <a:buFont typeface="Arial" charset="0"/>
              <a:buNone/>
            </a:pPr>
            <a:r>
              <a:rPr lang="en-US" smtClean="0">
                <a:solidFill>
                  <a:srgbClr val="002060"/>
                </a:solidFill>
                <a:latin typeface="Times New Roman" pitchFamily="18" charset="0"/>
                <a:cs typeface="Times New Roman" pitchFamily="18" charset="0"/>
              </a:rPr>
              <a:t>         </a:t>
            </a:r>
          </a:p>
        </p:txBody>
      </p:sp>
      <p:sp>
        <p:nvSpPr>
          <p:cNvPr id="40963"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5F2D70A1-5C36-4616-8BF5-015565BB5B69}" type="slidenum">
              <a:rPr lang="en-US"/>
              <a:pPr>
                <a:defRPr/>
              </a:pPr>
              <a:t>35</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sz="quarter" idx="1"/>
          </p:nvPr>
        </p:nvSpPr>
        <p:spPr>
          <a:xfrm>
            <a:off x="457200" y="304800"/>
            <a:ext cx="8229600" cy="6248400"/>
          </a:xfrm>
        </p:spPr>
        <p:txBody>
          <a:bodyPr>
            <a:normAutofit/>
          </a:bodyPr>
          <a:lstStyle/>
          <a:p>
            <a:pPr marL="274320" indent="-274320" eaLnBrk="1" fontAlgn="auto" hangingPunct="1">
              <a:spcBef>
                <a:spcPts val="580"/>
              </a:spcBef>
              <a:spcAft>
                <a:spcPts val="0"/>
              </a:spcAft>
              <a:buFont typeface="Arial" charset="0"/>
              <a:buNone/>
              <a:defRPr/>
            </a:pPr>
            <a:r>
              <a:rPr lang="en-US" sz="2400" dirty="0" smtClean="0">
                <a:solidFill>
                  <a:schemeClr val="tx2">
                    <a:lumMod val="50000"/>
                  </a:schemeClr>
                </a:solidFill>
                <a:latin typeface="Times New Roman" pitchFamily="18" charset="0"/>
                <a:cs typeface="Times New Roman" pitchFamily="18" charset="0"/>
              </a:rPr>
              <a:t>       </a:t>
            </a:r>
            <a:r>
              <a:rPr lang="en-US" sz="2400" b="1" i="1" u="sng" dirty="0" smtClean="0">
                <a:solidFill>
                  <a:schemeClr val="tx2">
                    <a:lumMod val="50000"/>
                  </a:schemeClr>
                </a:solidFill>
                <a:latin typeface="Times New Roman" pitchFamily="18" charset="0"/>
                <a:cs typeface="Times New Roman" pitchFamily="18" charset="0"/>
              </a:rPr>
              <a:t>Meaning of Project</a:t>
            </a:r>
            <a:r>
              <a:rPr lang="en-US" sz="2400" dirty="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sz="2400" dirty="0" smtClean="0">
                <a:solidFill>
                  <a:schemeClr val="tx2">
                    <a:lumMod val="50000"/>
                  </a:schemeClr>
                </a:solidFill>
                <a:latin typeface="Times New Roman" pitchFamily="18" charset="0"/>
                <a:cs typeface="Times New Roman" pitchFamily="18" charset="0"/>
              </a:rPr>
              <a:t>            The very foundation of an enterprise is the Project. Hence, the Success or Failure of an enterprise largely depends upon the Project. In Simple Words, a Project is an Idea or a Plan that is </a:t>
            </a:r>
            <a:r>
              <a:rPr lang="en-US" sz="2400" b="1" i="1" dirty="0" smtClean="0">
                <a:solidFill>
                  <a:schemeClr val="tx2">
                    <a:lumMod val="50000"/>
                  </a:schemeClr>
                </a:solidFill>
                <a:latin typeface="Times New Roman" pitchFamily="18" charset="0"/>
                <a:cs typeface="Times New Roman" pitchFamily="18" charset="0"/>
              </a:rPr>
              <a:t>intended</a:t>
            </a:r>
            <a:r>
              <a:rPr lang="en-US" sz="2400" dirty="0" smtClean="0">
                <a:solidFill>
                  <a:schemeClr val="tx2">
                    <a:lumMod val="50000"/>
                  </a:schemeClr>
                </a:solidFill>
                <a:latin typeface="Times New Roman" pitchFamily="18" charset="0"/>
                <a:cs typeface="Times New Roman" pitchFamily="18" charset="0"/>
              </a:rPr>
              <a:t> to be carried out. The dictionary meaning of Project is that it is a Scheme of something intended to be done ; a Proposal for an Undertaking, design, speculative imagination etc. </a:t>
            </a:r>
          </a:p>
          <a:p>
            <a:pPr marL="274320" indent="-274320" eaLnBrk="1" fontAlgn="auto" hangingPunct="1">
              <a:spcBef>
                <a:spcPts val="580"/>
              </a:spcBef>
              <a:spcAft>
                <a:spcPts val="0"/>
              </a:spcAft>
              <a:buFont typeface="Arial" charset="0"/>
              <a:buNone/>
              <a:defRPr/>
            </a:pPr>
            <a:endParaRPr lang="en-US" sz="2400" dirty="0" smtClean="0">
              <a:solidFill>
                <a:schemeClr val="tx2">
                  <a:lumMod val="50000"/>
                </a:schemeClr>
              </a:solidFill>
              <a:latin typeface="Times New Roman" pitchFamily="18" charset="0"/>
              <a:cs typeface="Times New Roman" pitchFamily="18" charset="0"/>
            </a:endParaRPr>
          </a:p>
          <a:p>
            <a:pPr marL="274320" indent="-274320" eaLnBrk="1" fontAlgn="auto" hangingPunct="1">
              <a:spcBef>
                <a:spcPts val="580"/>
              </a:spcBef>
              <a:spcAft>
                <a:spcPts val="0"/>
              </a:spcAft>
              <a:buFont typeface="Arial" charset="0"/>
              <a:buNone/>
              <a:defRPr/>
            </a:pPr>
            <a:r>
              <a:rPr lang="en-US" sz="2400" dirty="0" smtClean="0">
                <a:solidFill>
                  <a:schemeClr val="tx2">
                    <a:lumMod val="50000"/>
                  </a:schemeClr>
                </a:solidFill>
                <a:latin typeface="Times New Roman" pitchFamily="18" charset="0"/>
                <a:cs typeface="Times New Roman" pitchFamily="18" charset="0"/>
              </a:rPr>
              <a:t>            Two Important aspects have to be borne in mind , Viz., A scheme &amp; speculative imagination. That is, innovative &amp; vision form an integral aspect of a Project Planning &amp; these are also the basic characteristics of an entrepreneur. i.e., Entrepreneur is always innovative &amp; has a Vision. </a:t>
            </a:r>
          </a:p>
        </p:txBody>
      </p:sp>
      <p:sp>
        <p:nvSpPr>
          <p:cNvPr id="9219"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B55DF235-F258-4228-A399-4E3B3C52F2CE}" type="slidenum">
              <a:rPr lang="en-US"/>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sz="quarter" idx="1"/>
          </p:nvPr>
        </p:nvSpPr>
        <p:spPr>
          <a:xfrm>
            <a:off x="457200" y="304800"/>
            <a:ext cx="8229600" cy="6172200"/>
          </a:xfrm>
        </p:spPr>
        <p:txBody>
          <a:bodyPr>
            <a:normAutofit/>
          </a:bodyPr>
          <a:lstStyle/>
          <a:p>
            <a:pPr marL="274320" indent="-274320" eaLnBrk="1" fontAlgn="auto" hangingPunct="1">
              <a:spcBef>
                <a:spcPts val="580"/>
              </a:spcBef>
              <a:spcAft>
                <a:spcPts val="0"/>
              </a:spcAft>
              <a:buFont typeface="Arial" charset="0"/>
              <a:buNone/>
              <a:defRPr/>
            </a:pPr>
            <a:r>
              <a:rPr lang="en-US" sz="2900" dirty="0" smtClean="0">
                <a:solidFill>
                  <a:schemeClr val="tx2">
                    <a:lumMod val="50000"/>
                  </a:schemeClr>
                </a:solidFill>
                <a:latin typeface="Times New Roman" pitchFamily="18" charset="0"/>
                <a:cs typeface="Times New Roman" pitchFamily="18" charset="0"/>
              </a:rPr>
              <a:t>        Several Economists &amp; Bankers have defined a Project in different ways. Let us also examine a few other definitions of “Project.”</a:t>
            </a:r>
          </a:p>
          <a:p>
            <a:pPr marL="274320" indent="-274320" eaLnBrk="1" fontAlgn="auto" hangingPunct="1">
              <a:spcBef>
                <a:spcPts val="580"/>
              </a:spcBef>
              <a:spcAft>
                <a:spcPts val="0"/>
              </a:spcAft>
              <a:buFont typeface="Arial" charset="0"/>
              <a:buNone/>
              <a:defRPr/>
            </a:pPr>
            <a:r>
              <a:rPr lang="en-US" sz="2900" dirty="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sz="2900" b="1" i="1" u="sng" dirty="0" smtClean="0">
                <a:solidFill>
                  <a:schemeClr val="tx2">
                    <a:lumMod val="50000"/>
                  </a:schemeClr>
                </a:solidFill>
                <a:latin typeface="Times New Roman" pitchFamily="18" charset="0"/>
                <a:cs typeface="Times New Roman" pitchFamily="18" charset="0"/>
              </a:rPr>
              <a:t>Definition 1</a:t>
            </a:r>
            <a:r>
              <a:rPr lang="en-US" sz="2900" dirty="0" smtClean="0">
                <a:solidFill>
                  <a:schemeClr val="tx2">
                    <a:lumMod val="50000"/>
                  </a:schemeClr>
                </a:solidFill>
                <a:latin typeface="Times New Roman" pitchFamily="18" charset="0"/>
                <a:cs typeface="Times New Roman" pitchFamily="18" charset="0"/>
              </a:rPr>
              <a:t> :  The Smallest Unit of Investment Activity to be considered in the case of Programming. </a:t>
            </a:r>
          </a:p>
          <a:p>
            <a:pPr marL="274320" indent="-274320" eaLnBrk="1" fontAlgn="auto" hangingPunct="1">
              <a:spcBef>
                <a:spcPts val="580"/>
              </a:spcBef>
              <a:spcAft>
                <a:spcPts val="0"/>
              </a:spcAft>
              <a:buFont typeface="Arial" charset="0"/>
              <a:buNone/>
              <a:defRPr/>
            </a:pPr>
            <a:r>
              <a:rPr lang="en-US" sz="2900" b="1" i="1" u="sng" dirty="0" smtClean="0">
                <a:solidFill>
                  <a:schemeClr val="tx2">
                    <a:lumMod val="50000"/>
                  </a:schemeClr>
                </a:solidFill>
                <a:latin typeface="Times New Roman" pitchFamily="18" charset="0"/>
                <a:cs typeface="Times New Roman" pitchFamily="18" charset="0"/>
              </a:rPr>
              <a:t>Definition 2</a:t>
            </a:r>
            <a:r>
              <a:rPr lang="en-US" sz="2900" dirty="0" smtClean="0">
                <a:solidFill>
                  <a:schemeClr val="tx2">
                    <a:lumMod val="50000"/>
                  </a:schemeClr>
                </a:solidFill>
                <a:latin typeface="Times New Roman" pitchFamily="18" charset="0"/>
                <a:cs typeface="Times New Roman" pitchFamily="18" charset="0"/>
              </a:rPr>
              <a:t> :   The World Bank has defined Project as an approval for a capital investment to develop facilities to provide Goods &amp; Services.</a:t>
            </a:r>
          </a:p>
          <a:p>
            <a:pPr marL="274320" indent="-274320" eaLnBrk="1" fontAlgn="auto" hangingPunct="1">
              <a:spcBef>
                <a:spcPts val="580"/>
              </a:spcBef>
              <a:spcAft>
                <a:spcPts val="0"/>
              </a:spcAft>
              <a:buFont typeface="Arial" charset="0"/>
              <a:buNone/>
              <a:defRPr/>
            </a:pPr>
            <a:r>
              <a:rPr lang="en-US" sz="2900" b="1" i="1" u="sng" dirty="0" smtClean="0">
                <a:solidFill>
                  <a:schemeClr val="tx2">
                    <a:lumMod val="50000"/>
                  </a:schemeClr>
                </a:solidFill>
                <a:latin typeface="Times New Roman" pitchFamily="18" charset="0"/>
                <a:cs typeface="Times New Roman" pitchFamily="18" charset="0"/>
              </a:rPr>
              <a:t>Definition 3</a:t>
            </a:r>
            <a:r>
              <a:rPr lang="en-US" sz="2900" dirty="0" smtClean="0">
                <a:solidFill>
                  <a:schemeClr val="tx2">
                    <a:lumMod val="50000"/>
                  </a:schemeClr>
                </a:solidFill>
                <a:latin typeface="Times New Roman" pitchFamily="18" charset="0"/>
                <a:cs typeface="Times New Roman" pitchFamily="18" charset="0"/>
              </a:rPr>
              <a:t> :    A Project is an appraisal for Investment with the definite aim of producing a flow of Output over a specified period of time.</a:t>
            </a:r>
          </a:p>
        </p:txBody>
      </p:sp>
      <p:sp>
        <p:nvSpPr>
          <p:cNvPr id="10243"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8F1AEABA-9C07-479F-BCF0-10B1881229F0}" type="slidenum">
              <a:rPr lang="en-US"/>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sz="quarter" idx="1"/>
          </p:nvPr>
        </p:nvSpPr>
        <p:spPr>
          <a:xfrm>
            <a:off x="457200" y="304800"/>
            <a:ext cx="8229600" cy="6096000"/>
          </a:xfrm>
        </p:spPr>
        <p:txBody>
          <a:bodyPr>
            <a:normAutofit/>
          </a:bodyPr>
          <a:lstStyle/>
          <a:p>
            <a:pPr marL="274320" indent="-274320" eaLnBrk="1" fontAlgn="auto" hangingPunct="1">
              <a:spcBef>
                <a:spcPts val="580"/>
              </a:spcBef>
              <a:spcAft>
                <a:spcPts val="0"/>
              </a:spcAft>
              <a:buFont typeface="Arial" charset="0"/>
              <a:buNone/>
              <a:defRPr/>
            </a:pPr>
            <a:r>
              <a:rPr lang="en-US" smtClean="0">
                <a:solidFill>
                  <a:schemeClr val="tx2">
                    <a:lumMod val="50000"/>
                  </a:schemeClr>
                </a:solidFill>
                <a:latin typeface="Times New Roman" pitchFamily="18" charset="0"/>
                <a:cs typeface="Times New Roman" pitchFamily="18" charset="0"/>
              </a:rPr>
              <a:t>   </a:t>
            </a:r>
            <a:r>
              <a:rPr lang="en-US" b="1" i="1" u="sng" smtClean="0">
                <a:solidFill>
                  <a:schemeClr val="tx2">
                    <a:lumMod val="50000"/>
                  </a:schemeClr>
                </a:solidFill>
                <a:latin typeface="Times New Roman" pitchFamily="18" charset="0"/>
                <a:cs typeface="Times New Roman" pitchFamily="18" charset="0"/>
              </a:rPr>
              <a:t>Definition 4 </a:t>
            </a:r>
            <a:r>
              <a:rPr lang="en-US" smtClean="0">
                <a:solidFill>
                  <a:schemeClr val="tx2">
                    <a:lumMod val="50000"/>
                  </a:schemeClr>
                </a:solidFill>
                <a:latin typeface="Times New Roman" pitchFamily="18" charset="0"/>
                <a:cs typeface="Times New Roman" pitchFamily="18" charset="0"/>
              </a:rPr>
              <a:t>:</a:t>
            </a:r>
          </a:p>
          <a:p>
            <a:pPr marL="274320" indent="-274320" eaLnBrk="1" fontAlgn="auto" hangingPunct="1">
              <a:spcBef>
                <a:spcPts val="580"/>
              </a:spcBef>
              <a:spcAft>
                <a:spcPts val="0"/>
              </a:spcAft>
              <a:buFont typeface="Arial" charset="0"/>
              <a:buNone/>
              <a:defRPr/>
            </a:pPr>
            <a:r>
              <a:rPr lang="en-US" smtClean="0">
                <a:solidFill>
                  <a:schemeClr val="tx2">
                    <a:lumMod val="50000"/>
                  </a:schemeClr>
                </a:solidFill>
                <a:latin typeface="Times New Roman" pitchFamily="18" charset="0"/>
                <a:cs typeface="Times New Roman" pitchFamily="18" charset="0"/>
              </a:rPr>
              <a:t>          A Project is defined as the whole complex of activities involved in using resources to gain benefits.</a:t>
            </a:r>
          </a:p>
          <a:p>
            <a:pPr marL="274320" indent="-274320" eaLnBrk="1" fontAlgn="auto" hangingPunct="1">
              <a:spcBef>
                <a:spcPts val="580"/>
              </a:spcBef>
              <a:spcAft>
                <a:spcPts val="0"/>
              </a:spcAft>
              <a:buFont typeface="Arial" charset="0"/>
              <a:buNone/>
              <a:defRPr/>
            </a:pPr>
            <a:endParaRPr lang="en-US" smtClean="0">
              <a:solidFill>
                <a:schemeClr val="tx2">
                  <a:lumMod val="50000"/>
                </a:schemeClr>
              </a:solidFill>
              <a:latin typeface="Times New Roman" pitchFamily="18" charset="0"/>
              <a:cs typeface="Times New Roman" pitchFamily="18" charset="0"/>
            </a:endParaRPr>
          </a:p>
          <a:p>
            <a:pPr marL="274320" indent="-274320" eaLnBrk="1" fontAlgn="auto" hangingPunct="1">
              <a:spcBef>
                <a:spcPts val="580"/>
              </a:spcBef>
              <a:spcAft>
                <a:spcPts val="0"/>
              </a:spcAft>
              <a:buFont typeface="Arial" charset="0"/>
              <a:buNone/>
              <a:defRPr/>
            </a:pPr>
            <a:r>
              <a:rPr lang="en-US" smtClean="0">
                <a:solidFill>
                  <a:schemeClr val="tx2">
                    <a:lumMod val="50000"/>
                  </a:schemeClr>
                </a:solidFill>
                <a:latin typeface="Times New Roman" pitchFamily="18" charset="0"/>
                <a:cs typeface="Times New Roman" pitchFamily="18" charset="0"/>
              </a:rPr>
              <a:t>   </a:t>
            </a:r>
            <a:r>
              <a:rPr lang="en-US" b="1" i="1" u="sng" smtClean="0">
                <a:solidFill>
                  <a:schemeClr val="tx2">
                    <a:lumMod val="50000"/>
                  </a:schemeClr>
                </a:solidFill>
                <a:latin typeface="Times New Roman" pitchFamily="18" charset="0"/>
                <a:cs typeface="Times New Roman" pitchFamily="18" charset="0"/>
              </a:rPr>
              <a:t>Definition 5</a:t>
            </a:r>
            <a:r>
              <a:rPr lang="en-US"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smtClean="0">
                <a:solidFill>
                  <a:schemeClr val="tx2">
                    <a:lumMod val="50000"/>
                  </a:schemeClr>
                </a:solidFill>
                <a:latin typeface="Times New Roman" pitchFamily="18" charset="0"/>
                <a:cs typeface="Times New Roman" pitchFamily="18" charset="0"/>
              </a:rPr>
              <a:t>          A Project can be defined as a Scientifically evolved work plan devised to achieve a specific objective within a specified period of time  etc etc.</a:t>
            </a:r>
          </a:p>
        </p:txBody>
      </p:sp>
      <p:sp>
        <p:nvSpPr>
          <p:cNvPr id="11267"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3" name="Slide Number Placeholder 2"/>
          <p:cNvSpPr>
            <a:spLocks noGrp="1"/>
          </p:cNvSpPr>
          <p:nvPr>
            <p:ph type="sldNum" sz="quarter" idx="12"/>
          </p:nvPr>
        </p:nvSpPr>
        <p:spPr/>
        <p:txBody>
          <a:bodyPr/>
          <a:lstStyle/>
          <a:p>
            <a:pPr>
              <a:defRPr/>
            </a:pPr>
            <a:fld id="{EF670B9C-ACDB-4ED2-83DD-A3E74F8F44E3}"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400800"/>
          </a:xfrm>
        </p:spPr>
        <p:txBody>
          <a:bodyPr>
            <a:normAutofit/>
          </a:bodyPr>
          <a:lstStyle/>
          <a:p>
            <a:pPr marL="274320" indent="-274320" eaLnBrk="1" fontAlgn="auto" hangingPunct="1">
              <a:spcBef>
                <a:spcPts val="580"/>
              </a:spcBef>
              <a:spcAft>
                <a:spcPts val="0"/>
              </a:spcAft>
              <a:buFont typeface="Arial" charset="0"/>
              <a:buNone/>
              <a:defRPr/>
            </a:pPr>
            <a:r>
              <a:rPr lang="en-US" sz="2800" dirty="0" smtClean="0">
                <a:solidFill>
                  <a:schemeClr val="tx2">
                    <a:lumMod val="50000"/>
                  </a:schemeClr>
                </a:solidFill>
                <a:latin typeface="Times New Roman" pitchFamily="18" charset="0"/>
                <a:cs typeface="Times New Roman" pitchFamily="18" charset="0"/>
              </a:rPr>
              <a:t>          After examining all the above definitions of a Project, </a:t>
            </a:r>
            <a:r>
              <a:rPr lang="en-US" sz="2800" b="1" i="1" dirty="0" smtClean="0">
                <a:solidFill>
                  <a:schemeClr val="tx2">
                    <a:lumMod val="50000"/>
                  </a:schemeClr>
                </a:solidFill>
                <a:latin typeface="Times New Roman" pitchFamily="18" charset="0"/>
                <a:cs typeface="Times New Roman" pitchFamily="18" charset="0"/>
              </a:rPr>
              <a:t>it is important to note that while projects can differ in their size, nature, objectives, time duration &amp; complexity , yet they have the </a:t>
            </a:r>
            <a:r>
              <a:rPr lang="en-US" sz="2800" b="1" i="1" u="sng" dirty="0" smtClean="0">
                <a:solidFill>
                  <a:schemeClr val="tx2">
                    <a:lumMod val="50000"/>
                  </a:schemeClr>
                </a:solidFill>
                <a:latin typeface="Times New Roman" pitchFamily="18" charset="0"/>
                <a:cs typeface="Times New Roman" pitchFamily="18" charset="0"/>
              </a:rPr>
              <a:t>following Three Attributes</a:t>
            </a:r>
            <a:r>
              <a:rPr lang="en-US" sz="2800" b="1" dirty="0" smtClean="0">
                <a:solidFill>
                  <a:schemeClr val="tx2">
                    <a:lumMod val="50000"/>
                  </a:schemeClr>
                </a:solidFill>
                <a:latin typeface="Times New Roman" pitchFamily="18" charset="0"/>
                <a:cs typeface="Times New Roman" pitchFamily="18" charset="0"/>
              </a:rPr>
              <a:t>  :</a:t>
            </a:r>
            <a:endParaRPr lang="en-US" sz="2800" dirty="0" smtClean="0">
              <a:solidFill>
                <a:schemeClr val="tx2">
                  <a:lumMod val="50000"/>
                </a:schemeClr>
              </a:solidFill>
              <a:latin typeface="Times New Roman" pitchFamily="18" charset="0"/>
              <a:cs typeface="Times New Roman" pitchFamily="18" charset="0"/>
            </a:endParaRPr>
          </a:p>
          <a:p>
            <a:pPr marL="274320" indent="-274320" eaLnBrk="1" fontAlgn="auto" hangingPunct="1">
              <a:spcBef>
                <a:spcPts val="580"/>
              </a:spcBef>
              <a:spcAft>
                <a:spcPts val="0"/>
              </a:spcAft>
              <a:buFont typeface="Arial" charset="0"/>
              <a:buNone/>
              <a:defRPr/>
            </a:pPr>
            <a:endParaRPr lang="en-US" sz="2800" dirty="0" smtClean="0">
              <a:solidFill>
                <a:schemeClr val="tx2">
                  <a:lumMod val="50000"/>
                </a:schemeClr>
              </a:solidFill>
              <a:latin typeface="Times New Roman" pitchFamily="18" charset="0"/>
              <a:cs typeface="Times New Roman" pitchFamily="18" charset="0"/>
            </a:endParaRPr>
          </a:p>
          <a:p>
            <a:pPr marL="514350" indent="-514350" eaLnBrk="1" fontAlgn="auto" hangingPunct="1">
              <a:spcBef>
                <a:spcPts val="580"/>
              </a:spcBef>
              <a:spcAft>
                <a:spcPts val="0"/>
              </a:spcAft>
              <a:buFont typeface="Arial" charset="0"/>
              <a:buAutoNum type="arabicParenR"/>
              <a:defRPr/>
            </a:pPr>
            <a:r>
              <a:rPr lang="en-US" sz="2800" dirty="0" smtClean="0">
                <a:solidFill>
                  <a:schemeClr val="tx2">
                    <a:lumMod val="50000"/>
                  </a:schemeClr>
                </a:solidFill>
                <a:latin typeface="Times New Roman" pitchFamily="18" charset="0"/>
                <a:cs typeface="Times New Roman" pitchFamily="18" charset="0"/>
              </a:rPr>
              <a:t>  A Course of Action.</a:t>
            </a:r>
          </a:p>
          <a:p>
            <a:pPr marL="514350" indent="-514350" eaLnBrk="1" fontAlgn="auto" hangingPunct="1">
              <a:spcBef>
                <a:spcPts val="580"/>
              </a:spcBef>
              <a:spcAft>
                <a:spcPts val="0"/>
              </a:spcAft>
              <a:buFont typeface="Arial" charset="0"/>
              <a:buAutoNum type="arabicParenR"/>
              <a:defRPr/>
            </a:pPr>
            <a:r>
              <a:rPr lang="en-US" sz="2800" dirty="0" smtClean="0">
                <a:solidFill>
                  <a:schemeClr val="tx2">
                    <a:lumMod val="50000"/>
                  </a:schemeClr>
                </a:solidFill>
                <a:latin typeface="Times New Roman" pitchFamily="18" charset="0"/>
                <a:cs typeface="Times New Roman" pitchFamily="18" charset="0"/>
              </a:rPr>
              <a:t>  Specific Objective.</a:t>
            </a:r>
          </a:p>
          <a:p>
            <a:pPr marL="514350" indent="-514350" eaLnBrk="1" fontAlgn="auto" hangingPunct="1">
              <a:spcBef>
                <a:spcPts val="580"/>
              </a:spcBef>
              <a:spcAft>
                <a:spcPts val="0"/>
              </a:spcAft>
              <a:buFont typeface="Arial" charset="0"/>
              <a:buAutoNum type="arabicParenR"/>
              <a:defRPr/>
            </a:pPr>
            <a:r>
              <a:rPr lang="en-US" sz="2800" dirty="0" smtClean="0">
                <a:solidFill>
                  <a:schemeClr val="tx2">
                    <a:lumMod val="50000"/>
                  </a:schemeClr>
                </a:solidFill>
                <a:latin typeface="Times New Roman" pitchFamily="18" charset="0"/>
                <a:cs typeface="Times New Roman" pitchFamily="18" charset="0"/>
              </a:rPr>
              <a:t>  Defined Time perspective (period).</a:t>
            </a:r>
          </a:p>
          <a:p>
            <a:pPr marL="514350" indent="-514350" eaLnBrk="1" fontAlgn="auto" hangingPunct="1">
              <a:spcBef>
                <a:spcPts val="580"/>
              </a:spcBef>
              <a:spcAft>
                <a:spcPts val="0"/>
              </a:spcAft>
              <a:buFont typeface="Arial" charset="0"/>
              <a:buNone/>
              <a:defRPr/>
            </a:pPr>
            <a:r>
              <a:rPr lang="en-US" sz="2800" dirty="0" smtClean="0">
                <a:solidFill>
                  <a:schemeClr val="tx2">
                    <a:lumMod val="50000"/>
                  </a:schemeClr>
                </a:solidFill>
                <a:latin typeface="Times New Roman" pitchFamily="18" charset="0"/>
                <a:cs typeface="Times New Roman" pitchFamily="18" charset="0"/>
              </a:rPr>
              <a:t>     </a:t>
            </a:r>
          </a:p>
          <a:p>
            <a:pPr marL="514350" indent="-514350" eaLnBrk="1" fontAlgn="auto" hangingPunct="1">
              <a:spcBef>
                <a:spcPts val="580"/>
              </a:spcBef>
              <a:spcAft>
                <a:spcPts val="0"/>
              </a:spcAft>
              <a:buFont typeface="Arial" charset="0"/>
              <a:buNone/>
              <a:defRPr/>
            </a:pPr>
            <a:r>
              <a:rPr lang="en-US" sz="2800" dirty="0" smtClean="0">
                <a:solidFill>
                  <a:schemeClr val="tx2">
                    <a:lumMod val="50000"/>
                  </a:schemeClr>
                </a:solidFill>
                <a:latin typeface="Times New Roman" pitchFamily="18" charset="0"/>
                <a:cs typeface="Times New Roman" pitchFamily="18" charset="0"/>
              </a:rPr>
              <a:t>           So, we can say that every Project has a starting point , an end point with specific objectives.</a:t>
            </a:r>
            <a:endParaRPr lang="en-US" sz="2800" dirty="0">
              <a:solidFill>
                <a:schemeClr val="tx2">
                  <a:lumMod val="50000"/>
                </a:schemeClr>
              </a:solidFill>
              <a:latin typeface="Times New Roman" pitchFamily="18" charset="0"/>
              <a:cs typeface="Times New Roman" pitchFamily="18" charset="0"/>
            </a:endParaRPr>
          </a:p>
        </p:txBody>
      </p:sp>
      <p:sp>
        <p:nvSpPr>
          <p:cNvPr id="12291"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4" name="Slide Number Placeholder 3"/>
          <p:cNvSpPr>
            <a:spLocks noGrp="1"/>
          </p:cNvSpPr>
          <p:nvPr>
            <p:ph type="sldNum" sz="quarter" idx="12"/>
          </p:nvPr>
        </p:nvSpPr>
        <p:spPr/>
        <p:txBody>
          <a:bodyPr/>
          <a:lstStyle/>
          <a:p>
            <a:pPr>
              <a:defRPr/>
            </a:pPr>
            <a:fld id="{F04B7C6B-09AB-4363-B193-5B4F10DD909D}"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943600"/>
          </a:xfrm>
        </p:spPr>
        <p:txBody>
          <a:bodyPr>
            <a:normAutofit fontScale="92500"/>
          </a:bodyPr>
          <a:lstStyle/>
          <a:p>
            <a:pPr marL="274320" indent="-274320" eaLnBrk="1" fontAlgn="auto" hangingPunct="1">
              <a:spcBef>
                <a:spcPts val="580"/>
              </a:spcBef>
              <a:spcAft>
                <a:spcPts val="0"/>
              </a:spcAft>
              <a:buFont typeface="Arial" charset="0"/>
              <a:buNone/>
              <a:defRPr/>
            </a:pPr>
            <a:r>
              <a:rPr lang="en-US" sz="2400" dirty="0" smtClean="0">
                <a:solidFill>
                  <a:schemeClr val="tx2">
                    <a:lumMod val="50000"/>
                  </a:schemeClr>
                </a:solidFill>
                <a:latin typeface="Times New Roman" pitchFamily="18" charset="0"/>
                <a:cs typeface="Times New Roman" pitchFamily="18" charset="0"/>
              </a:rPr>
              <a:t>       </a:t>
            </a:r>
            <a:r>
              <a:rPr lang="en-US" sz="2400" b="1" i="1" u="sng" dirty="0" smtClean="0">
                <a:solidFill>
                  <a:schemeClr val="tx2">
                    <a:lumMod val="50000"/>
                  </a:schemeClr>
                </a:solidFill>
                <a:latin typeface="Times New Roman" pitchFamily="18" charset="0"/>
                <a:cs typeface="Times New Roman" pitchFamily="18" charset="0"/>
              </a:rPr>
              <a:t>Characteristics of a Project</a:t>
            </a:r>
            <a:r>
              <a:rPr lang="en-US" sz="2400" dirty="0" smtClean="0">
                <a:solidFill>
                  <a:schemeClr val="tx2">
                    <a:lumMod val="50000"/>
                  </a:schemeClr>
                </a:solidFill>
                <a:latin typeface="Times New Roman" pitchFamily="18" charset="0"/>
                <a:cs typeface="Times New Roman" pitchFamily="18" charset="0"/>
              </a:rPr>
              <a:t> :</a:t>
            </a:r>
          </a:p>
          <a:p>
            <a:pPr marL="274320" indent="-274320" eaLnBrk="1" fontAlgn="auto" hangingPunct="1">
              <a:spcBef>
                <a:spcPts val="580"/>
              </a:spcBef>
              <a:spcAft>
                <a:spcPts val="0"/>
              </a:spcAft>
              <a:buFont typeface="Arial" charset="0"/>
              <a:buNone/>
              <a:defRPr/>
            </a:pPr>
            <a:r>
              <a:rPr lang="en-US" sz="2400" dirty="0" smtClean="0">
                <a:solidFill>
                  <a:schemeClr val="tx2">
                    <a:lumMod val="50000"/>
                  </a:schemeClr>
                </a:solidFill>
                <a:latin typeface="Times New Roman" pitchFamily="18" charset="0"/>
                <a:cs typeface="Times New Roman" pitchFamily="18" charset="0"/>
              </a:rPr>
              <a:t>           Every Project has Four Basic Characteristics :</a:t>
            </a:r>
          </a:p>
          <a:p>
            <a:pPr marL="274320" indent="-274320" eaLnBrk="1" fontAlgn="auto" hangingPunct="1">
              <a:spcBef>
                <a:spcPts val="580"/>
              </a:spcBef>
              <a:spcAft>
                <a:spcPts val="0"/>
              </a:spcAft>
              <a:buFont typeface="Arial" charset="0"/>
              <a:buNone/>
              <a:defRPr/>
            </a:pPr>
            <a:endParaRPr lang="en-US" sz="2400" dirty="0" smtClean="0">
              <a:solidFill>
                <a:schemeClr val="tx2">
                  <a:lumMod val="50000"/>
                </a:schemeClr>
              </a:solidFill>
              <a:latin typeface="Times New Roman" pitchFamily="18" charset="0"/>
              <a:cs typeface="Times New Roman" pitchFamily="18" charset="0"/>
            </a:endParaRPr>
          </a:p>
          <a:p>
            <a:pPr marL="514350" indent="-514350" eaLnBrk="1" fontAlgn="auto" hangingPunct="1">
              <a:spcBef>
                <a:spcPts val="580"/>
              </a:spcBef>
              <a:spcAft>
                <a:spcPts val="0"/>
              </a:spcAft>
              <a:buFont typeface="Arial" charset="0"/>
              <a:buAutoNum type="arabicParenR"/>
              <a:defRPr/>
            </a:pPr>
            <a:r>
              <a:rPr lang="en-US" sz="2400" dirty="0" smtClean="0">
                <a:solidFill>
                  <a:schemeClr val="tx2">
                    <a:lumMod val="50000"/>
                  </a:schemeClr>
                </a:solidFill>
                <a:latin typeface="Times New Roman" pitchFamily="18" charset="0"/>
                <a:cs typeface="Times New Roman" pitchFamily="18" charset="0"/>
              </a:rPr>
              <a:t>  Investment Pattern.</a:t>
            </a:r>
          </a:p>
          <a:p>
            <a:pPr marL="514350" indent="-514350" eaLnBrk="1" fontAlgn="auto" hangingPunct="1">
              <a:spcBef>
                <a:spcPts val="580"/>
              </a:spcBef>
              <a:spcAft>
                <a:spcPts val="0"/>
              </a:spcAft>
              <a:buFont typeface="Arial" charset="0"/>
              <a:buAutoNum type="arabicParenR"/>
              <a:defRPr/>
            </a:pPr>
            <a:r>
              <a:rPr lang="en-US" sz="2400" dirty="0" smtClean="0">
                <a:solidFill>
                  <a:schemeClr val="tx2">
                    <a:lumMod val="50000"/>
                  </a:schemeClr>
                </a:solidFill>
                <a:latin typeface="Times New Roman" pitchFamily="18" charset="0"/>
                <a:cs typeface="Times New Roman" pitchFamily="18" charset="0"/>
              </a:rPr>
              <a:t>  Benefits or Gains.</a:t>
            </a:r>
          </a:p>
          <a:p>
            <a:pPr marL="514350" indent="-514350" eaLnBrk="1" fontAlgn="auto" hangingPunct="1">
              <a:spcBef>
                <a:spcPts val="580"/>
              </a:spcBef>
              <a:spcAft>
                <a:spcPts val="0"/>
              </a:spcAft>
              <a:buFont typeface="Arial" charset="0"/>
              <a:buAutoNum type="arabicParenR"/>
              <a:defRPr/>
            </a:pPr>
            <a:r>
              <a:rPr lang="en-US" sz="2400" dirty="0" smtClean="0">
                <a:solidFill>
                  <a:schemeClr val="tx2">
                    <a:lumMod val="50000"/>
                  </a:schemeClr>
                </a:solidFill>
                <a:latin typeface="Times New Roman" pitchFamily="18" charset="0"/>
                <a:cs typeface="Times New Roman" pitchFamily="18" charset="0"/>
              </a:rPr>
              <a:t>  Time Limit  &amp;</a:t>
            </a:r>
          </a:p>
          <a:p>
            <a:pPr marL="514350" indent="-514350" eaLnBrk="1" fontAlgn="auto" hangingPunct="1">
              <a:spcBef>
                <a:spcPts val="580"/>
              </a:spcBef>
              <a:spcAft>
                <a:spcPts val="0"/>
              </a:spcAft>
              <a:buFont typeface="Arial" charset="0"/>
              <a:buAutoNum type="arabicParenR"/>
              <a:defRPr/>
            </a:pPr>
            <a:r>
              <a:rPr lang="en-US" sz="2400" dirty="0" smtClean="0">
                <a:solidFill>
                  <a:schemeClr val="tx2">
                    <a:lumMod val="50000"/>
                  </a:schemeClr>
                </a:solidFill>
                <a:latin typeface="Times New Roman" pitchFamily="18" charset="0"/>
                <a:cs typeface="Times New Roman" pitchFamily="18" charset="0"/>
              </a:rPr>
              <a:t>   Location.</a:t>
            </a:r>
          </a:p>
          <a:p>
            <a:pPr marL="514350" indent="-514350" eaLnBrk="1" fontAlgn="auto" hangingPunct="1">
              <a:spcBef>
                <a:spcPts val="580"/>
              </a:spcBef>
              <a:spcAft>
                <a:spcPts val="0"/>
              </a:spcAft>
              <a:buFont typeface="Arial" charset="0"/>
              <a:buAutoNum type="arabicParenR"/>
              <a:defRPr/>
            </a:pPr>
            <a:endParaRPr lang="en-US" sz="2400" dirty="0" smtClean="0">
              <a:solidFill>
                <a:schemeClr val="tx2">
                  <a:lumMod val="50000"/>
                </a:schemeClr>
              </a:solidFill>
              <a:latin typeface="Times New Roman" pitchFamily="18" charset="0"/>
              <a:cs typeface="Times New Roman" pitchFamily="18" charset="0"/>
            </a:endParaRPr>
          </a:p>
          <a:p>
            <a:pPr marL="514350" indent="-514350" eaLnBrk="1" fontAlgn="auto" hangingPunct="1">
              <a:spcBef>
                <a:spcPts val="580"/>
              </a:spcBef>
              <a:spcAft>
                <a:spcPts val="0"/>
              </a:spcAft>
              <a:buFont typeface="Arial" charset="0"/>
              <a:buNone/>
              <a:defRPr/>
            </a:pPr>
            <a:r>
              <a:rPr lang="en-US" sz="2400" dirty="0" smtClean="0">
                <a:solidFill>
                  <a:schemeClr val="tx2">
                    <a:lumMod val="50000"/>
                  </a:schemeClr>
                </a:solidFill>
                <a:latin typeface="Times New Roman" pitchFamily="18" charset="0"/>
                <a:cs typeface="Times New Roman" pitchFamily="18" charset="0"/>
              </a:rPr>
              <a:t>                In Short, “ The Project is an Economic Activity with well defined objectives &amp; having a specific beginning &amp; end.” It should be agreeable  to Planning, Financing &amp; Implementation as a Unit </a:t>
            </a:r>
            <a:r>
              <a:rPr lang="en-US" sz="2400" b="1" i="1" dirty="0" smtClean="0">
                <a:solidFill>
                  <a:schemeClr val="tx2">
                    <a:lumMod val="50000"/>
                  </a:schemeClr>
                </a:solidFill>
                <a:latin typeface="Times New Roman" pitchFamily="18" charset="0"/>
                <a:cs typeface="Times New Roman" pitchFamily="18" charset="0"/>
              </a:rPr>
              <a:t>where both Costs &amp; Returns are measurable</a:t>
            </a:r>
            <a:r>
              <a:rPr lang="en-US" sz="2400" dirty="0" smtClean="0">
                <a:solidFill>
                  <a:schemeClr val="tx2">
                    <a:lumMod val="50000"/>
                  </a:schemeClr>
                </a:solidFill>
                <a:latin typeface="Times New Roman" pitchFamily="18" charset="0"/>
                <a:cs typeface="Times New Roman" pitchFamily="18" charset="0"/>
              </a:rPr>
              <a:t>. A well planned Project includes a Correct Consideration of Alternatives , identification of Key Issues, Compactness, enforceability etc. It should be </a:t>
            </a:r>
            <a:r>
              <a:rPr lang="en-US" sz="2400" b="1" i="1" u="sng" dirty="0" smtClean="0">
                <a:solidFill>
                  <a:schemeClr val="tx2">
                    <a:lumMod val="50000"/>
                  </a:schemeClr>
                </a:solidFill>
                <a:latin typeface="Times New Roman" pitchFamily="18" charset="0"/>
                <a:cs typeface="Times New Roman" pitchFamily="18" charset="0"/>
              </a:rPr>
              <a:t>Neat, Clear Cut &amp; Specific</a:t>
            </a:r>
            <a:r>
              <a:rPr lang="en-US" sz="2400" dirty="0" smtClean="0">
                <a:solidFill>
                  <a:schemeClr val="tx2">
                    <a:lumMod val="50000"/>
                  </a:schemeClr>
                </a:solidFill>
                <a:latin typeface="Times New Roman" pitchFamily="18" charset="0"/>
                <a:cs typeface="Times New Roman" pitchFamily="18" charset="0"/>
              </a:rPr>
              <a:t>.</a:t>
            </a:r>
          </a:p>
        </p:txBody>
      </p:sp>
      <p:sp>
        <p:nvSpPr>
          <p:cNvPr id="13315"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4" name="Slide Number Placeholder 3"/>
          <p:cNvSpPr>
            <a:spLocks noGrp="1"/>
          </p:cNvSpPr>
          <p:nvPr>
            <p:ph type="sldNum" sz="quarter" idx="12"/>
          </p:nvPr>
        </p:nvSpPr>
        <p:spPr/>
        <p:txBody>
          <a:bodyPr/>
          <a:lstStyle/>
          <a:p>
            <a:pPr>
              <a:defRPr/>
            </a:pPr>
            <a:fld id="{78CB76EE-C665-4C40-BF7B-3D64A26C8B68}"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6400800"/>
          </a:xfrm>
        </p:spPr>
        <p:txBody>
          <a:bodyPr>
            <a:normAutofit lnSpcReduction="10000"/>
          </a:bodyPr>
          <a:lstStyle/>
          <a:p>
            <a:pPr marL="274320" indent="-274320" eaLnBrk="1" fontAlgn="auto" hangingPunct="1">
              <a:spcBef>
                <a:spcPts val="580"/>
              </a:spcBef>
              <a:spcAft>
                <a:spcPts val="0"/>
              </a:spcAft>
              <a:buFont typeface="Arial" charset="0"/>
              <a:buNone/>
              <a:defRPr/>
            </a:pPr>
            <a:r>
              <a:rPr lang="en-US" sz="2800" dirty="0" smtClean="0">
                <a:solidFill>
                  <a:schemeClr val="tx2">
                    <a:lumMod val="50000"/>
                  </a:schemeClr>
                </a:solidFill>
                <a:latin typeface="Times New Roman" pitchFamily="18" charset="0"/>
                <a:cs typeface="Times New Roman" pitchFamily="18" charset="0"/>
              </a:rPr>
              <a:t>          From the </a:t>
            </a:r>
            <a:r>
              <a:rPr lang="en-US" sz="2800" b="1" i="1" dirty="0" smtClean="0">
                <a:solidFill>
                  <a:schemeClr val="tx2">
                    <a:lumMod val="50000"/>
                  </a:schemeClr>
                </a:solidFill>
                <a:latin typeface="Times New Roman" pitchFamily="18" charset="0"/>
                <a:cs typeface="Times New Roman" pitchFamily="18" charset="0"/>
              </a:rPr>
              <a:t>Point of View of Resource Allocation</a:t>
            </a:r>
            <a:r>
              <a:rPr lang="en-US" sz="2800" dirty="0" smtClean="0">
                <a:solidFill>
                  <a:schemeClr val="tx2">
                    <a:lumMod val="50000"/>
                  </a:schemeClr>
                </a:solidFill>
                <a:latin typeface="Times New Roman" pitchFamily="18" charset="0"/>
                <a:cs typeface="Times New Roman" pitchFamily="18" charset="0"/>
              </a:rPr>
              <a:t>, a Project can be considered as a proposal involving Capital Investment for the purpose of developing facilities to provide Goods &amp; Services.</a:t>
            </a:r>
          </a:p>
          <a:p>
            <a:pPr marL="274320" indent="-274320" eaLnBrk="1" fontAlgn="auto" hangingPunct="1">
              <a:spcBef>
                <a:spcPts val="580"/>
              </a:spcBef>
              <a:spcAft>
                <a:spcPts val="0"/>
              </a:spcAft>
              <a:buFont typeface="Arial" charset="0"/>
              <a:buNone/>
              <a:defRPr/>
            </a:pPr>
            <a:endParaRPr lang="en-US" sz="2800" dirty="0" smtClean="0">
              <a:solidFill>
                <a:schemeClr val="tx2">
                  <a:lumMod val="50000"/>
                </a:schemeClr>
              </a:solidFill>
              <a:latin typeface="Times New Roman" pitchFamily="18" charset="0"/>
              <a:cs typeface="Times New Roman" pitchFamily="18" charset="0"/>
            </a:endParaRPr>
          </a:p>
          <a:p>
            <a:pPr marL="274320" indent="-274320" eaLnBrk="1" fontAlgn="auto" hangingPunct="1">
              <a:spcBef>
                <a:spcPts val="580"/>
              </a:spcBef>
              <a:spcAft>
                <a:spcPts val="0"/>
              </a:spcAft>
              <a:buFont typeface="Arial" charset="0"/>
              <a:buNone/>
              <a:defRPr/>
            </a:pPr>
            <a:r>
              <a:rPr lang="en-US" sz="2800" dirty="0" smtClean="0">
                <a:solidFill>
                  <a:schemeClr val="tx2">
                    <a:lumMod val="50000"/>
                  </a:schemeClr>
                </a:solidFill>
                <a:latin typeface="Times New Roman" pitchFamily="18" charset="0"/>
                <a:cs typeface="Times New Roman" pitchFamily="18" charset="0"/>
              </a:rPr>
              <a:t>          The Goods or Services which the Project seeks to provide differ widely. </a:t>
            </a:r>
            <a:r>
              <a:rPr lang="en-US" sz="2800" b="1" i="1" dirty="0" smtClean="0">
                <a:solidFill>
                  <a:schemeClr val="tx2">
                    <a:lumMod val="50000"/>
                  </a:schemeClr>
                </a:solidFill>
                <a:latin typeface="Times New Roman" pitchFamily="18" charset="0"/>
                <a:cs typeface="Times New Roman" pitchFamily="18" charset="0"/>
              </a:rPr>
              <a:t>Examples</a:t>
            </a:r>
            <a:r>
              <a:rPr lang="en-US" sz="2800" dirty="0" smtClean="0">
                <a:solidFill>
                  <a:schemeClr val="tx2">
                    <a:lumMod val="50000"/>
                  </a:schemeClr>
                </a:solidFill>
                <a:latin typeface="Times New Roman" pitchFamily="18" charset="0"/>
                <a:cs typeface="Times New Roman" pitchFamily="18" charset="0"/>
              </a:rPr>
              <a:t> are given below :</a:t>
            </a:r>
          </a:p>
          <a:p>
            <a:pPr marL="274320" indent="-274320" eaLnBrk="1" fontAlgn="auto" hangingPunct="1">
              <a:spcBef>
                <a:spcPts val="580"/>
              </a:spcBef>
              <a:spcAft>
                <a:spcPts val="0"/>
              </a:spcAft>
              <a:buFont typeface="Arial" charset="0"/>
              <a:buNone/>
              <a:defRPr/>
            </a:pPr>
            <a:endParaRPr lang="en-US" sz="2800" dirty="0" smtClean="0">
              <a:solidFill>
                <a:schemeClr val="tx2">
                  <a:lumMod val="50000"/>
                </a:schemeClr>
              </a:solidFill>
              <a:latin typeface="Times New Roman" pitchFamily="18" charset="0"/>
              <a:cs typeface="Times New Roman" pitchFamily="18" charset="0"/>
            </a:endParaRPr>
          </a:p>
          <a:p>
            <a:pPr marL="514350" indent="-514350" eaLnBrk="1" fontAlgn="auto" hangingPunct="1">
              <a:spcBef>
                <a:spcPts val="580"/>
              </a:spcBef>
              <a:spcAft>
                <a:spcPts val="0"/>
              </a:spcAft>
              <a:buFont typeface="Arial" charset="0"/>
              <a:buAutoNum type="alphaLcParenR"/>
              <a:defRPr/>
            </a:pPr>
            <a:r>
              <a:rPr lang="en-US" sz="2800" dirty="0" smtClean="0">
                <a:solidFill>
                  <a:schemeClr val="tx2">
                    <a:lumMod val="50000"/>
                  </a:schemeClr>
                </a:solidFill>
                <a:latin typeface="Times New Roman" pitchFamily="18" charset="0"/>
                <a:cs typeface="Times New Roman" pitchFamily="18" charset="0"/>
              </a:rPr>
              <a:t>    A Project may provide the establishment of a Modern Cast Iron Foundry to manufacture castings for automobile industries.</a:t>
            </a:r>
          </a:p>
          <a:p>
            <a:pPr marL="514350" indent="-514350" eaLnBrk="1" fontAlgn="auto" hangingPunct="1">
              <a:spcBef>
                <a:spcPts val="580"/>
              </a:spcBef>
              <a:spcAft>
                <a:spcPts val="0"/>
              </a:spcAft>
              <a:buFont typeface="Arial" charset="0"/>
              <a:buAutoNum type="alphaLcParenR"/>
              <a:defRPr/>
            </a:pPr>
            <a:r>
              <a:rPr lang="en-US" sz="2800" dirty="0" smtClean="0">
                <a:solidFill>
                  <a:schemeClr val="tx2">
                    <a:lumMod val="50000"/>
                  </a:schemeClr>
                </a:solidFill>
                <a:latin typeface="Times New Roman" pitchFamily="18" charset="0"/>
                <a:cs typeface="Times New Roman" pitchFamily="18" charset="0"/>
              </a:rPr>
              <a:t>    A Project may involve establishing an Information Technology Company to develop Software Packages for Exports &amp; so on &amp; so forth.</a:t>
            </a:r>
            <a:endParaRPr lang="en-US" sz="2800" dirty="0">
              <a:solidFill>
                <a:schemeClr val="tx2">
                  <a:lumMod val="50000"/>
                </a:schemeClr>
              </a:solidFill>
              <a:latin typeface="Times New Roman" pitchFamily="18" charset="0"/>
              <a:cs typeface="Times New Roman" pitchFamily="18" charset="0"/>
            </a:endParaRPr>
          </a:p>
        </p:txBody>
      </p:sp>
      <p:sp>
        <p:nvSpPr>
          <p:cNvPr id="14339" name="Footer Placeholder 1"/>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www.Bookspar.com | Website for Students | VTU - Notes - Question Papers  </a:t>
            </a:r>
          </a:p>
        </p:txBody>
      </p:sp>
      <p:sp>
        <p:nvSpPr>
          <p:cNvPr id="4" name="Slide Number Placeholder 3"/>
          <p:cNvSpPr>
            <a:spLocks noGrp="1"/>
          </p:cNvSpPr>
          <p:nvPr>
            <p:ph type="sldNum" sz="quarter" idx="12"/>
          </p:nvPr>
        </p:nvSpPr>
        <p:spPr/>
        <p:txBody>
          <a:bodyPr/>
          <a:lstStyle/>
          <a:p>
            <a:pPr>
              <a:defRPr/>
            </a:pPr>
            <a:fld id="{3CFDB185-EFCE-46B1-81A8-C3414978EB3D}" type="slidenum">
              <a:rPr lang="en-US"/>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911</TotalTime>
  <Words>3983</Words>
  <Application>Microsoft Office PowerPoint</Application>
  <PresentationFormat>On-screen Show (4:3)</PresentationFormat>
  <Paragraphs>260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Equity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Project  Identification :</vt:lpstr>
      <vt:lpstr>Slide 16</vt:lpstr>
      <vt:lpstr>Slide 17</vt:lpstr>
      <vt:lpstr>Slide 18</vt:lpstr>
      <vt:lpstr>Slide 19</vt:lpstr>
      <vt:lpstr>Project Selection :</vt:lpstr>
      <vt:lpstr>Slide 21</vt:lpstr>
      <vt:lpstr>Slide 22</vt:lpstr>
      <vt:lpstr>Slide 23</vt:lpstr>
      <vt:lpstr>Slide 24</vt:lpstr>
      <vt:lpstr>Slide 25</vt:lpstr>
      <vt:lpstr>Slide 26</vt:lpstr>
      <vt:lpstr>Need &amp; Significance of a Project Report :</vt:lpstr>
      <vt:lpstr>Slide 28</vt:lpstr>
      <vt:lpstr>Slide 29</vt:lpstr>
      <vt:lpstr>Contents of a Project Report :</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Toshiba</cp:lastModifiedBy>
  <cp:revision>144</cp:revision>
  <dcterms:created xsi:type="dcterms:W3CDTF">2011-11-04T01:56:23Z</dcterms:created>
  <dcterms:modified xsi:type="dcterms:W3CDTF">2017-11-04T05:24:21Z</dcterms:modified>
</cp:coreProperties>
</file>