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jpeg" ContentType="image/jpeg"/>
  <Override PartName="/ppt/media/image50.gif" ContentType="image/gif"/>
  <Override PartName="/ppt/media/image55.png" ContentType="image/png"/>
  <Override PartName="/ppt/media/image53.jpeg" ContentType="image/jpeg"/>
  <Override PartName="/ppt/media/image23.png" ContentType="image/png"/>
  <Override PartName="/ppt/media/image47.jpeg" ContentType="image/jpeg"/>
  <Override PartName="/ppt/media/image46.png" ContentType="image/png"/>
  <Override PartName="/ppt/media/image45.png" ContentType="image/png"/>
  <Override PartName="/ppt/media/image19.jpeg" ContentType="image/jpeg"/>
  <Override PartName="/ppt/media/image25.png" ContentType="image/png"/>
  <Override PartName="/ppt/media/image42.jpeg" ContentType="image/jpeg"/>
  <Override PartName="/ppt/media/image20.png" ContentType="image/png"/>
  <Override PartName="/ppt/media/image57.png" ContentType="image/png"/>
  <Override PartName="/ppt/media/image32.jpeg" ContentType="image/jpeg"/>
  <Override PartName="/ppt/media/image24.gif" ContentType="image/gif"/>
  <Override PartName="/ppt/media/image17.png" ContentType="image/png"/>
  <Override PartName="/ppt/media/image5.png" ContentType="image/png"/>
  <Override PartName="/ppt/media/image43.jpeg" ContentType="image/jpeg"/>
  <Override PartName="/ppt/media/image35.jpeg" ContentType="image/jpeg"/>
  <Override PartName="/ppt/media/image10.png" ContentType="image/png"/>
  <Override PartName="/ppt/media/image1.jpeg" ContentType="image/jpeg"/>
  <Override PartName="/ppt/media/image21.png" ContentType="image/png"/>
  <Override PartName="/ppt/media/image67.jpeg" ContentType="image/jpeg"/>
  <Override PartName="/ppt/media/image58.png" ContentType="image/png"/>
  <Override PartName="/ppt/media/image14.jpeg" ContentType="image/jpeg"/>
  <Override PartName="/ppt/media/image15.jpeg" ContentType="image/jpeg"/>
  <Override PartName="/ppt/media/image64.png" ContentType="image/png"/>
  <Override PartName="/ppt/media/image41.jpeg" ContentType="image/jpeg"/>
  <Override PartName="/ppt/media/image66.png" ContentType="image/png"/>
  <Override PartName="/ppt/media/image65.jpeg" ContentType="image/jpeg"/>
  <Override PartName="/ppt/media/image29.png" ContentType="image/png"/>
  <Override PartName="/ppt/media/image62.jpeg" ContentType="image/jpeg"/>
  <Override PartName="/ppt/media/image63.png" ContentType="image/png"/>
  <Override PartName="/ppt/media/image26.png" ContentType="image/png"/>
  <Override PartName="/ppt/media/image60.png" ContentType="image/png"/>
  <Override PartName="/ppt/media/image6.jpeg" ContentType="image/jpeg"/>
  <Override PartName="/ppt/media/image22.png" ContentType="image/png"/>
  <Override PartName="/ppt/media/image59.png" ContentType="image/png"/>
  <Override PartName="/ppt/media/image61.png" ContentType="image/png"/>
  <Override PartName="/ppt/media/image4.jpeg" ContentType="image/jpeg"/>
  <Override PartName="/ppt/media/image40.png" ContentType="image/png"/>
  <Override PartName="/ppt/media/image18.jpeg" ContentType="image/jpeg"/>
  <Override PartName="/ppt/media/image8.gif" ContentType="image/gif"/>
  <Override PartName="/ppt/media/image38.gif" ContentType="image/gif"/>
  <Override PartName="/ppt/media/image27.jpeg" ContentType="image/jpeg"/>
  <Override PartName="/ppt/media/image52.png" ContentType="image/png"/>
  <Override PartName="/ppt/media/image13.png" ContentType="image/png"/>
  <Override PartName="/ppt/media/image28.jpeg" ContentType="image/jpeg"/>
  <Override PartName="/ppt/media/image16.png" ContentType="image/png"/>
  <Override PartName="/ppt/media/image7.jpeg" ContentType="image/jpeg"/>
  <Override PartName="/ppt/media/image11.png" ContentType="image/png"/>
  <Override PartName="/ppt/media/image48.png" ContentType="image/png"/>
  <Override PartName="/ppt/media/image9.png" ContentType="image/png"/>
  <Override PartName="/ppt/media/image36.gif" ContentType="image/gif"/>
  <Override PartName="/ppt/media/image39.png" ContentType="image/png"/>
  <Override PartName="/ppt/media/image3.jpeg" ContentType="image/jpeg"/>
  <Override PartName="/ppt/media/image30.png" ContentType="image/png"/>
  <Override PartName="/ppt/media/image12.gif" ContentType="image/gif"/>
  <Override PartName="/ppt/media/image49.gif" ContentType="image/gif"/>
  <Override PartName="/ppt/media/image2.jpeg" ContentType="image/jpeg"/>
  <Override PartName="/ppt/media/image31.png" ContentType="image/png"/>
  <Override PartName="/ppt/media/image33.jpeg" ContentType="image/jpeg"/>
  <Override PartName="/ppt/media/image34.png" ContentType="image/png"/>
  <Override PartName="/ppt/media/image37.png" ContentType="image/png"/>
  <Override PartName="/ppt/media/image44.png" ContentType="image/png"/>
  <Override PartName="/ppt/media/image54.png" ContentType="image/png"/>
  <Override PartName="/ppt/media/image51.gif" ContentType="image/gif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gif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gif"/><Relationship Id="rId2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gif"/><Relationship Id="rId3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jpeg"/><Relationship Id="rId5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9.gif"/><Relationship Id="rId2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0.gif"/><Relationship Id="rId2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1.gif"/><Relationship Id="rId2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slideLayout" Target="../slideLayouts/slideLayout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540360" y="554040"/>
            <a:ext cx="7162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Dosis"/>
                <a:ea typeface="DejaVu Sans"/>
              </a:rPr>
              <a:t>Network Programming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40" name="Picture 6" descr=""/>
          <p:cNvPicPr/>
          <p:nvPr/>
        </p:nvPicPr>
        <p:blipFill>
          <a:blip r:embed="rId1"/>
          <a:stretch/>
        </p:blipFill>
        <p:spPr>
          <a:xfrm>
            <a:off x="6265800" y="877320"/>
            <a:ext cx="4037760" cy="530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BSD Network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7" name="Picture 5" descr=""/>
          <p:cNvPicPr/>
          <p:nvPr/>
        </p:nvPicPr>
        <p:blipFill>
          <a:blip r:embed="rId1"/>
          <a:stretch/>
        </p:blipFill>
        <p:spPr>
          <a:xfrm>
            <a:off x="848160" y="1521360"/>
            <a:ext cx="10917000" cy="4217760"/>
          </a:xfrm>
          <a:prstGeom prst="rect">
            <a:avLst/>
          </a:prstGeom>
          <a:ln>
            <a:noFill/>
          </a:ln>
        </p:spPr>
      </p:pic>
      <p:sp>
        <p:nvSpPr>
          <p:cNvPr id="68" name="CustomShape 3"/>
          <p:cNvSpPr/>
          <p:nvPr/>
        </p:nvSpPr>
        <p:spPr>
          <a:xfrm>
            <a:off x="6652440" y="5937480"/>
            <a:ext cx="454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Versatile Message Transaction Protocol</a:t>
            </a: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1462320" y="5937480"/>
            <a:ext cx="4634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Potentially Unwanted Applications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0" name="Picture 1" descr=""/>
          <p:cNvPicPr/>
          <p:nvPr/>
        </p:nvPicPr>
        <p:blipFill>
          <a:blip r:embed="rId2"/>
          <a:stretch/>
        </p:blipFill>
        <p:spPr>
          <a:xfrm>
            <a:off x="848160" y="1564560"/>
            <a:ext cx="2708640" cy="199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Test Network and Hosts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1"/>
          <a:stretch/>
        </p:blipFill>
        <p:spPr>
          <a:xfrm>
            <a:off x="3201120" y="1139040"/>
            <a:ext cx="8156520" cy="532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Test Network and Hosts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76" name="Picture 3" descr=""/>
          <p:cNvPicPr/>
          <p:nvPr/>
        </p:nvPicPr>
        <p:blipFill>
          <a:blip r:embed="rId1"/>
          <a:stretch/>
        </p:blipFill>
        <p:spPr>
          <a:xfrm>
            <a:off x="2282760" y="1139040"/>
            <a:ext cx="8127360" cy="516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308160" y="2136960"/>
            <a:ext cx="5322960" cy="2879280"/>
          </a:xfrm>
          <a:prstGeom prst="rect">
            <a:avLst/>
          </a:prstGeom>
          <a:ln>
            <a:noFill/>
          </a:ln>
        </p:spPr>
      </p:pic>
      <p:pic>
        <p:nvPicPr>
          <p:cNvPr id="79" name="Picture 5" descr=""/>
          <p:cNvPicPr/>
          <p:nvPr/>
        </p:nvPicPr>
        <p:blipFill>
          <a:blip r:embed="rId2"/>
          <a:stretch/>
        </p:blipFill>
        <p:spPr>
          <a:xfrm>
            <a:off x="5819040" y="529560"/>
            <a:ext cx="5956560" cy="533016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Communication over LAN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1" descr=""/>
          <p:cNvPicPr/>
          <p:nvPr/>
        </p:nvPicPr>
        <p:blipFill>
          <a:blip r:embed="rId1"/>
          <a:stretch/>
        </p:blipFill>
        <p:spPr>
          <a:xfrm>
            <a:off x="1122120" y="1067400"/>
            <a:ext cx="9697320" cy="540756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121320" y="29088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Communication over WAN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352080" y="344880"/>
            <a:ext cx="78962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Discovering Network Topology – netstat –ni  and netstat -r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6" name="Picture 1" descr=""/>
          <p:cNvPicPr/>
          <p:nvPr/>
        </p:nvPicPr>
        <p:blipFill>
          <a:blip r:embed="rId1"/>
          <a:stretch/>
        </p:blipFill>
        <p:spPr>
          <a:xfrm>
            <a:off x="464040" y="1667880"/>
            <a:ext cx="5407200" cy="4056480"/>
          </a:xfrm>
          <a:prstGeom prst="rect">
            <a:avLst/>
          </a:prstGeom>
          <a:ln>
            <a:noFill/>
          </a:ln>
        </p:spPr>
      </p:pic>
      <p:graphicFrame>
        <p:nvGraphicFramePr>
          <p:cNvPr id="87" name="Table 3"/>
          <p:cNvGraphicFramePr/>
          <p:nvPr/>
        </p:nvGraphicFramePr>
        <p:xfrm>
          <a:off x="6800400" y="1332000"/>
          <a:ext cx="5108040" cy="3935160"/>
        </p:xfrm>
        <a:graphic>
          <a:graphicData uri="http://schemas.openxmlformats.org/drawingml/2006/table">
            <a:tbl>
              <a:tblPr/>
              <a:tblGrid>
                <a:gridCol w="1632960"/>
                <a:gridCol w="347544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2520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2520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 ( TCP, UDP, SCTP, ICMP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 addresses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Display executables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 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Qualified domain 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-p proto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protocols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Routing 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Protocol statistics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 connection network status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Unix Standard - POSIX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6782400" y="815040"/>
            <a:ext cx="4692240" cy="5188680"/>
          </a:xfrm>
          <a:prstGeom prst="rect">
            <a:avLst/>
          </a:prstGeom>
          <a:ln>
            <a:noFill/>
          </a:ln>
        </p:spPr>
      </p:pic>
      <p:pic>
        <p:nvPicPr>
          <p:cNvPr id="91" name="Picture 6" descr=""/>
          <p:cNvPicPr/>
          <p:nvPr/>
        </p:nvPicPr>
        <p:blipFill>
          <a:blip r:embed="rId2"/>
          <a:stretch/>
        </p:blipFill>
        <p:spPr>
          <a:xfrm>
            <a:off x="432360" y="1691280"/>
            <a:ext cx="5749920" cy="43124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702720" y="5618520"/>
            <a:ext cx="509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Posix.1c : Threads and Extensions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Unix Standard - POSIX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5" name="Picture 1" descr=""/>
          <p:cNvPicPr/>
          <p:nvPr/>
        </p:nvPicPr>
        <p:blipFill>
          <a:blip r:embed="rId1"/>
          <a:stretch/>
        </p:blipFill>
        <p:spPr>
          <a:xfrm>
            <a:off x="1162440" y="1139040"/>
            <a:ext cx="9870480" cy="543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374040" y="554040"/>
            <a:ext cx="789624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Unix APIs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2680920" y="1207440"/>
            <a:ext cx="6859080" cy="514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64 Bit Architectures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2500920" y="1791000"/>
            <a:ext cx="7191000" cy="32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734400" y="678960"/>
            <a:ext cx="1022400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Network programming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involves writing programs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to communicate with processes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either on the </a:t>
            </a: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same or on other machines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on the network using </a:t>
            </a:r>
            <a:r>
              <a:rPr b="1" lang="en-US" sz="3200" spc="-1" strike="noStrike">
                <a:solidFill>
                  <a:srgbClr val="00b050"/>
                </a:solidFill>
                <a:latin typeface="Calibri"/>
                <a:ea typeface="DejaVu Sans"/>
              </a:rPr>
              <a:t>standard Protocols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64 Bit Architectures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4" name="Picture 1" descr=""/>
          <p:cNvPicPr/>
          <p:nvPr/>
        </p:nvPicPr>
        <p:blipFill>
          <a:blip r:embed="rId1"/>
          <a:stretch/>
        </p:blipFill>
        <p:spPr>
          <a:xfrm>
            <a:off x="3624480" y="1279080"/>
            <a:ext cx="7161480" cy="512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6" descr=""/>
          <p:cNvPicPr/>
          <p:nvPr/>
        </p:nvPicPr>
        <p:blipFill>
          <a:blip r:embed="rId1"/>
          <a:stretch/>
        </p:blipFill>
        <p:spPr>
          <a:xfrm>
            <a:off x="2076120" y="1539720"/>
            <a:ext cx="8659440" cy="46951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551520" y="380880"/>
            <a:ext cx="109386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Sockets : An end point for communication between processes across the network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551520" y="380880"/>
            <a:ext cx="109386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Sockets : An end point for communication between processes across the network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0" name="Picture 1" descr=""/>
          <p:cNvPicPr/>
          <p:nvPr/>
        </p:nvPicPr>
        <p:blipFill>
          <a:blip r:embed="rId1"/>
          <a:stretch/>
        </p:blipFill>
        <p:spPr>
          <a:xfrm>
            <a:off x="1117080" y="1133640"/>
            <a:ext cx="9807120" cy="423072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"/>
          <p:cNvPicPr/>
          <p:nvPr/>
        </p:nvPicPr>
        <p:blipFill>
          <a:blip r:embed="rId2"/>
          <a:stretch/>
        </p:blipFill>
        <p:spPr>
          <a:xfrm>
            <a:off x="2886480" y="4964400"/>
            <a:ext cx="4091040" cy="147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551520" y="380880"/>
            <a:ext cx="109386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Sockets : An end point for communication between processes across the network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5167080" y="1196640"/>
            <a:ext cx="4091040" cy="1479600"/>
          </a:xfrm>
          <a:prstGeom prst="rect">
            <a:avLst/>
          </a:prstGeom>
          <a:ln>
            <a:noFill/>
          </a:ln>
        </p:spPr>
      </p:pic>
      <p:pic>
        <p:nvPicPr>
          <p:cNvPr id="115" name="Picture 5" descr=""/>
          <p:cNvPicPr/>
          <p:nvPr/>
        </p:nvPicPr>
        <p:blipFill>
          <a:blip r:embed="rId2"/>
          <a:stretch/>
        </p:blipFill>
        <p:spPr>
          <a:xfrm>
            <a:off x="897120" y="2577960"/>
            <a:ext cx="5321520" cy="399096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6995160" y="3674880"/>
            <a:ext cx="428544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struct in_addr { unsigned long s_addr;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};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3519720" y="713160"/>
            <a:ext cx="3389760" cy="573372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386280" y="513000"/>
            <a:ext cx="340740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Example ::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Day Time Client….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674320" y="312840"/>
            <a:ext cx="4519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7030a0"/>
                </a:solidFill>
                <a:latin typeface="Arial Black"/>
                <a:ea typeface="DejaVu Sans"/>
              </a:rPr>
              <a:t>Day Time Server at port no. 13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1" name="Picture 1" descr=""/>
          <p:cNvPicPr/>
          <p:nvPr/>
        </p:nvPicPr>
        <p:blipFill>
          <a:blip r:embed="rId2"/>
          <a:stretch/>
        </p:blipFill>
        <p:spPr>
          <a:xfrm>
            <a:off x="7187760" y="927000"/>
            <a:ext cx="4676760" cy="40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25800" y="308520"/>
            <a:ext cx="11216160" cy="72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&lt;sys/socket.h&gt;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&lt;sys/types.h&gt;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&lt;netinet/in.h&gt;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&lt;netdb.h&gt;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main(int argc, char **argv)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sockfd, n =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char recvline[1000 + 1];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struct sockaddr_in servaddr;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int port = 13;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((sockfd = socket(AF_INET, SOCK_STREAM, 0)) &lt; 0)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err(1, "Socket Error");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bzero(&amp;servaddr, sizeof(servaddr));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servaddr.sin_family =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AF_INET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servaddr.sin_port = htons(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port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inet_pton(AF_INET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,argv[1]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,&amp;servAddress.sin_addr);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(connect(sockfd, (struct sockaddr *) &amp;servaddr, sizeof(servaddr)) &lt; 0)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err(1, "Connect Error");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766680" y="5263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Source Code of Day Time Client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26" name="Picture 1" descr=""/>
          <p:cNvPicPr/>
          <p:nvPr/>
        </p:nvPicPr>
        <p:blipFill>
          <a:blip r:embed="rId1"/>
          <a:stretch/>
        </p:blipFill>
        <p:spPr>
          <a:xfrm>
            <a:off x="8574480" y="1029600"/>
            <a:ext cx="2772000" cy="2379240"/>
          </a:xfrm>
          <a:prstGeom prst="rect">
            <a:avLst/>
          </a:prstGeom>
          <a:ln>
            <a:noFill/>
          </a:ln>
        </p:spPr>
      </p:pic>
      <p:graphicFrame>
        <p:nvGraphicFramePr>
          <p:cNvPr id="127" name="Table 5"/>
          <p:cNvGraphicFramePr/>
          <p:nvPr/>
        </p:nvGraphicFramePr>
        <p:xfrm>
          <a:off x="7546680" y="3409560"/>
          <a:ext cx="4527360" cy="2644560"/>
        </p:xfrm>
        <a:graphic>
          <a:graphicData uri="http://schemas.openxmlformats.org/drawingml/2006/table">
            <a:tbl>
              <a:tblPr/>
              <a:tblGrid>
                <a:gridCol w="1342080"/>
                <a:gridCol w="3185640"/>
              </a:tblGrid>
              <a:tr h="916200"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AF_APPLETALK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Apple Computer Inc. Appletalk network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</a:tr>
              <a:tr h="576000"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AF_INET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Internet domain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</a:tr>
              <a:tr h="576000"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AF_PUP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Xerox Corporation PUP internet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</a:tr>
              <a:tr h="576720"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AF_UNIX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Unix file system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28" name="Picture 8" descr=""/>
          <p:cNvPicPr/>
          <p:nvPr/>
        </p:nvPicPr>
        <p:blipFill>
          <a:blip r:embed="rId2"/>
          <a:stretch/>
        </p:blipFill>
        <p:spPr>
          <a:xfrm>
            <a:off x="4223520" y="1471320"/>
            <a:ext cx="3420360" cy="1701000"/>
          </a:xfrm>
          <a:prstGeom prst="rect">
            <a:avLst/>
          </a:prstGeom>
          <a:ln>
            <a:noFill/>
          </a:ln>
        </p:spPr>
      </p:pic>
      <p:sp>
        <p:nvSpPr>
          <p:cNvPr id="129" name="CustomShape 6"/>
          <p:cNvSpPr/>
          <p:nvPr/>
        </p:nvSpPr>
        <p:spPr>
          <a:xfrm>
            <a:off x="7913160" y="6055200"/>
            <a:ext cx="4160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127.0.0.1  -- &gt; b'\x7f\x00\x00\x01'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191600" y="692640"/>
            <a:ext cx="746676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while ((n = read(sockfd, recvline, 1000)) &gt; 0)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recvline[n] =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fputs(recvline, stdout);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4925160" y="1361880"/>
            <a:ext cx="5556960" cy="528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191600" y="692640"/>
            <a:ext cx="746676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while ((n = read(sockfd, recvline, 1000)) &gt; 0)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recvline[n] =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fputs(recvline, stdout);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1"/>
          <a:stretch/>
        </p:blipFill>
        <p:spPr>
          <a:xfrm>
            <a:off x="4925160" y="1576800"/>
            <a:ext cx="6191280" cy="464328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568080" y="4238280"/>
            <a:ext cx="3909240" cy="16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struct in_addr {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unsigned long s_addr;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};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075840" y="4433400"/>
            <a:ext cx="2229840" cy="2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800640" y="1084680"/>
            <a:ext cx="1139076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&lt;sys/socket.h&gt;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&lt;sys/types.h&gt;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&lt;netinet/in.h&gt;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&lt;netdb.h&gt;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main(int argc, char **argv)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listenfd, connfd;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port = atoi(argv[1]);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62600" y="187200"/>
            <a:ext cx="7027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DayTime Server…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682920" y="0"/>
            <a:ext cx="1139076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struct sockaddr_in servaddr;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char buff[1000];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time_t ticks;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listenfd = socket(AF_INET, SOCK_STREAM, 0);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bzero(&amp;servaddr, sizeof(servaddr));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servaddr.sin_family = AF_INET;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servaddr.sin_addr.s_addr = htonl(INADDR_ANY);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servaddr.sin_port = htons(port);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750640" y="2093040"/>
            <a:ext cx="4406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CREATE A SOCKET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 flipH="1">
            <a:off x="4989960" y="2277720"/>
            <a:ext cx="75960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5750640" y="3770280"/>
            <a:ext cx="4406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Initialize Socket Address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51240" y="734400"/>
            <a:ext cx="1084752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High-level decision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must be made as to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which program would initiate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communication first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US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when responses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are expected…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WebServer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</a:t>
            </a:r>
            <a:r>
              <a:rPr b="1" lang="en-US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waits for clients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send request and only after the request is received it </a:t>
            </a:r>
            <a:r>
              <a:rPr b="1" lang="en-US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responds with a reply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45" name="Picture 3" descr=""/>
          <p:cNvPicPr/>
          <p:nvPr/>
        </p:nvPicPr>
        <p:blipFill>
          <a:blip r:embed="rId1"/>
          <a:stretch/>
        </p:blipFill>
        <p:spPr>
          <a:xfrm>
            <a:off x="3385080" y="3059640"/>
            <a:ext cx="4760640" cy="32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1013400" y="99000"/>
            <a:ext cx="1139076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bind(listenfd, (struct sockaddr *) &amp;servaddr, sizeof(servaddr));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listen(listenfd, 8);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(;;)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connfd = accept(listenfd, (struct sockaddr *) NULL, NULL);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ticks = time(NULL);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snprintf(buff, sizeof(buff), "%.24s\r\n", ctime(&amp;ticks));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write(connfd, buff, strlen(buff));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close(connfd);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469280" y="925560"/>
            <a:ext cx="4406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Bind the SOCKET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709320" y="1751760"/>
            <a:ext cx="4406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Listen on the Port for connections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 flipH="1">
            <a:off x="6906960" y="1110240"/>
            <a:ext cx="5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51" name="CustomShape 6"/>
          <p:cNvSpPr/>
          <p:nvPr/>
        </p:nvSpPr>
        <p:spPr>
          <a:xfrm flipH="1" flipV="1">
            <a:off x="3017880" y="1751040"/>
            <a:ext cx="3690000" cy="14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52" name="CustomShape 7"/>
          <p:cNvSpPr/>
          <p:nvPr/>
        </p:nvSpPr>
        <p:spPr>
          <a:xfrm>
            <a:off x="7188480" y="2638440"/>
            <a:ext cx="4406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Accept connection request from Client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6795720" y="3699000"/>
            <a:ext cx="4406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Write to socket…   { Serve the Client }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521800" y="306720"/>
            <a:ext cx="7896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Source Code of Day Time Client – IPV6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158" name="Table 5"/>
          <p:cNvGraphicFramePr/>
          <p:nvPr/>
        </p:nvGraphicFramePr>
        <p:xfrm>
          <a:off x="470160" y="184680"/>
          <a:ext cx="10873440" cy="6393960"/>
        </p:xfrm>
        <a:graphic>
          <a:graphicData uri="http://schemas.openxmlformats.org/drawingml/2006/table">
            <a:tbl>
              <a:tblPr/>
              <a:tblGrid>
                <a:gridCol w="10873800"/>
              </a:tblGrid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s;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 sockaddr_in6 addr;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66120">
                <a:tc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 = socket(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AF_INET6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SOCK_STREAM, 0);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addr.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sin6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_family = 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AF_INET6;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addr.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sin6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_port = htons(5000);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inet_pton(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AF_INET6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"::1", &amp;addr.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sin6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_addr);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57852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connect(s, (struct sockaddr *)&amp;addr, sizeof(addr));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139644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while ((n = read(sockfd, recvline, 1000)) &gt; 0) {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recvline[n] = 0;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fputs(recvline, stdout);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66120">
                <a:tc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close(sockfd);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2492280" y="303120"/>
            <a:ext cx="7896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Error Handling and Wrapper functions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 flipV="1" rot="10800000">
            <a:off x="485640" y="974520"/>
            <a:ext cx="1088892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any real-world program, it is essential to check every function call for an error return we check for errors from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socket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inet_pton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connect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read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fputs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and when one occurs, we call our own functions,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err_quit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err_sys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to print an error message and terminate the program.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 find that most of the time, this is what we want to do. Occasionally, we want to do something other than terminate when one of these functions returns an error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3006360" y="3784320"/>
            <a:ext cx="525024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int Socket(int family, int type, int  protocol)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{ int n;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if ( (n = socket(family, type, protocol)) &lt; 0)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err_sys("socket error");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return (n);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Picture 1" descr=""/>
          <p:cNvPicPr/>
          <p:nvPr/>
        </p:nvPicPr>
        <p:blipFill>
          <a:blip r:embed="rId1"/>
          <a:stretch/>
        </p:blipFill>
        <p:spPr>
          <a:xfrm>
            <a:off x="1939680" y="456120"/>
            <a:ext cx="7517160" cy="590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521800" y="3067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 AND UDP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1" name="Picture 1" descr=""/>
          <p:cNvPicPr/>
          <p:nvPr/>
        </p:nvPicPr>
        <p:blipFill>
          <a:blip r:embed="rId1"/>
          <a:stretch/>
        </p:blipFill>
        <p:spPr>
          <a:xfrm>
            <a:off x="1013400" y="1099440"/>
            <a:ext cx="9683280" cy="536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521800" y="3067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TCP/IP – The Big-picture 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6" name="Picture 7" descr=""/>
          <p:cNvPicPr/>
          <p:nvPr/>
        </p:nvPicPr>
        <p:blipFill>
          <a:blip r:embed="rId1"/>
          <a:stretch/>
        </p:blipFill>
        <p:spPr>
          <a:xfrm>
            <a:off x="1608840" y="887400"/>
            <a:ext cx="9561600" cy="547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521800" y="3067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 - Connection 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81" name="Picture 1" descr=""/>
          <p:cNvPicPr/>
          <p:nvPr/>
        </p:nvPicPr>
        <p:blipFill>
          <a:blip r:embed="rId1"/>
          <a:stretch/>
        </p:blipFill>
        <p:spPr>
          <a:xfrm>
            <a:off x="5771160" y="306720"/>
            <a:ext cx="6302520" cy="5345640"/>
          </a:xfrm>
          <a:prstGeom prst="rect">
            <a:avLst/>
          </a:prstGeom>
          <a:ln>
            <a:noFill/>
          </a:ln>
        </p:spPr>
      </p:pic>
      <p:pic>
        <p:nvPicPr>
          <p:cNvPr id="182" name="Picture 6" descr=""/>
          <p:cNvPicPr/>
          <p:nvPr/>
        </p:nvPicPr>
        <p:blipFill>
          <a:blip r:embed="rId2"/>
          <a:stretch/>
        </p:blipFill>
        <p:spPr>
          <a:xfrm>
            <a:off x="325800" y="1227600"/>
            <a:ext cx="5444640" cy="499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521800" y="306720"/>
            <a:ext cx="7896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 – Connection  : Packet Exchange 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86" name="Picture 7" descr=""/>
          <p:cNvPicPr/>
          <p:nvPr/>
        </p:nvPicPr>
        <p:blipFill>
          <a:blip r:embed="rId1"/>
          <a:stretch/>
        </p:blipFill>
        <p:spPr>
          <a:xfrm>
            <a:off x="3152160" y="887400"/>
            <a:ext cx="7533720" cy="560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52440" y="66240"/>
            <a:ext cx="8725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TCP-Connection state diagram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90" name="Picture 6" descr=""/>
          <p:cNvPicPr/>
          <p:nvPr/>
        </p:nvPicPr>
        <p:blipFill>
          <a:blip r:embed="rId1"/>
          <a:stretch/>
        </p:blipFill>
        <p:spPr>
          <a:xfrm>
            <a:off x="925560" y="419400"/>
            <a:ext cx="10847880" cy="630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2521800" y="3067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UDP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95" name="Picture 1" descr=""/>
          <p:cNvPicPr/>
          <p:nvPr/>
        </p:nvPicPr>
        <p:blipFill>
          <a:blip r:embed="rId1"/>
          <a:stretch/>
        </p:blipFill>
        <p:spPr>
          <a:xfrm>
            <a:off x="1366200" y="1086480"/>
            <a:ext cx="8777160" cy="43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1" descr=""/>
          <p:cNvPicPr/>
          <p:nvPr/>
        </p:nvPicPr>
        <p:blipFill>
          <a:blip r:embed="rId1"/>
          <a:stretch/>
        </p:blipFill>
        <p:spPr>
          <a:xfrm>
            <a:off x="1634760" y="1950840"/>
            <a:ext cx="7470720" cy="384048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374040" y="554040"/>
            <a:ext cx="7896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Single Server – Serving multiple Clients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3122640" y="3244320"/>
            <a:ext cx="5946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https://www.youtube.com/watch?v=1z0ULvg_pW8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276920" y="1958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 Use cases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00" name="Picture 6" descr=""/>
          <p:cNvPicPr/>
          <p:nvPr/>
        </p:nvPicPr>
        <p:blipFill>
          <a:blip r:embed="rId1"/>
          <a:stretch/>
        </p:blipFill>
        <p:spPr>
          <a:xfrm>
            <a:off x="1189800" y="956160"/>
            <a:ext cx="10254960" cy="51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276920" y="1958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UDP Use cases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05" name="Picture 1" descr=""/>
          <p:cNvPicPr/>
          <p:nvPr/>
        </p:nvPicPr>
        <p:blipFill>
          <a:blip r:embed="rId1"/>
          <a:stretch/>
        </p:blipFill>
        <p:spPr>
          <a:xfrm>
            <a:off x="3448440" y="887400"/>
            <a:ext cx="6965640" cy="522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1080" y="-183240"/>
            <a:ext cx="2451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1276920" y="1958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SCTP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10" name="Picture 6" descr=""/>
          <p:cNvPicPr/>
          <p:nvPr/>
        </p:nvPicPr>
        <p:blipFill>
          <a:blip r:embed="rId1"/>
          <a:stretch/>
        </p:blipFill>
        <p:spPr>
          <a:xfrm>
            <a:off x="688680" y="990000"/>
            <a:ext cx="4786200" cy="3199320"/>
          </a:xfrm>
          <a:prstGeom prst="rect">
            <a:avLst/>
          </a:prstGeom>
          <a:ln>
            <a:noFill/>
          </a:ln>
        </p:spPr>
      </p:pic>
      <p:pic>
        <p:nvPicPr>
          <p:cNvPr id="211" name="Picture 7" descr=""/>
          <p:cNvPicPr/>
          <p:nvPr/>
        </p:nvPicPr>
        <p:blipFill>
          <a:blip r:embed="rId2"/>
          <a:stretch/>
        </p:blipFill>
        <p:spPr>
          <a:xfrm>
            <a:off x="5225400" y="4285800"/>
            <a:ext cx="6333480" cy="2337840"/>
          </a:xfrm>
          <a:prstGeom prst="rect">
            <a:avLst/>
          </a:prstGeom>
          <a:ln>
            <a:noFill/>
          </a:ln>
        </p:spPr>
      </p:pic>
      <p:pic>
        <p:nvPicPr>
          <p:cNvPr id="212" name="Picture 9" descr=""/>
          <p:cNvPicPr/>
          <p:nvPr/>
        </p:nvPicPr>
        <p:blipFill>
          <a:blip r:embed="rId3"/>
          <a:stretch/>
        </p:blipFill>
        <p:spPr>
          <a:xfrm>
            <a:off x="5952960" y="426240"/>
            <a:ext cx="5854680" cy="3717000"/>
          </a:xfrm>
          <a:prstGeom prst="rect">
            <a:avLst/>
          </a:prstGeom>
          <a:ln>
            <a:noFill/>
          </a:ln>
        </p:spPr>
      </p:pic>
      <p:pic>
        <p:nvPicPr>
          <p:cNvPr id="213" name="Picture 10" descr=""/>
          <p:cNvPicPr/>
          <p:nvPr/>
        </p:nvPicPr>
        <p:blipFill>
          <a:blip r:embed="rId4"/>
          <a:stretch/>
        </p:blipFill>
        <p:spPr>
          <a:xfrm>
            <a:off x="688680" y="4285800"/>
            <a:ext cx="4021200" cy="23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53040" y="3085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4 way Handshake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18" name="Picture 7" descr=""/>
          <p:cNvPicPr/>
          <p:nvPr/>
        </p:nvPicPr>
        <p:blipFill>
          <a:blip r:embed="rId1"/>
          <a:stretch/>
        </p:blipFill>
        <p:spPr>
          <a:xfrm>
            <a:off x="2686320" y="1103040"/>
            <a:ext cx="7316280" cy="520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653040" y="3085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Closing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23" name="Picture 1" descr=""/>
          <p:cNvPicPr/>
          <p:nvPr/>
        </p:nvPicPr>
        <p:blipFill>
          <a:blip r:embed="rId1"/>
          <a:stretch/>
        </p:blipFill>
        <p:spPr>
          <a:xfrm>
            <a:off x="2376360" y="1887480"/>
            <a:ext cx="7626240" cy="338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6" descr=""/>
          <p:cNvPicPr/>
          <p:nvPr/>
        </p:nvPicPr>
        <p:blipFill>
          <a:blip r:embed="rId1"/>
          <a:stretch/>
        </p:blipFill>
        <p:spPr>
          <a:xfrm>
            <a:off x="1895040" y="99000"/>
            <a:ext cx="9228240" cy="652140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62720" y="151920"/>
            <a:ext cx="7896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State Transition Diagram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62720" y="151920"/>
            <a:ext cx="7896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Packet Exchange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33" name="Picture 1" descr=""/>
          <p:cNvPicPr/>
          <p:nvPr/>
        </p:nvPicPr>
        <p:blipFill>
          <a:blip r:embed="rId1"/>
          <a:stretch/>
        </p:blipFill>
        <p:spPr>
          <a:xfrm>
            <a:off x="2547000" y="761400"/>
            <a:ext cx="7081200" cy="570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1080" y="-183240"/>
            <a:ext cx="2451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276920" y="1958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Comparison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38" name="Picture 1" descr=""/>
          <p:cNvPicPr/>
          <p:nvPr/>
        </p:nvPicPr>
        <p:blipFill>
          <a:blip r:embed="rId1"/>
          <a:stretch/>
        </p:blipFill>
        <p:spPr>
          <a:xfrm>
            <a:off x="792720" y="1064520"/>
            <a:ext cx="11127240" cy="49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847080" y="685080"/>
            <a:ext cx="77022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Socket Address Families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43" name="Picture 2" descr="sockaddr Structure | TCP/IP: The Interface Layer | InformIT"/>
          <p:cNvPicPr/>
          <p:nvPr/>
        </p:nvPicPr>
        <p:blipFill>
          <a:blip r:embed="rId1"/>
          <a:stretch/>
        </p:blipFill>
        <p:spPr>
          <a:xfrm>
            <a:off x="847080" y="1967760"/>
            <a:ext cx="4702680" cy="282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847080" y="685080"/>
            <a:ext cx="77022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Socket Address Structure – IPV4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47" name="Picture 1" descr=""/>
          <p:cNvPicPr/>
          <p:nvPr/>
        </p:nvPicPr>
        <p:blipFill>
          <a:blip r:embed="rId1"/>
          <a:stretch/>
        </p:blipFill>
        <p:spPr>
          <a:xfrm>
            <a:off x="2656080" y="1397880"/>
            <a:ext cx="8064360" cy="515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OSI - Model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2" name="Picture 2" descr="https://miro.medium.com/max/700/1*17Zz6v0HWIzgiOzQYmO6lA.jpeg"/>
          <p:cNvPicPr/>
          <p:nvPr/>
        </p:nvPicPr>
        <p:blipFill>
          <a:blip r:embed="rId1"/>
          <a:stretch/>
        </p:blipFill>
        <p:spPr>
          <a:xfrm>
            <a:off x="1200960" y="1139040"/>
            <a:ext cx="10035720" cy="550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47080" y="685080"/>
            <a:ext cx="77022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Socket Address Structure – IPV4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51" name="Picture 1" descr=""/>
          <p:cNvPicPr/>
          <p:nvPr/>
        </p:nvPicPr>
        <p:blipFill>
          <a:blip r:embed="rId1"/>
          <a:stretch/>
        </p:blipFill>
        <p:spPr>
          <a:xfrm>
            <a:off x="2656080" y="1397880"/>
            <a:ext cx="8064360" cy="515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47080" y="685080"/>
            <a:ext cx="770220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Socket Address Structure – Generic Address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55" name="Picture 2" descr="Socket address structures Byte ordering IP address conversion - ppt video  online download"/>
          <p:cNvPicPr/>
          <p:nvPr/>
        </p:nvPicPr>
        <p:blipFill>
          <a:blip r:embed="rId1"/>
          <a:stretch/>
        </p:blipFill>
        <p:spPr>
          <a:xfrm>
            <a:off x="3345840" y="1524960"/>
            <a:ext cx="7702200" cy="48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847080" y="685080"/>
            <a:ext cx="77022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Network and Host Byte Ordering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59" name="Picture 1" descr=""/>
          <p:cNvPicPr/>
          <p:nvPr/>
        </p:nvPicPr>
        <p:blipFill>
          <a:blip r:embed="rId1"/>
          <a:stretch/>
        </p:blipFill>
        <p:spPr>
          <a:xfrm>
            <a:off x="653040" y="2244240"/>
            <a:ext cx="11219040" cy="2511000"/>
          </a:xfrm>
          <a:prstGeom prst="rect">
            <a:avLst/>
          </a:prstGeom>
          <a:ln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4470480" y="5486400"/>
            <a:ext cx="4832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Network Byte Order – Big-Endian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 flipV="1">
            <a:off x="5892840" y="4382640"/>
            <a:ext cx="565200" cy="102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5597d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"/>
          <p:cNvSpPr/>
          <p:nvPr/>
        </p:nvSpPr>
        <p:spPr>
          <a:xfrm>
            <a:off x="653040" y="14364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847080" y="685080"/>
            <a:ext cx="77022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Byte Order conversion functions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65" name="Picture 6" descr=""/>
          <p:cNvPicPr/>
          <p:nvPr/>
        </p:nvPicPr>
        <p:blipFill>
          <a:blip r:embed="rId1"/>
          <a:stretch/>
        </p:blipFill>
        <p:spPr>
          <a:xfrm>
            <a:off x="653040" y="1275480"/>
            <a:ext cx="7072560" cy="4846680"/>
          </a:xfrm>
          <a:prstGeom prst="rect">
            <a:avLst/>
          </a:prstGeom>
          <a:ln>
            <a:noFill/>
          </a:ln>
        </p:spPr>
      </p:pic>
      <p:pic>
        <p:nvPicPr>
          <p:cNvPr id="266" name="Picture 8" descr=""/>
          <p:cNvPicPr/>
          <p:nvPr/>
        </p:nvPicPr>
        <p:blipFill>
          <a:blip r:embed="rId2"/>
          <a:stretch/>
        </p:blipFill>
        <p:spPr>
          <a:xfrm>
            <a:off x="6397920" y="812520"/>
            <a:ext cx="5815800" cy="519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47080" y="685080"/>
            <a:ext cx="77022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Byte Order conversion functions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70" name="Picture 6" descr=""/>
          <p:cNvPicPr/>
          <p:nvPr/>
        </p:nvPicPr>
        <p:blipFill>
          <a:blip r:embed="rId1"/>
          <a:stretch/>
        </p:blipFill>
        <p:spPr>
          <a:xfrm>
            <a:off x="3057480" y="1611000"/>
            <a:ext cx="7072560" cy="484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847080" y="685080"/>
            <a:ext cx="77022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Byte Order conversion functions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74" name="Picture 1" descr=""/>
          <p:cNvPicPr/>
          <p:nvPr/>
        </p:nvPicPr>
        <p:blipFill>
          <a:blip r:embed="rId1"/>
          <a:stretch/>
        </p:blipFill>
        <p:spPr>
          <a:xfrm>
            <a:off x="1993680" y="2011320"/>
            <a:ext cx="7854480" cy="37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254160" y="99000"/>
            <a:ext cx="77022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Value Result Arguments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78" name="Picture 2" descr="Np unit2"/>
          <p:cNvPicPr/>
          <p:nvPr/>
        </p:nvPicPr>
        <p:blipFill>
          <a:blip r:embed="rId1"/>
          <a:stretch/>
        </p:blipFill>
        <p:spPr>
          <a:xfrm>
            <a:off x="1379880" y="677880"/>
            <a:ext cx="9847080" cy="58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254160" y="99000"/>
            <a:ext cx="77022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Value Result Arguments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3372840" y="849960"/>
            <a:ext cx="846756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847080" y="685080"/>
            <a:ext cx="770220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IPV4 and IPV6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86" name="Picture 2" descr="Network socket - API references and tutorials | Mbed OS 6 Documentation"/>
          <p:cNvPicPr/>
          <p:nvPr/>
        </p:nvPicPr>
        <p:blipFill>
          <a:blip r:embed="rId1"/>
          <a:stretch/>
        </p:blipFill>
        <p:spPr>
          <a:xfrm>
            <a:off x="3048120" y="1557360"/>
            <a:ext cx="7515720" cy="46148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9189000" y="3382560"/>
            <a:ext cx="1003680" cy="632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solidFill>
              <a:srgbClr val="ec792a"/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9388800" y="3514320"/>
            <a:ext cx="117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SCTP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847080" y="685080"/>
            <a:ext cx="10694880" cy="54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APIs – For concurrent Server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Socket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Bind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Listen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Accept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fork       and        exec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TCP/IP Model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5" name="Picture 1" descr=""/>
          <p:cNvPicPr/>
          <p:nvPr/>
        </p:nvPicPr>
        <p:blipFill>
          <a:blip r:embed="rId1"/>
          <a:stretch/>
        </p:blipFill>
        <p:spPr>
          <a:xfrm>
            <a:off x="3505320" y="846720"/>
            <a:ext cx="6666840" cy="53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982080" y="547560"/>
            <a:ext cx="1069488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APIs – For concurrent Server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fork       and        exec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95" name="Picture 2" descr="System Calls"/>
          <p:cNvPicPr/>
          <p:nvPr/>
        </p:nvPicPr>
        <p:blipFill>
          <a:blip r:embed="rId1"/>
          <a:stretch/>
        </p:blipFill>
        <p:spPr>
          <a:xfrm>
            <a:off x="1753920" y="2928240"/>
            <a:ext cx="8403120" cy="317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982080" y="547560"/>
            <a:ext cx="1069488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APIs – For concurrent Server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fork       and        exec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99" name="Picture 6" descr=""/>
          <p:cNvPicPr/>
          <p:nvPr/>
        </p:nvPicPr>
        <p:blipFill>
          <a:blip r:embed="rId1"/>
          <a:stretch/>
        </p:blipFill>
        <p:spPr>
          <a:xfrm>
            <a:off x="3714840" y="2257560"/>
            <a:ext cx="7811280" cy="384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02" name="Picture 2" descr="PPT - Elementary TCP Sockets PowerPoint Presentation, free download -  ID:6814970"/>
          <p:cNvPicPr/>
          <p:nvPr/>
        </p:nvPicPr>
        <p:blipFill>
          <a:blip r:embed="rId1"/>
          <a:stretch/>
        </p:blipFill>
        <p:spPr>
          <a:xfrm>
            <a:off x="2023560" y="1126440"/>
            <a:ext cx="9353520" cy="546264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694440" y="211320"/>
            <a:ext cx="10694880" cy="15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APIs – getsockname and getpeername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275040" y="5432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BSD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8" name="Picture 3" descr=""/>
          <p:cNvPicPr/>
          <p:nvPr/>
        </p:nvPicPr>
        <p:blipFill>
          <a:blip r:embed="rId1"/>
          <a:stretch/>
        </p:blipFill>
        <p:spPr>
          <a:xfrm>
            <a:off x="1652400" y="398880"/>
            <a:ext cx="9991440" cy="605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275040" y="5432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BSD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1" name="Picture 1" descr=""/>
          <p:cNvPicPr/>
          <p:nvPr/>
        </p:nvPicPr>
        <p:blipFill>
          <a:blip r:embed="rId1"/>
          <a:stretch/>
        </p:blipFill>
        <p:spPr>
          <a:xfrm>
            <a:off x="2184840" y="272520"/>
            <a:ext cx="8577720" cy="586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275040" y="5432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BSD History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4" name="Picture 1" descr=""/>
          <p:cNvPicPr/>
          <p:nvPr/>
        </p:nvPicPr>
        <p:blipFill>
          <a:blip r:embed="rId1"/>
          <a:stretch/>
        </p:blipFill>
        <p:spPr>
          <a:xfrm>
            <a:off x="2710080" y="543240"/>
            <a:ext cx="6234840" cy="578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</TotalTime>
  <Application>LibreOffice/6.4.7.2$Linux_X86_64 LibreOffice_project/40$Build-2</Application>
  <Words>1317</Words>
  <Paragraphs>315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2021-09-18T05:14:36Z</dcterms:created>
  <dc:creator>admin</dc:creator>
  <dc:description/>
  <dc:language>en-IN</dc:language>
  <cp:lastModifiedBy>Sunil Rodd</cp:lastModifiedBy>
  <dcterms:modified xsi:type="dcterms:W3CDTF">2021-11-10T14:13:39Z</dcterms:modified>
  <cp:revision>89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62</vt:i4>
  </property>
</Properties>
</file>