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7.png" ContentType="image/png"/>
  <Override PartName="/ppt/media/image33.jpeg" ContentType="image/jpeg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7.png" ContentType="image/png"/>
  <Override PartName="/ppt/media/image15.jpeg" ContentType="image/jpe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3.jpeg" ContentType="image/jpeg"/>
  <Override PartName="/ppt/media/image30.png" ContentType="image/png"/>
  <Override PartName="/ppt/media/image2.jpeg" ContentType="image/jpeg"/>
  <Override PartName="/ppt/media/image36.jpeg" ContentType="image/jpeg"/>
  <Override PartName="/ppt/media/image4.jpeg" ContentType="image/jpeg"/>
  <Override PartName="/ppt/media/image40.png" ContentType="image/png"/>
  <Override PartName="/ppt/media/image16.jpeg" ContentType="image/jpeg"/>
  <Override PartName="/ppt/media/image9.gif" ContentType="image/gif"/>
  <Override PartName="/ppt/media/image39.gif" ContentType="image/gif"/>
  <Override PartName="/ppt/media/image13.gif" ContentType="image/gif"/>
  <Override PartName="/ppt/media/image48.jpeg" ContentType="image/jpeg"/>
  <Override PartName="/ppt/media/image5.jpeg" ContentType="image/jpeg"/>
  <Override PartName="/ppt/media/image6.png" ContentType="image/png"/>
  <Override PartName="/ppt/media/image34.jpeg" ContentType="image/jpeg"/>
  <Override PartName="/ppt/media/image7.jpeg" ContentType="image/jpeg"/>
  <Override PartName="/ppt/media/image28.jpeg" ContentType="image/jpeg"/>
  <Override PartName="/ppt/media/image35.png" ContentType="image/png"/>
  <Override PartName="/ppt/media/image43.jpeg" ContentType="image/jpeg"/>
  <Override PartName="/ppt/media/image41.png" ContentType="image/png"/>
  <Override PartName="/ppt/media/image32.png" ContentType="image/png"/>
  <Override PartName="/ppt/media/image11.png" ContentType="image/png"/>
  <Override PartName="/ppt/media/image52.gif" ContentType="image/gif"/>
  <Override PartName="/ppt/media/image44.jpeg" ContentType="image/jpeg"/>
  <Override PartName="/ppt/media/image45.png" ContentType="image/png"/>
  <Override PartName="/ppt/media/image46.png" ContentType="image/png"/>
  <Override PartName="/ppt/media/image53.gif" ContentType="image/gif"/>
  <Override PartName="/ppt/media/image51.gif" ContentType="image/gif"/>
  <Override PartName="/ppt/media/image54.png" ContentType="image/png"/>
  <Override PartName="/ppt/media/image50.gif" ContentType="image/gif"/>
  <Override PartName="/ppt/media/image19.jpeg" ContentType="image/jpeg"/>
  <Override PartName="/ppt/media/image42.jpeg" ContentType="image/jpeg"/>
  <Override PartName="/ppt/media/image49.png" ContentType="image/png"/>
  <Override PartName="/ppt/media/image12.png" ContentType="image/png"/>
  <Override PartName="/ppt/media/image20.jpeg" ContentType="image/jpeg"/>
  <Override PartName="/ppt/media/image10.png" ContentType="image/png"/>
  <Override PartName="/ppt/media/image47.png" ContentType="image/png"/>
  <Override PartName="/ppt/media/image38.png" ContentType="image/png"/>
  <Override PartName="/ppt/media/image8.jpeg" ContentType="image/jpeg"/>
  <Override PartName="/ppt/media/image18.png" ContentType="image/png"/>
  <Override PartName="/ppt/media/image25.gif" ContentType="image/gif"/>
  <Override PartName="/ppt/media/image29.jpeg" ContentType="image/jpeg"/>
  <Override PartName="/ppt/media/image37.gif" ContentType="image/gif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_rels/slide40.xml.rels" ContentType="application/vnd.openxmlformats-package.relationships+xml"/>
  <Override PartName="/ppt/slides/_rels/slide48.xml.rels" ContentType="application/vnd.openxmlformats-package.relationships+xml"/>
  <Override PartName="/ppt/slides/_rels/slide33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50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46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39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5.xml" ContentType="application/vnd.openxmlformats-officedocument.presentationml.slide+xml"/>
  <Override PartName="/ppt/slides/slide40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50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2641320" y="6248520"/>
            <a:ext cx="1421640" cy="45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2"/>
          <p:cNvSpPr/>
          <p:nvPr/>
        </p:nvSpPr>
        <p:spPr>
          <a:xfrm rot="20340000">
            <a:off x="153000" y="6027480"/>
            <a:ext cx="876960" cy="64116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 w="9360">
            <a:solidFill>
              <a:srgbClr val="939393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0" name="Group 3"/>
          <p:cNvGrpSpPr/>
          <p:nvPr/>
        </p:nvGrpSpPr>
        <p:grpSpPr>
          <a:xfrm>
            <a:off x="609480" y="380880"/>
            <a:ext cx="11275920" cy="6094440"/>
            <a:chOff x="609480" y="380880"/>
            <a:chExt cx="11275920" cy="6094440"/>
          </a:xfrm>
        </p:grpSpPr>
        <p:grpSp>
          <p:nvGrpSpPr>
            <p:cNvPr id="41" name="Group 4"/>
            <p:cNvGrpSpPr/>
            <p:nvPr/>
          </p:nvGrpSpPr>
          <p:grpSpPr>
            <a:xfrm>
              <a:off x="1015920" y="4876920"/>
              <a:ext cx="10869480" cy="1598400"/>
              <a:chOff x="1015920" y="4876920"/>
              <a:chExt cx="10869480" cy="1598400"/>
            </a:xfrm>
          </p:grpSpPr>
          <p:sp>
            <p:nvSpPr>
              <p:cNvPr id="42" name="Line 5"/>
              <p:cNvSpPr/>
              <p:nvPr/>
            </p:nvSpPr>
            <p:spPr>
              <a:xfrm>
                <a:off x="1015920" y="6248520"/>
                <a:ext cx="10767600" cy="0"/>
              </a:xfrm>
              <a:prstGeom prst="line">
                <a:avLst/>
              </a:prstGeom>
              <a:ln w="19080">
                <a:solidFill>
                  <a:srgbClr val="ff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" name="Line 6"/>
              <p:cNvSpPr/>
              <p:nvPr/>
            </p:nvSpPr>
            <p:spPr>
              <a:xfrm>
                <a:off x="1218960" y="6172200"/>
                <a:ext cx="10666440" cy="0"/>
              </a:xfrm>
              <a:prstGeom prst="line">
                <a:avLst/>
              </a:prstGeom>
              <a:ln w="12600">
                <a:solidFill>
                  <a:srgbClr val="6600c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" name="Line 7"/>
              <p:cNvSpPr/>
              <p:nvPr/>
            </p:nvSpPr>
            <p:spPr>
              <a:xfrm>
                <a:off x="11582280" y="5029200"/>
                <a:ext cx="0" cy="1446120"/>
              </a:xfrm>
              <a:prstGeom prst="line">
                <a:avLst/>
              </a:prstGeom>
              <a:ln w="19080">
                <a:solidFill>
                  <a:srgbClr val="3366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" name="Line 8"/>
              <p:cNvSpPr/>
              <p:nvPr/>
            </p:nvSpPr>
            <p:spPr>
              <a:xfrm>
                <a:off x="11684160" y="4876920"/>
                <a:ext cx="0" cy="1446120"/>
              </a:xfrm>
              <a:prstGeom prst="line">
                <a:avLst/>
              </a:prstGeom>
              <a:ln w="19080">
                <a:solidFill>
                  <a:srgbClr val="99ff33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6" name="Line 9"/>
            <p:cNvSpPr/>
            <p:nvPr/>
          </p:nvSpPr>
          <p:spPr>
            <a:xfrm>
              <a:off x="914400" y="457200"/>
              <a:ext cx="0" cy="1065240"/>
            </a:xfrm>
            <a:prstGeom prst="line">
              <a:avLst/>
            </a:prstGeom>
            <a:ln w="19080">
              <a:solidFill>
                <a:srgbClr val="6600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Line 10"/>
            <p:cNvSpPr/>
            <p:nvPr/>
          </p:nvSpPr>
          <p:spPr>
            <a:xfrm>
              <a:off x="812520" y="380880"/>
              <a:ext cx="0" cy="836640"/>
            </a:xfrm>
            <a:prstGeom prst="line">
              <a:avLst/>
            </a:prstGeom>
            <a:ln w="12600">
              <a:solidFill>
                <a:srgbClr val="ff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Line 11"/>
            <p:cNvSpPr/>
            <p:nvPr/>
          </p:nvSpPr>
          <p:spPr>
            <a:xfrm>
              <a:off x="711360" y="609480"/>
              <a:ext cx="1318320" cy="0"/>
            </a:xfrm>
            <a:prstGeom prst="line">
              <a:avLst/>
            </a:prstGeom>
            <a:ln w="19080">
              <a:solidFill>
                <a:srgbClr val="3366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Line 12"/>
            <p:cNvSpPr/>
            <p:nvPr/>
          </p:nvSpPr>
          <p:spPr>
            <a:xfrm>
              <a:off x="609480" y="533520"/>
              <a:ext cx="1217160" cy="0"/>
            </a:xfrm>
            <a:prstGeom prst="line">
              <a:avLst/>
            </a:prstGeom>
            <a:ln w="12600">
              <a:solidFill>
                <a:srgbClr val="99ff33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0" name="CustomShape 13"/>
          <p:cNvSpPr/>
          <p:nvPr/>
        </p:nvSpPr>
        <p:spPr>
          <a:xfrm>
            <a:off x="4876560" y="6324480"/>
            <a:ext cx="2640240" cy="24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624"/>
              </a:spcBef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http://www.kwanghee.net/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51" name="PlaceHolder 1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</a:t>
            </a:r>
            <a:r>
              <a:rPr b="0" lang="en-IN" sz="4400" spc="-1" strike="noStrike">
                <a:latin typeface="Arial"/>
              </a:rPr>
              <a:t>to </a:t>
            </a:r>
            <a:r>
              <a:rPr b="0" lang="en-IN" sz="4400" spc="-1" strike="noStrike">
                <a:latin typeface="Arial"/>
              </a:rPr>
              <a:t>edit </a:t>
            </a:r>
            <a:r>
              <a:rPr b="0" lang="en-IN" sz="4400" spc="-1" strike="noStrike">
                <a:latin typeface="Arial"/>
              </a:rPr>
              <a:t>the </a:t>
            </a:r>
            <a:r>
              <a:rPr b="0" lang="en-IN" sz="4400" spc="-1" strike="noStrike">
                <a:latin typeface="Arial"/>
              </a:rPr>
              <a:t>title </a:t>
            </a:r>
            <a:r>
              <a:rPr b="0" lang="en-IN" sz="4400" spc="-1" strike="noStrike">
                <a:latin typeface="Arial"/>
              </a:rPr>
              <a:t>text </a:t>
            </a:r>
            <a:r>
              <a:rPr b="0" lang="en-IN" sz="4400" spc="-1" strike="noStrike">
                <a:latin typeface="Arial"/>
              </a:rPr>
              <a:t>forma</a:t>
            </a:r>
            <a:r>
              <a:rPr b="0" lang="en-IN" sz="4400" spc="-1" strike="noStrike">
                <a:latin typeface="Arial"/>
              </a:rPr>
              <a:t>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2" name="PlaceHolder 1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gif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gif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jpeg"/><Relationship Id="rId3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jpeg"/><Relationship Id="rId3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5.gif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jpeg"/><Relationship Id="rId3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slideLayout" Target="../slideLayouts/slideLayout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slideLayout" Target="../slideLayouts/slideLayout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7.gif"/><Relationship Id="rId2" Type="http://schemas.openxmlformats.org/officeDocument/2006/relationships/slideLayout" Target="../slideLayouts/slideLayout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gif"/><Relationship Id="rId3" Type="http://schemas.openxmlformats.org/officeDocument/2006/relationships/slideLayout" Target="../slideLayouts/slideLayout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42.jpeg"/><Relationship Id="rId2" Type="http://schemas.openxmlformats.org/officeDocument/2006/relationships/slideLayout" Target="../slideLayouts/slideLayout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43.jpeg"/><Relationship Id="rId2" Type="http://schemas.openxmlformats.org/officeDocument/2006/relationships/slideLayout" Target="../slideLayouts/slideLayout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44.jpeg"/><Relationship Id="rId2" Type="http://schemas.openxmlformats.org/officeDocument/2006/relationships/slideLayout" Target="../slideLayouts/slideLayout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jpeg"/><Relationship Id="rId5" Type="http://schemas.openxmlformats.org/officeDocument/2006/relationships/slideLayout" Target="../slideLayouts/slideLayout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50.gif"/><Relationship Id="rId2" Type="http://schemas.openxmlformats.org/officeDocument/2006/relationships/slideLayout" Target="../slideLayouts/slideLayout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51.gif"/><Relationship Id="rId2" Type="http://schemas.openxmlformats.org/officeDocument/2006/relationships/slideLayout" Target="../slideLayouts/slideLayout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52.gif"/><Relationship Id="rId2" Type="http://schemas.openxmlformats.org/officeDocument/2006/relationships/slideLayout" Target="../slideLayouts/slideLayout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53.gif"/><Relationship Id="rId2" Type="http://schemas.openxmlformats.org/officeDocument/2006/relationships/slideLayout" Target="../slideLayouts/slideLayout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2"/>
          <p:cNvSpPr/>
          <p:nvPr/>
        </p:nvSpPr>
        <p:spPr>
          <a:xfrm>
            <a:off x="540360" y="554040"/>
            <a:ext cx="71622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70c0"/>
                </a:solidFill>
                <a:latin typeface="Dosis"/>
                <a:ea typeface="DejaVu Sans"/>
              </a:rPr>
              <a:t>Network Programming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91" name="Picture 6" descr=""/>
          <p:cNvPicPr/>
          <p:nvPr/>
        </p:nvPicPr>
        <p:blipFill>
          <a:blip r:embed="rId1"/>
          <a:stretch/>
        </p:blipFill>
        <p:spPr>
          <a:xfrm>
            <a:off x="6265800" y="877320"/>
            <a:ext cx="4037760" cy="5307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2"/>
          <p:cNvSpPr/>
          <p:nvPr/>
        </p:nvSpPr>
        <p:spPr>
          <a:xfrm>
            <a:off x="275040" y="543240"/>
            <a:ext cx="789624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BSD History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16" name="Picture 1" descr=""/>
          <p:cNvPicPr/>
          <p:nvPr/>
        </p:nvPicPr>
        <p:blipFill>
          <a:blip r:embed="rId1"/>
          <a:stretch/>
        </p:blipFill>
        <p:spPr>
          <a:xfrm>
            <a:off x="2710080" y="543240"/>
            <a:ext cx="6234840" cy="5785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2"/>
          <p:cNvSpPr/>
          <p:nvPr/>
        </p:nvSpPr>
        <p:spPr>
          <a:xfrm>
            <a:off x="374040" y="554040"/>
            <a:ext cx="789624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BSD Network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19" name="Picture 5" descr=""/>
          <p:cNvPicPr/>
          <p:nvPr/>
        </p:nvPicPr>
        <p:blipFill>
          <a:blip r:embed="rId1"/>
          <a:stretch/>
        </p:blipFill>
        <p:spPr>
          <a:xfrm>
            <a:off x="848160" y="1521360"/>
            <a:ext cx="10917000" cy="4217760"/>
          </a:xfrm>
          <a:prstGeom prst="rect">
            <a:avLst/>
          </a:prstGeom>
          <a:ln>
            <a:noFill/>
          </a:ln>
        </p:spPr>
      </p:pic>
      <p:sp>
        <p:nvSpPr>
          <p:cNvPr id="120" name="CustomShape 3"/>
          <p:cNvSpPr/>
          <p:nvPr/>
        </p:nvSpPr>
        <p:spPr>
          <a:xfrm>
            <a:off x="6652440" y="5937480"/>
            <a:ext cx="4548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02124"/>
                </a:solidFill>
                <a:latin typeface="arial"/>
                <a:ea typeface="DejaVu Sans"/>
              </a:rPr>
              <a:t>Versatile Message Transaction Protocol</a:t>
            </a:r>
            <a:r>
              <a:rPr b="0" lang="en-US" sz="1800" spc="-1" strike="noStrike">
                <a:solidFill>
                  <a:srgbClr val="202124"/>
                </a:solidFill>
                <a:latin typeface="arial"/>
                <a:ea typeface="DejaVu Sans"/>
              </a:rPr>
              <a:t> 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1462320" y="5937480"/>
            <a:ext cx="4634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Potentially Unwanted Applications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22" name="Picture 1" descr=""/>
          <p:cNvPicPr/>
          <p:nvPr/>
        </p:nvPicPr>
        <p:blipFill>
          <a:blip r:embed="rId2"/>
          <a:stretch/>
        </p:blipFill>
        <p:spPr>
          <a:xfrm>
            <a:off x="848160" y="1564560"/>
            <a:ext cx="2708640" cy="1992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2"/>
          <p:cNvSpPr/>
          <p:nvPr/>
        </p:nvSpPr>
        <p:spPr>
          <a:xfrm>
            <a:off x="374040" y="554040"/>
            <a:ext cx="789624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Test Network and Hosts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25" name="Picture 3" descr=""/>
          <p:cNvPicPr/>
          <p:nvPr/>
        </p:nvPicPr>
        <p:blipFill>
          <a:blip r:embed="rId1"/>
          <a:stretch/>
        </p:blipFill>
        <p:spPr>
          <a:xfrm>
            <a:off x="3201120" y="1139040"/>
            <a:ext cx="8156520" cy="5320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2"/>
          <p:cNvSpPr/>
          <p:nvPr/>
        </p:nvSpPr>
        <p:spPr>
          <a:xfrm>
            <a:off x="374040" y="554040"/>
            <a:ext cx="789624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Test Network and Hosts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28" name="Picture 3" descr=""/>
          <p:cNvPicPr/>
          <p:nvPr/>
        </p:nvPicPr>
        <p:blipFill>
          <a:blip r:embed="rId1"/>
          <a:stretch/>
        </p:blipFill>
        <p:spPr>
          <a:xfrm>
            <a:off x="2282760" y="1139040"/>
            <a:ext cx="8127360" cy="5160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0" name="Picture 3" descr=""/>
          <p:cNvPicPr/>
          <p:nvPr/>
        </p:nvPicPr>
        <p:blipFill>
          <a:blip r:embed="rId1"/>
          <a:stretch/>
        </p:blipFill>
        <p:spPr>
          <a:xfrm>
            <a:off x="308160" y="2136960"/>
            <a:ext cx="5322960" cy="2879280"/>
          </a:xfrm>
          <a:prstGeom prst="rect">
            <a:avLst/>
          </a:prstGeom>
          <a:ln>
            <a:noFill/>
          </a:ln>
        </p:spPr>
      </p:pic>
      <p:pic>
        <p:nvPicPr>
          <p:cNvPr id="131" name="Picture 5" descr=""/>
          <p:cNvPicPr/>
          <p:nvPr/>
        </p:nvPicPr>
        <p:blipFill>
          <a:blip r:embed="rId2"/>
          <a:stretch/>
        </p:blipFill>
        <p:spPr>
          <a:xfrm>
            <a:off x="5819040" y="529560"/>
            <a:ext cx="5956560" cy="5330160"/>
          </a:xfrm>
          <a:prstGeom prst="rect">
            <a:avLst/>
          </a:prstGeom>
          <a:ln>
            <a:noFill/>
          </a:ln>
        </p:spPr>
      </p:pic>
      <p:sp>
        <p:nvSpPr>
          <p:cNvPr id="132" name="CustomShape 2"/>
          <p:cNvSpPr/>
          <p:nvPr/>
        </p:nvSpPr>
        <p:spPr>
          <a:xfrm>
            <a:off x="374040" y="554040"/>
            <a:ext cx="789624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Communication over LAN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4" name="Picture 1" descr=""/>
          <p:cNvPicPr/>
          <p:nvPr/>
        </p:nvPicPr>
        <p:blipFill>
          <a:blip r:embed="rId1"/>
          <a:stretch/>
        </p:blipFill>
        <p:spPr>
          <a:xfrm>
            <a:off x="1122120" y="1067400"/>
            <a:ext cx="9697320" cy="5407560"/>
          </a:xfrm>
          <a:prstGeom prst="rect">
            <a:avLst/>
          </a:prstGeom>
          <a:ln>
            <a:noFill/>
          </a:ln>
        </p:spPr>
      </p:pic>
      <p:sp>
        <p:nvSpPr>
          <p:cNvPr id="135" name="CustomShape 2"/>
          <p:cNvSpPr/>
          <p:nvPr/>
        </p:nvSpPr>
        <p:spPr>
          <a:xfrm>
            <a:off x="121320" y="290880"/>
            <a:ext cx="789624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Communication over WAN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2"/>
          <p:cNvSpPr/>
          <p:nvPr/>
        </p:nvSpPr>
        <p:spPr>
          <a:xfrm>
            <a:off x="352080" y="344880"/>
            <a:ext cx="789624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Discovering Network Topology – netstat –ni  and netstat -r 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38" name="Picture 1" descr=""/>
          <p:cNvPicPr/>
          <p:nvPr/>
        </p:nvPicPr>
        <p:blipFill>
          <a:blip r:embed="rId1"/>
          <a:stretch/>
        </p:blipFill>
        <p:spPr>
          <a:xfrm>
            <a:off x="464040" y="1667880"/>
            <a:ext cx="5407200" cy="4056480"/>
          </a:xfrm>
          <a:prstGeom prst="rect">
            <a:avLst/>
          </a:prstGeom>
          <a:ln>
            <a:noFill/>
          </a:ln>
        </p:spPr>
      </p:pic>
      <p:graphicFrame>
        <p:nvGraphicFramePr>
          <p:cNvPr id="139" name="Table 3"/>
          <p:cNvGraphicFramePr/>
          <p:nvPr/>
        </p:nvGraphicFramePr>
        <p:xfrm>
          <a:off x="6800400" y="1332000"/>
          <a:ext cx="5108040" cy="3935160"/>
        </p:xfrm>
        <a:graphic>
          <a:graphicData uri="http://schemas.openxmlformats.org/drawingml/2006/table">
            <a:tbl>
              <a:tblPr/>
              <a:tblGrid>
                <a:gridCol w="1632960"/>
                <a:gridCol w="3475440"/>
              </a:tblGrid>
              <a:tr h="366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Options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c000"/>
                      </a:solidFill>
                    </a:lnL>
                    <a:lnR w="12240">
                      <a:solidFill>
                        <a:srgbClr val="ffc000"/>
                      </a:solidFill>
                    </a:lnR>
                    <a:lnT w="12240">
                      <a:solidFill>
                        <a:srgbClr val="ffc000"/>
                      </a:solidFill>
                    </a:lnT>
                    <a:lnB w="25200">
                      <a:solidFill>
                        <a:srgbClr val="ffc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Meaning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c000"/>
                      </a:solidFill>
                    </a:lnL>
                    <a:lnR w="12240">
                      <a:solidFill>
                        <a:srgbClr val="ffc000"/>
                      </a:solidFill>
                    </a:lnR>
                    <a:lnT w="12240">
                      <a:solidFill>
                        <a:srgbClr val="ffc000"/>
                      </a:solidFill>
                    </a:lnT>
                    <a:lnB w="25200">
                      <a:solidFill>
                        <a:srgbClr val="ffc000"/>
                      </a:solidFill>
                    </a:lnB>
                    <a:noFill/>
                  </a:tcPr>
                </a:tc>
              </a:tr>
              <a:tr h="366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-a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c000"/>
                      </a:solidFill>
                    </a:lnL>
                    <a:lnR w="12240">
                      <a:solidFill>
                        <a:srgbClr val="ffc000"/>
                      </a:solidFill>
                    </a:lnR>
                    <a:lnT w="12240">
                      <a:solidFill>
                        <a:srgbClr val="ffc000"/>
                      </a:solidFill>
                    </a:lnT>
                    <a:lnB w="12240">
                      <a:solidFill>
                        <a:srgbClr val="ffc000"/>
                      </a:solidFill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All ( TCP, UDP, SCTP, ICMP 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c000"/>
                      </a:solidFill>
                    </a:lnL>
                    <a:lnR w="12240">
                      <a:solidFill>
                        <a:srgbClr val="ffc000"/>
                      </a:solidFill>
                    </a:lnR>
                    <a:lnT w="12240">
                      <a:solidFill>
                        <a:srgbClr val="ffc000"/>
                      </a:solidFill>
                    </a:lnT>
                    <a:lnB w="12240">
                      <a:solidFill>
                        <a:srgbClr val="ffc000"/>
                      </a:solidFill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</a:tr>
              <a:tr h="366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c000"/>
                      </a:solidFill>
                    </a:lnL>
                    <a:lnR w="12240">
                      <a:solidFill>
                        <a:srgbClr val="ffc000"/>
                      </a:solidFill>
                    </a:lnR>
                    <a:lnT w="12240">
                      <a:solidFill>
                        <a:srgbClr val="ffc000"/>
                      </a:solidFill>
                    </a:lnT>
                    <a:lnB w="12240">
                      <a:solidFill>
                        <a:srgbClr val="ffc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Numeric addresses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c000"/>
                      </a:solidFill>
                    </a:lnL>
                    <a:lnR w="12240">
                      <a:solidFill>
                        <a:srgbClr val="ffc000"/>
                      </a:solidFill>
                    </a:lnR>
                    <a:lnT w="12240">
                      <a:solidFill>
                        <a:srgbClr val="ffc000"/>
                      </a:solidFill>
                    </a:lnT>
                    <a:lnB w="12240">
                      <a:solidFill>
                        <a:srgbClr val="ffc000"/>
                      </a:solidFill>
                    </a:lnB>
                    <a:noFill/>
                  </a:tcPr>
                </a:tc>
              </a:tr>
              <a:tr h="366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-b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c000"/>
                      </a:solidFill>
                    </a:lnL>
                    <a:lnR w="12240">
                      <a:solidFill>
                        <a:srgbClr val="ffc000"/>
                      </a:solidFill>
                    </a:lnR>
                    <a:lnT w="12240">
                      <a:solidFill>
                        <a:srgbClr val="ffc000"/>
                      </a:solidFill>
                    </a:lnT>
                    <a:lnB w="12240">
                      <a:solidFill>
                        <a:srgbClr val="ffc000"/>
                      </a:solidFill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Display executables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c000"/>
                      </a:solidFill>
                    </a:lnL>
                    <a:lnR w="12240">
                      <a:solidFill>
                        <a:srgbClr val="ffc000"/>
                      </a:solidFill>
                    </a:lnR>
                    <a:lnT w="12240">
                      <a:solidFill>
                        <a:srgbClr val="ffc000"/>
                      </a:solidFill>
                    </a:lnT>
                    <a:lnB w="12240">
                      <a:solidFill>
                        <a:srgbClr val="ffc000"/>
                      </a:solidFill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</a:tr>
              <a:tr h="366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-o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c000"/>
                      </a:solidFill>
                    </a:lnL>
                    <a:lnR w="12240">
                      <a:solidFill>
                        <a:srgbClr val="ffc000"/>
                      </a:solidFill>
                    </a:lnR>
                    <a:lnT w="12240">
                      <a:solidFill>
                        <a:srgbClr val="ffc000"/>
                      </a:solidFill>
                    </a:lnT>
                    <a:lnB w="12240">
                      <a:solidFill>
                        <a:srgbClr val="ffc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Process id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c000"/>
                      </a:solidFill>
                    </a:lnL>
                    <a:lnR w="12240">
                      <a:solidFill>
                        <a:srgbClr val="ffc000"/>
                      </a:solidFill>
                    </a:lnR>
                    <a:lnT w="12240">
                      <a:solidFill>
                        <a:srgbClr val="ffc000"/>
                      </a:solidFill>
                    </a:lnT>
                    <a:lnB w="12240">
                      <a:solidFill>
                        <a:srgbClr val="ffc000"/>
                      </a:solidFill>
                    </a:lnB>
                    <a:noFill/>
                  </a:tcPr>
                </a:tc>
              </a:tr>
              <a:tr h="366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-f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c000"/>
                      </a:solidFill>
                    </a:lnL>
                    <a:lnR w="12240">
                      <a:solidFill>
                        <a:srgbClr val="ffc000"/>
                      </a:solidFill>
                    </a:lnR>
                    <a:lnT w="12240">
                      <a:solidFill>
                        <a:srgbClr val="ffc000"/>
                      </a:solidFill>
                    </a:lnT>
                    <a:lnB w="12240">
                      <a:solidFill>
                        <a:srgbClr val="ffc000"/>
                      </a:solidFill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Fully Qualified domain name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c000"/>
                      </a:solidFill>
                    </a:lnL>
                    <a:lnR w="12240">
                      <a:solidFill>
                        <a:srgbClr val="ffc000"/>
                      </a:solidFill>
                    </a:lnR>
                    <a:lnT w="12240">
                      <a:solidFill>
                        <a:srgbClr val="ffc000"/>
                      </a:solidFill>
                    </a:lnT>
                    <a:lnB w="12240">
                      <a:solidFill>
                        <a:srgbClr val="ffc000"/>
                      </a:solidFill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</a:tr>
              <a:tr h="366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-p proto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c000"/>
                      </a:solidFill>
                    </a:lnL>
                    <a:lnR w="12240">
                      <a:solidFill>
                        <a:srgbClr val="ffc000"/>
                      </a:solidFill>
                    </a:lnR>
                    <a:lnT w="12240">
                      <a:solidFill>
                        <a:srgbClr val="ffc000"/>
                      </a:solidFill>
                    </a:lnT>
                    <a:lnB w="12240">
                      <a:solidFill>
                        <a:srgbClr val="ffc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Specific protocols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c000"/>
                      </a:solidFill>
                    </a:lnL>
                    <a:lnR w="12240">
                      <a:solidFill>
                        <a:srgbClr val="ffc000"/>
                      </a:solidFill>
                    </a:lnR>
                    <a:lnT w="12240">
                      <a:solidFill>
                        <a:srgbClr val="ffc000"/>
                      </a:solidFill>
                    </a:lnT>
                    <a:lnB w="12240">
                      <a:solidFill>
                        <a:srgbClr val="ffc000"/>
                      </a:solidFill>
                    </a:lnB>
                    <a:noFill/>
                  </a:tcPr>
                </a:tc>
              </a:tr>
              <a:tr h="366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-r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c000"/>
                      </a:solidFill>
                    </a:lnL>
                    <a:lnR w="12240">
                      <a:solidFill>
                        <a:srgbClr val="ffc000"/>
                      </a:solidFill>
                    </a:lnR>
                    <a:lnT w="12240">
                      <a:solidFill>
                        <a:srgbClr val="ffc000"/>
                      </a:solidFill>
                    </a:lnT>
                    <a:lnB w="12240">
                      <a:solidFill>
                        <a:srgbClr val="ffc000"/>
                      </a:solidFill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Routing table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c000"/>
                      </a:solidFill>
                    </a:lnL>
                    <a:lnR w="12240">
                      <a:solidFill>
                        <a:srgbClr val="ffc000"/>
                      </a:solidFill>
                    </a:lnR>
                    <a:lnT w="12240">
                      <a:solidFill>
                        <a:srgbClr val="ffc000"/>
                      </a:solidFill>
                    </a:lnT>
                    <a:lnB w="12240">
                      <a:solidFill>
                        <a:srgbClr val="ffc000"/>
                      </a:solidFill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</a:tr>
              <a:tr h="366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c000"/>
                      </a:solidFill>
                    </a:lnL>
                    <a:lnR w="12240">
                      <a:solidFill>
                        <a:srgbClr val="ffc000"/>
                      </a:solidFill>
                    </a:lnR>
                    <a:lnT w="12240">
                      <a:solidFill>
                        <a:srgbClr val="ffc000"/>
                      </a:solidFill>
                    </a:lnT>
                    <a:lnB w="12240">
                      <a:solidFill>
                        <a:srgbClr val="ffc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Protocol statistics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c000"/>
                      </a:solidFill>
                    </a:lnL>
                    <a:lnR w="12240">
                      <a:solidFill>
                        <a:srgbClr val="ffc000"/>
                      </a:solidFill>
                    </a:lnR>
                    <a:lnT w="12240">
                      <a:solidFill>
                        <a:srgbClr val="ffc000"/>
                      </a:solidFill>
                    </a:lnT>
                    <a:lnB w="12240">
                      <a:solidFill>
                        <a:srgbClr val="ffc000"/>
                      </a:solidFill>
                    </a:lnB>
                    <a:noFill/>
                  </a:tcPr>
                </a:tc>
              </a:tr>
              <a:tr h="640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-t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c000"/>
                      </a:solidFill>
                    </a:lnL>
                    <a:lnR w="12240">
                      <a:solidFill>
                        <a:srgbClr val="ffc000"/>
                      </a:solidFill>
                    </a:lnR>
                    <a:lnT w="12240">
                      <a:solidFill>
                        <a:srgbClr val="ffc000"/>
                      </a:solidFill>
                    </a:lnT>
                    <a:lnB w="12240">
                      <a:solidFill>
                        <a:srgbClr val="ffc000"/>
                      </a:solidFill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Current connection network status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c000"/>
                      </a:solidFill>
                    </a:lnL>
                    <a:lnR w="12240">
                      <a:solidFill>
                        <a:srgbClr val="ffc000"/>
                      </a:solidFill>
                    </a:lnR>
                    <a:lnT w="12240">
                      <a:solidFill>
                        <a:srgbClr val="ffc000"/>
                      </a:solidFill>
                    </a:lnT>
                    <a:lnB w="12240">
                      <a:solidFill>
                        <a:srgbClr val="ffc000"/>
                      </a:solidFill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2"/>
          <p:cNvSpPr/>
          <p:nvPr/>
        </p:nvSpPr>
        <p:spPr>
          <a:xfrm>
            <a:off x="374040" y="554040"/>
            <a:ext cx="789624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Unix Standard - POSIX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42" name="Picture 3" descr=""/>
          <p:cNvPicPr/>
          <p:nvPr/>
        </p:nvPicPr>
        <p:blipFill>
          <a:blip r:embed="rId1"/>
          <a:stretch/>
        </p:blipFill>
        <p:spPr>
          <a:xfrm>
            <a:off x="6782400" y="815040"/>
            <a:ext cx="4692240" cy="5188680"/>
          </a:xfrm>
          <a:prstGeom prst="rect">
            <a:avLst/>
          </a:prstGeom>
          <a:ln>
            <a:noFill/>
          </a:ln>
        </p:spPr>
      </p:pic>
      <p:pic>
        <p:nvPicPr>
          <p:cNvPr id="143" name="Picture 6" descr=""/>
          <p:cNvPicPr/>
          <p:nvPr/>
        </p:nvPicPr>
        <p:blipFill>
          <a:blip r:embed="rId2"/>
          <a:stretch/>
        </p:blipFill>
        <p:spPr>
          <a:xfrm>
            <a:off x="432360" y="1691280"/>
            <a:ext cx="5749920" cy="4312440"/>
          </a:xfrm>
          <a:prstGeom prst="rect">
            <a:avLst/>
          </a:prstGeom>
          <a:ln>
            <a:noFill/>
          </a:ln>
        </p:spPr>
      </p:pic>
      <p:sp>
        <p:nvSpPr>
          <p:cNvPr id="144" name="CustomShape 3"/>
          <p:cNvSpPr/>
          <p:nvPr/>
        </p:nvSpPr>
        <p:spPr>
          <a:xfrm>
            <a:off x="702720" y="5618520"/>
            <a:ext cx="5091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Posix.1c : Threads and Extensions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2"/>
          <p:cNvSpPr/>
          <p:nvPr/>
        </p:nvSpPr>
        <p:spPr>
          <a:xfrm>
            <a:off x="374040" y="554040"/>
            <a:ext cx="789624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Unix Standard - POSIX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47" name="Picture 1" descr=""/>
          <p:cNvPicPr/>
          <p:nvPr/>
        </p:nvPicPr>
        <p:blipFill>
          <a:blip r:embed="rId1"/>
          <a:stretch/>
        </p:blipFill>
        <p:spPr>
          <a:xfrm>
            <a:off x="1162440" y="1139040"/>
            <a:ext cx="9870480" cy="5437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2"/>
          <p:cNvSpPr/>
          <p:nvPr/>
        </p:nvSpPr>
        <p:spPr>
          <a:xfrm>
            <a:off x="374040" y="554040"/>
            <a:ext cx="7896240" cy="155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Unix APIs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</p:txBody>
      </p:sp>
      <p:pic>
        <p:nvPicPr>
          <p:cNvPr id="150" name="Picture 3" descr=""/>
          <p:cNvPicPr/>
          <p:nvPr/>
        </p:nvPicPr>
        <p:blipFill>
          <a:blip r:embed="rId1"/>
          <a:stretch/>
        </p:blipFill>
        <p:spPr>
          <a:xfrm>
            <a:off x="2680920" y="1207440"/>
            <a:ext cx="6859080" cy="5144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75640" y="792000"/>
            <a:ext cx="11175120" cy="5303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굴림"/>
                <a:ea typeface="DejaVu Sans"/>
              </a:rPr>
              <a:t>Unit – I       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굴림"/>
                <a:ea typeface="DejaVu Sans"/>
              </a:rPr>
              <a:t>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굴림"/>
                <a:ea typeface="DejaVu Sans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latin typeface="굴림"/>
                <a:ea typeface="DejaVu Sans"/>
              </a:rPr>
              <a:t>Introduction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굴림"/>
                <a:ea typeface="DejaVu Sans"/>
              </a:rPr>
              <a:t>Client/server communication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굴림"/>
                <a:ea typeface="DejaVu Sans"/>
              </a:rPr>
              <a:t>OSI Model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굴림"/>
                <a:ea typeface="DejaVu Sans"/>
              </a:rPr>
              <a:t>BSD Networking history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굴림"/>
                <a:ea typeface="DejaVu Sans"/>
              </a:rPr>
              <a:t>Test Networks and Hosts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굴림"/>
                <a:ea typeface="DejaVu Sans"/>
              </a:rPr>
              <a:t>Unix Standards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굴림"/>
                <a:ea typeface="DejaVu Sans"/>
              </a:rPr>
              <a:t>64-bit architectures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굴림"/>
                <a:ea typeface="DejaVu Sans"/>
              </a:rPr>
              <a:t>Transport Layer: TCP, UDP and SCTP,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굴림"/>
                <a:ea typeface="DejaVu Sans"/>
              </a:rPr>
              <a:t>TCP Connection Establishment and Termination.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굴림"/>
                <a:ea typeface="DejaVu Sans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latin typeface="굴림"/>
                <a:ea typeface="DejaVu Sans"/>
              </a:rPr>
              <a:t>Self learning topics: TCP/IP Protocols in nut shell.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2"/>
          <p:cNvSpPr/>
          <p:nvPr/>
        </p:nvSpPr>
        <p:spPr>
          <a:xfrm>
            <a:off x="374040" y="554040"/>
            <a:ext cx="789624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64 Bit Architectures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53" name="Picture 3" descr=""/>
          <p:cNvPicPr/>
          <p:nvPr/>
        </p:nvPicPr>
        <p:blipFill>
          <a:blip r:embed="rId1"/>
          <a:stretch/>
        </p:blipFill>
        <p:spPr>
          <a:xfrm>
            <a:off x="2500920" y="1791000"/>
            <a:ext cx="7191000" cy="3276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2"/>
          <p:cNvSpPr/>
          <p:nvPr/>
        </p:nvSpPr>
        <p:spPr>
          <a:xfrm>
            <a:off x="374040" y="554040"/>
            <a:ext cx="789624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64 Bit Architectures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56" name="Picture 1" descr=""/>
          <p:cNvPicPr/>
          <p:nvPr/>
        </p:nvPicPr>
        <p:blipFill>
          <a:blip r:embed="rId1"/>
          <a:stretch/>
        </p:blipFill>
        <p:spPr>
          <a:xfrm>
            <a:off x="3624480" y="1279080"/>
            <a:ext cx="7161480" cy="5126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8" name="Picture 6" descr=""/>
          <p:cNvPicPr/>
          <p:nvPr/>
        </p:nvPicPr>
        <p:blipFill>
          <a:blip r:embed="rId1"/>
          <a:stretch/>
        </p:blipFill>
        <p:spPr>
          <a:xfrm>
            <a:off x="2076120" y="1539720"/>
            <a:ext cx="8659440" cy="4695120"/>
          </a:xfrm>
          <a:prstGeom prst="rect">
            <a:avLst/>
          </a:prstGeom>
          <a:ln>
            <a:noFill/>
          </a:ln>
        </p:spPr>
      </p:pic>
      <p:sp>
        <p:nvSpPr>
          <p:cNvPr id="159" name="CustomShape 2"/>
          <p:cNvSpPr/>
          <p:nvPr/>
        </p:nvSpPr>
        <p:spPr>
          <a:xfrm>
            <a:off x="551520" y="380880"/>
            <a:ext cx="1093860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c00000"/>
                </a:solidFill>
                <a:latin typeface="Calibri"/>
                <a:ea typeface="DejaVu Sans"/>
              </a:rPr>
              <a:t>Sockets : An end point for communication between processes across the network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2"/>
          <p:cNvSpPr/>
          <p:nvPr/>
        </p:nvSpPr>
        <p:spPr>
          <a:xfrm>
            <a:off x="551520" y="380880"/>
            <a:ext cx="1093860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c00000"/>
                </a:solidFill>
                <a:latin typeface="Calibri"/>
                <a:ea typeface="DejaVu Sans"/>
              </a:rPr>
              <a:t>Sockets : An end point for communication between processes across the network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62" name="Picture 1" descr=""/>
          <p:cNvPicPr/>
          <p:nvPr/>
        </p:nvPicPr>
        <p:blipFill>
          <a:blip r:embed="rId1"/>
          <a:stretch/>
        </p:blipFill>
        <p:spPr>
          <a:xfrm>
            <a:off x="1117080" y="1584000"/>
            <a:ext cx="9807120" cy="3780360"/>
          </a:xfrm>
          <a:prstGeom prst="rect">
            <a:avLst/>
          </a:prstGeom>
          <a:ln>
            <a:noFill/>
          </a:ln>
        </p:spPr>
      </p:pic>
      <p:pic>
        <p:nvPicPr>
          <p:cNvPr id="163" name="Picture 2" descr=""/>
          <p:cNvPicPr/>
          <p:nvPr/>
        </p:nvPicPr>
        <p:blipFill>
          <a:blip r:embed="rId2"/>
          <a:stretch/>
        </p:blipFill>
        <p:spPr>
          <a:xfrm>
            <a:off x="2886480" y="4964400"/>
            <a:ext cx="4091040" cy="1479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2"/>
          <p:cNvSpPr/>
          <p:nvPr/>
        </p:nvSpPr>
        <p:spPr>
          <a:xfrm>
            <a:off x="551520" y="380880"/>
            <a:ext cx="1093860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c00000"/>
                </a:solidFill>
                <a:latin typeface="Calibri"/>
                <a:ea typeface="DejaVu Sans"/>
              </a:rPr>
              <a:t>Sockets : An end point for communication between processes across the network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66" name="Picture 2" descr=""/>
          <p:cNvPicPr/>
          <p:nvPr/>
        </p:nvPicPr>
        <p:blipFill>
          <a:blip r:embed="rId1"/>
          <a:stretch/>
        </p:blipFill>
        <p:spPr>
          <a:xfrm>
            <a:off x="5167080" y="1196640"/>
            <a:ext cx="4091040" cy="1479600"/>
          </a:xfrm>
          <a:prstGeom prst="rect">
            <a:avLst/>
          </a:prstGeom>
          <a:ln>
            <a:noFill/>
          </a:ln>
        </p:spPr>
      </p:pic>
      <p:pic>
        <p:nvPicPr>
          <p:cNvPr id="167" name="Picture 5" descr=""/>
          <p:cNvPicPr/>
          <p:nvPr/>
        </p:nvPicPr>
        <p:blipFill>
          <a:blip r:embed="rId2"/>
          <a:stretch/>
        </p:blipFill>
        <p:spPr>
          <a:xfrm>
            <a:off x="897120" y="2577960"/>
            <a:ext cx="5321520" cy="3990960"/>
          </a:xfrm>
          <a:prstGeom prst="rect">
            <a:avLst/>
          </a:prstGeom>
          <a:ln>
            <a:noFill/>
          </a:ln>
        </p:spPr>
      </p:pic>
      <p:sp>
        <p:nvSpPr>
          <p:cNvPr id="168" name="CustomShape 3"/>
          <p:cNvSpPr/>
          <p:nvPr/>
        </p:nvSpPr>
        <p:spPr>
          <a:xfrm>
            <a:off x="6995160" y="3674880"/>
            <a:ext cx="4285440" cy="17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struct in_addr { unsigned long s_addr;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};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0" name="Picture 2" descr=""/>
          <p:cNvPicPr/>
          <p:nvPr/>
        </p:nvPicPr>
        <p:blipFill>
          <a:blip r:embed="rId1"/>
          <a:stretch/>
        </p:blipFill>
        <p:spPr>
          <a:xfrm>
            <a:off x="3519720" y="713160"/>
            <a:ext cx="3389760" cy="5733720"/>
          </a:xfrm>
          <a:prstGeom prst="rect">
            <a:avLst/>
          </a:prstGeom>
          <a:ln>
            <a:noFill/>
          </a:ln>
        </p:spPr>
      </p:pic>
      <p:sp>
        <p:nvSpPr>
          <p:cNvPr id="171" name="CustomShape 2"/>
          <p:cNvSpPr/>
          <p:nvPr/>
        </p:nvSpPr>
        <p:spPr>
          <a:xfrm>
            <a:off x="386280" y="513000"/>
            <a:ext cx="3407400" cy="20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c00000"/>
                </a:solidFill>
                <a:latin typeface="Calibri"/>
                <a:ea typeface="DejaVu Sans"/>
              </a:rPr>
              <a:t>Example ::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c00000"/>
                </a:solidFill>
                <a:latin typeface="Calibri"/>
                <a:ea typeface="DejaVu Sans"/>
              </a:rPr>
              <a:t>Day Time Client….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5674320" y="312840"/>
            <a:ext cx="451944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7030a0"/>
                </a:solidFill>
                <a:latin typeface="Arial Black"/>
                <a:ea typeface="DejaVu Sans"/>
              </a:rPr>
              <a:t>Day Time Server at port no. 13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73" name="Picture 1" descr=""/>
          <p:cNvPicPr/>
          <p:nvPr/>
        </p:nvPicPr>
        <p:blipFill>
          <a:blip r:embed="rId2"/>
          <a:stretch/>
        </p:blipFill>
        <p:spPr>
          <a:xfrm>
            <a:off x="7187760" y="927000"/>
            <a:ext cx="4676760" cy="4074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2"/>
          <p:cNvSpPr/>
          <p:nvPr/>
        </p:nvSpPr>
        <p:spPr>
          <a:xfrm>
            <a:off x="1800" y="-183240"/>
            <a:ext cx="32112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325800" y="308520"/>
            <a:ext cx="11216160" cy="722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#include &lt;sys/socket.h&gt;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#include &lt;sys/types.h&gt;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#include &lt;netinet/in.h&gt;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#include &lt;netdb.h&gt;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#include &lt;stdio.h&gt;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int main(int argc, char **argv)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{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int sockfd, n = 0;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char recvline[1000 + 1];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struct sockaddr_in servaddr;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int port = 13;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((sockfd = socket(AF_INET, SOCK_STREAM, 0)) &lt; 0) {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err(1, "Socket Error");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bzero(&amp;servaddr, sizeof(servaddr));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servaddr.sin_family = </a:t>
            </a: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AF_INET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servaddr.sin_port = htons(</a:t>
            </a: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port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262626"/>
                </a:solidFill>
                <a:latin typeface="Calibri"/>
                <a:ea typeface="DejaVu Sans"/>
              </a:rPr>
              <a:t>inet_pton(AF_INET</a:t>
            </a: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,argv[1]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,&amp;servAddress.sin_addr);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(connect(sockfd, (struct sockaddr *) &amp;servaddr, sizeof(servaddr)) &lt; 0) {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err(1, "Connect Error");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3766680" y="526320"/>
            <a:ext cx="789624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Source Code of Day Time Client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78" name="Picture 1" descr=""/>
          <p:cNvPicPr/>
          <p:nvPr/>
        </p:nvPicPr>
        <p:blipFill>
          <a:blip r:embed="rId1"/>
          <a:stretch/>
        </p:blipFill>
        <p:spPr>
          <a:xfrm>
            <a:off x="8574480" y="1029600"/>
            <a:ext cx="2772000" cy="2379240"/>
          </a:xfrm>
          <a:prstGeom prst="rect">
            <a:avLst/>
          </a:prstGeom>
          <a:ln>
            <a:noFill/>
          </a:ln>
        </p:spPr>
      </p:pic>
      <p:graphicFrame>
        <p:nvGraphicFramePr>
          <p:cNvPr id="179" name="Table 5"/>
          <p:cNvGraphicFramePr/>
          <p:nvPr/>
        </p:nvGraphicFramePr>
        <p:xfrm>
          <a:off x="7546680" y="3409560"/>
          <a:ext cx="4527360" cy="2644560"/>
        </p:xfrm>
        <a:graphic>
          <a:graphicData uri="http://schemas.openxmlformats.org/drawingml/2006/table">
            <a:tbl>
              <a:tblPr/>
              <a:tblGrid>
                <a:gridCol w="1342080"/>
                <a:gridCol w="3185640"/>
              </a:tblGrid>
              <a:tr h="916200">
                <a:tc>
                  <a:txBody>
                    <a:bodyPr lIns="95040" rIns="950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AF_APPLETALK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5040" marR="95040">
                    <a:noFill/>
                  </a:tcPr>
                </a:tc>
                <a:tc>
                  <a:txBody>
                    <a:bodyPr lIns="95040" rIns="950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Apple Computer Inc. Appletalk network 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5040" marR="95040">
                    <a:noFill/>
                  </a:tcPr>
                </a:tc>
              </a:tr>
              <a:tr h="576000">
                <a:tc>
                  <a:txBody>
                    <a:bodyPr lIns="95040" rIns="950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AF_INET 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5040" marR="95040">
                    <a:noFill/>
                  </a:tcPr>
                </a:tc>
                <a:tc>
                  <a:txBody>
                    <a:bodyPr lIns="95040" rIns="950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Internet domain 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5040" marR="95040">
                    <a:noFill/>
                  </a:tcPr>
                </a:tc>
              </a:tr>
              <a:tr h="576000">
                <a:tc>
                  <a:txBody>
                    <a:bodyPr lIns="95040" rIns="950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AF_PUP 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5040" marR="95040">
                    <a:noFill/>
                  </a:tcPr>
                </a:tc>
                <a:tc>
                  <a:txBody>
                    <a:bodyPr lIns="95040" rIns="950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Xerox Corporation PUP internet 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5040" marR="95040">
                    <a:noFill/>
                  </a:tcPr>
                </a:tc>
              </a:tr>
              <a:tr h="576720">
                <a:tc>
                  <a:txBody>
                    <a:bodyPr lIns="95040" rIns="950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AF_UNIX 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5040" marR="950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Unix file system 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pic>
        <p:nvPicPr>
          <p:cNvPr id="180" name="Picture 8" descr=""/>
          <p:cNvPicPr/>
          <p:nvPr/>
        </p:nvPicPr>
        <p:blipFill>
          <a:blip r:embed="rId2"/>
          <a:stretch/>
        </p:blipFill>
        <p:spPr>
          <a:xfrm>
            <a:off x="4223520" y="1471320"/>
            <a:ext cx="3420360" cy="1701000"/>
          </a:xfrm>
          <a:prstGeom prst="rect">
            <a:avLst/>
          </a:prstGeom>
          <a:ln>
            <a:noFill/>
          </a:ln>
        </p:spPr>
      </p:pic>
      <p:sp>
        <p:nvSpPr>
          <p:cNvPr id="181" name="CustomShape 6"/>
          <p:cNvSpPr/>
          <p:nvPr/>
        </p:nvSpPr>
        <p:spPr>
          <a:xfrm>
            <a:off x="7913160" y="6055200"/>
            <a:ext cx="41605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127.0.0.1  -- &gt; b'\x7f\x00\x00\x01'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2"/>
          <p:cNvSpPr/>
          <p:nvPr/>
        </p:nvSpPr>
        <p:spPr>
          <a:xfrm>
            <a:off x="1191600" y="692640"/>
            <a:ext cx="7466760" cy="22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while ((n = read(sockfd, recvline, 1000)) &gt; 0) {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recvline[n] = 0;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fputs(recvline, stdout);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return 0;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184" name="Picture 2" descr=""/>
          <p:cNvPicPr/>
          <p:nvPr/>
        </p:nvPicPr>
        <p:blipFill>
          <a:blip r:embed="rId1"/>
          <a:stretch/>
        </p:blipFill>
        <p:spPr>
          <a:xfrm>
            <a:off x="4925160" y="1361880"/>
            <a:ext cx="5556960" cy="5280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2"/>
          <p:cNvSpPr/>
          <p:nvPr/>
        </p:nvSpPr>
        <p:spPr>
          <a:xfrm>
            <a:off x="1191600" y="692640"/>
            <a:ext cx="7466760" cy="22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while ((n = read(sockfd, recvline, 1000)) &gt; 0) {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recvline[n] = 0;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fputs(recvline, stdout);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return 0;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187" name="Picture 5" descr=""/>
          <p:cNvPicPr/>
          <p:nvPr/>
        </p:nvPicPr>
        <p:blipFill>
          <a:blip r:embed="rId1"/>
          <a:stretch/>
        </p:blipFill>
        <p:spPr>
          <a:xfrm>
            <a:off x="4925160" y="1576800"/>
            <a:ext cx="6191280" cy="4643280"/>
          </a:xfrm>
          <a:prstGeom prst="rect">
            <a:avLst/>
          </a:prstGeom>
          <a:ln>
            <a:noFill/>
          </a:ln>
        </p:spPr>
      </p:pic>
      <p:sp>
        <p:nvSpPr>
          <p:cNvPr id="188" name="CustomShape 3"/>
          <p:cNvSpPr/>
          <p:nvPr/>
        </p:nvSpPr>
        <p:spPr>
          <a:xfrm>
            <a:off x="568080" y="4238280"/>
            <a:ext cx="3909240" cy="16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struct in_addr {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unsigned long s_addr;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};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89" name="CustomShape 4"/>
          <p:cNvSpPr/>
          <p:nvPr/>
        </p:nvSpPr>
        <p:spPr>
          <a:xfrm>
            <a:off x="3075840" y="4433400"/>
            <a:ext cx="2229840" cy="27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2"/>
          <p:cNvSpPr/>
          <p:nvPr/>
        </p:nvSpPr>
        <p:spPr>
          <a:xfrm>
            <a:off x="800640" y="1084680"/>
            <a:ext cx="11390760" cy="585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#include &lt;sys/socket.h&gt;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#include &lt;sys/types.h&gt;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#include &lt;netinet/in.h&gt;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#include &lt;netdb.h&gt;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#include &lt;stdio.h&gt;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int main(int argc, char **argv)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{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int listenfd, connfd;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int port = atoi(argv[1]);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462600" y="187200"/>
            <a:ext cx="702792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0000"/>
                </a:solidFill>
                <a:latin typeface="Calibri"/>
                <a:ea typeface="DejaVu Sans"/>
              </a:rPr>
              <a:t>DayTime Server…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2"/>
          <p:cNvSpPr/>
          <p:nvPr/>
        </p:nvSpPr>
        <p:spPr>
          <a:xfrm>
            <a:off x="734400" y="678960"/>
            <a:ext cx="10224000" cy="20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Network programming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involves writing programs </a:t>
            </a:r>
            <a:r>
              <a:rPr b="1" lang="en-US" sz="3200" spc="-1" strike="noStrike">
                <a:solidFill>
                  <a:srgbClr val="0070c0"/>
                </a:solidFill>
                <a:latin typeface="Calibri"/>
                <a:ea typeface="DejaVu Sans"/>
              </a:rPr>
              <a:t>to communicate with processes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either on the </a:t>
            </a:r>
            <a:r>
              <a:rPr b="1" lang="en-US" sz="3200" spc="-1" strike="noStrike">
                <a:solidFill>
                  <a:srgbClr val="c00000"/>
                </a:solidFill>
                <a:latin typeface="Calibri"/>
                <a:ea typeface="DejaVu Sans"/>
              </a:rPr>
              <a:t>same or on other machines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on the network using </a:t>
            </a:r>
            <a:r>
              <a:rPr b="1" lang="en-US" sz="3200" spc="-1" strike="noStrike">
                <a:solidFill>
                  <a:srgbClr val="00b050"/>
                </a:solidFill>
                <a:latin typeface="Calibri"/>
                <a:ea typeface="DejaVu Sans"/>
              </a:rPr>
              <a:t>standard Protocols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2"/>
          <p:cNvSpPr/>
          <p:nvPr/>
        </p:nvSpPr>
        <p:spPr>
          <a:xfrm>
            <a:off x="682920" y="0"/>
            <a:ext cx="11390760" cy="612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struct sockaddr_in servaddr;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char buff[1000];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time_t ticks;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listenfd = socket(AF_INET, SOCK_STREAM, 0);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bzero(&amp;servaddr, sizeof(servaddr));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servaddr.sin_family = AF_INET;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servaddr.sin_addr.s_addr = htonl(INADDR_ANY);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servaddr.sin_port = htons(port);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5750640" y="2093040"/>
            <a:ext cx="4406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CREATE A SOCKET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6" name="CustomShape 4"/>
          <p:cNvSpPr/>
          <p:nvPr/>
        </p:nvSpPr>
        <p:spPr>
          <a:xfrm flipH="1">
            <a:off x="4989960" y="2277720"/>
            <a:ext cx="759600" cy="18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tailEnd len="med" type="triangle" w="med"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197" name="CustomShape 5"/>
          <p:cNvSpPr/>
          <p:nvPr/>
        </p:nvSpPr>
        <p:spPr>
          <a:xfrm>
            <a:off x="5750640" y="3770280"/>
            <a:ext cx="4406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Initialize Socket Address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2"/>
          <p:cNvSpPr/>
          <p:nvPr/>
        </p:nvSpPr>
        <p:spPr>
          <a:xfrm>
            <a:off x="1013400" y="99000"/>
            <a:ext cx="11390760" cy="612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bind(listenfd, (struct sockaddr *) &amp;servaddr, sizeof(servaddr));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listen(listenfd, 8);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for (;;) {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connfd = accept(listenfd, (struct sockaddr *) NULL, NULL);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ticks = time(NULL);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snprintf(buff, sizeof(buff), "%.24s\r\n", ctime(&amp;ticks));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write(connfd, buff, strlen(buff));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close(connfd);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7469280" y="925560"/>
            <a:ext cx="4406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Bind the SOCKET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1" name="CustomShape 4"/>
          <p:cNvSpPr/>
          <p:nvPr/>
        </p:nvSpPr>
        <p:spPr>
          <a:xfrm>
            <a:off x="6709320" y="1751760"/>
            <a:ext cx="44060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Listen on the Port for connections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2" name="CustomShape 5"/>
          <p:cNvSpPr/>
          <p:nvPr/>
        </p:nvSpPr>
        <p:spPr>
          <a:xfrm flipH="1">
            <a:off x="6906960" y="1110240"/>
            <a:ext cx="561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203" name="CustomShape 6"/>
          <p:cNvSpPr/>
          <p:nvPr/>
        </p:nvSpPr>
        <p:spPr>
          <a:xfrm flipH="1" flipV="1">
            <a:off x="3017880" y="1751040"/>
            <a:ext cx="3690000" cy="146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204" name="CustomShape 7"/>
          <p:cNvSpPr/>
          <p:nvPr/>
        </p:nvSpPr>
        <p:spPr>
          <a:xfrm>
            <a:off x="7188480" y="2638440"/>
            <a:ext cx="44060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Accept connection request from Client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5" name="CustomShape 8"/>
          <p:cNvSpPr/>
          <p:nvPr/>
        </p:nvSpPr>
        <p:spPr>
          <a:xfrm>
            <a:off x="6795720" y="3699000"/>
            <a:ext cx="44060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Write to socket…   { Serve the Client }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2"/>
          <p:cNvSpPr/>
          <p:nvPr/>
        </p:nvSpPr>
        <p:spPr>
          <a:xfrm>
            <a:off x="1800" y="-183240"/>
            <a:ext cx="32112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653040" y="308520"/>
            <a:ext cx="10888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9" name="CustomShape 4"/>
          <p:cNvSpPr/>
          <p:nvPr/>
        </p:nvSpPr>
        <p:spPr>
          <a:xfrm>
            <a:off x="2521800" y="306720"/>
            <a:ext cx="7896240" cy="106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Source Code of Day Time Client – IPV6</a:t>
            </a:r>
            <a:endParaRPr b="0" lang="en-IN" sz="3200" spc="-1" strike="noStrike">
              <a:latin typeface="Arial"/>
            </a:endParaRPr>
          </a:p>
        </p:txBody>
      </p:sp>
      <p:graphicFrame>
        <p:nvGraphicFramePr>
          <p:cNvPr id="210" name="Table 5"/>
          <p:cNvGraphicFramePr/>
          <p:nvPr/>
        </p:nvGraphicFramePr>
        <p:xfrm>
          <a:off x="470160" y="184680"/>
          <a:ext cx="10873440" cy="6393960"/>
        </p:xfrm>
        <a:graphic>
          <a:graphicData uri="http://schemas.openxmlformats.org/drawingml/2006/table">
            <a:tbl>
              <a:tblPr/>
              <a:tblGrid>
                <a:gridCol w="10873800"/>
              </a:tblGrid>
              <a:tr h="335160">
                <a:tc>
                  <a:txBody>
                    <a:bodyPr lIns="60120" rIns="60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 main()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60120" marR="60120">
                    <a:noFill/>
                  </a:tcPr>
                </a:tc>
              </a:tr>
              <a:tr h="335160">
                <a:tc>
                  <a:txBody>
                    <a:bodyPr lIns="60120" rIns="60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60120" marR="60120">
                    <a:noFill/>
                  </a:tcPr>
                </a:tc>
              </a:tr>
              <a:tr h="335160">
                <a:tc>
                  <a:txBody>
                    <a:bodyPr lIns="60120" rIns="60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 s;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60120" marR="60120">
                    <a:noFill/>
                  </a:tcPr>
                </a:tc>
              </a:tr>
              <a:tr h="335160">
                <a:tc>
                  <a:txBody>
                    <a:bodyPr lIns="60120" rIns="60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struct sockaddr_in6 addr;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60120" marR="60120">
                    <a:noFill/>
                  </a:tcPr>
                </a:tc>
              </a:tr>
              <a:tr h="366120">
                <a:tc>
                  <a:tcPr marL="60120" marR="60120">
                    <a:noFill/>
                  </a:tcPr>
                </a:tc>
              </a:tr>
              <a:tr h="335160">
                <a:tc>
                  <a:txBody>
                    <a:bodyPr lIns="60120" rIns="60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 = socket(</a:t>
                      </a:r>
                      <a:r>
                        <a:rPr b="0" lang="en-US" sz="16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AF_INET6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 SOCK_STREAM, 0);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60120" marR="60120">
                    <a:noFill/>
                  </a:tcPr>
                </a:tc>
              </a:tr>
              <a:tr h="335160">
                <a:tc>
                  <a:txBody>
                    <a:bodyPr lIns="60120" rIns="60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addr.</a:t>
                      </a:r>
                      <a:r>
                        <a:rPr b="0" lang="en-US" sz="16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sin6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_family = </a:t>
                      </a:r>
                      <a:r>
                        <a:rPr b="0" lang="en-US" sz="16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AF_INET6;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60120" marR="60120">
                    <a:noFill/>
                  </a:tcPr>
                </a:tc>
              </a:tr>
              <a:tr h="335160">
                <a:tc>
                  <a:txBody>
                    <a:bodyPr lIns="60120" rIns="60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addr.</a:t>
                      </a:r>
                      <a:r>
                        <a:rPr b="0" lang="en-US" sz="16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sin6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_port = htons(5000);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60120" marR="60120">
                    <a:noFill/>
                  </a:tcPr>
                </a:tc>
              </a:tr>
              <a:tr h="335160">
                <a:tc>
                  <a:txBody>
                    <a:bodyPr lIns="60120" rIns="60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inet_pton(</a:t>
                      </a:r>
                      <a:r>
                        <a:rPr b="0" lang="en-US" sz="16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AF_INET6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 "::1", &amp;addr.</a:t>
                      </a:r>
                      <a:r>
                        <a:rPr b="0" lang="en-US" sz="16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sin6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_addr);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60120" marR="60120">
                    <a:noFill/>
                  </a:tcPr>
                </a:tc>
              </a:tr>
              <a:tr h="578520">
                <a:tc>
                  <a:txBody>
                    <a:bodyPr lIns="60120" rIns="60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connect(s, (struct sockaddr *)&amp;addr, sizeof(addr));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marL="60120" marR="60120">
                    <a:noFill/>
                  </a:tcPr>
                </a:tc>
              </a:tr>
              <a:tr h="1396440">
                <a:tc>
                  <a:txBody>
                    <a:bodyPr lIns="60120" rIns="60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while ((n = read(sockfd, recvline, 1000)) &gt; 0) {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 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recvline[n] = 0;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 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fputs(recvline, stdout);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60120" marR="60120">
                    <a:noFill/>
                  </a:tcPr>
                </a:tc>
              </a:tr>
              <a:tr h="366120">
                <a:tc>
                  <a:tcPr marL="60120" marR="60120">
                    <a:noFill/>
                  </a:tcPr>
                </a:tc>
              </a:tr>
              <a:tr h="335160">
                <a:tc>
                  <a:txBody>
                    <a:bodyPr lIns="60120" rIns="60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close(sockfd);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60120" marR="60120">
                    <a:noFill/>
                  </a:tcPr>
                </a:tc>
              </a:tr>
              <a:tr h="335160">
                <a:tc>
                  <a:txBody>
                    <a:bodyPr lIns="60120" rIns="60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return 0;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60120" marR="60120">
                    <a:noFill/>
                  </a:tcPr>
                </a:tc>
              </a:tr>
              <a:tr h="335160">
                <a:tc>
                  <a:txBody>
                    <a:bodyPr lIns="60120" rIns="60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60120" marR="60120"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2"/>
          <p:cNvSpPr/>
          <p:nvPr/>
        </p:nvSpPr>
        <p:spPr>
          <a:xfrm>
            <a:off x="1800" y="-183240"/>
            <a:ext cx="32112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653040" y="308520"/>
            <a:ext cx="10888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4" name="CustomShape 4"/>
          <p:cNvSpPr/>
          <p:nvPr/>
        </p:nvSpPr>
        <p:spPr>
          <a:xfrm>
            <a:off x="2492280" y="303120"/>
            <a:ext cx="7896240" cy="106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Error Handling and Wrapper functions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15" name="CustomShape 5"/>
          <p:cNvSpPr/>
          <p:nvPr/>
        </p:nvSpPr>
        <p:spPr>
          <a:xfrm flipV="1" rot="10800000">
            <a:off x="485640" y="974520"/>
            <a:ext cx="10888920" cy="301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In any real-world program, it is essential to check every function call for an error return we check for errors from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socket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inet_pton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connect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read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, and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fputs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, and when one occurs, we call our own functions,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err_quit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err_sys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, to print an error message and terminate the program.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We find that most of the time, this is what we want to do. Occasionally, we want to do something other than terminate when one of these functions returns an error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16" name="CustomShape 6"/>
          <p:cNvSpPr/>
          <p:nvPr/>
        </p:nvSpPr>
        <p:spPr>
          <a:xfrm>
            <a:off x="3006360" y="3784320"/>
            <a:ext cx="5250240" cy="283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int Socket(int family, int type, int  protocol)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{ int n;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if ( (n = socket(family, type, protocol)) &lt; 0)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err_sys("socket error");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return (n);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}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8" name="Picture 1" descr=""/>
          <p:cNvPicPr/>
          <p:nvPr/>
        </p:nvPicPr>
        <p:blipFill>
          <a:blip r:embed="rId1"/>
          <a:stretch/>
        </p:blipFill>
        <p:spPr>
          <a:xfrm>
            <a:off x="1939680" y="456120"/>
            <a:ext cx="7517160" cy="5906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2"/>
          <p:cNvSpPr/>
          <p:nvPr/>
        </p:nvSpPr>
        <p:spPr>
          <a:xfrm>
            <a:off x="1800" y="-183240"/>
            <a:ext cx="32112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653040" y="308520"/>
            <a:ext cx="10888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2" name="CustomShape 4"/>
          <p:cNvSpPr/>
          <p:nvPr/>
        </p:nvSpPr>
        <p:spPr>
          <a:xfrm>
            <a:off x="2521800" y="306720"/>
            <a:ext cx="789624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TCP AND UDP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223" name="Picture 1" descr=""/>
          <p:cNvPicPr/>
          <p:nvPr/>
        </p:nvPicPr>
        <p:blipFill>
          <a:blip r:embed="rId1"/>
          <a:stretch/>
        </p:blipFill>
        <p:spPr>
          <a:xfrm>
            <a:off x="1013400" y="1099440"/>
            <a:ext cx="9683280" cy="5366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2"/>
          <p:cNvSpPr/>
          <p:nvPr/>
        </p:nvSpPr>
        <p:spPr>
          <a:xfrm>
            <a:off x="1800" y="-183240"/>
            <a:ext cx="32112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653040" y="308520"/>
            <a:ext cx="10888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7" name="CustomShape 4"/>
          <p:cNvSpPr/>
          <p:nvPr/>
        </p:nvSpPr>
        <p:spPr>
          <a:xfrm>
            <a:off x="2521800" y="306720"/>
            <a:ext cx="789624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TCP/IP – The Big-picture  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228" name="Picture 7" descr=""/>
          <p:cNvPicPr/>
          <p:nvPr/>
        </p:nvPicPr>
        <p:blipFill>
          <a:blip r:embed="rId1"/>
          <a:stretch/>
        </p:blipFill>
        <p:spPr>
          <a:xfrm>
            <a:off x="1608840" y="887400"/>
            <a:ext cx="9561600" cy="5477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2"/>
          <p:cNvSpPr/>
          <p:nvPr/>
        </p:nvSpPr>
        <p:spPr>
          <a:xfrm>
            <a:off x="1800" y="-183240"/>
            <a:ext cx="32112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653040" y="308520"/>
            <a:ext cx="10888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2" name="CustomShape 4"/>
          <p:cNvSpPr/>
          <p:nvPr/>
        </p:nvSpPr>
        <p:spPr>
          <a:xfrm>
            <a:off x="2521800" y="306720"/>
            <a:ext cx="789624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TCP - Connection  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233" name="Picture 1" descr=""/>
          <p:cNvPicPr/>
          <p:nvPr/>
        </p:nvPicPr>
        <p:blipFill>
          <a:blip r:embed="rId1"/>
          <a:stretch/>
        </p:blipFill>
        <p:spPr>
          <a:xfrm>
            <a:off x="5771160" y="306720"/>
            <a:ext cx="6302520" cy="5345640"/>
          </a:xfrm>
          <a:prstGeom prst="rect">
            <a:avLst/>
          </a:prstGeom>
          <a:ln>
            <a:noFill/>
          </a:ln>
        </p:spPr>
      </p:pic>
      <p:pic>
        <p:nvPicPr>
          <p:cNvPr id="234" name="Picture 6" descr=""/>
          <p:cNvPicPr/>
          <p:nvPr/>
        </p:nvPicPr>
        <p:blipFill>
          <a:blip r:embed="rId2"/>
          <a:stretch/>
        </p:blipFill>
        <p:spPr>
          <a:xfrm>
            <a:off x="325800" y="1227600"/>
            <a:ext cx="5444640" cy="4996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CustomShape 2"/>
          <p:cNvSpPr/>
          <p:nvPr/>
        </p:nvSpPr>
        <p:spPr>
          <a:xfrm>
            <a:off x="653040" y="308520"/>
            <a:ext cx="10888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2521800" y="306720"/>
            <a:ext cx="7896240" cy="106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TCP – Connection  : Packet Exchange  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238" name="Picture 7" descr=""/>
          <p:cNvPicPr/>
          <p:nvPr/>
        </p:nvPicPr>
        <p:blipFill>
          <a:blip r:embed="rId1"/>
          <a:stretch/>
        </p:blipFill>
        <p:spPr>
          <a:xfrm>
            <a:off x="3152160" y="887400"/>
            <a:ext cx="7533720" cy="5607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53040" y="308520"/>
            <a:ext cx="10888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352440" y="66240"/>
            <a:ext cx="872532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0000"/>
                </a:solidFill>
                <a:latin typeface="Calibri"/>
                <a:ea typeface="DejaVu Sans"/>
              </a:rPr>
              <a:t>TCP-Connection state diagram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242" name="Picture 6" descr=""/>
          <p:cNvPicPr/>
          <p:nvPr/>
        </p:nvPicPr>
        <p:blipFill>
          <a:blip r:embed="rId1"/>
          <a:stretch/>
        </p:blipFill>
        <p:spPr>
          <a:xfrm>
            <a:off x="925560" y="419400"/>
            <a:ext cx="10847880" cy="6307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2"/>
          <p:cNvSpPr/>
          <p:nvPr/>
        </p:nvSpPr>
        <p:spPr>
          <a:xfrm>
            <a:off x="651240" y="734400"/>
            <a:ext cx="10847520" cy="52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c00000"/>
                </a:solidFill>
                <a:latin typeface="Calibri"/>
                <a:ea typeface="DejaVu Sans"/>
              </a:rPr>
              <a:t>High-level decision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must be made as to </a:t>
            </a:r>
            <a:r>
              <a:rPr b="1" lang="en-US" sz="2800" spc="-1" strike="noStrike">
                <a:solidFill>
                  <a:srgbClr val="ff0000"/>
                </a:solidFill>
                <a:latin typeface="Calibri"/>
                <a:ea typeface="DejaVu Sans"/>
              </a:rPr>
              <a:t>which program would initiate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 </a:t>
            </a:r>
            <a:r>
              <a:rPr b="1" lang="en-US" sz="2800" spc="-1" strike="noStrike">
                <a:solidFill>
                  <a:srgbClr val="0070c0"/>
                </a:solidFill>
                <a:latin typeface="Calibri"/>
                <a:ea typeface="DejaVu Sans"/>
              </a:rPr>
              <a:t>communication first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and </a:t>
            </a:r>
            <a:r>
              <a:rPr b="1" lang="en-US" sz="2800" spc="-1" strike="noStrike">
                <a:solidFill>
                  <a:srgbClr val="00b050"/>
                </a:solidFill>
                <a:latin typeface="Calibri"/>
                <a:ea typeface="DejaVu Sans"/>
              </a:rPr>
              <a:t>when responses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are expected…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0000"/>
                </a:solidFill>
                <a:latin typeface="Calibri"/>
                <a:ea typeface="DejaVu Sans"/>
              </a:rPr>
              <a:t>WebServer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program </a:t>
            </a:r>
            <a:r>
              <a:rPr b="1" lang="en-US" sz="2800" spc="-1" strike="noStrike">
                <a:solidFill>
                  <a:srgbClr val="00b050"/>
                </a:solidFill>
                <a:latin typeface="Calibri"/>
                <a:ea typeface="DejaVu Sans"/>
              </a:rPr>
              <a:t>waits for clients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to send request and only after the request is received it </a:t>
            </a:r>
            <a:r>
              <a:rPr b="1" lang="en-US" sz="2800" spc="-1" strike="noStrike">
                <a:solidFill>
                  <a:srgbClr val="7030a0"/>
                </a:solidFill>
                <a:latin typeface="Calibri"/>
                <a:ea typeface="DejaVu Sans"/>
              </a:rPr>
              <a:t>responds with a reply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</p:txBody>
      </p:sp>
      <p:pic>
        <p:nvPicPr>
          <p:cNvPr id="97" name="Picture 3" descr=""/>
          <p:cNvPicPr/>
          <p:nvPr/>
        </p:nvPicPr>
        <p:blipFill>
          <a:blip r:embed="rId1"/>
          <a:stretch/>
        </p:blipFill>
        <p:spPr>
          <a:xfrm>
            <a:off x="3385080" y="3059640"/>
            <a:ext cx="4760640" cy="3260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2"/>
          <p:cNvSpPr/>
          <p:nvPr/>
        </p:nvSpPr>
        <p:spPr>
          <a:xfrm>
            <a:off x="1800" y="-183240"/>
            <a:ext cx="32112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653040" y="308520"/>
            <a:ext cx="10888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6" name="CustomShape 4"/>
          <p:cNvSpPr/>
          <p:nvPr/>
        </p:nvSpPr>
        <p:spPr>
          <a:xfrm>
            <a:off x="2521800" y="306720"/>
            <a:ext cx="789624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UDP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247" name="Picture 1" descr=""/>
          <p:cNvPicPr/>
          <p:nvPr/>
        </p:nvPicPr>
        <p:blipFill>
          <a:blip r:embed="rId1"/>
          <a:stretch/>
        </p:blipFill>
        <p:spPr>
          <a:xfrm>
            <a:off x="1366200" y="1086480"/>
            <a:ext cx="8777160" cy="4347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2"/>
          <p:cNvSpPr/>
          <p:nvPr/>
        </p:nvSpPr>
        <p:spPr>
          <a:xfrm>
            <a:off x="1800" y="-183240"/>
            <a:ext cx="32112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653040" y="308520"/>
            <a:ext cx="10888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1" name="CustomShape 4"/>
          <p:cNvSpPr/>
          <p:nvPr/>
        </p:nvSpPr>
        <p:spPr>
          <a:xfrm>
            <a:off x="1276920" y="195840"/>
            <a:ext cx="789624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TCP Use cases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252" name="Picture 6" descr=""/>
          <p:cNvPicPr/>
          <p:nvPr/>
        </p:nvPicPr>
        <p:blipFill>
          <a:blip r:embed="rId1"/>
          <a:stretch/>
        </p:blipFill>
        <p:spPr>
          <a:xfrm>
            <a:off x="1189800" y="956160"/>
            <a:ext cx="10254960" cy="5168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2"/>
          <p:cNvSpPr/>
          <p:nvPr/>
        </p:nvSpPr>
        <p:spPr>
          <a:xfrm>
            <a:off x="1800" y="-183240"/>
            <a:ext cx="32112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653040" y="308520"/>
            <a:ext cx="10888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6" name="CustomShape 4"/>
          <p:cNvSpPr/>
          <p:nvPr/>
        </p:nvSpPr>
        <p:spPr>
          <a:xfrm>
            <a:off x="1276920" y="195840"/>
            <a:ext cx="789624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UDP Use cases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257" name="Picture 1" descr=""/>
          <p:cNvPicPr/>
          <p:nvPr/>
        </p:nvPicPr>
        <p:blipFill>
          <a:blip r:embed="rId1"/>
          <a:stretch/>
        </p:blipFill>
        <p:spPr>
          <a:xfrm>
            <a:off x="3448440" y="887400"/>
            <a:ext cx="6965640" cy="5223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CustomShape 2"/>
          <p:cNvSpPr/>
          <p:nvPr/>
        </p:nvSpPr>
        <p:spPr>
          <a:xfrm>
            <a:off x="1080" y="-183240"/>
            <a:ext cx="2451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653040" y="308520"/>
            <a:ext cx="10888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1" name="CustomShape 4"/>
          <p:cNvSpPr/>
          <p:nvPr/>
        </p:nvSpPr>
        <p:spPr>
          <a:xfrm>
            <a:off x="1276920" y="195840"/>
            <a:ext cx="789624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SCTP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262" name="Picture 6" descr=""/>
          <p:cNvPicPr/>
          <p:nvPr/>
        </p:nvPicPr>
        <p:blipFill>
          <a:blip r:embed="rId1"/>
          <a:stretch/>
        </p:blipFill>
        <p:spPr>
          <a:xfrm>
            <a:off x="688680" y="990000"/>
            <a:ext cx="4786200" cy="3199320"/>
          </a:xfrm>
          <a:prstGeom prst="rect">
            <a:avLst/>
          </a:prstGeom>
          <a:ln>
            <a:noFill/>
          </a:ln>
        </p:spPr>
      </p:pic>
      <p:pic>
        <p:nvPicPr>
          <p:cNvPr id="263" name="Picture 7" descr=""/>
          <p:cNvPicPr/>
          <p:nvPr/>
        </p:nvPicPr>
        <p:blipFill>
          <a:blip r:embed="rId2"/>
          <a:stretch/>
        </p:blipFill>
        <p:spPr>
          <a:xfrm>
            <a:off x="5225400" y="4285800"/>
            <a:ext cx="6333480" cy="2337840"/>
          </a:xfrm>
          <a:prstGeom prst="rect">
            <a:avLst/>
          </a:prstGeom>
          <a:ln>
            <a:noFill/>
          </a:ln>
        </p:spPr>
      </p:pic>
      <p:pic>
        <p:nvPicPr>
          <p:cNvPr id="264" name="Picture 9" descr=""/>
          <p:cNvPicPr/>
          <p:nvPr/>
        </p:nvPicPr>
        <p:blipFill>
          <a:blip r:embed="rId3"/>
          <a:stretch/>
        </p:blipFill>
        <p:spPr>
          <a:xfrm>
            <a:off x="5952960" y="426240"/>
            <a:ext cx="5854680" cy="3717000"/>
          </a:xfrm>
          <a:prstGeom prst="rect">
            <a:avLst/>
          </a:prstGeom>
          <a:ln>
            <a:noFill/>
          </a:ln>
        </p:spPr>
      </p:pic>
      <p:pic>
        <p:nvPicPr>
          <p:cNvPr id="265" name="Picture 10" descr=""/>
          <p:cNvPicPr/>
          <p:nvPr/>
        </p:nvPicPr>
        <p:blipFill>
          <a:blip r:embed="rId4"/>
          <a:stretch/>
        </p:blipFill>
        <p:spPr>
          <a:xfrm>
            <a:off x="688680" y="4285800"/>
            <a:ext cx="4021200" cy="2358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CustomShape 2"/>
          <p:cNvSpPr/>
          <p:nvPr/>
        </p:nvSpPr>
        <p:spPr>
          <a:xfrm>
            <a:off x="1800" y="-183240"/>
            <a:ext cx="32112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8" name="CustomShape 3"/>
          <p:cNvSpPr/>
          <p:nvPr/>
        </p:nvSpPr>
        <p:spPr>
          <a:xfrm>
            <a:off x="653040" y="308520"/>
            <a:ext cx="10888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9" name="CustomShape 4"/>
          <p:cNvSpPr/>
          <p:nvPr/>
        </p:nvSpPr>
        <p:spPr>
          <a:xfrm>
            <a:off x="653040" y="308520"/>
            <a:ext cx="789624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SCTP – 4 way Handshake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270" name="Picture 7" descr=""/>
          <p:cNvPicPr/>
          <p:nvPr/>
        </p:nvPicPr>
        <p:blipFill>
          <a:blip r:embed="rId1"/>
          <a:stretch/>
        </p:blipFill>
        <p:spPr>
          <a:xfrm>
            <a:off x="2686320" y="1103040"/>
            <a:ext cx="7316280" cy="5204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CustomShape 2"/>
          <p:cNvSpPr/>
          <p:nvPr/>
        </p:nvSpPr>
        <p:spPr>
          <a:xfrm>
            <a:off x="1800" y="-183240"/>
            <a:ext cx="32112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653040" y="308520"/>
            <a:ext cx="10888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74" name="CustomShape 4"/>
          <p:cNvSpPr/>
          <p:nvPr/>
        </p:nvSpPr>
        <p:spPr>
          <a:xfrm>
            <a:off x="653040" y="308520"/>
            <a:ext cx="789624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SCTP – Closing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275" name="Picture 1" descr=""/>
          <p:cNvPicPr/>
          <p:nvPr/>
        </p:nvPicPr>
        <p:blipFill>
          <a:blip r:embed="rId1"/>
          <a:stretch/>
        </p:blipFill>
        <p:spPr>
          <a:xfrm>
            <a:off x="2376360" y="1887480"/>
            <a:ext cx="7626240" cy="3389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Picture 6" descr=""/>
          <p:cNvPicPr/>
          <p:nvPr/>
        </p:nvPicPr>
        <p:blipFill>
          <a:blip r:embed="rId1"/>
          <a:stretch/>
        </p:blipFill>
        <p:spPr>
          <a:xfrm>
            <a:off x="1895040" y="99000"/>
            <a:ext cx="9228240" cy="6521400"/>
          </a:xfrm>
          <a:prstGeom prst="rect">
            <a:avLst/>
          </a:prstGeom>
          <a:ln>
            <a:noFill/>
          </a:ln>
        </p:spPr>
      </p:pic>
      <p:sp>
        <p:nvSpPr>
          <p:cNvPr id="277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1800" y="-183240"/>
            <a:ext cx="32112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53040" y="308520"/>
            <a:ext cx="10888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0" name="CustomShape 4"/>
          <p:cNvSpPr/>
          <p:nvPr/>
        </p:nvSpPr>
        <p:spPr>
          <a:xfrm>
            <a:off x="162720" y="151920"/>
            <a:ext cx="789624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0000"/>
                </a:solidFill>
                <a:latin typeface="Calibri"/>
                <a:ea typeface="DejaVu Sans"/>
              </a:rPr>
              <a:t>SCTP – State Transition Diagram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CustomShape 2"/>
          <p:cNvSpPr/>
          <p:nvPr/>
        </p:nvSpPr>
        <p:spPr>
          <a:xfrm>
            <a:off x="1800" y="-183240"/>
            <a:ext cx="32112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653040" y="308520"/>
            <a:ext cx="10888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4" name="CustomShape 4"/>
          <p:cNvSpPr/>
          <p:nvPr/>
        </p:nvSpPr>
        <p:spPr>
          <a:xfrm>
            <a:off x="162720" y="151920"/>
            <a:ext cx="789624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0000"/>
                </a:solidFill>
                <a:latin typeface="Calibri"/>
                <a:ea typeface="DejaVu Sans"/>
              </a:rPr>
              <a:t>SCTP – Packet Exchange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285" name="Picture 1" descr=""/>
          <p:cNvPicPr/>
          <p:nvPr/>
        </p:nvPicPr>
        <p:blipFill>
          <a:blip r:embed="rId1"/>
          <a:stretch/>
        </p:blipFill>
        <p:spPr>
          <a:xfrm>
            <a:off x="2547000" y="761400"/>
            <a:ext cx="7081200" cy="5707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CustomShape 2"/>
          <p:cNvSpPr/>
          <p:nvPr/>
        </p:nvSpPr>
        <p:spPr>
          <a:xfrm>
            <a:off x="1800" y="-183240"/>
            <a:ext cx="32112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8" name="CustomShape 3"/>
          <p:cNvSpPr/>
          <p:nvPr/>
        </p:nvSpPr>
        <p:spPr>
          <a:xfrm>
            <a:off x="653040" y="308520"/>
            <a:ext cx="10888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9" name="CustomShape 4"/>
          <p:cNvSpPr/>
          <p:nvPr/>
        </p:nvSpPr>
        <p:spPr>
          <a:xfrm>
            <a:off x="653040" y="308520"/>
            <a:ext cx="789624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SCTP – 4 way handshake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290" name="Picture 6" descr=""/>
          <p:cNvPicPr/>
          <p:nvPr/>
        </p:nvPicPr>
        <p:blipFill>
          <a:blip r:embed="rId1"/>
          <a:stretch/>
        </p:blipFill>
        <p:spPr>
          <a:xfrm>
            <a:off x="4601520" y="961920"/>
            <a:ext cx="6685920" cy="5628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CustomShape 2"/>
          <p:cNvSpPr/>
          <p:nvPr/>
        </p:nvSpPr>
        <p:spPr>
          <a:xfrm>
            <a:off x="1800" y="-183240"/>
            <a:ext cx="32112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653040" y="308520"/>
            <a:ext cx="10888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94" name="CustomShape 4"/>
          <p:cNvSpPr/>
          <p:nvPr/>
        </p:nvSpPr>
        <p:spPr>
          <a:xfrm>
            <a:off x="653040" y="308520"/>
            <a:ext cx="789624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SCTP – Options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9" name="Picture 1" descr=""/>
          <p:cNvPicPr/>
          <p:nvPr/>
        </p:nvPicPr>
        <p:blipFill>
          <a:blip r:embed="rId1"/>
          <a:stretch/>
        </p:blipFill>
        <p:spPr>
          <a:xfrm>
            <a:off x="1634760" y="1950840"/>
            <a:ext cx="7470720" cy="3840480"/>
          </a:xfrm>
          <a:prstGeom prst="rect">
            <a:avLst/>
          </a:prstGeom>
          <a:ln>
            <a:noFill/>
          </a:ln>
        </p:spPr>
      </p:pic>
      <p:sp>
        <p:nvSpPr>
          <p:cNvPr id="100" name="CustomShape 2"/>
          <p:cNvSpPr/>
          <p:nvPr/>
        </p:nvSpPr>
        <p:spPr>
          <a:xfrm>
            <a:off x="374040" y="554040"/>
            <a:ext cx="7896240" cy="106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Single Server – Serving multiple Clients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3122640" y="3244320"/>
            <a:ext cx="5946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https://www.youtube.com/watch?v=1z0ULvg_pW8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CustomShape 2"/>
          <p:cNvSpPr/>
          <p:nvPr/>
        </p:nvSpPr>
        <p:spPr>
          <a:xfrm>
            <a:off x="1080" y="-183240"/>
            <a:ext cx="2451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97" name="CustomShape 3"/>
          <p:cNvSpPr/>
          <p:nvPr/>
        </p:nvSpPr>
        <p:spPr>
          <a:xfrm>
            <a:off x="653040" y="308520"/>
            <a:ext cx="10888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98" name="CustomShape 4"/>
          <p:cNvSpPr/>
          <p:nvPr/>
        </p:nvSpPr>
        <p:spPr>
          <a:xfrm>
            <a:off x="1276920" y="195840"/>
            <a:ext cx="789624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Comparison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299" name="Picture 1" descr=""/>
          <p:cNvPicPr/>
          <p:nvPr/>
        </p:nvPicPr>
        <p:blipFill>
          <a:blip r:embed="rId1"/>
          <a:stretch/>
        </p:blipFill>
        <p:spPr>
          <a:xfrm>
            <a:off x="792720" y="1064520"/>
            <a:ext cx="11127240" cy="4961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2"/>
          <p:cNvSpPr/>
          <p:nvPr/>
        </p:nvSpPr>
        <p:spPr>
          <a:xfrm>
            <a:off x="374040" y="554040"/>
            <a:ext cx="789624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OSI - Model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04" name="Picture 2" descr="https://miro.medium.com/max/700/1*17Zz6v0HWIzgiOzQYmO6lA.jpeg"/>
          <p:cNvPicPr/>
          <p:nvPr/>
        </p:nvPicPr>
        <p:blipFill>
          <a:blip r:embed="rId1"/>
          <a:stretch/>
        </p:blipFill>
        <p:spPr>
          <a:xfrm>
            <a:off x="1200960" y="1139040"/>
            <a:ext cx="10035720" cy="5509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2"/>
          <p:cNvSpPr/>
          <p:nvPr/>
        </p:nvSpPr>
        <p:spPr>
          <a:xfrm>
            <a:off x="374040" y="554040"/>
            <a:ext cx="789624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TCP/IP Model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07" name="Picture 1" descr=""/>
          <p:cNvPicPr/>
          <p:nvPr/>
        </p:nvPicPr>
        <p:blipFill>
          <a:blip r:embed="rId1"/>
          <a:stretch/>
        </p:blipFill>
        <p:spPr>
          <a:xfrm>
            <a:off x="3505320" y="846720"/>
            <a:ext cx="6666840" cy="5380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2"/>
          <p:cNvSpPr/>
          <p:nvPr/>
        </p:nvSpPr>
        <p:spPr>
          <a:xfrm>
            <a:off x="275040" y="543240"/>
            <a:ext cx="789624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BSD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10" name="Picture 3" descr=""/>
          <p:cNvPicPr/>
          <p:nvPr/>
        </p:nvPicPr>
        <p:blipFill>
          <a:blip r:embed="rId1"/>
          <a:stretch/>
        </p:blipFill>
        <p:spPr>
          <a:xfrm>
            <a:off x="1652400" y="398880"/>
            <a:ext cx="9991440" cy="6058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121320" y="99000"/>
            <a:ext cx="11952720" cy="6620400"/>
          </a:xfrm>
          <a:prstGeom prst="rect">
            <a:avLst/>
          </a:prstGeom>
          <a:noFill/>
          <a:ln w="349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2"/>
          <p:cNvSpPr/>
          <p:nvPr/>
        </p:nvSpPr>
        <p:spPr>
          <a:xfrm>
            <a:off x="275040" y="543240"/>
            <a:ext cx="789624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BSD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13" name="Picture 1" descr=""/>
          <p:cNvPicPr/>
          <p:nvPr/>
        </p:nvPicPr>
        <p:blipFill>
          <a:blip r:embed="rId1"/>
          <a:stretch/>
        </p:blipFill>
        <p:spPr>
          <a:xfrm>
            <a:off x="2184840" y="272520"/>
            <a:ext cx="8577720" cy="5868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2121</TotalTime>
  <Application>LibreOffice/6.4.7.2$Linux_X86_64 LibreOffice_project/40$Build-2</Application>
  <Words>816</Words>
  <Paragraphs>261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2021-09-18T05:14:36Z</dcterms:created>
  <dc:creator>admin</dc:creator>
  <dc:description/>
  <dc:language>en-IN</dc:language>
  <cp:lastModifiedBy/>
  <dcterms:modified xsi:type="dcterms:W3CDTF">2021-12-02T16:28:06Z</dcterms:modified>
  <cp:revision>80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49</vt:i4>
  </property>
</Properties>
</file>