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93" r:id="rId3"/>
    <p:sldId id="294" r:id="rId4"/>
    <p:sldId id="295" r:id="rId5"/>
    <p:sldId id="276" r:id="rId6"/>
    <p:sldId id="261" r:id="rId7"/>
    <p:sldId id="263" r:id="rId8"/>
    <p:sldId id="278" r:id="rId9"/>
    <p:sldId id="280" r:id="rId10"/>
    <p:sldId id="292" r:id="rId11"/>
    <p:sldId id="281" r:id="rId12"/>
    <p:sldId id="268" r:id="rId13"/>
    <p:sldId id="266" r:id="rId14"/>
    <p:sldId id="296" r:id="rId15"/>
    <p:sldId id="283" r:id="rId16"/>
    <p:sldId id="297" r:id="rId17"/>
    <p:sldId id="298" r:id="rId18"/>
    <p:sldId id="267" r:id="rId19"/>
    <p:sldId id="284" r:id="rId20"/>
    <p:sldId id="269" r:id="rId21"/>
    <p:sldId id="285" r:id="rId22"/>
    <p:sldId id="287" r:id="rId23"/>
    <p:sldId id="286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88A0"/>
    <a:srgbClr val="57903F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10/01/2022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10/01/2022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IPV4 and IPV6 -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31467" cy="948267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IPV6 Client – IPV4 Server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1" y="1775936"/>
            <a:ext cx="10481733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kernel detects the mapped address and automatically sends an IPv4 SYN to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server responds with an IPv4 SYN/ACK, and the connection is established using IPv4 datagrams.</a:t>
            </a:r>
          </a:p>
        </p:txBody>
      </p:sp>
    </p:spTree>
    <p:extLst>
      <p:ext uri="{BB962C8B-B14F-4D97-AF65-F5344CB8AC3E}">
        <p14:creationId xmlns:p14="http://schemas.microsoft.com/office/powerpoint/2010/main" xmlns="" val="283291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012267" cy="862015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IPV6 Client – IPV4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9067" y="1744133"/>
            <a:ext cx="128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IPV4 Server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30" y="431007"/>
            <a:ext cx="7541406" cy="5864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5952" y="1608666"/>
            <a:ext cx="128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IPV4 Server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91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774"/>
            <a:ext cx="6146800" cy="778933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IPV4 Client - IPV6 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038" y="2010275"/>
            <a:ext cx="10717874" cy="31700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When the server host sends to the IPv4-mapped IPv6 address, its IP stack generates IPv4 datagrams to the IPv4 address. Therefore, all communication between this client and server takes place using IPv4 datagrams.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Unless the server explicitly checks whether this IPv6 address is an IPv4-mapped IPv6 address (using the IN6_IS_ADDR_V4MAPPED macro described in Section 12.4), the server never knows that it is communicating with an IPv4 client.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dual-protocol stack handles this detail. Similarly, the IPv4 client has no idea that it is communicating with an IPv6 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32855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1200" cy="948267"/>
          </a:xfrm>
          <a:solidFill>
            <a:srgbClr val="C00000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Address Testing Macros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2BEA4EAF-A0C3-4569-930D-A648E273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9902" y="948267"/>
            <a:ext cx="7659974" cy="53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411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1200" cy="948267"/>
          </a:xfrm>
          <a:solidFill>
            <a:srgbClr val="C00000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Address Testing Macros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1896533"/>
            <a:ext cx="905933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There are a small class of IPV6 Applications, that must know whether they are communicating with IPV4 peers.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These applications need to know whether the peer is using IPV4 mapped 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There are twelve macros that help in this requirement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92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IPV6 Address Testing Macros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8706" y="2419403"/>
            <a:ext cx="10221295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IN6_IS_ADDR_V4MAPPED(</a:t>
            </a:r>
            <a:r>
              <a:rPr lang="en-US" sz="2800" b="1" dirty="0" err="1">
                <a:solidFill>
                  <a:srgbClr val="FFFF00"/>
                </a:solidFill>
              </a:rPr>
              <a:t>const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struct</a:t>
            </a:r>
            <a:r>
              <a:rPr lang="en-US" sz="2800" b="1" dirty="0">
                <a:solidFill>
                  <a:srgbClr val="FFFF00"/>
                </a:solidFill>
              </a:rPr>
              <a:t> in6_addr *</a:t>
            </a:r>
            <a:r>
              <a:rPr lang="en-US" sz="2800" b="1" dirty="0" err="1">
                <a:solidFill>
                  <a:srgbClr val="FFFF00"/>
                </a:solidFill>
              </a:rPr>
              <a:t>aptr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IN6_IS_ADDR_V4COMPAT(</a:t>
            </a:r>
            <a:r>
              <a:rPr lang="en-US" sz="2800" b="1" dirty="0" err="1">
                <a:solidFill>
                  <a:srgbClr val="FFFF00"/>
                </a:solidFill>
              </a:rPr>
              <a:t>const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struct</a:t>
            </a:r>
            <a:r>
              <a:rPr lang="en-US" sz="2800" b="1" dirty="0">
                <a:solidFill>
                  <a:srgbClr val="FFFF00"/>
                </a:solidFill>
              </a:rPr>
              <a:t> in6_addr *</a:t>
            </a:r>
            <a:r>
              <a:rPr lang="en-US" sz="2800" b="1" dirty="0" err="1">
                <a:solidFill>
                  <a:srgbClr val="FFFF00"/>
                </a:solidFill>
              </a:rPr>
              <a:t>aptr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02984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Source Code Portability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5705" y="1411430"/>
            <a:ext cx="10221295" cy="4832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IPV4 Applications can be converted to IPV6 with minor modifications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But we need to check if the </a:t>
            </a:r>
            <a:r>
              <a:rPr lang="en-US" sz="2800" b="1" dirty="0" err="1" smtClean="0">
                <a:solidFill>
                  <a:srgbClr val="FFFF00"/>
                </a:solidFill>
              </a:rPr>
              <a:t>receipient</a:t>
            </a:r>
            <a:r>
              <a:rPr lang="en-US" sz="2800" b="1" dirty="0" smtClean="0">
                <a:solidFill>
                  <a:srgbClr val="FFFF00"/>
                </a:solidFill>
              </a:rPr>
              <a:t> host has support for IPV6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We may do this using #</a:t>
            </a:r>
            <a:r>
              <a:rPr lang="en-US" sz="2800" b="1" dirty="0" err="1" smtClean="0">
                <a:solidFill>
                  <a:srgbClr val="FFFF00"/>
                </a:solidFill>
              </a:rPr>
              <a:t>ifdefs</a:t>
            </a:r>
            <a:r>
              <a:rPr lang="en-US" sz="2800" b="1" dirty="0" smtClean="0">
                <a:solidFill>
                  <a:srgbClr val="FFFF00"/>
                </a:solidFill>
              </a:rPr>
              <a:t> in the code.. But code will have too many of these #</a:t>
            </a:r>
            <a:r>
              <a:rPr lang="en-US" sz="2800" b="1" dirty="0" err="1" smtClean="0">
                <a:solidFill>
                  <a:srgbClr val="FFFF00"/>
                </a:solidFill>
              </a:rPr>
              <a:t>ifdefs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Better way is to make the program protocol independent</a:t>
            </a:r>
            <a:endParaRPr lang="en-US" sz="2800" b="1" dirty="0">
              <a:solidFill>
                <a:srgbClr val="FFFF00"/>
              </a:solidFill>
            </a:endParaRPr>
          </a:p>
          <a:p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72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Source Code Portability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6905" y="2139563"/>
            <a:ext cx="1022129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The first step is… remove all </a:t>
            </a:r>
            <a:r>
              <a:rPr lang="en-US" sz="2800" b="1" dirty="0" err="1" smtClean="0">
                <a:solidFill>
                  <a:srgbClr val="FFFF00"/>
                </a:solidFill>
              </a:rPr>
              <a:t>gethostbyname</a:t>
            </a:r>
            <a:r>
              <a:rPr lang="en-US" sz="2800" b="1" dirty="0" smtClean="0">
                <a:solidFill>
                  <a:srgbClr val="FFFF00"/>
                </a:solidFill>
              </a:rPr>
              <a:t> and </a:t>
            </a:r>
            <a:r>
              <a:rPr lang="en-US" sz="2800" b="1" dirty="0" err="1" smtClean="0">
                <a:solidFill>
                  <a:srgbClr val="FFFF00"/>
                </a:solidFill>
              </a:rPr>
              <a:t>gethostbyaddr</a:t>
            </a:r>
            <a:r>
              <a:rPr lang="en-US" sz="2800" b="1" dirty="0" smtClean="0">
                <a:solidFill>
                  <a:srgbClr val="FFFF00"/>
                </a:solidFill>
              </a:rPr>
              <a:t> and use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err="1">
                <a:solidFill>
                  <a:srgbClr val="FFFF00"/>
                </a:solidFill>
              </a:rPr>
              <a:t>g</a:t>
            </a:r>
            <a:r>
              <a:rPr lang="en-US" sz="2800" b="1" dirty="0" err="1" smtClean="0">
                <a:solidFill>
                  <a:srgbClr val="FFFF00"/>
                </a:solidFill>
              </a:rPr>
              <a:t>etaddrinfo</a:t>
            </a:r>
            <a:r>
              <a:rPr lang="en-US" sz="2800" b="1" dirty="0" smtClean="0">
                <a:solidFill>
                  <a:srgbClr val="FFFF00"/>
                </a:solidFill>
              </a:rPr>
              <a:t> and </a:t>
            </a:r>
            <a:r>
              <a:rPr lang="en-US" sz="2800" b="1" dirty="0" err="1" smtClean="0">
                <a:solidFill>
                  <a:srgbClr val="FFFF00"/>
                </a:solidFill>
              </a:rPr>
              <a:t>getnameinfo</a:t>
            </a:r>
            <a:r>
              <a:rPr lang="en-US" sz="2800" b="1" dirty="0" smtClean="0">
                <a:solidFill>
                  <a:srgbClr val="FFFF00"/>
                </a:solidFill>
              </a:rPr>
              <a:t> functions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This helps deal with </a:t>
            </a:r>
            <a:r>
              <a:rPr lang="en-US" sz="2800" b="1" dirty="0" err="1" smtClean="0">
                <a:solidFill>
                  <a:srgbClr val="FFFF00"/>
                </a:solidFill>
              </a:rPr>
              <a:t>sockaddr</a:t>
            </a:r>
            <a:r>
              <a:rPr lang="en-US" sz="2800" b="1" dirty="0" smtClean="0">
                <a:solidFill>
                  <a:srgbClr val="FFFF00"/>
                </a:solidFill>
              </a:rPr>
              <a:t> as opaque objects.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338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09752" cy="105741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Syslogd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Deamon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194" name="Picture 2" descr="PPT - Daemon Processes PowerPoint Presentation, free download - ID:2560616">
            <a:extLst>
              <a:ext uri="{FF2B5EF4-FFF2-40B4-BE49-F238E27FC236}">
                <a16:creationId xmlns:a16="http://schemas.microsoft.com/office/drawing/2014/main" xmlns="" id="{DE276C7F-96D7-41AD-9CFC-5AE065FA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9467" y="1057417"/>
            <a:ext cx="8646494" cy="54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0503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0EBFA2-D23D-453D-BDDC-4D9C71A6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5" y="435096"/>
            <a:ext cx="9758597" cy="59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592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541867"/>
            <a:ext cx="11064240" cy="55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068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2" y="3022262"/>
            <a:ext cx="10746228" cy="105741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Syslog stands for System Logging Protocol and is a standard protocol 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used to send system log or event messages to a specific server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, called a </a:t>
            </a:r>
            <a:r>
              <a:rPr lang="en-US" b="0" i="0" dirty="0" err="1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syslogserver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is primarily used to collect various device logs from several different machines in a central location 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for monitoring 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and review.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</a:t>
            </a:r>
            <a:r>
              <a:rPr lang="en-US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oid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syslog(int </a:t>
            </a:r>
            <a:r>
              <a:rPr lang="en-US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priorityLevel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char *msg);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9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09752" cy="1057417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Message Priority Level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218" name="Picture 2" descr="UNIX Network Programming1 Chapter 12. Daemon Processes and inetd  Superserver. - ppt download">
            <a:extLst>
              <a:ext uri="{FF2B5EF4-FFF2-40B4-BE49-F238E27FC236}">
                <a16:creationId xmlns:a16="http://schemas.microsoft.com/office/drawing/2014/main" xmlns="" id="{25120D62-49F5-4BDE-AAE9-C36847B1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8019" y="760233"/>
            <a:ext cx="7415061" cy="54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30B275-6026-4DD4-ADE3-E783305B462C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9AE646-84E4-4062-AC5B-FE8AA3AA0C8F}"/>
              </a:ext>
            </a:extLst>
          </p:cNvPr>
          <p:cNvSpPr txBox="1"/>
          <p:nvPr/>
        </p:nvSpPr>
        <p:spPr>
          <a:xfrm>
            <a:off x="1038069" y="360991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438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85276B-6850-48A6-AA93-0861561A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8533" y="375500"/>
            <a:ext cx="9804400" cy="63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36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14D39E-AFE2-4B87-932A-CA533763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999" y="629667"/>
            <a:ext cx="8358127" cy="5654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337280"/>
            <a:ext cx="306493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Daemon </a:t>
            </a:r>
            <a:r>
              <a:rPr lang="en-US" sz="3200" b="1" dirty="0" err="1" smtClean="0"/>
              <a:t>Init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524537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2ED6B3-D6B7-4C63-BA77-9351A9950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728" y="264116"/>
            <a:ext cx="8709286" cy="625216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794933" y="1473200"/>
            <a:ext cx="3471334" cy="1032933"/>
          </a:xfrm>
          <a:prstGeom prst="donut">
            <a:avLst>
              <a:gd name="adj" fmla="val 1473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1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5DE53A-A035-4AB8-8B8B-C841EAECF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3986" y="304913"/>
            <a:ext cx="9035030" cy="62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1150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397720-D593-47CF-B46A-69E3CEDD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4" y="422231"/>
            <a:ext cx="11139025" cy="59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9620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715836-656E-4900-9132-8DA3AA90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315272"/>
            <a:ext cx="10883083" cy="6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171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1090457"/>
            <a:ext cx="10735733" cy="3972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8658" y="5581134"/>
            <a:ext cx="780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2001:0000:3238:DFE1:63:0000:0000:FEFB</a:t>
            </a:r>
          </a:p>
        </p:txBody>
      </p:sp>
      <p:sp>
        <p:nvSpPr>
          <p:cNvPr id="5" name="Donut 4"/>
          <p:cNvSpPr/>
          <p:nvPr/>
        </p:nvSpPr>
        <p:spPr>
          <a:xfrm>
            <a:off x="1185333" y="5489088"/>
            <a:ext cx="778934" cy="768866"/>
          </a:xfrm>
          <a:prstGeom prst="don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1333" y="1090457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IPV6 Address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999067"/>
            <a:ext cx="10329333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00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IPV4 and IPV6 Interoperability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522" y="1262955"/>
            <a:ext cx="10934163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Transition will be gradual from IPV4 to 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During this transition phase, existing IPV4 applications must continue to work with newer IPV6 Applications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1865" y="3554569"/>
            <a:ext cx="1339403" cy="23697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0654" y="3769929"/>
            <a:ext cx="168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IPV6 </a:t>
            </a:r>
          </a:p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TELNET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(New)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867437" y="4250028"/>
            <a:ext cx="1352281" cy="145889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348507" y="3423633"/>
            <a:ext cx="1352281" cy="145889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2118574" y="4522274"/>
            <a:ext cx="850005" cy="914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599644" y="3695879"/>
            <a:ext cx="850005" cy="914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718" y="4522274"/>
            <a:ext cx="16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IPV4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TELNET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Client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0786" y="3223299"/>
            <a:ext cx="16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IPV6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TELNET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Client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>
            <a:endCxn id="5" idx="1"/>
          </p:cNvCxnSpPr>
          <p:nvPr/>
        </p:nvCxnSpPr>
        <p:spPr>
          <a:xfrm>
            <a:off x="4024646" y="4130387"/>
            <a:ext cx="3007219" cy="609039"/>
          </a:xfrm>
          <a:prstGeom prst="line">
            <a:avLst/>
          </a:prstGeom>
          <a:ln w="603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56642" y="4877596"/>
            <a:ext cx="4575223" cy="167192"/>
          </a:xfrm>
          <a:prstGeom prst="line">
            <a:avLst/>
          </a:prstGeom>
          <a:ln w="603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583" y="5855481"/>
            <a:ext cx="1803042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Existing Apps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13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12.2 IPv4 Client, IPv6 Server">
            <a:extLst>
              <a:ext uri="{FF2B5EF4-FFF2-40B4-BE49-F238E27FC236}">
                <a16:creationId xmlns:a16="http://schemas.microsoft.com/office/drawing/2014/main" xmlns="" id="{3D39C510-AB46-4023-9F6E-E42EFD1E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667" y="866694"/>
            <a:ext cx="10386650" cy="53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64" y="-172428"/>
            <a:ext cx="7212193" cy="1072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252133" y="1286933"/>
            <a:ext cx="524934" cy="5249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52133" y="4504267"/>
            <a:ext cx="524934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958667" y="4504267"/>
            <a:ext cx="491066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671733" y="2658533"/>
            <a:ext cx="541867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21618" y="5063067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846667" y="1439333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1921293" y="3008625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-0.00208 0.46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46875 -0.006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662 -0.26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237 -0.2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013 0.6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45 0.37245 L 0.54662 0.3428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0.00625 L 0.64023 -0.55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35018" cy="7112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IPV4 Client and IPV6 </a:t>
            </a:r>
            <a:r>
              <a:rPr lang="en-US" dirty="0" smtClean="0">
                <a:solidFill>
                  <a:srgbClr val="FFFF00"/>
                </a:solidFill>
              </a:rPr>
              <a:t>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933" y="1117599"/>
            <a:ext cx="11226800" cy="53245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Step 1.  IPV6 Server starts, creates a listening IPV6 socket and it binds wildcard address to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the socket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Step 2. IPV4 client </a:t>
            </a:r>
            <a:r>
              <a:rPr lang="en-US" sz="2000" b="1" dirty="0" err="1" smtClean="0">
                <a:solidFill>
                  <a:srgbClr val="7030A0"/>
                </a:solidFill>
              </a:rPr>
              <a:t>cakks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gethostbyname</a:t>
            </a:r>
            <a:r>
              <a:rPr lang="en-US" sz="2000" b="1" dirty="0" smtClean="0">
                <a:solidFill>
                  <a:srgbClr val="7030A0"/>
                </a:solidFill>
              </a:rPr>
              <a:t> and finds an A record..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Steps 3. The Client calls connect and client’s host sends an IPV4 SYN to server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Step 4. The Server host receives IPV4 SYN directed to IPV6 socket, sets a flag indicating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the this connection is using IPV4 mapped IPV6 address and responds with IPV4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SYN/ACK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Step 5. When the server host sends IPV4-mapped-IPV6 address, IP Stack generates IPV4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datagram to IPV4 address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Step 6. Dual Stack handles all the finer details and the Server is unaware that it is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communicating with IPV4 client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18401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C03FAB-5EA3-4B04-AD10-FC0EB8F5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463570"/>
            <a:ext cx="10238618" cy="603883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51868" y="5808133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199467" y="4470400"/>
            <a:ext cx="897466" cy="6434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4572001" y="3234267"/>
            <a:ext cx="897466" cy="5926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6754" y="1202792"/>
            <a:ext cx="157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Server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ame 8"/>
          <p:cNvSpPr/>
          <p:nvPr/>
        </p:nvSpPr>
        <p:spPr>
          <a:xfrm>
            <a:off x="5418668" y="1704501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669867" y="5969000"/>
            <a:ext cx="897466" cy="6434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725335" y="5833533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1801" y="1402847"/>
            <a:ext cx="440266" cy="389467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56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00352 -0.181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4102 -0.1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4 -0.02152 L 0.00013 -0.225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-0.00273 0.599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35143 -0.42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-0.671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00143 0.649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31467" cy="948267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IPV6 Client – IPV4 Server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5F9E9-5B60-4381-9075-4585E6665157}"/>
              </a:ext>
            </a:extLst>
          </p:cNvPr>
          <p:cNvSpPr txBox="1"/>
          <p:nvPr/>
        </p:nvSpPr>
        <p:spPr>
          <a:xfrm>
            <a:off x="662066" y="1159007"/>
            <a:ext cx="10882859" cy="5139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An IPv4 server starts on an IPv4-only host and creates an IPv4 listening socket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IPv6 client starts and calls </a:t>
            </a:r>
            <a:r>
              <a:rPr lang="en-US" sz="2400" b="1" dirty="0" err="1">
                <a:solidFill>
                  <a:srgbClr val="FF0000"/>
                </a:solidFill>
              </a:rPr>
              <a:t>getaddrinfo</a:t>
            </a:r>
            <a:r>
              <a:rPr lang="en-US" sz="2400" b="1" dirty="0">
                <a:solidFill>
                  <a:srgbClr val="FF0000"/>
                </a:solidFill>
              </a:rPr>
              <a:t> asking for only IPv6 addresses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it </a:t>
            </a:r>
            <a:r>
              <a:rPr lang="en-US" sz="2400" b="1" dirty="0">
                <a:solidFill>
                  <a:srgbClr val="FF0000"/>
                </a:solidFill>
              </a:rPr>
              <a:t>requests the AF_INET6 address family and sets the AI_V4MAPPED flag in its hints </a:t>
            </a:r>
            <a:r>
              <a:rPr lang="en-US" sz="2400" b="1" dirty="0" smtClean="0">
                <a:solidFill>
                  <a:srgbClr val="FF0000"/>
                </a:solidFill>
              </a:rPr>
              <a:t>structure.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Since the IPv4-only server host has only A records, we see that an IPV4-mapped IPv6 address is returned to the client.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IPv6 client calls connect with the IPv4-mapped IPv6 address in the IPv6 socket address structure.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214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605</Words>
  <Application>Microsoft Office PowerPoint</Application>
  <PresentationFormat>Custom</PresentationFormat>
  <Paragraphs>94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SavonVTI</vt:lpstr>
      <vt:lpstr>IPV4 and IPV6 - Sockets</vt:lpstr>
      <vt:lpstr>Slide 2</vt:lpstr>
      <vt:lpstr>Slide 3</vt:lpstr>
      <vt:lpstr>Slide 4</vt:lpstr>
      <vt:lpstr>IPV4 and IPV6 Interoperability</vt:lpstr>
      <vt:lpstr>Slide 6</vt:lpstr>
      <vt:lpstr>IPV4 Client and IPV6 Server</vt:lpstr>
      <vt:lpstr>Slide 8</vt:lpstr>
      <vt:lpstr>IPV6 Client – IPV4 Server </vt:lpstr>
      <vt:lpstr>IPV6 Client – IPV4 Server </vt:lpstr>
      <vt:lpstr>IPV6 Client – IPV4 Server</vt:lpstr>
      <vt:lpstr>IPV4 Client - IPV6 Server</vt:lpstr>
      <vt:lpstr>IPV6 Address Testing Macros</vt:lpstr>
      <vt:lpstr>IPV6 Address Testing Macros</vt:lpstr>
      <vt:lpstr>IPV6 Address Testing Macros</vt:lpstr>
      <vt:lpstr>Source Code Portability</vt:lpstr>
      <vt:lpstr>Source Code Portability</vt:lpstr>
      <vt:lpstr>Syslogd Deamon</vt:lpstr>
      <vt:lpstr>Slide 19</vt:lpstr>
      <vt:lpstr>Syslog stands for System Logging Protocol and is a standard protocol used to send system log or event messages to a specific server, called a syslogserver.    It is primarily used to collect various device logs from several different machines in a central location for monitoring and review.  void syslog(int priorityLevel, char *msg);</vt:lpstr>
      <vt:lpstr>Message Priority Level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2022-01-10T15:28:26Z</dcterms:modified>
</cp:coreProperties>
</file>